
<file path=[Content_Types].xml><?xml version="1.0" encoding="utf-8"?>
<Types xmlns="http://schemas.openxmlformats.org/package/2006/content-types"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4b4c35bae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4b4c35bae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4b4c35bae6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4b4c35bae6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4b4c35bae6_0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34b4c35bae6_0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4b4c35bae6_0_1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4b4c35bae6_0_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34b4c35bae6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34b4c35bae6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accent3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Business Plan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Bota a Baixo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1773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Overview of Bota a Baixo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203400" y="659950"/>
            <a:ext cx="8628900" cy="503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88"/>
              <a:buFont typeface="Arial"/>
              <a:buNone/>
            </a:pPr>
            <a:r>
              <a:rPr lang="en-GB" sz="887">
                <a:solidFill>
                  <a:schemeClr val="dk1"/>
                </a:solidFill>
              </a:rPr>
              <a:t>Bota a Baixo will bring a genuine Portuguese culinary experience to life, specialising in premium Portuguese tapas, paired with a carefully curated selection of wines, craft beers, and specialty drinks.</a:t>
            </a:r>
            <a:endParaRPr sz="88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88"/>
              <a:buFont typeface="Arial"/>
              <a:buNone/>
            </a:pPr>
            <a:r>
              <a:rPr lang="en-GB" sz="887">
                <a:solidFill>
                  <a:schemeClr val="dk1"/>
                </a:solidFill>
              </a:rPr>
              <a:t>Ambience:</a:t>
            </a:r>
            <a:endParaRPr sz="887">
              <a:solidFill>
                <a:schemeClr val="dk1"/>
              </a:solidFill>
            </a:endParaRPr>
          </a:p>
          <a:p>
            <a:pPr indent="-284956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88"/>
              <a:buChar char="●"/>
            </a:pPr>
            <a:r>
              <a:rPr lang="en-GB" sz="887">
                <a:solidFill>
                  <a:schemeClr val="dk1"/>
                </a:solidFill>
              </a:rPr>
              <a:t>A large outdoor dining area ideal for summer socialising</a:t>
            </a:r>
            <a:br>
              <a:rPr lang="en-GB" sz="887">
                <a:solidFill>
                  <a:schemeClr val="dk1"/>
                </a:solidFill>
              </a:rPr>
            </a:br>
            <a:endParaRPr sz="887">
              <a:solidFill>
                <a:schemeClr val="dk1"/>
              </a:solidFill>
            </a:endParaRPr>
          </a:p>
          <a:p>
            <a:pPr indent="-284956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88"/>
              <a:buChar char="●"/>
            </a:pPr>
            <a:r>
              <a:rPr lang="en-GB" sz="887">
                <a:solidFill>
                  <a:schemeClr val="dk1"/>
                </a:solidFill>
              </a:rPr>
              <a:t>A warm, rustic interior that evokes the charm of traditional Portuguese taverns</a:t>
            </a:r>
            <a:br>
              <a:rPr lang="en-GB" sz="887">
                <a:solidFill>
                  <a:schemeClr val="dk1"/>
                </a:solidFill>
              </a:rPr>
            </a:br>
            <a:endParaRPr sz="88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88"/>
              <a:buFont typeface="Arial"/>
              <a:buNone/>
            </a:pPr>
            <a:r>
              <a:rPr lang="en-GB" sz="887">
                <a:solidFill>
                  <a:schemeClr val="dk1"/>
                </a:solidFill>
              </a:rPr>
              <a:t>Culinary Focus:</a:t>
            </a:r>
            <a:endParaRPr sz="887">
              <a:solidFill>
                <a:schemeClr val="dk1"/>
              </a:solidFill>
            </a:endParaRPr>
          </a:p>
          <a:p>
            <a:pPr indent="-284956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88"/>
              <a:buChar char="●"/>
            </a:pPr>
            <a:r>
              <a:rPr lang="en-GB" sz="887">
                <a:solidFill>
                  <a:schemeClr val="dk1"/>
                </a:solidFill>
              </a:rPr>
              <a:t>Emphasis on authentic flavours and locally sourced, fresh ingredients</a:t>
            </a:r>
            <a:br>
              <a:rPr lang="en-GB" sz="887">
                <a:solidFill>
                  <a:schemeClr val="dk1"/>
                </a:solidFill>
              </a:rPr>
            </a:br>
            <a:endParaRPr sz="887">
              <a:solidFill>
                <a:schemeClr val="dk1"/>
              </a:solidFill>
            </a:endParaRPr>
          </a:p>
          <a:p>
            <a:pPr indent="-284956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88"/>
              <a:buChar char="●"/>
            </a:pPr>
            <a:r>
              <a:rPr lang="en-GB" sz="887">
                <a:solidFill>
                  <a:schemeClr val="dk1"/>
                </a:solidFill>
              </a:rPr>
              <a:t>A menu rooted in Portugal’s rich culinary traditions</a:t>
            </a:r>
            <a:br>
              <a:rPr lang="en-GB" sz="887">
                <a:solidFill>
                  <a:schemeClr val="dk1"/>
                </a:solidFill>
              </a:rPr>
            </a:br>
            <a:endParaRPr sz="88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88"/>
              <a:buFont typeface="Arial"/>
              <a:buNone/>
            </a:pPr>
            <a:r>
              <a:rPr lang="en-GB" sz="887">
                <a:solidFill>
                  <a:schemeClr val="dk1"/>
                </a:solidFill>
              </a:rPr>
              <a:t>Signature Dishes:</a:t>
            </a:r>
            <a:endParaRPr sz="887">
              <a:solidFill>
                <a:schemeClr val="dk1"/>
              </a:solidFill>
            </a:endParaRPr>
          </a:p>
          <a:p>
            <a:pPr indent="-284956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888"/>
              <a:buChar char="●"/>
            </a:pPr>
            <a:r>
              <a:rPr lang="en-GB" sz="887">
                <a:solidFill>
                  <a:schemeClr val="dk1"/>
                </a:solidFill>
              </a:rPr>
              <a:t>Chouriço Assado (flame-grilled chorizo)</a:t>
            </a:r>
            <a:br>
              <a:rPr lang="en-GB" sz="887">
                <a:solidFill>
                  <a:schemeClr val="dk1"/>
                </a:solidFill>
              </a:rPr>
            </a:br>
            <a:endParaRPr sz="887">
              <a:solidFill>
                <a:schemeClr val="dk1"/>
              </a:solidFill>
            </a:endParaRPr>
          </a:p>
          <a:p>
            <a:pPr indent="-284956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88"/>
              <a:buChar char="●"/>
            </a:pPr>
            <a:r>
              <a:rPr lang="en-GB" sz="887">
                <a:solidFill>
                  <a:schemeClr val="dk1"/>
                </a:solidFill>
              </a:rPr>
              <a:t>Piri-Piri Prawns</a:t>
            </a:r>
            <a:br>
              <a:rPr lang="en-GB" sz="887">
                <a:solidFill>
                  <a:schemeClr val="dk1"/>
                </a:solidFill>
              </a:rPr>
            </a:br>
            <a:endParaRPr sz="887">
              <a:solidFill>
                <a:schemeClr val="dk1"/>
              </a:solidFill>
            </a:endParaRPr>
          </a:p>
          <a:p>
            <a:pPr indent="-284956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88"/>
              <a:buChar char="●"/>
            </a:pPr>
            <a:r>
              <a:rPr lang="en-GB" sz="887">
                <a:solidFill>
                  <a:schemeClr val="dk1"/>
                </a:solidFill>
              </a:rPr>
              <a:t>Bacalhau à Brás (salt cod with eggs and potatoes)</a:t>
            </a:r>
            <a:br>
              <a:rPr lang="en-GB" sz="887">
                <a:solidFill>
                  <a:schemeClr val="dk1"/>
                </a:solidFill>
              </a:rPr>
            </a:br>
            <a:endParaRPr sz="887">
              <a:solidFill>
                <a:schemeClr val="dk1"/>
              </a:solidFill>
            </a:endParaRPr>
          </a:p>
          <a:p>
            <a:pPr indent="-284956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88"/>
              <a:buChar char="●"/>
            </a:pPr>
            <a:r>
              <a:rPr lang="en-GB" sz="887">
                <a:solidFill>
                  <a:schemeClr val="dk1"/>
                </a:solidFill>
              </a:rPr>
              <a:t>Artisan cheeses &amp; cured meats</a:t>
            </a:r>
            <a:br>
              <a:rPr lang="en-GB" sz="887">
                <a:solidFill>
                  <a:schemeClr val="dk1"/>
                </a:solidFill>
              </a:rPr>
            </a:br>
            <a:endParaRPr sz="88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88"/>
              <a:buFont typeface="Arial"/>
              <a:buNone/>
            </a:pPr>
            <a:r>
              <a:rPr lang="en-GB" sz="887">
                <a:solidFill>
                  <a:schemeClr val="dk1"/>
                </a:solidFill>
              </a:rPr>
              <a:t>Mission:</a:t>
            </a:r>
            <a:br>
              <a:rPr lang="en-GB" sz="887">
                <a:solidFill>
                  <a:schemeClr val="dk1"/>
                </a:solidFill>
              </a:rPr>
            </a:br>
            <a:r>
              <a:rPr lang="en-GB" sz="887">
                <a:solidFill>
                  <a:schemeClr val="dk1"/>
                </a:solidFill>
              </a:rPr>
              <a:t> To create a welcoming space for shared, communal dining, where guests can enjoy a vibrant array of traditional Portuguese small plates in a unique and memorable setting.</a:t>
            </a:r>
            <a:endParaRPr sz="887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688"/>
              <a:buNone/>
            </a:pPr>
            <a:r>
              <a:t/>
            </a:r>
            <a:endParaRPr sz="1175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Legal format and management structure:</a:t>
            </a:r>
            <a:endParaRPr/>
          </a:p>
        </p:txBody>
      </p:sp>
      <p:sp>
        <p:nvSpPr>
          <p:cNvPr id="67" name="Google Shape;67;p1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</a:rPr>
              <a:t>Legal Structure:</a:t>
            </a:r>
            <a:r>
              <a:rPr lang="en-GB">
                <a:solidFill>
                  <a:schemeClr val="dk1"/>
                </a:solidFill>
              </a:rPr>
              <a:t> In the UK, Bota a Baixo will be formed as a Private Limited Company (Ltd), offering founders and investors limited liability. This form permits effective tax and operational administration while guaranteeing the protection of personal assets.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1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32500"/>
          </a:bodyPr>
          <a:lstStyle/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36666"/>
              <a:buFont typeface="Arial"/>
              <a:buNone/>
            </a:pPr>
            <a:r>
              <a:rPr b="1" lang="en-GB" sz="3000">
                <a:solidFill>
                  <a:schemeClr val="dk1"/>
                </a:solidFill>
              </a:rPr>
              <a:t>Management Structure:</a:t>
            </a:r>
            <a:endParaRPr b="1" sz="3000">
              <a:solidFill>
                <a:schemeClr val="dk1"/>
              </a:solidFill>
            </a:endParaRPr>
          </a:p>
          <a:p>
            <a:pPr indent="-290512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-GB" sz="3000">
                <a:solidFill>
                  <a:schemeClr val="dk1"/>
                </a:solidFill>
              </a:rPr>
              <a:t>Manager: </a:t>
            </a:r>
            <a:r>
              <a:rPr lang="en-GB" sz="3000">
                <a:solidFill>
                  <a:schemeClr val="dk1"/>
                </a:solidFill>
              </a:rPr>
              <a:t>Oversees overall movement within the Tapas Bar</a:t>
            </a:r>
            <a:endParaRPr sz="3000">
              <a:solidFill>
                <a:schemeClr val="dk1"/>
              </a:solidFill>
            </a:endParaRPr>
          </a:p>
          <a:p>
            <a:pPr indent="-290512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-GB" sz="3000">
                <a:solidFill>
                  <a:schemeClr val="dk1"/>
                </a:solidFill>
              </a:rPr>
              <a:t>Head Chef:</a:t>
            </a:r>
            <a:r>
              <a:rPr lang="en-GB" sz="3000">
                <a:solidFill>
                  <a:schemeClr val="dk1"/>
                </a:solidFill>
              </a:rPr>
              <a:t> Manages kitchen staff and ensures menu quality.</a:t>
            </a:r>
            <a:endParaRPr sz="3000">
              <a:solidFill>
                <a:schemeClr val="dk1"/>
              </a:solidFill>
            </a:endParaRPr>
          </a:p>
          <a:p>
            <a:pPr indent="-290512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-GB" sz="3000">
                <a:solidFill>
                  <a:schemeClr val="dk1"/>
                </a:solidFill>
              </a:rPr>
              <a:t>Head Bartender:</a:t>
            </a:r>
            <a:r>
              <a:rPr lang="en-GB" sz="3000">
                <a:solidFill>
                  <a:schemeClr val="dk1"/>
                </a:solidFill>
              </a:rPr>
              <a:t> Oversees drinks menu and customer experience.</a:t>
            </a:r>
            <a:endParaRPr sz="3000">
              <a:solidFill>
                <a:schemeClr val="dk1"/>
              </a:solidFill>
            </a:endParaRPr>
          </a:p>
          <a:p>
            <a:pPr indent="-290512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-GB" sz="3000">
                <a:solidFill>
                  <a:schemeClr val="dk1"/>
                </a:solidFill>
              </a:rPr>
              <a:t>Bartender: </a:t>
            </a:r>
            <a:r>
              <a:rPr lang="en-GB" sz="3000">
                <a:solidFill>
                  <a:schemeClr val="dk1"/>
                </a:solidFill>
              </a:rPr>
              <a:t>Helps with customer satisfaction and serving drinks</a:t>
            </a:r>
            <a:endParaRPr sz="3000">
              <a:solidFill>
                <a:schemeClr val="dk1"/>
              </a:solidFill>
            </a:endParaRPr>
          </a:p>
          <a:p>
            <a:pPr indent="-290512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-GB" sz="3000">
                <a:solidFill>
                  <a:schemeClr val="dk1"/>
                </a:solidFill>
              </a:rPr>
              <a:t>Waiters:</a:t>
            </a:r>
            <a:r>
              <a:rPr lang="en-GB" sz="3000">
                <a:solidFill>
                  <a:schemeClr val="dk1"/>
                </a:solidFill>
              </a:rPr>
              <a:t> Trained team for customer service.</a:t>
            </a:r>
            <a:endParaRPr sz="3000"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36666"/>
              <a:buFont typeface="Arial"/>
              <a:buNone/>
            </a:pPr>
            <a:r>
              <a:rPr lang="en-GB" sz="3000">
                <a:solidFill>
                  <a:schemeClr val="dk1"/>
                </a:solidFill>
              </a:rPr>
              <a:t>Staff will undergo rigorous training to uphold quality service, ensuring that every guest enjoys a warm and welcoming experience.</a:t>
            </a:r>
            <a:endParaRPr sz="3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PESTLE analysis</a:t>
            </a:r>
            <a:endParaRPr/>
          </a:p>
        </p:txBody>
      </p:sp>
      <p:sp>
        <p:nvSpPr>
          <p:cNvPr id="74" name="Google Shape;74;p16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l">
              <a:lnSpc>
                <a:spcPct val="15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b="1" lang="en-GB" sz="1300">
                <a:solidFill>
                  <a:schemeClr val="dk1"/>
                </a:solidFill>
              </a:rPr>
              <a:t>Political:</a:t>
            </a:r>
            <a:endParaRPr b="1" sz="13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UK food regulations and health standards compliance.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Brexit-related import/export challenges for Portuguese ingredients.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Licensing requirements for alcohol and late-night trading.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b="1" lang="en-GB" sz="1300">
                <a:solidFill>
                  <a:schemeClr val="dk1"/>
                </a:solidFill>
              </a:rPr>
              <a:t>Economic:</a:t>
            </a:r>
            <a:endParaRPr b="1" sz="13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The rising cost of living could impact discretionary spending.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Competitive pricing strategy needed to attract cost-conscious customers.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Inflation affecting ingredient costs, requiring efficient supply chain management.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b="1" lang="en-GB" sz="1300">
                <a:solidFill>
                  <a:schemeClr val="dk1"/>
                </a:solidFill>
              </a:rPr>
              <a:t>Social:</a:t>
            </a:r>
            <a:endParaRPr b="1" sz="13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Increasing demand for authentic dining experiences.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Growth in social dining and experiential gastronomy.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Rising popularity of Mediterranean diets and healthier eating habits.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75" name="Google Shape;75;p16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 lnSpcReduction="1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b="1" lang="en-GB" sz="1300">
                <a:solidFill>
                  <a:schemeClr val="dk1"/>
                </a:solidFill>
              </a:rPr>
              <a:t>Technological:</a:t>
            </a:r>
            <a:endParaRPr b="1" sz="13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Use of online booking and digital menus.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Leveraging social media for cost-effective marketing.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Implementation of customer relationship management (CRM) systems to enhance customer retention.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b="1" lang="en-GB" sz="1300">
                <a:solidFill>
                  <a:schemeClr val="dk1"/>
                </a:solidFill>
              </a:rPr>
              <a:t>Environmental:</a:t>
            </a:r>
            <a:endParaRPr b="1" sz="13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Sustainability focus: locally sourced ingredients where possible.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Eco-friendly packaging and waste reduction initiatives.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Energy-efficient appliances and sustainable business practices.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ct val="84615"/>
              <a:buFont typeface="Arial"/>
              <a:buNone/>
            </a:pPr>
            <a:r>
              <a:rPr b="1" lang="en-GB" sz="1300">
                <a:solidFill>
                  <a:schemeClr val="dk1"/>
                </a:solidFill>
              </a:rPr>
              <a:t>Legal:</a:t>
            </a:r>
            <a:endParaRPr b="1" sz="13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Licensing requirements for alcohol sales.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Compliance with employment laws and health regulations.</a:t>
            </a:r>
            <a:endParaRPr sz="1200">
              <a:solidFill>
                <a:schemeClr val="dk1"/>
              </a:solidFill>
            </a:endParaRPr>
          </a:p>
          <a:p>
            <a:pPr indent="-27622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GB" sz="1200">
                <a:solidFill>
                  <a:schemeClr val="dk1"/>
                </a:solidFill>
              </a:rPr>
              <a:t>Intellectual property considerations for branding and menu development.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Marketing</a:t>
            </a:r>
            <a:r>
              <a:rPr lang="en-GB"/>
              <a:t> strategies:</a:t>
            </a:r>
            <a:endParaRPr/>
          </a:p>
        </p:txBody>
      </p:sp>
      <p:sp>
        <p:nvSpPr>
          <p:cNvPr id="81" name="Google Shape;81;p17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</a:rPr>
              <a:t>Target Market:</a:t>
            </a:r>
            <a:endParaRPr b="1">
              <a:solidFill>
                <a:schemeClr val="dk1"/>
              </a:solidFill>
            </a:endParaRPr>
          </a:p>
          <a:p>
            <a:pPr indent="-3175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>
                <a:solidFill>
                  <a:schemeClr val="dk1"/>
                </a:solidFill>
              </a:rPr>
              <a:t>Young professionals (25-40 years old)</a:t>
            </a:r>
            <a:endParaRPr>
              <a:solidFill>
                <a:schemeClr val="dk1"/>
              </a:solidFill>
            </a:endParaRPr>
          </a:p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>
                <a:solidFill>
                  <a:schemeClr val="dk1"/>
                </a:solidFill>
              </a:rPr>
              <a:t>Food enthusiasts</a:t>
            </a:r>
            <a:endParaRPr>
              <a:solidFill>
                <a:schemeClr val="dk1"/>
              </a:solidFill>
            </a:endParaRPr>
          </a:p>
          <a:p>
            <a:pPr indent="-3175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>
                <a:solidFill>
                  <a:schemeClr val="dk1"/>
                </a:solidFill>
              </a:rPr>
              <a:t>Tourists and residents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7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b="1" lang="en-GB" sz="1200">
                <a:solidFill>
                  <a:schemeClr val="dk1"/>
                </a:solidFill>
              </a:rPr>
              <a:t>Marketing Tactics:</a:t>
            </a:r>
            <a:endParaRPr b="1" sz="1200">
              <a:solidFill>
                <a:schemeClr val="dk1"/>
              </a:solidFill>
            </a:endParaRPr>
          </a:p>
          <a:p>
            <a:pPr indent="-299085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b="1" lang="en-GB" sz="1200">
                <a:solidFill>
                  <a:schemeClr val="dk1"/>
                </a:solidFill>
              </a:rPr>
              <a:t>Social Media Campaigns:</a:t>
            </a:r>
            <a:r>
              <a:rPr lang="en-GB" sz="1200">
                <a:solidFill>
                  <a:schemeClr val="dk1"/>
                </a:solidFill>
              </a:rPr>
              <a:t> Instagram and Facebook promotions featuring food imagery and events.</a:t>
            </a:r>
            <a:endParaRPr sz="1200">
              <a:solidFill>
                <a:schemeClr val="dk1"/>
              </a:solidFill>
            </a:endParaRPr>
          </a:p>
          <a:p>
            <a:pPr indent="-29908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b="1" lang="en-GB" sz="1200">
                <a:solidFill>
                  <a:schemeClr val="dk1"/>
                </a:solidFill>
              </a:rPr>
              <a:t>Local Partnerships:</a:t>
            </a:r>
            <a:r>
              <a:rPr lang="en-GB" sz="1200">
                <a:solidFill>
                  <a:schemeClr val="dk1"/>
                </a:solidFill>
              </a:rPr>
              <a:t> Collaborating with nearby businesses to cross-promote.</a:t>
            </a:r>
            <a:endParaRPr sz="1200">
              <a:solidFill>
                <a:schemeClr val="dk1"/>
              </a:solidFill>
            </a:endParaRPr>
          </a:p>
          <a:p>
            <a:pPr indent="-29908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b="1" lang="en-GB" sz="1200">
                <a:solidFill>
                  <a:schemeClr val="dk1"/>
                </a:solidFill>
              </a:rPr>
              <a:t>Event Nights:</a:t>
            </a:r>
            <a:r>
              <a:rPr lang="en-GB" sz="1200">
                <a:solidFill>
                  <a:schemeClr val="dk1"/>
                </a:solidFill>
              </a:rPr>
              <a:t> Tapas tastings, live music, and Portuguese cultural nights.</a:t>
            </a:r>
            <a:endParaRPr sz="1200">
              <a:solidFill>
                <a:schemeClr val="dk1"/>
              </a:solidFill>
            </a:endParaRPr>
          </a:p>
          <a:p>
            <a:pPr indent="-29908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b="1" lang="en-GB" sz="1200">
                <a:solidFill>
                  <a:schemeClr val="dk1"/>
                </a:solidFill>
              </a:rPr>
              <a:t>Loyalty Programs:</a:t>
            </a:r>
            <a:r>
              <a:rPr lang="en-GB" sz="1200">
                <a:solidFill>
                  <a:schemeClr val="dk1"/>
                </a:solidFill>
              </a:rPr>
              <a:t> Discounts for repeat customers.</a:t>
            </a:r>
            <a:endParaRPr sz="1200">
              <a:solidFill>
                <a:schemeClr val="dk1"/>
              </a:solidFill>
            </a:endParaRPr>
          </a:p>
          <a:p>
            <a:pPr indent="-29908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b="1" lang="en-GB" sz="1200">
                <a:solidFill>
                  <a:schemeClr val="dk1"/>
                </a:solidFill>
              </a:rPr>
              <a:t>Google My Business Optimization:</a:t>
            </a:r>
            <a:r>
              <a:rPr lang="en-GB" sz="1200">
                <a:solidFill>
                  <a:schemeClr val="dk1"/>
                </a:solidFill>
              </a:rPr>
              <a:t> To enhance local search visibility.</a:t>
            </a:r>
            <a:endParaRPr sz="1200">
              <a:solidFill>
                <a:schemeClr val="dk1"/>
              </a:solidFill>
            </a:endParaRPr>
          </a:p>
          <a:p>
            <a:pPr indent="-29908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b="1" lang="en-GB" sz="1200">
                <a:solidFill>
                  <a:schemeClr val="dk1"/>
                </a:solidFill>
              </a:rPr>
              <a:t>Influencer Collaborations:</a:t>
            </a:r>
            <a:r>
              <a:rPr lang="en-GB" sz="1200">
                <a:solidFill>
                  <a:schemeClr val="dk1"/>
                </a:solidFill>
              </a:rPr>
              <a:t> Partnering with food bloggers and social media influencers.</a:t>
            </a:r>
            <a:endParaRPr sz="1200">
              <a:solidFill>
                <a:schemeClr val="dk1"/>
              </a:solidFill>
            </a:endParaRPr>
          </a:p>
          <a:p>
            <a:pPr indent="-299085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b="1" lang="en-GB" sz="1200">
                <a:solidFill>
                  <a:schemeClr val="dk1"/>
                </a:solidFill>
              </a:rPr>
              <a:t>Seasonal Promotions:</a:t>
            </a:r>
            <a:r>
              <a:rPr lang="en-GB" sz="1200">
                <a:solidFill>
                  <a:schemeClr val="dk1"/>
                </a:solidFill>
              </a:rPr>
              <a:t> Special offers during quieter months to attract customers.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Funding required:</a:t>
            </a:r>
            <a:endParaRPr/>
          </a:p>
        </p:txBody>
      </p:sp>
      <p:sp>
        <p:nvSpPr>
          <p:cNvPr id="88" name="Google Shape;88;p18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200">
                <a:solidFill>
                  <a:schemeClr val="dk1"/>
                </a:solidFill>
              </a:rPr>
              <a:t>Total Budget:</a:t>
            </a:r>
            <a:r>
              <a:rPr lang="en-GB" sz="1200">
                <a:solidFill>
                  <a:schemeClr val="dk1"/>
                </a:solidFill>
              </a:rPr>
              <a:t> £50,000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200">
                <a:solidFill>
                  <a:schemeClr val="dk1"/>
                </a:solidFill>
              </a:rPr>
              <a:t>Breakdown:</a:t>
            </a:r>
            <a:endParaRPr b="1"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b="1" lang="en-GB" sz="1200">
                <a:solidFill>
                  <a:schemeClr val="dk1"/>
                </a:solidFill>
              </a:rPr>
              <a:t>Venue Lease &amp; Initial Deposit:</a:t>
            </a:r>
            <a:r>
              <a:rPr lang="en-GB" sz="1200">
                <a:solidFill>
                  <a:schemeClr val="dk1"/>
                </a:solidFill>
              </a:rPr>
              <a:t> £6,000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b="1" lang="en-GB" sz="1200">
                <a:solidFill>
                  <a:schemeClr val="dk1"/>
                </a:solidFill>
              </a:rPr>
              <a:t>Interior &amp; Exterior Setup:</a:t>
            </a:r>
            <a:r>
              <a:rPr lang="en-GB" sz="1200">
                <a:solidFill>
                  <a:schemeClr val="dk1"/>
                </a:solidFill>
              </a:rPr>
              <a:t> £4,500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b="1" lang="en-GB" sz="1200">
                <a:solidFill>
                  <a:schemeClr val="dk1"/>
                </a:solidFill>
              </a:rPr>
              <a:t>Kitchen &amp; Bar Equipment:</a:t>
            </a:r>
            <a:r>
              <a:rPr lang="en-GB" sz="1200">
                <a:solidFill>
                  <a:schemeClr val="dk1"/>
                </a:solidFill>
              </a:rPr>
              <a:t> £6,000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b="1" lang="en-GB" sz="1200">
                <a:solidFill>
                  <a:schemeClr val="dk1"/>
                </a:solidFill>
              </a:rPr>
              <a:t>Inventory: </a:t>
            </a:r>
            <a:r>
              <a:rPr lang="en-GB" sz="1200">
                <a:solidFill>
                  <a:schemeClr val="dk1"/>
                </a:solidFill>
              </a:rPr>
              <a:t>£4,000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b="1" lang="en-GB" sz="1200">
                <a:solidFill>
                  <a:schemeClr val="dk1"/>
                </a:solidFill>
              </a:rPr>
              <a:t>Marketing &amp; Branding:</a:t>
            </a:r>
            <a:r>
              <a:rPr lang="en-GB" sz="1200">
                <a:solidFill>
                  <a:schemeClr val="dk1"/>
                </a:solidFill>
              </a:rPr>
              <a:t> £1,500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b="1" lang="en-GB" sz="1200">
                <a:solidFill>
                  <a:schemeClr val="dk1"/>
                </a:solidFill>
              </a:rPr>
              <a:t>Licensing &amp; Legal Fees:</a:t>
            </a:r>
            <a:r>
              <a:rPr lang="en-GB" sz="1200">
                <a:solidFill>
                  <a:schemeClr val="dk1"/>
                </a:solidFill>
              </a:rPr>
              <a:t> £4,000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b="1" lang="en-GB" sz="1200">
                <a:solidFill>
                  <a:schemeClr val="dk1"/>
                </a:solidFill>
              </a:rPr>
              <a:t>Initial Staff Salaries:</a:t>
            </a:r>
            <a:r>
              <a:rPr lang="en-GB" sz="1200">
                <a:solidFill>
                  <a:schemeClr val="dk1"/>
                </a:solidFill>
              </a:rPr>
              <a:t> £12,000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200">
                <a:solidFill>
                  <a:schemeClr val="dk1"/>
                </a:solidFill>
              </a:rPr>
              <a:t>Total Spent: </a:t>
            </a:r>
            <a:r>
              <a:rPr lang="en-GB" sz="1200">
                <a:solidFill>
                  <a:schemeClr val="dk1"/>
                </a:solidFill>
              </a:rPr>
              <a:t>£38,000</a:t>
            </a:r>
            <a:endParaRPr b="1"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89" name="Google Shape;89;p18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200">
                <a:solidFill>
                  <a:schemeClr val="dk1"/>
                </a:solidFill>
              </a:rPr>
              <a:t>Peak Months:</a:t>
            </a:r>
            <a:r>
              <a:rPr lang="en-GB" sz="1200">
                <a:solidFill>
                  <a:schemeClr val="dk1"/>
                </a:solidFill>
              </a:rPr>
              <a:t> June - September (high demand for outdoor seating and summer tourism).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200">
                <a:solidFill>
                  <a:schemeClr val="dk1"/>
                </a:solidFill>
              </a:rPr>
              <a:t>Off-Peak Months:</a:t>
            </a:r>
            <a:r>
              <a:rPr lang="en-GB" sz="1200">
                <a:solidFill>
                  <a:schemeClr val="dk1"/>
                </a:solidFill>
              </a:rPr>
              <a:t> January - February (cold weather, lower foot traffic).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200">
                <a:solidFill>
                  <a:schemeClr val="dk1"/>
                </a:solidFill>
              </a:rPr>
              <a:t>Mitigation Strategies for Low Seasons:</a:t>
            </a:r>
            <a:endParaRPr b="1"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Indoor events and promotions.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Special winter menu items.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Increased online marketing to attract local diners.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Corporate partnerships for private event bookings.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