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91" r:id="rId22"/>
    <p:sldId id="277" r:id="rId23"/>
    <p:sldId id="278" r:id="rId24"/>
    <p:sldId id="279" r:id="rId25"/>
    <p:sldId id="280" r:id="rId26"/>
    <p:sldId id="281" r:id="rId27"/>
    <p:sldId id="283" r:id="rId28"/>
    <p:sldId id="282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3" r:id="rId37"/>
    <p:sldId id="292" r:id="rId38"/>
    <p:sldId id="294" r:id="rId39"/>
    <p:sldId id="296" r:id="rId40"/>
    <p:sldId id="295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30" d="100"/>
          <a:sy n="130" d="100"/>
        </p:scale>
        <p:origin x="107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software is built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Tim Bashford</a:t>
            </a:r>
          </a:p>
          <a:p>
            <a:r>
              <a:rPr lang="en-GB" dirty="0" smtClean="0"/>
              <a:t>Foundation Computer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420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von Neumann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Reminder: general purpose computer.</a:t>
            </a:r>
          </a:p>
          <a:p>
            <a:pPr lvl="1"/>
            <a:r>
              <a:rPr lang="en-GB" dirty="0" smtClean="0"/>
              <a:t>Rather than programs being represented through hardware, they’re stored and represented through software.</a:t>
            </a:r>
          </a:p>
          <a:p>
            <a:pPr lvl="2"/>
            <a:r>
              <a:rPr lang="en-GB" dirty="0" smtClean="0"/>
              <a:t>Write code, rather than solder components.</a:t>
            </a:r>
          </a:p>
          <a:p>
            <a:pPr lvl="1"/>
            <a:r>
              <a:rPr lang="en-GB" dirty="0" smtClean="0"/>
              <a:t>General purpose means a massive range of functionality.</a:t>
            </a:r>
          </a:p>
          <a:p>
            <a:pPr lvl="1"/>
            <a:r>
              <a:rPr lang="en-GB" dirty="0" smtClean="0"/>
              <a:t>Considerably less efficient than computers programmed through hardware.</a:t>
            </a:r>
          </a:p>
          <a:p>
            <a:pPr lvl="2"/>
            <a:r>
              <a:rPr lang="en-GB" dirty="0" smtClean="0"/>
              <a:t>Colossus and the Lorenz cipher.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061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code?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Computers have no intelligence.</a:t>
            </a:r>
          </a:p>
          <a:p>
            <a:pPr lvl="1"/>
            <a:r>
              <a:rPr lang="en-GB" dirty="0" smtClean="0"/>
              <a:t>Will do </a:t>
            </a:r>
            <a:r>
              <a:rPr lang="en-GB" b="1" u="sng" dirty="0" smtClean="0"/>
              <a:t>exactly</a:t>
            </a:r>
            <a:r>
              <a:rPr lang="en-GB" dirty="0" smtClean="0"/>
              <a:t> what you tell them to do</a:t>
            </a:r>
          </a:p>
          <a:p>
            <a:pPr lvl="2"/>
            <a:r>
              <a:rPr lang="en-GB" dirty="0" smtClean="0"/>
              <a:t>No matter how much it may seem otherwise.</a:t>
            </a:r>
          </a:p>
          <a:p>
            <a:pPr lvl="2"/>
            <a:r>
              <a:rPr lang="en-GB" dirty="0" smtClean="0"/>
              <a:t>Blindly follow instructions to the letter – has no concept of whether an instruction was right or wrong, or an operation intended or unintended.</a:t>
            </a:r>
          </a:p>
          <a:p>
            <a:pPr lvl="1"/>
            <a:r>
              <a:rPr lang="en-GB" dirty="0" smtClean="0"/>
              <a:t>Very, very fast at mathematical operations.</a:t>
            </a:r>
          </a:p>
          <a:p>
            <a:pPr lvl="2"/>
            <a:r>
              <a:rPr lang="en-GB" dirty="0" smtClean="0"/>
              <a:t>Current high-end CPUs can perform 350 billion operations per second.</a:t>
            </a:r>
          </a:p>
          <a:p>
            <a:r>
              <a:rPr lang="en-GB" dirty="0" smtClean="0"/>
              <a:t>We must give computers extremely precise instructions – code, fundamentally forms these instructions.</a:t>
            </a:r>
          </a:p>
        </p:txBody>
      </p:sp>
    </p:spTree>
    <p:extLst>
      <p:ext uri="{BB962C8B-B14F-4D97-AF65-F5344CB8AC3E}">
        <p14:creationId xmlns:p14="http://schemas.microsoft.com/office/powerpoint/2010/main" val="3575944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CPUs perform calculations?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 we discussed last week, CPUs partially comprise a lot of transistors.</a:t>
            </a:r>
          </a:p>
          <a:p>
            <a:pPr lvl="1"/>
            <a:r>
              <a:rPr lang="en-GB" dirty="0" smtClean="0"/>
              <a:t>About 2.5 billion for a modern i7.</a:t>
            </a:r>
          </a:p>
          <a:p>
            <a:r>
              <a:rPr lang="en-GB" dirty="0" smtClean="0"/>
              <a:t>Transistors can be used to form “logic gates”</a:t>
            </a:r>
          </a:p>
          <a:p>
            <a:pPr lvl="1"/>
            <a:r>
              <a:rPr lang="en-GB" dirty="0" smtClean="0"/>
              <a:t>And, or, not, </a:t>
            </a:r>
            <a:r>
              <a:rPr lang="en-GB" dirty="0" err="1" smtClean="0"/>
              <a:t>nand</a:t>
            </a:r>
            <a:r>
              <a:rPr lang="en-GB" dirty="0" smtClean="0"/>
              <a:t>, nor, </a:t>
            </a:r>
            <a:r>
              <a:rPr lang="en-GB" dirty="0" err="1" smtClean="0"/>
              <a:t>xor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These can be used in combination to achieve mathematical operations on binary numbers.</a:t>
            </a:r>
          </a:p>
          <a:p>
            <a:pPr lvl="1"/>
            <a:r>
              <a:rPr lang="en-GB" dirty="0" smtClean="0"/>
              <a:t>Binary is often represented as 1 or 0, but more accurately it implies “on” or “off”.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599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 CPUs perform calculations?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Through combinations of gates, the CPU can perform mathematical operations on binary numbers.</a:t>
            </a:r>
          </a:p>
          <a:p>
            <a:pPr lvl="1"/>
            <a:r>
              <a:rPr lang="en-GB" dirty="0" smtClean="0"/>
              <a:t>Add, subtract, multiply, divide.</a:t>
            </a:r>
          </a:p>
          <a:p>
            <a:pPr lvl="1"/>
            <a:r>
              <a:rPr lang="en-GB" dirty="0" smtClean="0"/>
              <a:t>Gates manipulated through microcode.</a:t>
            </a:r>
          </a:p>
          <a:p>
            <a:pPr lvl="1"/>
            <a:r>
              <a:rPr lang="en-GB" dirty="0" smtClean="0"/>
              <a:t>Sometimes microcode includes the modulo operation, though this may also be done at a higher level.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810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binary?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Ask most people, they understand that binary is comprised of 1s and 0s.</a:t>
            </a:r>
          </a:p>
          <a:p>
            <a:r>
              <a:rPr lang="en-GB" dirty="0" smtClean="0"/>
              <a:t>More accurately, it’s a different way of representing numbers.</a:t>
            </a:r>
          </a:p>
          <a:p>
            <a:pPr lvl="1"/>
            <a:r>
              <a:rPr lang="en-GB" dirty="0" smtClean="0"/>
              <a:t>Base systems.  Binary is base 2.  We usually work in base 10.</a:t>
            </a:r>
          </a:p>
          <a:p>
            <a:pPr lvl="1"/>
            <a:r>
              <a:rPr lang="en-GB" dirty="0" smtClean="0"/>
              <a:t>Binary transfers easily to base 16; quite common to work in this for brevity.</a:t>
            </a:r>
          </a:p>
          <a:p>
            <a:r>
              <a:rPr lang="en-GB" dirty="0" smtClean="0"/>
              <a:t>You’ll be studying this in much more detail next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815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examples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524000"/>
            <a:ext cx="79248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= 1</a:t>
            </a:r>
          </a:p>
          <a:p>
            <a:r>
              <a:rPr lang="en-GB" dirty="0" smtClean="0"/>
              <a:t>10 = 2</a:t>
            </a:r>
          </a:p>
          <a:p>
            <a:r>
              <a:rPr lang="en-GB" dirty="0" smtClean="0"/>
              <a:t>11 </a:t>
            </a:r>
            <a:r>
              <a:rPr lang="en-GB" dirty="0" smtClean="0"/>
              <a:t>= 3</a:t>
            </a:r>
          </a:p>
          <a:p>
            <a:r>
              <a:rPr lang="en-GB" dirty="0" smtClean="0"/>
              <a:t>100 = 4</a:t>
            </a:r>
          </a:p>
          <a:p>
            <a:r>
              <a:rPr lang="en-GB" dirty="0" smtClean="0"/>
              <a:t>101 = 5</a:t>
            </a:r>
          </a:p>
          <a:p>
            <a:r>
              <a:rPr lang="en-GB" dirty="0" smtClean="0"/>
              <a:t>110 = 6</a:t>
            </a:r>
          </a:p>
          <a:p>
            <a:r>
              <a:rPr lang="en-GB" dirty="0" smtClean="0"/>
              <a:t>111 = 7</a:t>
            </a:r>
          </a:p>
          <a:p>
            <a:r>
              <a:rPr lang="en-GB" dirty="0" smtClean="0"/>
              <a:t>1000 = 8</a:t>
            </a:r>
          </a:p>
          <a:p>
            <a:endParaRPr lang="en-GB" dirty="0"/>
          </a:p>
          <a:p>
            <a:r>
              <a:rPr lang="en-GB" dirty="0" smtClean="0"/>
              <a:t>8</a:t>
            </a:r>
            <a:r>
              <a:rPr lang="en-GB" dirty="0"/>
              <a:t>	4	2	1</a:t>
            </a:r>
          </a:p>
          <a:p>
            <a:r>
              <a:rPr lang="en-GB" dirty="0" smtClean="0"/>
              <a:t>1</a:t>
            </a:r>
            <a:r>
              <a:rPr lang="en-GB" dirty="0"/>
              <a:t>	</a:t>
            </a:r>
            <a:r>
              <a:rPr lang="en-GB" dirty="0" smtClean="0"/>
              <a:t>0</a:t>
            </a:r>
            <a:r>
              <a:rPr lang="en-GB" dirty="0"/>
              <a:t>	1	1</a:t>
            </a:r>
          </a:p>
          <a:p>
            <a:endParaRPr lang="en-GB" dirty="0" smtClean="0"/>
          </a:p>
          <a:p>
            <a:r>
              <a:rPr lang="en-GB" dirty="0" smtClean="0"/>
              <a:t>= 8 + 2 + 1 = 11</a:t>
            </a:r>
          </a:p>
          <a:p>
            <a:endParaRPr lang="en-GB" dirty="0"/>
          </a:p>
          <a:p>
            <a:r>
              <a:rPr lang="en-GB" dirty="0" smtClean="0"/>
              <a:t>128	64	32	16	8	4	2	1</a:t>
            </a:r>
          </a:p>
          <a:p>
            <a:r>
              <a:rPr lang="en-GB" dirty="0" smtClean="0"/>
              <a:t>1	0	0	1	0	1	1	1</a:t>
            </a:r>
          </a:p>
          <a:p>
            <a:r>
              <a:rPr lang="en-GB" dirty="0" smtClean="0"/>
              <a:t>= 128 + 16 + 4 + 2 + 1 = 151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239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81000" y="1577876"/>
            <a:ext cx="8153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could solve the following by adding all of the numbers together.  Do we need to?</a:t>
            </a:r>
          </a:p>
          <a:p>
            <a:endParaRPr lang="en-GB" dirty="0"/>
          </a:p>
          <a:p>
            <a:r>
              <a:rPr lang="en-GB" dirty="0"/>
              <a:t>128	64	32	16	8	4	2	1</a:t>
            </a:r>
          </a:p>
          <a:p>
            <a:r>
              <a:rPr lang="en-GB" dirty="0"/>
              <a:t>1	</a:t>
            </a:r>
            <a:r>
              <a:rPr lang="en-GB" dirty="0" smtClean="0"/>
              <a:t>1</a:t>
            </a:r>
            <a:r>
              <a:rPr lang="en-GB" dirty="0"/>
              <a:t>	</a:t>
            </a:r>
            <a:r>
              <a:rPr lang="en-GB" dirty="0" smtClean="0"/>
              <a:t>1</a:t>
            </a:r>
            <a:r>
              <a:rPr lang="en-GB" dirty="0"/>
              <a:t>	1	</a:t>
            </a:r>
            <a:r>
              <a:rPr lang="en-GB" dirty="0" smtClean="0"/>
              <a:t>1</a:t>
            </a:r>
            <a:r>
              <a:rPr lang="en-GB" dirty="0"/>
              <a:t>	1	1	1</a:t>
            </a:r>
          </a:p>
          <a:p>
            <a:endParaRPr lang="en-GB" dirty="0" smtClean="0"/>
          </a:p>
          <a:p>
            <a:r>
              <a:rPr lang="en-GB" dirty="0" smtClean="0"/>
              <a:t>Consider, what is the next number after 1111 1111?  How do we work this out in denary (base 10)?</a:t>
            </a:r>
          </a:p>
          <a:p>
            <a:endParaRPr lang="en-GB" dirty="0"/>
          </a:p>
          <a:p>
            <a:r>
              <a:rPr lang="en-GB" dirty="0" smtClean="0"/>
              <a:t>What are these numbers in binary?:</a:t>
            </a:r>
          </a:p>
          <a:p>
            <a:endParaRPr lang="en-GB" dirty="0"/>
          </a:p>
          <a:p>
            <a:r>
              <a:rPr lang="en-GB" dirty="0" smtClean="0"/>
              <a:t>a) 22	b) 9	c) 17</a:t>
            </a:r>
          </a:p>
          <a:p>
            <a:endParaRPr lang="en-GB" dirty="0"/>
          </a:p>
          <a:p>
            <a:r>
              <a:rPr lang="en-GB" dirty="0" smtClean="0"/>
              <a:t>And these in denary?:</a:t>
            </a:r>
          </a:p>
          <a:p>
            <a:endParaRPr lang="en-GB" dirty="0"/>
          </a:p>
          <a:p>
            <a:r>
              <a:rPr lang="en-GB" dirty="0" smtClean="0"/>
              <a:t>a) 1011	b) 11111	c) 1000001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523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addition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33600"/>
          </a:xfrm>
        </p:spPr>
        <p:txBody>
          <a:bodyPr/>
          <a:lstStyle/>
          <a:p>
            <a:r>
              <a:rPr lang="en-GB" dirty="0" smtClean="0"/>
              <a:t>Computers add together binary numbers much as we would add large denary numbers – a digit at a time, from right to left.</a:t>
            </a:r>
          </a:p>
          <a:p>
            <a:pPr lvl="1"/>
            <a:r>
              <a:rPr lang="en-GB" dirty="0" smtClean="0"/>
              <a:t>Remember how to do this with remainders?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71600" y="3733800"/>
            <a:ext cx="6019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9498</a:t>
            </a:r>
          </a:p>
          <a:p>
            <a:r>
              <a:rPr lang="en-GB" dirty="0" smtClean="0"/>
              <a:t>	2249+</a:t>
            </a:r>
          </a:p>
          <a:p>
            <a:r>
              <a:rPr lang="en-GB" dirty="0" smtClean="0"/>
              <a:t>               11747</a:t>
            </a:r>
          </a:p>
          <a:p>
            <a:r>
              <a:rPr lang="en-GB" dirty="0" smtClean="0"/>
              <a:t>               1011</a:t>
            </a:r>
          </a:p>
          <a:p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2209800" y="4343400"/>
            <a:ext cx="762000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209800" y="4597878"/>
            <a:ext cx="762000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2590800" y="4953000"/>
            <a:ext cx="685800" cy="6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276600" y="5486400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Remainder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10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104696" y="3395346"/>
            <a:ext cx="199990" cy="18605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2224822" y="2557730"/>
            <a:ext cx="87056" cy="7484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216881" y="3395346"/>
            <a:ext cx="191364" cy="18605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2209801" y="3396734"/>
            <a:ext cx="102078" cy="1846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321189" y="2557730"/>
            <a:ext cx="95682" cy="74842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addition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33600"/>
          </a:xfrm>
        </p:spPr>
        <p:txBody>
          <a:bodyPr/>
          <a:lstStyle/>
          <a:p>
            <a:r>
              <a:rPr lang="en-GB" dirty="0" smtClean="0"/>
              <a:t>This works in exactly the same way.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214887" y="2475946"/>
            <a:ext cx="6019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1100</a:t>
            </a:r>
          </a:p>
          <a:p>
            <a:r>
              <a:rPr lang="en-GB" dirty="0" smtClean="0"/>
              <a:t>	1101+</a:t>
            </a:r>
          </a:p>
          <a:p>
            <a:r>
              <a:rPr lang="en-GB" dirty="0" smtClean="0"/>
              <a:t>               11001</a:t>
            </a:r>
          </a:p>
          <a:p>
            <a:r>
              <a:rPr lang="en-GB" dirty="0" smtClean="0"/>
              <a:t>               1100</a:t>
            </a:r>
          </a:p>
          <a:p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2053087" y="3085546"/>
            <a:ext cx="762000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053087" y="3340024"/>
            <a:ext cx="762000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048000" y="4143774"/>
            <a:ext cx="198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+ 1 + 0 = 10</a:t>
            </a:r>
          </a:p>
          <a:p>
            <a:r>
              <a:rPr lang="en-GB" dirty="0" smtClean="0"/>
              <a:t>1 + 1 + 1 = 11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2863071" y="4235413"/>
            <a:ext cx="191364" cy="18605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2863071" y="4513106"/>
            <a:ext cx="191364" cy="18605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37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in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CPUs use binary at the lowest level.</a:t>
            </a:r>
          </a:p>
          <a:p>
            <a:r>
              <a:rPr lang="en-GB" dirty="0" smtClean="0"/>
              <a:t>ALUs are designed essentially for fast binary calculations at the hardware level.</a:t>
            </a:r>
          </a:p>
          <a:p>
            <a:r>
              <a:rPr lang="en-GB" dirty="0" smtClean="0"/>
              <a:t>Computers deal with instructions and data in binary.</a:t>
            </a:r>
          </a:p>
          <a:p>
            <a:pPr lvl="1"/>
            <a:r>
              <a:rPr lang="en-GB" dirty="0" smtClean="0"/>
              <a:t>Difficult to read, and borderline impossible to work with for anything complex.</a:t>
            </a:r>
          </a:p>
          <a:p>
            <a:pPr lvl="1"/>
            <a:r>
              <a:rPr lang="en-GB" dirty="0" smtClean="0"/>
              <a:t>Thankfully, we don’t have to work in binary.</a:t>
            </a:r>
          </a:p>
          <a:p>
            <a:pPr lvl="1"/>
            <a:r>
              <a:rPr lang="en-GB" dirty="0" smtClean="0"/>
              <a:t>Instead, we can work through a more tangible, high-level set of instructions.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781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Low-level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CPUs provide a finite set of instructions through which we can manipulate the processor and other hardware (e.g. RAM).</a:t>
            </a:r>
          </a:p>
          <a:p>
            <a:pPr lvl="1"/>
            <a:r>
              <a:rPr lang="en-GB" dirty="0" smtClean="0"/>
              <a:t>Often called assembly.</a:t>
            </a:r>
          </a:p>
          <a:p>
            <a:r>
              <a:rPr lang="en-GB" dirty="0" smtClean="0"/>
              <a:t>These instructions are a </a:t>
            </a:r>
            <a:r>
              <a:rPr lang="en-GB" u="sng" dirty="0" smtClean="0"/>
              <a:t>lot</a:t>
            </a:r>
            <a:r>
              <a:rPr lang="en-GB" dirty="0" smtClean="0"/>
              <a:t> easier to read than binary, but still quite difficult for the unaccustomed.</a:t>
            </a:r>
          </a:p>
          <a:p>
            <a:r>
              <a:rPr lang="en-GB" dirty="0" smtClean="0"/>
              <a:t>Instructions are low level; we’re manipulating the hardware directly, with no abstraction.</a:t>
            </a:r>
          </a:p>
          <a:p>
            <a:pPr lvl="1"/>
            <a:r>
              <a:rPr lang="en-GB" dirty="0" smtClean="0"/>
              <a:t>These instructions translate directly into binary.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106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Low-level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introduces the idea of what we can consider a programming “language” – assembly language.</a:t>
            </a:r>
          </a:p>
          <a:p>
            <a:r>
              <a:rPr lang="en-GB" dirty="0" smtClean="0"/>
              <a:t>What comprises a language?</a:t>
            </a:r>
          </a:p>
          <a:p>
            <a:pPr lvl="1"/>
            <a:r>
              <a:rPr lang="en-GB" dirty="0" smtClean="0"/>
              <a:t>Vocabulary; we use specific words to issue instructions to the CPU.</a:t>
            </a:r>
          </a:p>
          <a:p>
            <a:pPr lvl="1"/>
            <a:r>
              <a:rPr lang="en-GB" dirty="0" smtClean="0"/>
              <a:t>Grammar/punctuation; we must disambiguate our statements to give meaning.</a:t>
            </a:r>
          </a:p>
          <a:p>
            <a:pPr lvl="1"/>
            <a:r>
              <a:rPr lang="en-GB" dirty="0" smtClean="0"/>
              <a:t>Order; statements must be in a meaningful order.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6278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Low-level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CPUs will generally adhere to an existing standard.</a:t>
            </a:r>
          </a:p>
          <a:p>
            <a:pPr lvl="1"/>
            <a:r>
              <a:rPr lang="en-GB" dirty="0" smtClean="0"/>
              <a:t>x86, AMD64 are by far the most commonly utilised instruction sets for desktop personal computing.</a:t>
            </a:r>
          </a:p>
          <a:p>
            <a:r>
              <a:rPr lang="en-GB" dirty="0" smtClean="0"/>
              <a:t>Generally used across manufacturers.</a:t>
            </a:r>
          </a:p>
          <a:p>
            <a:pPr lvl="1"/>
            <a:r>
              <a:rPr lang="en-GB" dirty="0" smtClean="0"/>
              <a:t>Otherwise we’d need to write different programs for AMD and Intel CPUs.</a:t>
            </a:r>
          </a:p>
          <a:p>
            <a:pPr marL="9144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1599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Low-level programming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Instruction sets may, or may not be backwards compatible.</a:t>
            </a:r>
          </a:p>
          <a:p>
            <a:pPr lvl="1"/>
            <a:r>
              <a:rPr lang="en-GB" dirty="0" smtClean="0"/>
              <a:t>AMD64 is the 64bit version of x86.</a:t>
            </a:r>
          </a:p>
          <a:p>
            <a:pPr lvl="1"/>
            <a:r>
              <a:rPr lang="en-GB" dirty="0" smtClean="0"/>
              <a:t>x86 CPUs cannot support the AMD64 architecture (although the reasoning runs deeper than this).</a:t>
            </a:r>
          </a:p>
          <a:p>
            <a:r>
              <a:rPr lang="en-GB" dirty="0" smtClean="0"/>
              <a:t>CPUs beyond the scope of desktop computing have an instruction set, and many companies have written their own.</a:t>
            </a:r>
          </a:p>
          <a:p>
            <a:pPr lvl="1"/>
            <a:r>
              <a:rPr lang="en-GB" dirty="0" smtClean="0"/>
              <a:t>Mobile phones tend to have ARM processors.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246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Low level programming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mov</a:t>
            </a:r>
            <a:r>
              <a:rPr lang="en-GB" dirty="0" smtClean="0"/>
              <a:t> </a:t>
            </a:r>
            <a:r>
              <a:rPr lang="en-GB" dirty="0" err="1" smtClean="0"/>
              <a:t>eax</a:t>
            </a:r>
            <a:r>
              <a:rPr lang="en-GB" dirty="0" smtClean="0"/>
              <a:t>, </a:t>
            </a:r>
            <a:r>
              <a:rPr lang="en-GB" dirty="0" err="1" smtClean="0"/>
              <a:t>ebx</a:t>
            </a:r>
            <a:r>
              <a:rPr lang="en-GB" dirty="0" smtClean="0"/>
              <a:t>	;move the data (32 bits) in </a:t>
            </a:r>
            <a:r>
              <a:rPr lang="en-GB" dirty="0" err="1" smtClean="0"/>
              <a:t>eax</a:t>
            </a:r>
            <a:r>
              <a:rPr lang="en-GB" dirty="0" smtClean="0"/>
              <a:t> 			to </a:t>
            </a:r>
            <a:r>
              <a:rPr lang="en-GB" dirty="0" err="1" smtClean="0"/>
              <a:t>ebx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add </a:t>
            </a:r>
            <a:r>
              <a:rPr lang="en-GB" dirty="0" err="1" smtClean="0"/>
              <a:t>eax</a:t>
            </a:r>
            <a:r>
              <a:rPr lang="en-GB" dirty="0" smtClean="0"/>
              <a:t>, 12	;add 12 to the value in register 			</a:t>
            </a:r>
            <a:r>
              <a:rPr lang="en-GB" dirty="0" err="1" smtClean="0"/>
              <a:t>eax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jmp</a:t>
            </a:r>
            <a:r>
              <a:rPr lang="en-GB" dirty="0" smtClean="0"/>
              <a:t> </a:t>
            </a:r>
            <a:r>
              <a:rPr lang="en-GB" dirty="0" err="1" smtClean="0"/>
              <a:t>someLabel</a:t>
            </a:r>
            <a:r>
              <a:rPr lang="en-GB" dirty="0" smtClean="0"/>
              <a:t>	;move the program to a point 			we named “</a:t>
            </a:r>
            <a:r>
              <a:rPr lang="en-GB" dirty="0" err="1" smtClean="0"/>
              <a:t>someLabel</a:t>
            </a:r>
            <a:r>
              <a:rPr lang="en-GB" dirty="0" smtClean="0"/>
              <a:t>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933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Assembly example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8136" y="1295400"/>
            <a:ext cx="701040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        .model  small</a:t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        .stack  128</a:t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        .code</a:t>
            </a:r>
            <a:br>
              <a:rPr lang="en-GB" sz="1400" dirty="0"/>
            </a:br>
            <a:r>
              <a:rPr lang="en-GB" sz="1400" dirty="0"/>
              <a:t>start:  </a:t>
            </a:r>
            <a:r>
              <a:rPr lang="en-GB" sz="1400" dirty="0" err="1"/>
              <a:t>mov</a:t>
            </a:r>
            <a:r>
              <a:rPr lang="en-GB" sz="1400" dirty="0"/>
              <a:t>     </a:t>
            </a:r>
            <a:r>
              <a:rPr lang="en-GB" sz="1400" b="1" dirty="0" err="1"/>
              <a:t>ax</a:t>
            </a:r>
            <a:r>
              <a:rPr lang="en-GB" sz="1400" dirty="0"/>
              <a:t>, @data</a:t>
            </a:r>
            <a:br>
              <a:rPr lang="en-GB" sz="1400" dirty="0"/>
            </a:br>
            <a:r>
              <a:rPr lang="en-GB" sz="1400" dirty="0"/>
              <a:t>        </a:t>
            </a:r>
            <a:r>
              <a:rPr lang="en-GB" sz="1400" dirty="0" err="1"/>
              <a:t>mov</a:t>
            </a:r>
            <a:r>
              <a:rPr lang="en-GB" sz="1400" dirty="0"/>
              <a:t>     ds, </a:t>
            </a:r>
            <a:r>
              <a:rPr lang="en-GB" sz="1400" b="1" dirty="0" err="1"/>
              <a:t>ax</a:t>
            </a: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        </a:t>
            </a:r>
            <a:r>
              <a:rPr lang="en-GB" sz="1400" dirty="0" err="1"/>
              <a:t>mov</a:t>
            </a:r>
            <a:r>
              <a:rPr lang="en-GB" sz="1400" dirty="0"/>
              <a:t>     </a:t>
            </a:r>
            <a:r>
              <a:rPr lang="en-GB" sz="1400" b="1" dirty="0"/>
              <a:t>ah</a:t>
            </a:r>
            <a:r>
              <a:rPr lang="en-GB" sz="1400" dirty="0"/>
              <a:t>, 9</a:t>
            </a:r>
            <a:br>
              <a:rPr lang="en-GB" sz="1400" dirty="0"/>
            </a:br>
            <a:r>
              <a:rPr lang="en-GB" sz="1400" dirty="0"/>
              <a:t>        lea     </a:t>
            </a:r>
            <a:r>
              <a:rPr lang="en-GB" sz="1400" b="1" dirty="0"/>
              <a:t>dx</a:t>
            </a:r>
            <a:r>
              <a:rPr lang="en-GB" sz="1400" dirty="0"/>
              <a:t>, </a:t>
            </a:r>
            <a:r>
              <a:rPr lang="en-GB" sz="1400" dirty="0" err="1"/>
              <a:t>Msg</a:t>
            </a: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        </a:t>
            </a:r>
            <a:r>
              <a:rPr lang="en-GB" sz="1400" dirty="0" err="1"/>
              <a:t>int</a:t>
            </a:r>
            <a:r>
              <a:rPr lang="en-GB" sz="1400" dirty="0"/>
              <a:t>     21h</a:t>
            </a:r>
            <a:br>
              <a:rPr lang="en-GB" sz="1400" dirty="0"/>
            </a:br>
            <a:r>
              <a:rPr lang="en-GB" sz="1400" dirty="0"/>
              <a:t>        </a:t>
            </a:r>
            <a:r>
              <a:rPr lang="en-GB" sz="1400" dirty="0" err="1"/>
              <a:t>mov</a:t>
            </a:r>
            <a:r>
              <a:rPr lang="en-GB" sz="1400" dirty="0"/>
              <a:t>     </a:t>
            </a:r>
            <a:r>
              <a:rPr lang="en-GB" sz="1400" b="1" dirty="0"/>
              <a:t>ah</a:t>
            </a:r>
            <a:r>
              <a:rPr lang="en-GB" sz="1400" dirty="0"/>
              <a:t>, 4ch</a:t>
            </a:r>
            <a:br>
              <a:rPr lang="en-GB" sz="1400" dirty="0"/>
            </a:br>
            <a:r>
              <a:rPr lang="en-GB" sz="1400" dirty="0"/>
              <a:t>        </a:t>
            </a:r>
            <a:r>
              <a:rPr lang="en-GB" sz="1400" dirty="0" err="1"/>
              <a:t>int</a:t>
            </a:r>
            <a:r>
              <a:rPr lang="en-GB" sz="1400" dirty="0"/>
              <a:t>     21h</a:t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        .data</a:t>
            </a:r>
            <a:br>
              <a:rPr lang="en-GB" sz="1400" dirty="0"/>
            </a:br>
            <a:r>
              <a:rPr lang="en-GB" sz="1400" dirty="0" err="1"/>
              <a:t>Msg</a:t>
            </a:r>
            <a:r>
              <a:rPr lang="en-GB" sz="1400" dirty="0"/>
              <a:t>     byte    'Hello, </a:t>
            </a:r>
            <a:r>
              <a:rPr lang="en-GB" sz="1400" dirty="0" smtClean="0"/>
              <a:t>world.', </a:t>
            </a:r>
            <a:r>
              <a:rPr lang="en-GB" sz="1400" dirty="0"/>
              <a:t>13, 10, '$'</a:t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>        end     start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66800" y="5334000"/>
            <a:ext cx="6629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program will output “Hello, world” to standard output.</a:t>
            </a:r>
          </a:p>
          <a:p>
            <a:endParaRPr lang="en-GB" dirty="0"/>
          </a:p>
          <a:p>
            <a:r>
              <a:rPr lang="en-GB" dirty="0" smtClean="0"/>
              <a:t>Source</a:t>
            </a:r>
            <a:r>
              <a:rPr lang="en-GB" dirty="0"/>
              <a:t>: http://cs.lmu.edu/~ray/notes/x86assembly/</a:t>
            </a:r>
          </a:p>
        </p:txBody>
      </p:sp>
    </p:spTree>
    <p:extLst>
      <p:ext uri="{BB962C8B-B14F-4D97-AF65-F5344CB8AC3E}">
        <p14:creationId xmlns:p14="http://schemas.microsoft.com/office/powerpoint/2010/main" val="3778290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Assembly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 can generally pick through this and, with a little work understand what it means.</a:t>
            </a:r>
          </a:p>
          <a:p>
            <a:pPr lvl="1"/>
            <a:r>
              <a:rPr lang="en-GB" dirty="0" smtClean="0"/>
              <a:t>A lot easier to work with than binary.</a:t>
            </a:r>
          </a:p>
          <a:p>
            <a:pPr lvl="1"/>
            <a:r>
              <a:rPr lang="en-GB" dirty="0" smtClean="0"/>
              <a:t>We can realistically write complex programs, albeit with significant effort.</a:t>
            </a:r>
          </a:p>
          <a:p>
            <a:r>
              <a:rPr lang="en-GB" dirty="0" smtClean="0"/>
              <a:t>Remember, instructions turn directly into processor commands, so there is no real overhead to using assembly.</a:t>
            </a:r>
          </a:p>
          <a:p>
            <a:r>
              <a:rPr lang="en-GB" dirty="0" smtClean="0"/>
              <a:t>Nonetheless, this is still very difficult to work with, and extremely difficult for beginners.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6422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 level language pitfalls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Assembly is a long way from “natural” language.</a:t>
            </a:r>
          </a:p>
          <a:p>
            <a:r>
              <a:rPr lang="en-GB" dirty="0" smtClean="0"/>
              <a:t>Mistakes (bugs) in code can be very, very hard to find.</a:t>
            </a:r>
          </a:p>
          <a:p>
            <a:r>
              <a:rPr lang="en-GB" dirty="0" smtClean="0"/>
              <a:t>Problems aren’t necessarily intuitive; you have to really understand computer architecture to work with the instruction set.</a:t>
            </a:r>
          </a:p>
          <a:p>
            <a:r>
              <a:rPr lang="en-GB" dirty="0" smtClean="0"/>
              <a:t>Very powerful; maybe a little too powerful in some cases.</a:t>
            </a:r>
          </a:p>
        </p:txBody>
      </p:sp>
    </p:spTree>
    <p:extLst>
      <p:ext uri="{BB962C8B-B14F-4D97-AF65-F5344CB8AC3E}">
        <p14:creationId xmlns:p14="http://schemas.microsoft.com/office/powerpoint/2010/main" val="28707116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High level languages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 level languages are an abstraction from the instruction set – designed to be usable and readable, more than functional and powerful.</a:t>
            </a:r>
          </a:p>
          <a:p>
            <a:r>
              <a:rPr lang="en-GB" dirty="0" smtClean="0"/>
              <a:t>Much closer to natural language.</a:t>
            </a:r>
          </a:p>
          <a:p>
            <a:r>
              <a:rPr lang="en-GB" dirty="0" smtClean="0"/>
              <a:t>Still nuanced and complex, but to a far lesser degree.</a:t>
            </a:r>
          </a:p>
        </p:txBody>
      </p:sp>
    </p:spTree>
    <p:extLst>
      <p:ext uri="{BB962C8B-B14F-4D97-AF65-F5344CB8AC3E}">
        <p14:creationId xmlns:p14="http://schemas.microsoft.com/office/powerpoint/2010/main" val="3207862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level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Often deliberately does not provide a mapping to “dangerous” statements.</a:t>
            </a:r>
          </a:p>
          <a:p>
            <a:pPr lvl="1"/>
            <a:r>
              <a:rPr lang="en-GB" dirty="0" err="1" smtClean="0"/>
              <a:t>jmp</a:t>
            </a:r>
            <a:r>
              <a:rPr lang="en-GB" dirty="0" smtClean="0"/>
              <a:t> is the foremost of these.  1968 NATO software crisis.  Nearly impossible to debug.</a:t>
            </a:r>
          </a:p>
          <a:p>
            <a:r>
              <a:rPr lang="en-GB" dirty="0" smtClean="0"/>
              <a:t>Allows us to do interesting things, such as consider alternative paradigms.</a:t>
            </a:r>
          </a:p>
          <a:p>
            <a:pPr lvl="1"/>
            <a:r>
              <a:rPr lang="en-GB" dirty="0" smtClean="0"/>
              <a:t>Further levels of abstraction to make writing code easier.  Object orientation, for example, would not be possible in a low level language.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5334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High level languages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write code in a high level language, we go through a process which turns it into low level code.</a:t>
            </a:r>
          </a:p>
          <a:p>
            <a:pPr lvl="1"/>
            <a:r>
              <a:rPr lang="en-GB" dirty="0" smtClean="0"/>
              <a:t>More on that shortly!</a:t>
            </a:r>
          </a:p>
          <a:p>
            <a:r>
              <a:rPr lang="en-GB" dirty="0" smtClean="0"/>
              <a:t>Statements in high level languages always turn into assembly instructions.</a:t>
            </a:r>
          </a:p>
          <a:p>
            <a:r>
              <a:rPr lang="en-GB" dirty="0" smtClean="0"/>
              <a:t>This process may or may not be transparent.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6477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level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“translation” between high and low-level code, some complex structures may not end up being well-optimised.</a:t>
            </a:r>
          </a:p>
          <a:p>
            <a:pPr lvl="1"/>
            <a:r>
              <a:rPr lang="en-GB" dirty="0" smtClean="0"/>
              <a:t>This is called the “abstraction penalty”.</a:t>
            </a:r>
          </a:p>
          <a:p>
            <a:pPr lvl="1"/>
            <a:r>
              <a:rPr lang="en-GB" dirty="0" smtClean="0"/>
              <a:t>May cost 10-20% of overall performance compared with code written for the same purpose in assembly language.</a:t>
            </a:r>
          </a:p>
          <a:p>
            <a:pPr lvl="1"/>
            <a:r>
              <a:rPr lang="en-GB" dirty="0" smtClean="0"/>
              <a:t>Some languages suffer from this far more than others.</a:t>
            </a:r>
          </a:p>
          <a:p>
            <a:pPr lvl="1"/>
            <a:r>
              <a:rPr lang="en-GB" dirty="0" smtClean="0"/>
              <a:t>Broadly speaking, this has improved over time.  As compilers/interpreters improve, so the abstraction penalty becomes less significant.</a:t>
            </a:r>
          </a:p>
        </p:txBody>
      </p:sp>
    </p:spTree>
    <p:extLst>
      <p:ext uri="{BB962C8B-B14F-4D97-AF65-F5344CB8AC3E}">
        <p14:creationId xmlns:p14="http://schemas.microsoft.com/office/powerpoint/2010/main" val="41987797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Compiling/interpreting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How do we translate our high-level code into low-level code?</a:t>
            </a:r>
          </a:p>
          <a:p>
            <a:r>
              <a:rPr lang="en-GB" dirty="0" smtClean="0"/>
              <a:t>Remember: multiple instruction sets.  Most high-profile high level languages can translate into multiple instruction sets.</a:t>
            </a:r>
          </a:p>
          <a:p>
            <a:pPr lvl="1"/>
            <a:r>
              <a:rPr lang="en-GB" dirty="0" smtClean="0"/>
              <a:t>Write code once, use across more than one instruction set.</a:t>
            </a:r>
          </a:p>
          <a:p>
            <a:r>
              <a:rPr lang="en-GB" dirty="0" smtClean="0"/>
              <a:t>High-level languages, therefore, are entirely separate from instruction sets – we can generate programs which work on many instruction sets from the same high level language 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4182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Compiling/interpreting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main approaches to translate from high to low level code.</a:t>
            </a:r>
          </a:p>
          <a:p>
            <a:r>
              <a:rPr lang="en-GB" dirty="0" smtClean="0"/>
              <a:t>Compilation – turn the high level code into machine code in one big go.  Execute nothing until later.</a:t>
            </a:r>
          </a:p>
          <a:p>
            <a:r>
              <a:rPr lang="en-GB" dirty="0" smtClean="0"/>
              <a:t>Interpretation – read the high level code a line at a time, turn it into low level code and execute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1643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Compilation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Takes your high-level code and turns it into a “binary” – a set of low level instructions to the CPU.</a:t>
            </a:r>
          </a:p>
          <a:p>
            <a:pPr lvl="1"/>
            <a:r>
              <a:rPr lang="en-GB" dirty="0" smtClean="0"/>
              <a:t>You’re probably familiar with a .exe file – that’s what this is!</a:t>
            </a:r>
          </a:p>
          <a:p>
            <a:r>
              <a:rPr lang="en-GB" dirty="0" smtClean="0"/>
              <a:t>Can take a moderate amount of time for very large programs.</a:t>
            </a:r>
          </a:p>
          <a:p>
            <a:pPr lvl="1"/>
            <a:r>
              <a:rPr lang="en-GB" dirty="0" smtClean="0"/>
              <a:t>Small programs compile in seconds.</a:t>
            </a:r>
          </a:p>
          <a:p>
            <a:pPr lvl="1"/>
            <a:r>
              <a:rPr lang="en-GB" dirty="0" smtClean="0"/>
              <a:t>Even very large programs generally take at worst a few hours on a standard desktop PC.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0680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Compilation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This is a one-way process.  A compiler goes through a number of steps which cannot be trivially reversed.</a:t>
            </a:r>
          </a:p>
          <a:p>
            <a:r>
              <a:rPr lang="en-GB" dirty="0" smtClean="0"/>
              <a:t>You can look at (or change) the assembly code for an executable, but can almost never turn it back into high-level code to any level of accuracy.</a:t>
            </a:r>
          </a:p>
          <a:p>
            <a:r>
              <a:rPr lang="en-GB" dirty="0" smtClean="0"/>
              <a:t>Good for commercial interests.</a:t>
            </a:r>
          </a:p>
        </p:txBody>
      </p:sp>
    </p:spTree>
    <p:extLst>
      <p:ext uri="{BB962C8B-B14F-4D97-AF65-F5344CB8AC3E}">
        <p14:creationId xmlns:p14="http://schemas.microsoft.com/office/powerpoint/2010/main" val="6215488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Basic compilers may take the high level code, and turn it verbatim into low level instructions.</a:t>
            </a:r>
          </a:p>
          <a:p>
            <a:r>
              <a:rPr lang="en-GB" dirty="0" smtClean="0"/>
              <a:t>More advanced compilers may “inspect” the code across multiple passes, refine statements to avoid unnecessary processing etc.</a:t>
            </a:r>
          </a:p>
          <a:p>
            <a:r>
              <a:rPr lang="en-GB" dirty="0" smtClean="0"/>
              <a:t>Compilers will discover syntax errors; incorrect statements which the computer either cannot understand, or which are clearly erroneous.</a:t>
            </a:r>
          </a:p>
          <a:p>
            <a:pPr lvl="1"/>
            <a:r>
              <a:rPr lang="en-GB" dirty="0" smtClean="0"/>
              <a:t>A compiled program is not necessarily a correct program!</a:t>
            </a:r>
          </a:p>
          <a:p>
            <a:pPr lvl="1"/>
            <a:r>
              <a:rPr lang="en-GB" dirty="0" smtClean="0"/>
              <a:t>Error messages can be difficult for novice programmers to decipher.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9080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Compilation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Translator analogy: like giving a document in French to be translated into English in one go.</a:t>
            </a:r>
          </a:p>
          <a:p>
            <a:pPr lvl="1"/>
            <a:r>
              <a:rPr lang="en-GB" dirty="0" smtClean="0"/>
              <a:t>The translator takes a bit of time to turn this document into English – this is the compilation process.</a:t>
            </a:r>
          </a:p>
          <a:p>
            <a:pPr lvl="1"/>
            <a:r>
              <a:rPr lang="en-GB" dirty="0" smtClean="0"/>
              <a:t>Once translated, you can read the document in English; it’s in your native language, so it’s fast to read – this is how the computer “understands” it.</a:t>
            </a:r>
          </a:p>
          <a:p>
            <a:pPr lvl="1"/>
            <a:r>
              <a:rPr lang="en-GB" dirty="0" smtClean="0"/>
              <a:t>If there’s an error in the document, the translator informs you; it must be corrected before it tries again.  Either the document translates in full, or does not translate at all.</a:t>
            </a:r>
          </a:p>
        </p:txBody>
      </p:sp>
    </p:spTree>
    <p:extLst>
      <p:ext uri="{BB962C8B-B14F-4D97-AF65-F5344CB8AC3E}">
        <p14:creationId xmlns:p14="http://schemas.microsoft.com/office/powerpoint/2010/main" val="21575116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Rather than translating the entire code file in one go, each line is first translated into machine code, then run.  This repeats until the end of the file is reached.</a:t>
            </a:r>
          </a:p>
          <a:p>
            <a:r>
              <a:rPr lang="en-GB" dirty="0" smtClean="0"/>
              <a:t>Code is never turned piecemeal into a binary; no executable is generated.  Every time the code is run, the program is re-interpreted.</a:t>
            </a:r>
          </a:p>
          <a:p>
            <a:pPr lvl="1"/>
            <a:r>
              <a:rPr lang="en-GB" dirty="0" smtClean="0"/>
              <a:t>No initial build time, but at a (significant) cost every time the program is run.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4122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Code must be distributed in plain text for it to be used.  No equivalent to the one-way process of compilation.</a:t>
            </a:r>
          </a:p>
          <a:p>
            <a:r>
              <a:rPr lang="en-GB" dirty="0" smtClean="0"/>
              <a:t>Whoever has the code may change it however they like.</a:t>
            </a:r>
          </a:p>
          <a:p>
            <a:r>
              <a:rPr lang="en-GB" dirty="0" smtClean="0"/>
              <a:t>Relatively bad for commercial interests; once the source code is released, you cannot retain control.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397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Interpreters are far simpler than compilers.</a:t>
            </a:r>
          </a:p>
          <a:p>
            <a:r>
              <a:rPr lang="en-GB" dirty="0" smtClean="0"/>
              <a:t>Cannot perform meaningful optimisation; an interpreter will not analyse the whole program.</a:t>
            </a:r>
          </a:p>
          <a:p>
            <a:r>
              <a:rPr lang="en-GB" dirty="0" smtClean="0"/>
              <a:t>The translation between high and low level code is simple, and usually fairly tangible.</a:t>
            </a:r>
          </a:p>
          <a:p>
            <a:r>
              <a:rPr lang="en-GB" dirty="0" smtClean="0"/>
              <a:t>Interpreted languages are not used for highly demanding tasks.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2194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Interpreted code may be very easily changed.</a:t>
            </a:r>
          </a:p>
          <a:p>
            <a:pPr lvl="1"/>
            <a:r>
              <a:rPr lang="en-GB" dirty="0" smtClean="0"/>
              <a:t>Small updates cannot come with a disproportionately large compilation time cost.</a:t>
            </a:r>
          </a:p>
          <a:p>
            <a:r>
              <a:rPr lang="en-GB" dirty="0" smtClean="0"/>
              <a:t>Generally simpler in syntax than compiled languages.</a:t>
            </a:r>
          </a:p>
          <a:p>
            <a:pPr lvl="1"/>
            <a:r>
              <a:rPr lang="en-GB" dirty="0" smtClean="0"/>
              <a:t>Usually weakly typed.</a:t>
            </a:r>
          </a:p>
          <a:p>
            <a:r>
              <a:rPr lang="en-GB" dirty="0" smtClean="0"/>
              <a:t>Gives the user the power to change the code themselves.</a:t>
            </a:r>
          </a:p>
          <a:p>
            <a:pPr lvl="1"/>
            <a:r>
              <a:rPr lang="en-GB" dirty="0" smtClean="0"/>
              <a:t>Some applications may be compiled, but use an interpreted element to give the user “scripting” control over some element.  Many games use interpreted languages for user modification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11739148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Translator analogy:</a:t>
            </a:r>
          </a:p>
          <a:p>
            <a:pPr lvl="1"/>
            <a:r>
              <a:rPr lang="en-GB" dirty="0" smtClean="0"/>
              <a:t>You sit with the translator while they convert the document a line at a time into English.  They give you each translated line in turn.</a:t>
            </a:r>
          </a:p>
          <a:p>
            <a:pPr lvl="1"/>
            <a:r>
              <a:rPr lang="en-GB" dirty="0" smtClean="0"/>
              <a:t>If there is an error in the document, the translator will stop on that line, have you correct it, and then try again (starting from the top).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4328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Compiled vs interpreted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Compiled languages run significantly faster.</a:t>
            </a:r>
          </a:p>
          <a:p>
            <a:r>
              <a:rPr lang="en-GB" dirty="0" smtClean="0"/>
              <a:t>Interpreted languages are easy to change – portable.</a:t>
            </a:r>
          </a:p>
          <a:p>
            <a:r>
              <a:rPr lang="en-GB" dirty="0" smtClean="0"/>
              <a:t>Interpreted languages can make “on the fly” changes – no need to recompile.</a:t>
            </a:r>
          </a:p>
          <a:p>
            <a:r>
              <a:rPr lang="en-GB" dirty="0" smtClean="0"/>
              <a:t>Compilation massively increases the speed at which a program will operate.</a:t>
            </a:r>
          </a:p>
          <a:p>
            <a:r>
              <a:rPr lang="en-GB" dirty="0" smtClean="0"/>
              <a:t>Interpreted languages usually have easier syntax, though that’s not always a good thing.</a:t>
            </a:r>
          </a:p>
          <a:p>
            <a:pPr lvl="1"/>
            <a:r>
              <a:rPr lang="en-GB" dirty="0" smtClean="0"/>
              <a:t>Takes away a level of power and control from the programmer.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4994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Compiled vs interpreted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6789" y="1295400"/>
            <a:ext cx="3962400" cy="472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579189" y="1295400"/>
            <a:ext cx="3962400" cy="472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057400" y="1427506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Compiled</a:t>
            </a:r>
            <a:endParaRPr lang="en-GB" b="1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5943600" y="1427506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Interpreted</a:t>
            </a:r>
            <a:endParaRPr lang="en-GB" b="1" u="sng" dirty="0"/>
          </a:p>
        </p:txBody>
      </p:sp>
      <p:sp>
        <p:nvSpPr>
          <p:cNvPr id="11" name="Rectangle 10"/>
          <p:cNvSpPr/>
          <p:nvPr/>
        </p:nvSpPr>
        <p:spPr>
          <a:xfrm>
            <a:off x="616789" y="1905000"/>
            <a:ext cx="3962400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C/C++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616789" y="2362200"/>
            <a:ext cx="39624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C#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447800" y="2819400"/>
            <a:ext cx="3962400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Java (somewhat both - more compiled)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4579189" y="1905000"/>
            <a:ext cx="3962400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Python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4579189" y="2362200"/>
            <a:ext cx="39624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PHP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4579189" y="3276600"/>
            <a:ext cx="39624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JavaScript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616789" y="3276600"/>
            <a:ext cx="39624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Fortran</a:t>
            </a:r>
            <a:endParaRPr lang="en-GB" dirty="0"/>
          </a:p>
        </p:txBody>
      </p:sp>
      <p:cxnSp>
        <p:nvCxnSpPr>
          <p:cNvPr id="19" name="Straight Arrow Connector 18"/>
          <p:cNvCxnSpPr>
            <a:stCxn id="13" idx="1"/>
          </p:cNvCxnSpPr>
          <p:nvPr/>
        </p:nvCxnSpPr>
        <p:spPr>
          <a:xfrm flipH="1">
            <a:off x="990600" y="3048000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5410200" y="3048000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/>
        </p:nvSpPr>
        <p:spPr>
          <a:xfrm>
            <a:off x="3505200" y="3733800"/>
            <a:ext cx="3962400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Ruby (more interpreted)</a:t>
            </a:r>
            <a:endParaRPr lang="en-GB" dirty="0"/>
          </a:p>
        </p:txBody>
      </p:sp>
      <p:cxnSp>
        <p:nvCxnSpPr>
          <p:cNvPr id="22" name="Straight Arrow Connector 21"/>
          <p:cNvCxnSpPr>
            <a:stCxn id="21" idx="1"/>
          </p:cNvCxnSpPr>
          <p:nvPr/>
        </p:nvCxnSpPr>
        <p:spPr>
          <a:xfrm flipH="1">
            <a:off x="3048000" y="3962400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7467600" y="3962400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/>
          <p:cNvSpPr/>
          <p:nvPr/>
        </p:nvSpPr>
        <p:spPr>
          <a:xfrm>
            <a:off x="4580627" y="4191000"/>
            <a:ext cx="39624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Perl</a:t>
            </a:r>
            <a:endParaRPr lang="en-GB" dirty="0"/>
          </a:p>
        </p:txBody>
      </p:sp>
      <p:sp>
        <p:nvSpPr>
          <p:cNvPr id="25" name="Rectangle 24"/>
          <p:cNvSpPr/>
          <p:nvPr/>
        </p:nvSpPr>
        <p:spPr>
          <a:xfrm>
            <a:off x="616789" y="4191000"/>
            <a:ext cx="39624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BASIC/Visual Basic</a:t>
            </a:r>
            <a:endParaRPr lang="en-GB" dirty="0"/>
          </a:p>
        </p:txBody>
      </p:sp>
      <p:sp>
        <p:nvSpPr>
          <p:cNvPr id="26" name="Rectangle 25"/>
          <p:cNvSpPr/>
          <p:nvPr/>
        </p:nvSpPr>
        <p:spPr>
          <a:xfrm>
            <a:off x="618227" y="4648200"/>
            <a:ext cx="3962400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Go</a:t>
            </a:r>
            <a:endParaRPr lang="en-GB" dirty="0"/>
          </a:p>
        </p:txBody>
      </p:sp>
      <p:sp>
        <p:nvSpPr>
          <p:cNvPr id="27" name="Rectangle 26"/>
          <p:cNvSpPr/>
          <p:nvPr/>
        </p:nvSpPr>
        <p:spPr>
          <a:xfrm>
            <a:off x="1447800" y="5105400"/>
            <a:ext cx="396240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Scala (compiles to JVM bytecode)</a:t>
            </a:r>
            <a:endParaRPr lang="en-GB" dirty="0"/>
          </a:p>
        </p:txBody>
      </p:sp>
      <p:cxnSp>
        <p:nvCxnSpPr>
          <p:cNvPr id="28" name="Straight Arrow Connector 27"/>
          <p:cNvCxnSpPr/>
          <p:nvPr/>
        </p:nvCxnSpPr>
        <p:spPr>
          <a:xfrm flipH="1">
            <a:off x="990600" y="5342626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5410200" y="5342626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/>
          <p:cNvSpPr/>
          <p:nvPr/>
        </p:nvSpPr>
        <p:spPr>
          <a:xfrm>
            <a:off x="1447800" y="5562600"/>
            <a:ext cx="3962400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Groovy (compiles to JVM bytecode)</a:t>
            </a:r>
            <a:endParaRPr lang="en-GB" dirty="0"/>
          </a:p>
        </p:txBody>
      </p:sp>
      <p:cxnSp>
        <p:nvCxnSpPr>
          <p:cNvPr id="34" name="Straight Arrow Connector 33"/>
          <p:cNvCxnSpPr/>
          <p:nvPr/>
        </p:nvCxnSpPr>
        <p:spPr>
          <a:xfrm flipH="1">
            <a:off x="990600" y="5799826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H="1">
            <a:off x="5410200" y="5799826"/>
            <a:ext cx="457200" cy="0"/>
          </a:xfrm>
          <a:prstGeom prst="straightConnector1">
            <a:avLst/>
          </a:prstGeom>
          <a:ln w="25400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4580627" y="4648200"/>
            <a:ext cx="3962400" cy="45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Lua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9833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Compiled vs interpreted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Some languages compile down to a “bytecode”, and are then interpreted.  This is to promote a system-agnostic approach.</a:t>
            </a:r>
          </a:p>
          <a:p>
            <a:pPr lvl="1"/>
            <a:r>
              <a:rPr lang="en-GB" dirty="0" smtClean="0"/>
              <a:t>WORA principle.</a:t>
            </a:r>
          </a:p>
          <a:p>
            <a:pPr lvl="1"/>
            <a:r>
              <a:rPr lang="en-GB" dirty="0" smtClean="0"/>
              <a:t>We can see that it’s not always as clear cut as compiled and interpreted.</a:t>
            </a:r>
          </a:p>
          <a:p>
            <a:r>
              <a:rPr lang="en-GB" dirty="0" smtClean="0"/>
              <a:t>Fundamentally languages work towards the same goal, often with similar structures and syntax.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2172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Summing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800"/>
          </a:xfrm>
        </p:spPr>
        <p:txBody>
          <a:bodyPr/>
          <a:lstStyle/>
          <a:p>
            <a:r>
              <a:rPr lang="en-GB" dirty="0" smtClean="0"/>
              <a:t>Remember the architecture: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3347" y="4953000"/>
            <a:ext cx="7315200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smtClean="0"/>
              <a:t>Binary</a:t>
            </a:r>
            <a:endParaRPr lang="en-GB" sz="4400" dirty="0"/>
          </a:p>
        </p:txBody>
      </p:sp>
      <p:sp>
        <p:nvSpPr>
          <p:cNvPr id="7" name="Rectangle 6"/>
          <p:cNvSpPr/>
          <p:nvPr/>
        </p:nvSpPr>
        <p:spPr>
          <a:xfrm>
            <a:off x="973347" y="3581400"/>
            <a:ext cx="7315200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smtClean="0"/>
              <a:t>Low level code</a:t>
            </a:r>
            <a:endParaRPr lang="en-GB" sz="4400" dirty="0"/>
          </a:p>
        </p:txBody>
      </p:sp>
      <p:sp>
        <p:nvSpPr>
          <p:cNvPr id="8" name="Rectangle 7"/>
          <p:cNvSpPr/>
          <p:nvPr/>
        </p:nvSpPr>
        <p:spPr>
          <a:xfrm>
            <a:off x="973347" y="2209800"/>
            <a:ext cx="7315200" cy="9144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High level </a:t>
            </a:r>
            <a:r>
              <a:rPr lang="en-GB" sz="4400" dirty="0" smtClean="0"/>
              <a:t>code</a:t>
            </a:r>
            <a:endParaRPr lang="en-GB" sz="4400" dirty="0"/>
          </a:p>
        </p:txBody>
      </p:sp>
      <p:cxnSp>
        <p:nvCxnSpPr>
          <p:cNvPr id="12" name="Straight Arrow Connector 11"/>
          <p:cNvCxnSpPr>
            <a:stCxn id="8" idx="2"/>
            <a:endCxn id="7" idx="0"/>
          </p:cNvCxnSpPr>
          <p:nvPr/>
        </p:nvCxnSpPr>
        <p:spPr>
          <a:xfrm>
            <a:off x="4630947" y="3124200"/>
            <a:ext cx="0" cy="45720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4630947" y="4495800"/>
            <a:ext cx="0" cy="45720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58148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Summing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may make it seem that high level code is used everywhere, but that isn’t true.</a:t>
            </a:r>
          </a:p>
          <a:p>
            <a:pPr lvl="1"/>
            <a:r>
              <a:rPr lang="en-GB" dirty="0" smtClean="0"/>
              <a:t>Sometimes important to know exactly what your code will do in every situation (e.g. safety critical systems)</a:t>
            </a:r>
          </a:p>
          <a:p>
            <a:pPr lvl="1"/>
            <a:r>
              <a:rPr lang="en-GB" dirty="0" smtClean="0"/>
              <a:t>Some systems simply don’t facilitate low level languages.</a:t>
            </a:r>
          </a:p>
          <a:p>
            <a:r>
              <a:rPr lang="en-GB" dirty="0" smtClean="0"/>
              <a:t>With this said, where it’s possible to use a high level language, you can safely assume one will be used.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9045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Summing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difference between compiled and interpreted languages can be subtle.</a:t>
            </a:r>
          </a:p>
          <a:p>
            <a:pPr lvl="1"/>
            <a:r>
              <a:rPr lang="en-GB" dirty="0" smtClean="0"/>
              <a:t>The procedural differences are relatively obvious.</a:t>
            </a:r>
          </a:p>
          <a:p>
            <a:pPr lvl="1"/>
            <a:r>
              <a:rPr lang="en-GB" dirty="0" smtClean="0"/>
              <a:t>The code can look somewhat similar to the uninitiated.</a:t>
            </a:r>
          </a:p>
          <a:p>
            <a:r>
              <a:rPr lang="en-GB" dirty="0" smtClean="0"/>
              <a:t>Ultimately, code exists to solve problems.  High level code exists to make solving problems easier.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7710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800</TotalTime>
  <Words>2273</Words>
  <Application>Microsoft Office PowerPoint</Application>
  <PresentationFormat>On-screen Show (4:3)</PresentationFormat>
  <Paragraphs>260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Arial</vt:lpstr>
      <vt:lpstr>Calibri</vt:lpstr>
      <vt:lpstr>Office Theme</vt:lpstr>
      <vt:lpstr>How software is built</vt:lpstr>
      <vt:lpstr>von Neumann architecture</vt:lpstr>
      <vt:lpstr>What is code?</vt:lpstr>
      <vt:lpstr>How do CPUs perform calculations?</vt:lpstr>
      <vt:lpstr>How do CPUs perform calculations?</vt:lpstr>
      <vt:lpstr>What is binary?</vt:lpstr>
      <vt:lpstr>Quick examples</vt:lpstr>
      <vt:lpstr>Question</vt:lpstr>
      <vt:lpstr>Binary addition</vt:lpstr>
      <vt:lpstr>Binary addition</vt:lpstr>
      <vt:lpstr>Binary in context</vt:lpstr>
      <vt:lpstr>Low-level programming</vt:lpstr>
      <vt:lpstr>Low-level programming</vt:lpstr>
      <vt:lpstr>Low-level programming</vt:lpstr>
      <vt:lpstr>Low-level programming</vt:lpstr>
      <vt:lpstr>Low level programming instructions</vt:lpstr>
      <vt:lpstr>Assembly example</vt:lpstr>
      <vt:lpstr>Assembly</vt:lpstr>
      <vt:lpstr>Low level language pitfalls</vt:lpstr>
      <vt:lpstr>High level languages</vt:lpstr>
      <vt:lpstr>High level languages</vt:lpstr>
      <vt:lpstr>High level languages</vt:lpstr>
      <vt:lpstr>High level languages</vt:lpstr>
      <vt:lpstr>Compiling/interpreting</vt:lpstr>
      <vt:lpstr>Compiling/interpreting</vt:lpstr>
      <vt:lpstr>Compilation</vt:lpstr>
      <vt:lpstr>Compilation</vt:lpstr>
      <vt:lpstr>Compilation</vt:lpstr>
      <vt:lpstr>Compilation</vt:lpstr>
      <vt:lpstr>Interpretation</vt:lpstr>
      <vt:lpstr>Interpretation</vt:lpstr>
      <vt:lpstr>Interpretation</vt:lpstr>
      <vt:lpstr>Interpretation</vt:lpstr>
      <vt:lpstr>Interpretation</vt:lpstr>
      <vt:lpstr>Compiled vs interpreted</vt:lpstr>
      <vt:lpstr>Compiled vs interpreted</vt:lpstr>
      <vt:lpstr>Compiled vs interpreted</vt:lpstr>
      <vt:lpstr>Summing up</vt:lpstr>
      <vt:lpstr>Summing up</vt:lpstr>
      <vt:lpstr>Summing up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software is built</dc:title>
  <dc:creator>Tim Bashford</dc:creator>
  <cp:lastModifiedBy>Tim Bashford</cp:lastModifiedBy>
  <cp:revision>45</cp:revision>
  <dcterms:created xsi:type="dcterms:W3CDTF">2006-08-16T00:00:00Z</dcterms:created>
  <dcterms:modified xsi:type="dcterms:W3CDTF">2016-11-07T14:34:48Z</dcterms:modified>
</cp:coreProperties>
</file>