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6"/>
  </p:notesMasterIdLst>
  <p:handoutMasterIdLst>
    <p:handoutMasterId r:id="rId77"/>
  </p:handoutMasterIdLst>
  <p:sldIdLst>
    <p:sldId id="1388" r:id="rId5"/>
    <p:sldId id="259" r:id="rId6"/>
    <p:sldId id="445" r:id="rId7"/>
    <p:sldId id="446" r:id="rId8"/>
    <p:sldId id="537" r:id="rId9"/>
    <p:sldId id="261" r:id="rId10"/>
    <p:sldId id="568" r:id="rId11"/>
    <p:sldId id="1390" r:id="rId12"/>
    <p:sldId id="569" r:id="rId13"/>
    <p:sldId id="566" r:id="rId14"/>
    <p:sldId id="1403" r:id="rId15"/>
    <p:sldId id="1408" r:id="rId16"/>
    <p:sldId id="1425" r:id="rId17"/>
    <p:sldId id="1409" r:id="rId18"/>
    <p:sldId id="1422" r:id="rId19"/>
    <p:sldId id="1423" r:id="rId20"/>
    <p:sldId id="1397" r:id="rId21"/>
    <p:sldId id="1424" r:id="rId22"/>
    <p:sldId id="1391" r:id="rId23"/>
    <p:sldId id="572" r:id="rId24"/>
    <p:sldId id="1404" r:id="rId25"/>
    <p:sldId id="293" r:id="rId26"/>
    <p:sldId id="1410" r:id="rId27"/>
    <p:sldId id="359" r:id="rId28"/>
    <p:sldId id="1411" r:id="rId29"/>
    <p:sldId id="1412" r:id="rId30"/>
    <p:sldId id="1413" r:id="rId31"/>
    <p:sldId id="1401" r:id="rId32"/>
    <p:sldId id="1395" r:id="rId33"/>
    <p:sldId id="1392" r:id="rId34"/>
    <p:sldId id="1430" r:id="rId35"/>
    <p:sldId id="1399" r:id="rId36"/>
    <p:sldId id="1405" r:id="rId37"/>
    <p:sldId id="1443" r:id="rId38"/>
    <p:sldId id="1406" r:id="rId39"/>
    <p:sldId id="1419" r:id="rId40"/>
    <p:sldId id="1420" r:id="rId41"/>
    <p:sldId id="1431" r:id="rId42"/>
    <p:sldId id="1421" r:id="rId43"/>
    <p:sldId id="1426" r:id="rId44"/>
    <p:sldId id="1427" r:id="rId45"/>
    <p:sldId id="1428" r:id="rId46"/>
    <p:sldId id="1429" r:id="rId47"/>
    <p:sldId id="1439" r:id="rId48"/>
    <p:sldId id="1442" r:id="rId49"/>
    <p:sldId id="1440" r:id="rId50"/>
    <p:sldId id="1441" r:id="rId51"/>
    <p:sldId id="532" r:id="rId52"/>
    <p:sldId id="573" r:id="rId53"/>
    <p:sldId id="531" r:id="rId54"/>
    <p:sldId id="1432" r:id="rId55"/>
    <p:sldId id="447" r:id="rId56"/>
    <p:sldId id="458" r:id="rId57"/>
    <p:sldId id="1437" r:id="rId58"/>
    <p:sldId id="448" r:id="rId59"/>
    <p:sldId id="1414" r:id="rId60"/>
    <p:sldId id="425" r:id="rId61"/>
    <p:sldId id="1415" r:id="rId62"/>
    <p:sldId id="1438" r:id="rId63"/>
    <p:sldId id="456" r:id="rId64"/>
    <p:sldId id="459" r:id="rId65"/>
    <p:sldId id="457" r:id="rId66"/>
    <p:sldId id="427" r:id="rId67"/>
    <p:sldId id="449" r:id="rId68"/>
    <p:sldId id="450" r:id="rId69"/>
    <p:sldId id="1434" r:id="rId70"/>
    <p:sldId id="1416" r:id="rId71"/>
    <p:sldId id="1433" r:id="rId72"/>
    <p:sldId id="1435" r:id="rId73"/>
    <p:sldId id="1402" r:id="rId74"/>
    <p:sldId id="1393" r:id="rId7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14810B-7FE7-4229-BD65-0051F4320F52}" v="39" dt="2022-10-20T14:46:28.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73" autoAdjust="0"/>
  </p:normalViewPr>
  <p:slideViewPr>
    <p:cSldViewPr>
      <p:cViewPr varScale="1">
        <p:scale>
          <a:sx n="93" d="100"/>
          <a:sy n="93" d="100"/>
        </p:scale>
        <p:origin x="1152"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D714810B-7FE7-4229-BD65-0051F4320F52}"/>
    <pc:docChg chg="undo redo custSel addSld delSld modSld sldOrd">
      <pc:chgData name="Aishat Bakre" userId="839b68a6-4a2b-45ef-9a5a-14f954bfea5f" providerId="ADAL" clId="{D714810B-7FE7-4229-BD65-0051F4320F52}" dt="2022-10-20T15:09:32.325" v="4880" actId="20577"/>
      <pc:docMkLst>
        <pc:docMk/>
      </pc:docMkLst>
      <pc:sldChg chg="modSp mod ord">
        <pc:chgData name="Aishat Bakre" userId="839b68a6-4a2b-45ef-9a5a-14f954bfea5f" providerId="ADAL" clId="{D714810B-7FE7-4229-BD65-0051F4320F52}" dt="2022-10-20T14:30:07.342" v="3885"/>
        <pc:sldMkLst>
          <pc:docMk/>
          <pc:sldMk cId="1289956784" sldId="293"/>
        </pc:sldMkLst>
        <pc:spChg chg="mod">
          <ac:chgData name="Aishat Bakre" userId="839b68a6-4a2b-45ef-9a5a-14f954bfea5f" providerId="ADAL" clId="{D714810B-7FE7-4229-BD65-0051F4320F52}" dt="2022-10-20T13:36:25.500" v="3077" actId="20577"/>
          <ac:spMkLst>
            <pc:docMk/>
            <pc:sldMk cId="1289956784" sldId="293"/>
            <ac:spMk id="3" creationId="{78A64B19-9208-4838-BF75-5587FC3DFD43}"/>
          </ac:spMkLst>
        </pc:spChg>
      </pc:sldChg>
      <pc:sldChg chg="addSp modSp mod">
        <pc:chgData name="Aishat Bakre" userId="839b68a6-4a2b-45ef-9a5a-14f954bfea5f" providerId="ADAL" clId="{D714810B-7FE7-4229-BD65-0051F4320F52}" dt="2022-10-20T13:51:49.545" v="3324" actId="1076"/>
        <pc:sldMkLst>
          <pc:docMk/>
          <pc:sldMk cId="3149665502" sldId="425"/>
        </pc:sldMkLst>
        <pc:spChg chg="add mod">
          <ac:chgData name="Aishat Bakre" userId="839b68a6-4a2b-45ef-9a5a-14f954bfea5f" providerId="ADAL" clId="{D714810B-7FE7-4229-BD65-0051F4320F52}" dt="2022-10-20T13:51:49.545" v="3324" actId="1076"/>
          <ac:spMkLst>
            <pc:docMk/>
            <pc:sldMk cId="3149665502" sldId="425"/>
            <ac:spMk id="3" creationId="{0F0AC6FD-10DF-B1F4-12FE-282172DBD4FF}"/>
          </ac:spMkLst>
        </pc:spChg>
        <pc:picChg chg="mod">
          <ac:chgData name="Aishat Bakre" userId="839b68a6-4a2b-45ef-9a5a-14f954bfea5f" providerId="ADAL" clId="{D714810B-7FE7-4229-BD65-0051F4320F52}" dt="2022-10-20T13:51:34.841" v="3321" actId="14100"/>
          <ac:picMkLst>
            <pc:docMk/>
            <pc:sldMk cId="3149665502" sldId="425"/>
            <ac:picMk id="4" creationId="{41380D79-B4D1-47C8-8DBD-C23121D0D4BA}"/>
          </ac:picMkLst>
        </pc:picChg>
      </pc:sldChg>
      <pc:sldChg chg="modSp mod">
        <pc:chgData name="Aishat Bakre" userId="839b68a6-4a2b-45ef-9a5a-14f954bfea5f" providerId="ADAL" clId="{D714810B-7FE7-4229-BD65-0051F4320F52}" dt="2022-10-20T14:11:31.274" v="3498" actId="20577"/>
        <pc:sldMkLst>
          <pc:docMk/>
          <pc:sldMk cId="2087274072" sldId="427"/>
        </pc:sldMkLst>
        <pc:spChg chg="mod">
          <ac:chgData name="Aishat Bakre" userId="839b68a6-4a2b-45ef-9a5a-14f954bfea5f" providerId="ADAL" clId="{D714810B-7FE7-4229-BD65-0051F4320F52}" dt="2022-10-20T14:11:31.274" v="3498" actId="20577"/>
          <ac:spMkLst>
            <pc:docMk/>
            <pc:sldMk cId="2087274072" sldId="427"/>
            <ac:spMk id="3" creationId="{D7DF10F1-42CB-68B1-E9E2-8261B193F607}"/>
          </ac:spMkLst>
        </pc:spChg>
      </pc:sldChg>
      <pc:sldChg chg="modSp mod">
        <pc:chgData name="Aishat Bakre" userId="839b68a6-4a2b-45ef-9a5a-14f954bfea5f" providerId="ADAL" clId="{D714810B-7FE7-4229-BD65-0051F4320F52}" dt="2022-10-20T13:26:28.329" v="2987" actId="20577"/>
        <pc:sldMkLst>
          <pc:docMk/>
          <pc:sldMk cId="99674949" sldId="446"/>
        </pc:sldMkLst>
        <pc:spChg chg="mod">
          <ac:chgData name="Aishat Bakre" userId="839b68a6-4a2b-45ef-9a5a-14f954bfea5f" providerId="ADAL" clId="{D714810B-7FE7-4229-BD65-0051F4320F52}" dt="2022-10-20T13:26:28.329" v="2987" actId="20577"/>
          <ac:spMkLst>
            <pc:docMk/>
            <pc:sldMk cId="99674949" sldId="446"/>
            <ac:spMk id="3" creationId="{DF99822D-0470-4551-AB24-B693EF2E6662}"/>
          </ac:spMkLst>
        </pc:spChg>
      </pc:sldChg>
      <pc:sldChg chg="modSp mod">
        <pc:chgData name="Aishat Bakre" userId="839b68a6-4a2b-45ef-9a5a-14f954bfea5f" providerId="ADAL" clId="{D714810B-7FE7-4229-BD65-0051F4320F52}" dt="2022-10-20T14:08:22.969" v="3469" actId="20577"/>
        <pc:sldMkLst>
          <pc:docMk/>
          <pc:sldMk cId="2617261363" sldId="447"/>
        </pc:sldMkLst>
        <pc:spChg chg="mod">
          <ac:chgData name="Aishat Bakre" userId="839b68a6-4a2b-45ef-9a5a-14f954bfea5f" providerId="ADAL" clId="{D714810B-7FE7-4229-BD65-0051F4320F52}" dt="2022-10-20T14:08:22.969" v="3469" actId="20577"/>
          <ac:spMkLst>
            <pc:docMk/>
            <pc:sldMk cId="2617261363" sldId="447"/>
            <ac:spMk id="3" creationId="{DD8BED44-0CDB-207A-EC8F-0BA1D99ABF9E}"/>
          </ac:spMkLst>
        </pc:spChg>
      </pc:sldChg>
      <pc:sldChg chg="modSp mod">
        <pc:chgData name="Aishat Bakre" userId="839b68a6-4a2b-45ef-9a5a-14f954bfea5f" providerId="ADAL" clId="{D714810B-7FE7-4229-BD65-0051F4320F52}" dt="2022-10-20T14:10:02.289" v="3485" actId="5793"/>
        <pc:sldMkLst>
          <pc:docMk/>
          <pc:sldMk cId="2512141235" sldId="448"/>
        </pc:sldMkLst>
        <pc:spChg chg="mod">
          <ac:chgData name="Aishat Bakre" userId="839b68a6-4a2b-45ef-9a5a-14f954bfea5f" providerId="ADAL" clId="{D714810B-7FE7-4229-BD65-0051F4320F52}" dt="2022-10-20T14:10:02.289" v="3485" actId="5793"/>
          <ac:spMkLst>
            <pc:docMk/>
            <pc:sldMk cId="2512141235" sldId="448"/>
            <ac:spMk id="3" creationId="{BD4E24A1-0EEA-0D92-23B6-523A38B17574}"/>
          </ac:spMkLst>
        </pc:spChg>
      </pc:sldChg>
      <pc:sldChg chg="modSp mod">
        <pc:chgData name="Aishat Bakre" userId="839b68a6-4a2b-45ef-9a5a-14f954bfea5f" providerId="ADAL" clId="{D714810B-7FE7-4229-BD65-0051F4320F52}" dt="2022-10-20T13:54:18.835" v="3336" actId="20577"/>
        <pc:sldMkLst>
          <pc:docMk/>
          <pc:sldMk cId="377687323" sldId="449"/>
        </pc:sldMkLst>
        <pc:spChg chg="mod">
          <ac:chgData name="Aishat Bakre" userId="839b68a6-4a2b-45ef-9a5a-14f954bfea5f" providerId="ADAL" clId="{D714810B-7FE7-4229-BD65-0051F4320F52}" dt="2022-10-20T13:54:18.835" v="3336" actId="20577"/>
          <ac:spMkLst>
            <pc:docMk/>
            <pc:sldMk cId="377687323" sldId="449"/>
            <ac:spMk id="3" creationId="{C957EA34-DD8D-1E47-2DB4-D11CBCFCD1B5}"/>
          </ac:spMkLst>
        </pc:spChg>
      </pc:sldChg>
      <pc:sldChg chg="modSp mod">
        <pc:chgData name="Aishat Bakre" userId="839b68a6-4a2b-45ef-9a5a-14f954bfea5f" providerId="ADAL" clId="{D714810B-7FE7-4229-BD65-0051F4320F52}" dt="2022-10-20T12:02:18.531" v="1723" actId="20577"/>
        <pc:sldMkLst>
          <pc:docMk/>
          <pc:sldMk cId="2159251090" sldId="450"/>
        </pc:sldMkLst>
        <pc:spChg chg="mod">
          <ac:chgData name="Aishat Bakre" userId="839b68a6-4a2b-45ef-9a5a-14f954bfea5f" providerId="ADAL" clId="{D714810B-7FE7-4229-BD65-0051F4320F52}" dt="2022-10-20T12:02:18.531" v="1723" actId="20577"/>
          <ac:spMkLst>
            <pc:docMk/>
            <pc:sldMk cId="2159251090" sldId="450"/>
            <ac:spMk id="3" creationId="{7BD241C8-6CA4-8E0B-90E1-D24E227814AC}"/>
          </ac:spMkLst>
        </pc:spChg>
      </pc:sldChg>
      <pc:sldChg chg="modSp del mod">
        <pc:chgData name="Aishat Bakre" userId="839b68a6-4a2b-45ef-9a5a-14f954bfea5f" providerId="ADAL" clId="{D714810B-7FE7-4229-BD65-0051F4320F52}" dt="2022-10-20T13:52:37.502" v="3325" actId="2696"/>
        <pc:sldMkLst>
          <pc:docMk/>
          <pc:sldMk cId="3589008704" sldId="455"/>
        </pc:sldMkLst>
        <pc:spChg chg="mod">
          <ac:chgData name="Aishat Bakre" userId="839b68a6-4a2b-45ef-9a5a-14f954bfea5f" providerId="ADAL" clId="{D714810B-7FE7-4229-BD65-0051F4320F52}" dt="2022-10-20T11:53:00.954" v="1491" actId="27636"/>
          <ac:spMkLst>
            <pc:docMk/>
            <pc:sldMk cId="3589008704" sldId="455"/>
            <ac:spMk id="2" creationId="{AC13C710-521B-4517-A32E-D554F76313F9}"/>
          </ac:spMkLst>
        </pc:spChg>
      </pc:sldChg>
      <pc:sldChg chg="modSp mod ord">
        <pc:chgData name="Aishat Bakre" userId="839b68a6-4a2b-45ef-9a5a-14f954bfea5f" providerId="ADAL" clId="{D714810B-7FE7-4229-BD65-0051F4320F52}" dt="2022-10-20T13:53:32.374" v="3332" actId="14100"/>
        <pc:sldMkLst>
          <pc:docMk/>
          <pc:sldMk cId="3875872271" sldId="456"/>
        </pc:sldMkLst>
        <pc:spChg chg="mod">
          <ac:chgData name="Aishat Bakre" userId="839b68a6-4a2b-45ef-9a5a-14f954bfea5f" providerId="ADAL" clId="{D714810B-7FE7-4229-BD65-0051F4320F52}" dt="2022-10-20T11:55:23.836" v="1542" actId="1076"/>
          <ac:spMkLst>
            <pc:docMk/>
            <pc:sldMk cId="3875872271" sldId="456"/>
            <ac:spMk id="2" creationId="{48E136E9-AFB4-4F82-BFF3-CAF53A7A9C4B}"/>
          </ac:spMkLst>
        </pc:spChg>
        <pc:spChg chg="mod">
          <ac:chgData name="Aishat Bakre" userId="839b68a6-4a2b-45ef-9a5a-14f954bfea5f" providerId="ADAL" clId="{D714810B-7FE7-4229-BD65-0051F4320F52}" dt="2022-10-20T13:53:17.592" v="3329" actId="113"/>
          <ac:spMkLst>
            <pc:docMk/>
            <pc:sldMk cId="3875872271" sldId="456"/>
            <ac:spMk id="3" creationId="{C884D615-3DF2-4C1F-AE5C-874FDE71D318}"/>
          </ac:spMkLst>
        </pc:spChg>
        <pc:picChg chg="mod">
          <ac:chgData name="Aishat Bakre" userId="839b68a6-4a2b-45ef-9a5a-14f954bfea5f" providerId="ADAL" clId="{D714810B-7FE7-4229-BD65-0051F4320F52}" dt="2022-10-20T13:53:32.374" v="3332" actId="14100"/>
          <ac:picMkLst>
            <pc:docMk/>
            <pc:sldMk cId="3875872271" sldId="456"/>
            <ac:picMk id="4098" creationId="{45206B09-FA76-4C31-8296-23BC21442976}"/>
          </ac:picMkLst>
        </pc:picChg>
      </pc:sldChg>
      <pc:sldChg chg="modSp mod">
        <pc:chgData name="Aishat Bakre" userId="839b68a6-4a2b-45ef-9a5a-14f954bfea5f" providerId="ADAL" clId="{D714810B-7FE7-4229-BD65-0051F4320F52}" dt="2022-10-20T14:10:51.966" v="3489" actId="1076"/>
        <pc:sldMkLst>
          <pc:docMk/>
          <pc:sldMk cId="1723389159" sldId="457"/>
        </pc:sldMkLst>
        <pc:spChg chg="mod">
          <ac:chgData name="Aishat Bakre" userId="839b68a6-4a2b-45ef-9a5a-14f954bfea5f" providerId="ADAL" clId="{D714810B-7FE7-4229-BD65-0051F4320F52}" dt="2022-10-20T11:57:18.804" v="1554" actId="1076"/>
          <ac:spMkLst>
            <pc:docMk/>
            <pc:sldMk cId="1723389159" sldId="457"/>
            <ac:spMk id="2" creationId="{5A2B2BD4-A80A-4D04-B2EE-A669B0905380}"/>
          </ac:spMkLst>
        </pc:spChg>
        <pc:spChg chg="mod">
          <ac:chgData name="Aishat Bakre" userId="839b68a6-4a2b-45ef-9a5a-14f954bfea5f" providerId="ADAL" clId="{D714810B-7FE7-4229-BD65-0051F4320F52}" dt="2022-10-20T11:57:26.189" v="1555" actId="1076"/>
          <ac:spMkLst>
            <pc:docMk/>
            <pc:sldMk cId="1723389159" sldId="457"/>
            <ac:spMk id="3" creationId="{08060A2C-CA93-4F08-83B0-D7DDF8D083F9}"/>
          </ac:spMkLst>
        </pc:spChg>
        <pc:spChg chg="mod">
          <ac:chgData name="Aishat Bakre" userId="839b68a6-4a2b-45ef-9a5a-14f954bfea5f" providerId="ADAL" clId="{D714810B-7FE7-4229-BD65-0051F4320F52}" dt="2022-10-20T11:57:30.734" v="1556" actId="1076"/>
          <ac:spMkLst>
            <pc:docMk/>
            <pc:sldMk cId="1723389159" sldId="457"/>
            <ac:spMk id="6" creationId="{56679A08-BF1C-44D1-8200-D20C07D2ADB0}"/>
          </ac:spMkLst>
        </pc:spChg>
        <pc:picChg chg="mod">
          <ac:chgData name="Aishat Bakre" userId="839b68a6-4a2b-45ef-9a5a-14f954bfea5f" providerId="ADAL" clId="{D714810B-7FE7-4229-BD65-0051F4320F52}" dt="2022-10-20T14:10:51.966" v="3489" actId="1076"/>
          <ac:picMkLst>
            <pc:docMk/>
            <pc:sldMk cId="1723389159" sldId="457"/>
            <ac:picMk id="4" creationId="{9ABA3444-3EBA-4A62-B037-1341F55CD666}"/>
          </ac:picMkLst>
        </pc:picChg>
        <pc:picChg chg="mod">
          <ac:chgData name="Aishat Bakre" userId="839b68a6-4a2b-45ef-9a5a-14f954bfea5f" providerId="ADAL" clId="{D714810B-7FE7-4229-BD65-0051F4320F52}" dt="2022-10-20T11:57:41.949" v="1558" actId="1076"/>
          <ac:picMkLst>
            <pc:docMk/>
            <pc:sldMk cId="1723389159" sldId="457"/>
            <ac:picMk id="5" creationId="{A1184D80-F86D-4AFA-AFC1-55270DF0A5D1}"/>
          </ac:picMkLst>
        </pc:picChg>
      </pc:sldChg>
      <pc:sldChg chg="modSp mod">
        <pc:chgData name="Aishat Bakre" userId="839b68a6-4a2b-45ef-9a5a-14f954bfea5f" providerId="ADAL" clId="{D714810B-7FE7-4229-BD65-0051F4320F52}" dt="2022-10-20T15:03:21.586" v="4797" actId="20577"/>
        <pc:sldMkLst>
          <pc:docMk/>
          <pc:sldMk cId="1616602968" sldId="458"/>
        </pc:sldMkLst>
        <pc:spChg chg="mod">
          <ac:chgData name="Aishat Bakre" userId="839b68a6-4a2b-45ef-9a5a-14f954bfea5f" providerId="ADAL" clId="{D714810B-7FE7-4229-BD65-0051F4320F52}" dt="2022-10-20T15:03:21.586" v="4797" actId="20577"/>
          <ac:spMkLst>
            <pc:docMk/>
            <pc:sldMk cId="1616602968" sldId="458"/>
            <ac:spMk id="3" creationId="{405139B7-CB08-CC12-644B-32FE436BBDAD}"/>
          </ac:spMkLst>
        </pc:spChg>
      </pc:sldChg>
      <pc:sldChg chg="modSp mod">
        <pc:chgData name="Aishat Bakre" userId="839b68a6-4a2b-45ef-9a5a-14f954bfea5f" providerId="ADAL" clId="{D714810B-7FE7-4229-BD65-0051F4320F52}" dt="2022-10-20T14:10:39.853" v="3488" actId="113"/>
        <pc:sldMkLst>
          <pc:docMk/>
          <pc:sldMk cId="381878612" sldId="459"/>
        </pc:sldMkLst>
        <pc:spChg chg="mod">
          <ac:chgData name="Aishat Bakre" userId="839b68a6-4a2b-45ef-9a5a-14f954bfea5f" providerId="ADAL" clId="{D714810B-7FE7-4229-BD65-0051F4320F52}" dt="2022-10-20T14:10:39.853" v="3488" actId="113"/>
          <ac:spMkLst>
            <pc:docMk/>
            <pc:sldMk cId="381878612" sldId="459"/>
            <ac:spMk id="2" creationId="{C5E28202-9709-8CCB-78B6-5238E74394B7}"/>
          </ac:spMkLst>
        </pc:spChg>
        <pc:picChg chg="mod">
          <ac:chgData name="Aishat Bakre" userId="839b68a6-4a2b-45ef-9a5a-14f954bfea5f" providerId="ADAL" clId="{D714810B-7FE7-4229-BD65-0051F4320F52}" dt="2022-10-20T14:10:36.203" v="3487" actId="14100"/>
          <ac:picMkLst>
            <pc:docMk/>
            <pc:sldMk cId="381878612" sldId="459"/>
            <ac:picMk id="1026" creationId="{AA8BE3F8-D149-CE06-C2E0-FDC25FC0DF3E}"/>
          </ac:picMkLst>
        </pc:picChg>
      </pc:sldChg>
      <pc:sldChg chg="modSp mod">
        <pc:chgData name="Aishat Bakre" userId="839b68a6-4a2b-45ef-9a5a-14f954bfea5f" providerId="ADAL" clId="{D714810B-7FE7-4229-BD65-0051F4320F52}" dt="2022-10-20T14:07:42.011" v="3466" actId="113"/>
        <pc:sldMkLst>
          <pc:docMk/>
          <pc:sldMk cId="3567978906" sldId="531"/>
        </pc:sldMkLst>
        <pc:spChg chg="mod">
          <ac:chgData name="Aishat Bakre" userId="839b68a6-4a2b-45ef-9a5a-14f954bfea5f" providerId="ADAL" clId="{D714810B-7FE7-4229-BD65-0051F4320F52}" dt="2022-10-20T14:07:42.011" v="3466" actId="113"/>
          <ac:spMkLst>
            <pc:docMk/>
            <pc:sldMk cId="3567978906" sldId="531"/>
            <ac:spMk id="3" creationId="{7544BF31-8A12-411C-AF88-6E48575D2479}"/>
          </ac:spMkLst>
        </pc:spChg>
      </pc:sldChg>
      <pc:sldChg chg="modSp mod">
        <pc:chgData name="Aishat Bakre" userId="839b68a6-4a2b-45ef-9a5a-14f954bfea5f" providerId="ADAL" clId="{D714810B-7FE7-4229-BD65-0051F4320F52}" dt="2022-10-20T13:44:47.686" v="3111" actId="20577"/>
        <pc:sldMkLst>
          <pc:docMk/>
          <pc:sldMk cId="2402750444" sldId="532"/>
        </pc:sldMkLst>
        <pc:spChg chg="mod">
          <ac:chgData name="Aishat Bakre" userId="839b68a6-4a2b-45ef-9a5a-14f954bfea5f" providerId="ADAL" clId="{D714810B-7FE7-4229-BD65-0051F4320F52}" dt="2022-10-20T13:44:36.822" v="3110" actId="20577"/>
          <ac:spMkLst>
            <pc:docMk/>
            <pc:sldMk cId="2402750444" sldId="532"/>
            <ac:spMk id="2" creationId="{0C215C09-5029-4BD7-987F-F91A3ACE7EA2}"/>
          </ac:spMkLst>
        </pc:spChg>
        <pc:spChg chg="mod">
          <ac:chgData name="Aishat Bakre" userId="839b68a6-4a2b-45ef-9a5a-14f954bfea5f" providerId="ADAL" clId="{D714810B-7FE7-4229-BD65-0051F4320F52}" dt="2022-10-20T13:44:47.686" v="3111" actId="20577"/>
          <ac:spMkLst>
            <pc:docMk/>
            <pc:sldMk cId="2402750444" sldId="532"/>
            <ac:spMk id="3" creationId="{7544BF31-8A12-411C-AF88-6E48575D2479}"/>
          </ac:spMkLst>
        </pc:spChg>
      </pc:sldChg>
      <pc:sldChg chg="modSp mod">
        <pc:chgData name="Aishat Bakre" userId="839b68a6-4a2b-45ef-9a5a-14f954bfea5f" providerId="ADAL" clId="{D714810B-7FE7-4229-BD65-0051F4320F52}" dt="2022-10-20T13:56:39.921" v="3340" actId="207"/>
        <pc:sldMkLst>
          <pc:docMk/>
          <pc:sldMk cId="3975644849" sldId="568"/>
        </pc:sldMkLst>
        <pc:spChg chg="mod">
          <ac:chgData name="Aishat Bakre" userId="839b68a6-4a2b-45ef-9a5a-14f954bfea5f" providerId="ADAL" clId="{D714810B-7FE7-4229-BD65-0051F4320F52}" dt="2022-10-20T13:56:39.921" v="3340" actId="207"/>
          <ac:spMkLst>
            <pc:docMk/>
            <pc:sldMk cId="3975644849" sldId="568"/>
            <ac:spMk id="4" creationId="{25A2FE0C-8188-428C-9DBD-A814733232F6}"/>
          </ac:spMkLst>
        </pc:spChg>
      </pc:sldChg>
      <pc:sldChg chg="modSp mod">
        <pc:chgData name="Aishat Bakre" userId="839b68a6-4a2b-45ef-9a5a-14f954bfea5f" providerId="ADAL" clId="{D714810B-7FE7-4229-BD65-0051F4320F52}" dt="2022-10-20T14:07:50.778" v="3467" actId="255"/>
        <pc:sldMkLst>
          <pc:docMk/>
          <pc:sldMk cId="2452473967" sldId="573"/>
        </pc:sldMkLst>
        <pc:spChg chg="mod">
          <ac:chgData name="Aishat Bakre" userId="839b68a6-4a2b-45ef-9a5a-14f954bfea5f" providerId="ADAL" clId="{D714810B-7FE7-4229-BD65-0051F4320F52}" dt="2022-10-20T14:07:50.778" v="3467" actId="255"/>
          <ac:spMkLst>
            <pc:docMk/>
            <pc:sldMk cId="2452473967" sldId="573"/>
            <ac:spMk id="4" creationId="{25A2FE0C-8188-428C-9DBD-A814733232F6}"/>
          </ac:spMkLst>
        </pc:spChg>
      </pc:sldChg>
      <pc:sldChg chg="modSp mod">
        <pc:chgData name="Aishat Bakre" userId="839b68a6-4a2b-45ef-9a5a-14f954bfea5f" providerId="ADAL" clId="{D714810B-7FE7-4229-BD65-0051F4320F52}" dt="2022-10-20T10:56:09.707" v="6" actId="1076"/>
        <pc:sldMkLst>
          <pc:docMk/>
          <pc:sldMk cId="567608112" sldId="1391"/>
        </pc:sldMkLst>
        <pc:spChg chg="mod">
          <ac:chgData name="Aishat Bakre" userId="839b68a6-4a2b-45ef-9a5a-14f954bfea5f" providerId="ADAL" clId="{D714810B-7FE7-4229-BD65-0051F4320F52}" dt="2022-10-20T10:56:09.707" v="6" actId="1076"/>
          <ac:spMkLst>
            <pc:docMk/>
            <pc:sldMk cId="567608112" sldId="1391"/>
            <ac:spMk id="2" creationId="{0DE22D8B-C779-451F-8982-BB73C77D22EB}"/>
          </ac:spMkLst>
        </pc:spChg>
      </pc:sldChg>
      <pc:sldChg chg="del">
        <pc:chgData name="Aishat Bakre" userId="839b68a6-4a2b-45ef-9a5a-14f954bfea5f" providerId="ADAL" clId="{D714810B-7FE7-4229-BD65-0051F4320F52}" dt="2022-10-20T14:00:12.980" v="3343" actId="2696"/>
        <pc:sldMkLst>
          <pc:docMk/>
          <pc:sldMk cId="1307689270" sldId="1392"/>
        </pc:sldMkLst>
      </pc:sldChg>
      <pc:sldChg chg="modSp mod">
        <pc:chgData name="Aishat Bakre" userId="839b68a6-4a2b-45ef-9a5a-14f954bfea5f" providerId="ADAL" clId="{D714810B-7FE7-4229-BD65-0051F4320F52}" dt="2022-10-20T14:01:05.456" v="3350" actId="20577"/>
        <pc:sldMkLst>
          <pc:docMk/>
          <pc:sldMk cId="3701348119" sldId="1392"/>
        </pc:sldMkLst>
        <pc:spChg chg="mod">
          <ac:chgData name="Aishat Bakre" userId="839b68a6-4a2b-45ef-9a5a-14f954bfea5f" providerId="ADAL" clId="{D714810B-7FE7-4229-BD65-0051F4320F52}" dt="2022-10-20T14:01:05.456" v="3350" actId="20577"/>
          <ac:spMkLst>
            <pc:docMk/>
            <pc:sldMk cId="3701348119" sldId="1392"/>
            <ac:spMk id="2" creationId="{5F580D3B-0EB0-D9FB-AC06-701CA96B3310}"/>
          </ac:spMkLst>
        </pc:spChg>
      </pc:sldChg>
      <pc:sldChg chg="modSp mod">
        <pc:chgData name="Aishat Bakre" userId="839b68a6-4a2b-45ef-9a5a-14f954bfea5f" providerId="ADAL" clId="{D714810B-7FE7-4229-BD65-0051F4320F52}" dt="2022-10-20T15:04:51.377" v="4799" actId="20577"/>
        <pc:sldMkLst>
          <pc:docMk/>
          <pc:sldMk cId="463316520" sldId="1393"/>
        </pc:sldMkLst>
        <pc:spChg chg="mod">
          <ac:chgData name="Aishat Bakre" userId="839b68a6-4a2b-45ef-9a5a-14f954bfea5f" providerId="ADAL" clId="{D714810B-7FE7-4229-BD65-0051F4320F52}" dt="2022-10-20T15:04:51.377" v="4799" actId="20577"/>
          <ac:spMkLst>
            <pc:docMk/>
            <pc:sldMk cId="463316520" sldId="1393"/>
            <ac:spMk id="3" creationId="{AD9D34B9-BD4F-B3BB-5E6B-C01227742D50}"/>
          </ac:spMkLst>
        </pc:spChg>
      </pc:sldChg>
      <pc:sldChg chg="modSp mod">
        <pc:chgData name="Aishat Bakre" userId="839b68a6-4a2b-45ef-9a5a-14f954bfea5f" providerId="ADAL" clId="{D714810B-7FE7-4229-BD65-0051F4320F52}" dt="2022-10-20T14:36:10.399" v="3925" actId="27636"/>
        <pc:sldMkLst>
          <pc:docMk/>
          <pc:sldMk cId="3409564620" sldId="1395"/>
        </pc:sldMkLst>
        <pc:spChg chg="mod">
          <ac:chgData name="Aishat Bakre" userId="839b68a6-4a2b-45ef-9a5a-14f954bfea5f" providerId="ADAL" clId="{D714810B-7FE7-4229-BD65-0051F4320F52}" dt="2022-10-20T14:36:10.399" v="3925" actId="27636"/>
          <ac:spMkLst>
            <pc:docMk/>
            <pc:sldMk cId="3409564620" sldId="1395"/>
            <ac:spMk id="3" creationId="{06ED94E5-1FB2-07CC-7184-7C6AEE19BCF3}"/>
          </ac:spMkLst>
        </pc:spChg>
      </pc:sldChg>
      <pc:sldChg chg="modSp mod">
        <pc:chgData name="Aishat Bakre" userId="839b68a6-4a2b-45ef-9a5a-14f954bfea5f" providerId="ADAL" clId="{D714810B-7FE7-4229-BD65-0051F4320F52}" dt="2022-10-20T14:43:34.779" v="3962" actId="20577"/>
        <pc:sldMkLst>
          <pc:docMk/>
          <pc:sldMk cId="1616847437" sldId="1397"/>
        </pc:sldMkLst>
        <pc:spChg chg="mod">
          <ac:chgData name="Aishat Bakre" userId="839b68a6-4a2b-45ef-9a5a-14f954bfea5f" providerId="ADAL" clId="{D714810B-7FE7-4229-BD65-0051F4320F52}" dt="2022-10-20T14:43:34.779" v="3962" actId="20577"/>
          <ac:spMkLst>
            <pc:docMk/>
            <pc:sldMk cId="1616847437" sldId="1397"/>
            <ac:spMk id="4" creationId="{25A2FE0C-8188-428C-9DBD-A814733232F6}"/>
          </ac:spMkLst>
        </pc:spChg>
      </pc:sldChg>
      <pc:sldChg chg="modSp mod">
        <pc:chgData name="Aishat Bakre" userId="839b68a6-4a2b-45ef-9a5a-14f954bfea5f" providerId="ADAL" clId="{D714810B-7FE7-4229-BD65-0051F4320F52}" dt="2022-10-20T13:36:02.740" v="3069" actId="113"/>
        <pc:sldMkLst>
          <pc:docMk/>
          <pc:sldMk cId="3679717463" sldId="1401"/>
        </pc:sldMkLst>
        <pc:spChg chg="mod">
          <ac:chgData name="Aishat Bakre" userId="839b68a6-4a2b-45ef-9a5a-14f954bfea5f" providerId="ADAL" clId="{D714810B-7FE7-4229-BD65-0051F4320F52}" dt="2022-10-20T13:36:02.740" v="3069" actId="113"/>
          <ac:spMkLst>
            <pc:docMk/>
            <pc:sldMk cId="3679717463" sldId="1401"/>
            <ac:spMk id="3" creationId="{109A5429-7C35-2C7D-DD79-B1471B80FCC1}"/>
          </ac:spMkLst>
        </pc:spChg>
      </pc:sldChg>
      <pc:sldChg chg="modSp mod ord">
        <pc:chgData name="Aishat Bakre" userId="839b68a6-4a2b-45ef-9a5a-14f954bfea5f" providerId="ADAL" clId="{D714810B-7FE7-4229-BD65-0051F4320F52}" dt="2022-10-20T14:19:15.571" v="3551" actId="20577"/>
        <pc:sldMkLst>
          <pc:docMk/>
          <pc:sldMk cId="1253082738" sldId="1402"/>
        </pc:sldMkLst>
        <pc:spChg chg="mod">
          <ac:chgData name="Aishat Bakre" userId="839b68a6-4a2b-45ef-9a5a-14f954bfea5f" providerId="ADAL" clId="{D714810B-7FE7-4229-BD65-0051F4320F52}" dt="2022-10-20T11:37:37.606" v="1422" actId="113"/>
          <ac:spMkLst>
            <pc:docMk/>
            <pc:sldMk cId="1253082738" sldId="1402"/>
            <ac:spMk id="2" creationId="{418E7710-4679-930D-A819-150A20C68449}"/>
          </ac:spMkLst>
        </pc:spChg>
        <pc:spChg chg="mod">
          <ac:chgData name="Aishat Bakre" userId="839b68a6-4a2b-45ef-9a5a-14f954bfea5f" providerId="ADAL" clId="{D714810B-7FE7-4229-BD65-0051F4320F52}" dt="2022-10-20T14:19:15.571" v="3551" actId="20577"/>
          <ac:spMkLst>
            <pc:docMk/>
            <pc:sldMk cId="1253082738" sldId="1402"/>
            <ac:spMk id="3" creationId="{027AFF00-9708-F315-D851-6E209F1424B2}"/>
          </ac:spMkLst>
        </pc:spChg>
      </pc:sldChg>
      <pc:sldChg chg="modSp mod modNotesTx">
        <pc:chgData name="Aishat Bakre" userId="839b68a6-4a2b-45ef-9a5a-14f954bfea5f" providerId="ADAL" clId="{D714810B-7FE7-4229-BD65-0051F4320F52}" dt="2022-10-20T14:02:59.615" v="3367" actId="20577"/>
        <pc:sldMkLst>
          <pc:docMk/>
          <pc:sldMk cId="2984904952" sldId="1406"/>
        </pc:sldMkLst>
        <pc:spChg chg="mod">
          <ac:chgData name="Aishat Bakre" userId="839b68a6-4a2b-45ef-9a5a-14f954bfea5f" providerId="ADAL" clId="{D714810B-7FE7-4229-BD65-0051F4320F52}" dt="2022-10-20T11:06:27.910" v="210" actId="20577"/>
          <ac:spMkLst>
            <pc:docMk/>
            <pc:sldMk cId="2984904952" sldId="1406"/>
            <ac:spMk id="3" creationId="{A331FF39-98AC-C675-D2B2-19C2335A5125}"/>
          </ac:spMkLst>
        </pc:spChg>
      </pc:sldChg>
      <pc:sldChg chg="modSp mod">
        <pc:chgData name="Aishat Bakre" userId="839b68a6-4a2b-45ef-9a5a-14f954bfea5f" providerId="ADAL" clId="{D714810B-7FE7-4229-BD65-0051F4320F52}" dt="2022-10-20T14:28:49.089" v="3883" actId="14100"/>
        <pc:sldMkLst>
          <pc:docMk/>
          <pc:sldMk cId="2217678286" sldId="1412"/>
        </pc:sldMkLst>
        <pc:spChg chg="mod">
          <ac:chgData name="Aishat Bakre" userId="839b68a6-4a2b-45ef-9a5a-14f954bfea5f" providerId="ADAL" clId="{D714810B-7FE7-4229-BD65-0051F4320F52}" dt="2022-10-20T14:28:33.298" v="3880" actId="27636"/>
          <ac:spMkLst>
            <pc:docMk/>
            <pc:sldMk cId="2217678286" sldId="1412"/>
            <ac:spMk id="3" creationId="{664D5C7A-6E0A-0C17-3BC9-DAA0BB1717D9}"/>
          </ac:spMkLst>
        </pc:spChg>
        <pc:spChg chg="mod">
          <ac:chgData name="Aishat Bakre" userId="839b68a6-4a2b-45ef-9a5a-14f954bfea5f" providerId="ADAL" clId="{D714810B-7FE7-4229-BD65-0051F4320F52}" dt="2022-10-20T14:28:49.089" v="3883" actId="14100"/>
          <ac:spMkLst>
            <pc:docMk/>
            <pc:sldMk cId="2217678286" sldId="1412"/>
            <ac:spMk id="5" creationId="{A4504D8C-0C0E-A3B9-4003-E96C94D70513}"/>
          </ac:spMkLst>
        </pc:spChg>
      </pc:sldChg>
      <pc:sldChg chg="modSp mod">
        <pc:chgData name="Aishat Bakre" userId="839b68a6-4a2b-45ef-9a5a-14f954bfea5f" providerId="ADAL" clId="{D714810B-7FE7-4229-BD65-0051F4320F52}" dt="2022-10-20T11:51:40.272" v="1490" actId="20577"/>
        <pc:sldMkLst>
          <pc:docMk/>
          <pc:sldMk cId="688875396" sldId="1414"/>
        </pc:sldMkLst>
        <pc:spChg chg="mod">
          <ac:chgData name="Aishat Bakre" userId="839b68a6-4a2b-45ef-9a5a-14f954bfea5f" providerId="ADAL" clId="{D714810B-7FE7-4229-BD65-0051F4320F52}" dt="2022-10-20T11:51:40.272" v="1490" actId="20577"/>
          <ac:spMkLst>
            <pc:docMk/>
            <pc:sldMk cId="688875396" sldId="1414"/>
            <ac:spMk id="4" creationId="{E1A286D3-291F-CDFE-B318-F5AABE2F643E}"/>
          </ac:spMkLst>
        </pc:spChg>
      </pc:sldChg>
      <pc:sldChg chg="modSp mod">
        <pc:chgData name="Aishat Bakre" userId="839b68a6-4a2b-45ef-9a5a-14f954bfea5f" providerId="ADAL" clId="{D714810B-7FE7-4229-BD65-0051F4320F52}" dt="2022-10-20T11:34:20.477" v="1333" actId="20577"/>
        <pc:sldMkLst>
          <pc:docMk/>
          <pc:sldMk cId="1881823716" sldId="1416"/>
        </pc:sldMkLst>
        <pc:spChg chg="mod">
          <ac:chgData name="Aishat Bakre" userId="839b68a6-4a2b-45ef-9a5a-14f954bfea5f" providerId="ADAL" clId="{D714810B-7FE7-4229-BD65-0051F4320F52}" dt="2022-10-20T11:33:49.055" v="1267" actId="113"/>
          <ac:spMkLst>
            <pc:docMk/>
            <pc:sldMk cId="1881823716" sldId="1416"/>
            <ac:spMk id="2" creationId="{3BE74CBA-9254-9BF9-DF50-3092C7D9A247}"/>
          </ac:spMkLst>
        </pc:spChg>
        <pc:spChg chg="mod">
          <ac:chgData name="Aishat Bakre" userId="839b68a6-4a2b-45ef-9a5a-14f954bfea5f" providerId="ADAL" clId="{D714810B-7FE7-4229-BD65-0051F4320F52}" dt="2022-10-20T11:34:20.477" v="1333" actId="20577"/>
          <ac:spMkLst>
            <pc:docMk/>
            <pc:sldMk cId="1881823716" sldId="1416"/>
            <ac:spMk id="4" creationId="{CF3DE5C3-25CB-C055-9C28-B2A2AC132532}"/>
          </ac:spMkLst>
        </pc:spChg>
      </pc:sldChg>
      <pc:sldChg chg="modSp del mod ord">
        <pc:chgData name="Aishat Bakre" userId="839b68a6-4a2b-45ef-9a5a-14f954bfea5f" providerId="ADAL" clId="{D714810B-7FE7-4229-BD65-0051F4320F52}" dt="2022-10-20T11:32:15.041" v="1218" actId="2696"/>
        <pc:sldMkLst>
          <pc:docMk/>
          <pc:sldMk cId="393268630" sldId="1417"/>
        </pc:sldMkLst>
        <pc:spChg chg="mod">
          <ac:chgData name="Aishat Bakre" userId="839b68a6-4a2b-45ef-9a5a-14f954bfea5f" providerId="ADAL" clId="{D714810B-7FE7-4229-BD65-0051F4320F52}" dt="2022-10-20T11:29:51.299" v="969" actId="21"/>
          <ac:spMkLst>
            <pc:docMk/>
            <pc:sldMk cId="393268630" sldId="1417"/>
            <ac:spMk id="2" creationId="{84AB6380-2F8E-B850-11A0-70AE9F611E39}"/>
          </ac:spMkLst>
        </pc:spChg>
      </pc:sldChg>
      <pc:sldChg chg="del">
        <pc:chgData name="Aishat Bakre" userId="839b68a6-4a2b-45ef-9a5a-14f954bfea5f" providerId="ADAL" clId="{D714810B-7FE7-4229-BD65-0051F4320F52}" dt="2022-10-20T11:37:14.134" v="1409" actId="2696"/>
        <pc:sldMkLst>
          <pc:docMk/>
          <pc:sldMk cId="643946310" sldId="1418"/>
        </pc:sldMkLst>
      </pc:sldChg>
      <pc:sldChg chg="modSp mod">
        <pc:chgData name="Aishat Bakre" userId="839b68a6-4a2b-45ef-9a5a-14f954bfea5f" providerId="ADAL" clId="{D714810B-7FE7-4229-BD65-0051F4320F52}" dt="2022-10-20T14:03:11.345" v="3370" actId="20577"/>
        <pc:sldMkLst>
          <pc:docMk/>
          <pc:sldMk cId="1827493619" sldId="1419"/>
        </pc:sldMkLst>
        <pc:spChg chg="mod">
          <ac:chgData name="Aishat Bakre" userId="839b68a6-4a2b-45ef-9a5a-14f954bfea5f" providerId="ADAL" clId="{D714810B-7FE7-4229-BD65-0051F4320F52}" dt="2022-10-20T14:03:11.345" v="3370" actId="20577"/>
          <ac:spMkLst>
            <pc:docMk/>
            <pc:sldMk cId="1827493619" sldId="1419"/>
            <ac:spMk id="3" creationId="{F2D6FFE7-F609-F206-74CE-B6DDAAF4CC22}"/>
          </ac:spMkLst>
        </pc:spChg>
      </pc:sldChg>
      <pc:sldChg chg="modSp mod">
        <pc:chgData name="Aishat Bakre" userId="839b68a6-4a2b-45ef-9a5a-14f954bfea5f" providerId="ADAL" clId="{D714810B-7FE7-4229-BD65-0051F4320F52}" dt="2022-10-20T11:06:38.739" v="217" actId="20577"/>
        <pc:sldMkLst>
          <pc:docMk/>
          <pc:sldMk cId="2010910745" sldId="1420"/>
        </pc:sldMkLst>
        <pc:spChg chg="mod">
          <ac:chgData name="Aishat Bakre" userId="839b68a6-4a2b-45ef-9a5a-14f954bfea5f" providerId="ADAL" clId="{D714810B-7FE7-4229-BD65-0051F4320F52}" dt="2022-10-20T11:06:38.739" v="217" actId="20577"/>
          <ac:spMkLst>
            <pc:docMk/>
            <pc:sldMk cId="2010910745" sldId="1420"/>
            <ac:spMk id="3" creationId="{542F5E1C-75E3-AF27-7BF1-709E0B5F296B}"/>
          </ac:spMkLst>
        </pc:spChg>
      </pc:sldChg>
      <pc:sldChg chg="modSp mod">
        <pc:chgData name="Aishat Bakre" userId="839b68a6-4a2b-45ef-9a5a-14f954bfea5f" providerId="ADAL" clId="{D714810B-7FE7-4229-BD65-0051F4320F52}" dt="2022-10-20T11:11:45.669" v="600" actId="20577"/>
        <pc:sldMkLst>
          <pc:docMk/>
          <pc:sldMk cId="2442303185" sldId="1421"/>
        </pc:sldMkLst>
        <pc:spChg chg="mod">
          <ac:chgData name="Aishat Bakre" userId="839b68a6-4a2b-45ef-9a5a-14f954bfea5f" providerId="ADAL" clId="{D714810B-7FE7-4229-BD65-0051F4320F52}" dt="2022-10-20T11:11:45.669" v="600" actId="20577"/>
          <ac:spMkLst>
            <pc:docMk/>
            <pc:sldMk cId="2442303185" sldId="1421"/>
            <ac:spMk id="3" creationId="{442E4A44-4807-5F93-4FA8-61482A3B9BC6}"/>
          </ac:spMkLst>
        </pc:spChg>
      </pc:sldChg>
      <pc:sldChg chg="modSp mod">
        <pc:chgData name="Aishat Bakre" userId="839b68a6-4a2b-45ef-9a5a-14f954bfea5f" providerId="ADAL" clId="{D714810B-7FE7-4229-BD65-0051F4320F52}" dt="2022-10-20T14:55:25.066" v="4214" actId="20577"/>
        <pc:sldMkLst>
          <pc:docMk/>
          <pc:sldMk cId="3414681576" sldId="1422"/>
        </pc:sldMkLst>
        <pc:spChg chg="mod">
          <ac:chgData name="Aishat Bakre" userId="839b68a6-4a2b-45ef-9a5a-14f954bfea5f" providerId="ADAL" clId="{D714810B-7FE7-4229-BD65-0051F4320F52}" dt="2022-10-20T14:55:25.066" v="4214" actId="20577"/>
          <ac:spMkLst>
            <pc:docMk/>
            <pc:sldMk cId="3414681576" sldId="1422"/>
            <ac:spMk id="3" creationId="{F7AE56DE-C8B2-86E4-8D44-4E7D7E763284}"/>
          </ac:spMkLst>
        </pc:spChg>
      </pc:sldChg>
      <pc:sldChg chg="modSp mod">
        <pc:chgData name="Aishat Bakre" userId="839b68a6-4a2b-45ef-9a5a-14f954bfea5f" providerId="ADAL" clId="{D714810B-7FE7-4229-BD65-0051F4320F52}" dt="2022-10-20T14:54:44.024" v="4136" actId="20577"/>
        <pc:sldMkLst>
          <pc:docMk/>
          <pc:sldMk cId="1936997560" sldId="1423"/>
        </pc:sldMkLst>
        <pc:spChg chg="mod">
          <ac:chgData name="Aishat Bakre" userId="839b68a6-4a2b-45ef-9a5a-14f954bfea5f" providerId="ADAL" clId="{D714810B-7FE7-4229-BD65-0051F4320F52}" dt="2022-10-20T14:54:44.024" v="4136" actId="20577"/>
          <ac:spMkLst>
            <pc:docMk/>
            <pc:sldMk cId="1936997560" sldId="1423"/>
            <ac:spMk id="3" creationId="{A6A682DC-97BB-4819-474F-DE6C9D46C8C5}"/>
          </ac:spMkLst>
        </pc:spChg>
      </pc:sldChg>
      <pc:sldChg chg="modSp mod">
        <pc:chgData name="Aishat Bakre" userId="839b68a6-4a2b-45ef-9a5a-14f954bfea5f" providerId="ADAL" clId="{D714810B-7FE7-4229-BD65-0051F4320F52}" dt="2022-10-20T13:33:14.090" v="3068" actId="20577"/>
        <pc:sldMkLst>
          <pc:docMk/>
          <pc:sldMk cId="2551784881" sldId="1424"/>
        </pc:sldMkLst>
        <pc:spChg chg="mod">
          <ac:chgData name="Aishat Bakre" userId="839b68a6-4a2b-45ef-9a5a-14f954bfea5f" providerId="ADAL" clId="{D714810B-7FE7-4229-BD65-0051F4320F52}" dt="2022-10-20T13:33:14.090" v="3068" actId="20577"/>
          <ac:spMkLst>
            <pc:docMk/>
            <pc:sldMk cId="2551784881" sldId="1424"/>
            <ac:spMk id="3" creationId="{061A0246-E181-D689-69F6-335AC77C95D9}"/>
          </ac:spMkLst>
        </pc:spChg>
      </pc:sldChg>
      <pc:sldChg chg="modSp mod ord">
        <pc:chgData name="Aishat Bakre" userId="839b68a6-4a2b-45ef-9a5a-14f954bfea5f" providerId="ADAL" clId="{D714810B-7FE7-4229-BD65-0051F4320F52}" dt="2022-10-20T14:33:00.145" v="3922" actId="20577"/>
        <pc:sldMkLst>
          <pc:docMk/>
          <pc:sldMk cId="3199322344" sldId="1425"/>
        </pc:sldMkLst>
        <pc:spChg chg="mod">
          <ac:chgData name="Aishat Bakre" userId="839b68a6-4a2b-45ef-9a5a-14f954bfea5f" providerId="ADAL" clId="{D714810B-7FE7-4229-BD65-0051F4320F52}" dt="2022-10-20T14:33:00.145" v="3922" actId="20577"/>
          <ac:spMkLst>
            <pc:docMk/>
            <pc:sldMk cId="3199322344" sldId="1425"/>
            <ac:spMk id="4" creationId="{25A2FE0C-8188-428C-9DBD-A814733232F6}"/>
          </ac:spMkLst>
        </pc:spChg>
      </pc:sldChg>
      <pc:sldChg chg="modSp mod">
        <pc:chgData name="Aishat Bakre" userId="839b68a6-4a2b-45ef-9a5a-14f954bfea5f" providerId="ADAL" clId="{D714810B-7FE7-4229-BD65-0051F4320F52}" dt="2022-10-20T14:49:26.421" v="4017" actId="20577"/>
        <pc:sldMkLst>
          <pc:docMk/>
          <pc:sldMk cId="2269601613" sldId="1426"/>
        </pc:sldMkLst>
        <pc:spChg chg="mod">
          <ac:chgData name="Aishat Bakre" userId="839b68a6-4a2b-45ef-9a5a-14f954bfea5f" providerId="ADAL" clId="{D714810B-7FE7-4229-BD65-0051F4320F52}" dt="2022-10-20T14:49:26.421" v="4017" actId="20577"/>
          <ac:spMkLst>
            <pc:docMk/>
            <pc:sldMk cId="2269601613" sldId="1426"/>
            <ac:spMk id="3" creationId="{3EAF77BB-FF18-BBE9-6CDF-A1C2F7D72910}"/>
          </ac:spMkLst>
        </pc:spChg>
      </pc:sldChg>
      <pc:sldChg chg="modSp mod">
        <pc:chgData name="Aishat Bakre" userId="839b68a6-4a2b-45ef-9a5a-14f954bfea5f" providerId="ADAL" clId="{D714810B-7FE7-4229-BD65-0051F4320F52}" dt="2022-10-20T14:49:48.524" v="4056" actId="20577"/>
        <pc:sldMkLst>
          <pc:docMk/>
          <pc:sldMk cId="778470907" sldId="1427"/>
        </pc:sldMkLst>
        <pc:spChg chg="mod">
          <ac:chgData name="Aishat Bakre" userId="839b68a6-4a2b-45ef-9a5a-14f954bfea5f" providerId="ADAL" clId="{D714810B-7FE7-4229-BD65-0051F4320F52}" dt="2022-10-20T14:49:48.524" v="4056" actId="20577"/>
          <ac:spMkLst>
            <pc:docMk/>
            <pc:sldMk cId="778470907" sldId="1427"/>
            <ac:spMk id="3" creationId="{B82FD312-E19F-3493-EBC2-FB016E4B82FC}"/>
          </ac:spMkLst>
        </pc:spChg>
      </pc:sldChg>
      <pc:sldChg chg="modSp mod modNotesTx">
        <pc:chgData name="Aishat Bakre" userId="839b68a6-4a2b-45ef-9a5a-14f954bfea5f" providerId="ADAL" clId="{D714810B-7FE7-4229-BD65-0051F4320F52}" dt="2022-10-20T14:49:58.911" v="4064" actId="20577"/>
        <pc:sldMkLst>
          <pc:docMk/>
          <pc:sldMk cId="102741154" sldId="1428"/>
        </pc:sldMkLst>
        <pc:spChg chg="mod">
          <ac:chgData name="Aishat Bakre" userId="839b68a6-4a2b-45ef-9a5a-14f954bfea5f" providerId="ADAL" clId="{D714810B-7FE7-4229-BD65-0051F4320F52}" dt="2022-10-20T14:49:58.911" v="4064" actId="20577"/>
          <ac:spMkLst>
            <pc:docMk/>
            <pc:sldMk cId="102741154" sldId="1428"/>
            <ac:spMk id="3" creationId="{41A12DCE-79C3-DD6E-5335-ABE6F55366B4}"/>
          </ac:spMkLst>
        </pc:spChg>
      </pc:sldChg>
      <pc:sldChg chg="modSp mod">
        <pc:chgData name="Aishat Bakre" userId="839b68a6-4a2b-45ef-9a5a-14f954bfea5f" providerId="ADAL" clId="{D714810B-7FE7-4229-BD65-0051F4320F52}" dt="2022-10-20T14:05:16.201" v="3380" actId="20577"/>
        <pc:sldMkLst>
          <pc:docMk/>
          <pc:sldMk cId="1375259737" sldId="1429"/>
        </pc:sldMkLst>
        <pc:spChg chg="mod">
          <ac:chgData name="Aishat Bakre" userId="839b68a6-4a2b-45ef-9a5a-14f954bfea5f" providerId="ADAL" clId="{D714810B-7FE7-4229-BD65-0051F4320F52}" dt="2022-10-20T14:05:16.201" v="3380" actId="20577"/>
          <ac:spMkLst>
            <pc:docMk/>
            <pc:sldMk cId="1375259737" sldId="1429"/>
            <ac:spMk id="3" creationId="{AF9FEA6E-5F70-8B6E-8F9B-9F7BE2332A18}"/>
          </ac:spMkLst>
        </pc:spChg>
      </pc:sldChg>
      <pc:sldChg chg="modSp new mod">
        <pc:chgData name="Aishat Bakre" userId="839b68a6-4a2b-45ef-9a5a-14f954bfea5f" providerId="ADAL" clId="{D714810B-7FE7-4229-BD65-0051F4320F52}" dt="2022-10-20T13:41:51.909" v="3084" actId="20577"/>
        <pc:sldMkLst>
          <pc:docMk/>
          <pc:sldMk cId="2473588318" sldId="1431"/>
        </pc:sldMkLst>
        <pc:spChg chg="mod">
          <ac:chgData name="Aishat Bakre" userId="839b68a6-4a2b-45ef-9a5a-14f954bfea5f" providerId="ADAL" clId="{D714810B-7FE7-4229-BD65-0051F4320F52}" dt="2022-10-20T11:10:39.365" v="513"/>
          <ac:spMkLst>
            <pc:docMk/>
            <pc:sldMk cId="2473588318" sldId="1431"/>
            <ac:spMk id="2" creationId="{33C88BD3-4257-6010-9CA9-9B6B278C264D}"/>
          </ac:spMkLst>
        </pc:spChg>
        <pc:spChg chg="mod">
          <ac:chgData name="Aishat Bakre" userId="839b68a6-4a2b-45ef-9a5a-14f954bfea5f" providerId="ADAL" clId="{D714810B-7FE7-4229-BD65-0051F4320F52}" dt="2022-10-20T13:41:51.909" v="3084" actId="20577"/>
          <ac:spMkLst>
            <pc:docMk/>
            <pc:sldMk cId="2473588318" sldId="1431"/>
            <ac:spMk id="3" creationId="{AFF588B0-A195-377E-4EF5-0C789366BDF6}"/>
          </ac:spMkLst>
        </pc:spChg>
      </pc:sldChg>
      <pc:sldChg chg="modSp mod modNotesTx">
        <pc:chgData name="Aishat Bakre" userId="839b68a6-4a2b-45ef-9a5a-14f954bfea5f" providerId="ADAL" clId="{D714810B-7FE7-4229-BD65-0051F4320F52}" dt="2022-10-20T13:46:31.063" v="3125" actId="20577"/>
        <pc:sldMkLst>
          <pc:docMk/>
          <pc:sldMk cId="2897085819" sldId="1432"/>
        </pc:sldMkLst>
        <pc:spChg chg="mod">
          <ac:chgData name="Aishat Bakre" userId="839b68a6-4a2b-45ef-9a5a-14f954bfea5f" providerId="ADAL" clId="{D714810B-7FE7-4229-BD65-0051F4320F52}" dt="2022-10-20T11:27:16.416" v="948" actId="1076"/>
          <ac:spMkLst>
            <pc:docMk/>
            <pc:sldMk cId="2897085819" sldId="1432"/>
            <ac:spMk id="2" creationId="{0DE22D8B-C779-451F-8982-BB73C77D22EB}"/>
          </ac:spMkLst>
        </pc:spChg>
      </pc:sldChg>
      <pc:sldChg chg="modSp new mod">
        <pc:chgData name="Aishat Bakre" userId="839b68a6-4a2b-45ef-9a5a-14f954bfea5f" providerId="ADAL" clId="{D714810B-7FE7-4229-BD65-0051F4320F52}" dt="2022-10-20T14:53:44.024" v="4068" actId="20577"/>
        <pc:sldMkLst>
          <pc:docMk/>
          <pc:sldMk cId="1451585524" sldId="1433"/>
        </pc:sldMkLst>
        <pc:spChg chg="mod">
          <ac:chgData name="Aishat Bakre" userId="839b68a6-4a2b-45ef-9a5a-14f954bfea5f" providerId="ADAL" clId="{D714810B-7FE7-4229-BD65-0051F4320F52}" dt="2022-10-20T11:30:38.338" v="991" actId="113"/>
          <ac:spMkLst>
            <pc:docMk/>
            <pc:sldMk cId="1451585524" sldId="1433"/>
            <ac:spMk id="2" creationId="{A74D342C-C6C5-4E1F-006A-D46A5B504A8F}"/>
          </ac:spMkLst>
        </pc:spChg>
        <pc:spChg chg="mod">
          <ac:chgData name="Aishat Bakre" userId="839b68a6-4a2b-45ef-9a5a-14f954bfea5f" providerId="ADAL" clId="{D714810B-7FE7-4229-BD65-0051F4320F52}" dt="2022-10-20T14:53:44.024" v="4068" actId="20577"/>
          <ac:spMkLst>
            <pc:docMk/>
            <pc:sldMk cId="1451585524" sldId="1433"/>
            <ac:spMk id="3" creationId="{E49F7930-0383-187A-7C45-4039D56B91E3}"/>
          </ac:spMkLst>
        </pc:spChg>
      </pc:sldChg>
      <pc:sldChg chg="modSp mod">
        <pc:chgData name="Aishat Bakre" userId="839b68a6-4a2b-45ef-9a5a-14f954bfea5f" providerId="ADAL" clId="{D714810B-7FE7-4229-BD65-0051F4320F52}" dt="2022-10-20T11:33:30.679" v="1237" actId="1076"/>
        <pc:sldMkLst>
          <pc:docMk/>
          <pc:sldMk cId="608415043" sldId="1434"/>
        </pc:sldMkLst>
        <pc:spChg chg="mod">
          <ac:chgData name="Aishat Bakre" userId="839b68a6-4a2b-45ef-9a5a-14f954bfea5f" providerId="ADAL" clId="{D714810B-7FE7-4229-BD65-0051F4320F52}" dt="2022-10-20T11:33:30.679" v="1237" actId="1076"/>
          <ac:spMkLst>
            <pc:docMk/>
            <pc:sldMk cId="608415043" sldId="1434"/>
            <ac:spMk id="2" creationId="{0DE22D8B-C779-451F-8982-BB73C77D22EB}"/>
          </ac:spMkLst>
        </pc:spChg>
      </pc:sldChg>
      <pc:sldChg chg="modSp mod">
        <pc:chgData name="Aishat Bakre" userId="839b68a6-4a2b-45ef-9a5a-14f954bfea5f" providerId="ADAL" clId="{D714810B-7FE7-4229-BD65-0051F4320F52}" dt="2022-10-20T15:09:32.325" v="4880" actId="20577"/>
        <pc:sldMkLst>
          <pc:docMk/>
          <pc:sldMk cId="2097898055" sldId="1435"/>
        </pc:sldMkLst>
        <pc:spChg chg="mod">
          <ac:chgData name="Aishat Bakre" userId="839b68a6-4a2b-45ef-9a5a-14f954bfea5f" providerId="ADAL" clId="{D714810B-7FE7-4229-BD65-0051F4320F52}" dt="2022-10-20T15:09:32.325" v="4880" actId="20577"/>
          <ac:spMkLst>
            <pc:docMk/>
            <pc:sldMk cId="2097898055" sldId="1435"/>
            <ac:spMk id="3" creationId="{E49F7930-0383-187A-7C45-4039D56B91E3}"/>
          </ac:spMkLst>
        </pc:spChg>
      </pc:sldChg>
      <pc:sldChg chg="del">
        <pc:chgData name="Aishat Bakre" userId="839b68a6-4a2b-45ef-9a5a-14f954bfea5f" providerId="ADAL" clId="{D714810B-7FE7-4229-BD65-0051F4320F52}" dt="2022-10-20T13:46:21.827" v="3124" actId="2696"/>
        <pc:sldMkLst>
          <pc:docMk/>
          <pc:sldMk cId="1775096118" sldId="1436"/>
        </pc:sldMkLst>
      </pc:sldChg>
      <pc:sldChg chg="modSp mod">
        <pc:chgData name="Aishat Bakre" userId="839b68a6-4a2b-45ef-9a5a-14f954bfea5f" providerId="ADAL" clId="{D714810B-7FE7-4229-BD65-0051F4320F52}" dt="2022-10-20T11:50:19.659" v="1428" actId="27636"/>
        <pc:sldMkLst>
          <pc:docMk/>
          <pc:sldMk cId="2353841270" sldId="1437"/>
        </pc:sldMkLst>
        <pc:spChg chg="mod">
          <ac:chgData name="Aishat Bakre" userId="839b68a6-4a2b-45ef-9a5a-14f954bfea5f" providerId="ADAL" clId="{D714810B-7FE7-4229-BD65-0051F4320F52}" dt="2022-10-20T11:50:19.659" v="1428" actId="27636"/>
          <ac:spMkLst>
            <pc:docMk/>
            <pc:sldMk cId="2353841270" sldId="1437"/>
            <ac:spMk id="2" creationId="{6D9F92DA-43BB-77A6-2555-6E72C24ECE34}"/>
          </ac:spMkLst>
        </pc:spChg>
        <pc:spChg chg="mod">
          <ac:chgData name="Aishat Bakre" userId="839b68a6-4a2b-45ef-9a5a-14f954bfea5f" providerId="ADAL" clId="{D714810B-7FE7-4229-BD65-0051F4320F52}" dt="2022-10-20T11:50:19.659" v="1427" actId="27636"/>
          <ac:spMkLst>
            <pc:docMk/>
            <pc:sldMk cId="2353841270" sldId="1437"/>
            <ac:spMk id="3" creationId="{1CBBECA1-51CD-2AF7-34C0-429A369AAECA}"/>
          </ac:spMkLst>
        </pc:spChg>
      </pc:sldChg>
      <pc:sldChg chg="modSp mod">
        <pc:chgData name="Aishat Bakre" userId="839b68a6-4a2b-45ef-9a5a-14f954bfea5f" providerId="ADAL" clId="{D714810B-7FE7-4229-BD65-0051F4320F52}" dt="2022-10-20T11:54:30.248" v="1541" actId="20577"/>
        <pc:sldMkLst>
          <pc:docMk/>
          <pc:sldMk cId="3693713750" sldId="1438"/>
        </pc:sldMkLst>
        <pc:spChg chg="mod">
          <ac:chgData name="Aishat Bakre" userId="839b68a6-4a2b-45ef-9a5a-14f954bfea5f" providerId="ADAL" clId="{D714810B-7FE7-4229-BD65-0051F4320F52}" dt="2022-10-20T11:54:30.248" v="1541" actId="20577"/>
          <ac:spMkLst>
            <pc:docMk/>
            <pc:sldMk cId="3693713750" sldId="1438"/>
            <ac:spMk id="2" creationId="{0DE22D8B-C779-451F-8982-BB73C77D22EB}"/>
          </ac:spMkLst>
        </pc:spChg>
      </pc:sldChg>
      <pc:sldChg chg="modSp new mod">
        <pc:chgData name="Aishat Bakre" userId="839b68a6-4a2b-45ef-9a5a-14f954bfea5f" providerId="ADAL" clId="{D714810B-7FE7-4229-BD65-0051F4320F52}" dt="2022-10-20T14:41:05.689" v="3954" actId="20577"/>
        <pc:sldMkLst>
          <pc:docMk/>
          <pc:sldMk cId="2048352004" sldId="1439"/>
        </pc:sldMkLst>
        <pc:spChg chg="mod">
          <ac:chgData name="Aishat Bakre" userId="839b68a6-4a2b-45ef-9a5a-14f954bfea5f" providerId="ADAL" clId="{D714810B-7FE7-4229-BD65-0051F4320F52}" dt="2022-10-20T12:05:36.266" v="1745" actId="113"/>
          <ac:spMkLst>
            <pc:docMk/>
            <pc:sldMk cId="2048352004" sldId="1439"/>
            <ac:spMk id="2" creationId="{3A5A371B-F411-79E3-A6EE-2D8F4684425C}"/>
          </ac:spMkLst>
        </pc:spChg>
        <pc:spChg chg="mod">
          <ac:chgData name="Aishat Bakre" userId="839b68a6-4a2b-45ef-9a5a-14f954bfea5f" providerId="ADAL" clId="{D714810B-7FE7-4229-BD65-0051F4320F52}" dt="2022-10-20T14:41:05.689" v="3954" actId="20577"/>
          <ac:spMkLst>
            <pc:docMk/>
            <pc:sldMk cId="2048352004" sldId="1439"/>
            <ac:spMk id="3" creationId="{DE5B97C2-BCCC-02A4-E88D-8186A43DEC10}"/>
          </ac:spMkLst>
        </pc:spChg>
      </pc:sldChg>
      <pc:sldChg chg="modSp mod modNotesTx">
        <pc:chgData name="Aishat Bakre" userId="839b68a6-4a2b-45ef-9a5a-14f954bfea5f" providerId="ADAL" clId="{D714810B-7FE7-4229-BD65-0051F4320F52}" dt="2022-10-20T12:11:44.901" v="2004" actId="20577"/>
        <pc:sldMkLst>
          <pc:docMk/>
          <pc:sldMk cId="11677281" sldId="1440"/>
        </pc:sldMkLst>
        <pc:spChg chg="mod">
          <ac:chgData name="Aishat Bakre" userId="839b68a6-4a2b-45ef-9a5a-14f954bfea5f" providerId="ADAL" clId="{D714810B-7FE7-4229-BD65-0051F4320F52}" dt="2022-10-20T12:11:44.901" v="2004" actId="20577"/>
          <ac:spMkLst>
            <pc:docMk/>
            <pc:sldMk cId="11677281" sldId="1440"/>
            <ac:spMk id="3" creationId="{7544BF31-8A12-411C-AF88-6E48575D2479}"/>
          </ac:spMkLst>
        </pc:spChg>
      </pc:sldChg>
      <pc:sldChg chg="modSp new mod">
        <pc:chgData name="Aishat Bakre" userId="839b68a6-4a2b-45ef-9a5a-14f954bfea5f" providerId="ADAL" clId="{D714810B-7FE7-4229-BD65-0051F4320F52}" dt="2022-10-20T15:07:43.351" v="4858" actId="20577"/>
        <pc:sldMkLst>
          <pc:docMk/>
          <pc:sldMk cId="2200476488" sldId="1441"/>
        </pc:sldMkLst>
        <pc:spChg chg="mod">
          <ac:chgData name="Aishat Bakre" userId="839b68a6-4a2b-45ef-9a5a-14f954bfea5f" providerId="ADAL" clId="{D714810B-7FE7-4229-BD65-0051F4320F52}" dt="2022-10-20T12:14:05.727" v="2219" actId="113"/>
          <ac:spMkLst>
            <pc:docMk/>
            <pc:sldMk cId="2200476488" sldId="1441"/>
            <ac:spMk id="2" creationId="{8446741F-BA45-BEB1-EDD0-F850A8BB1148}"/>
          </ac:spMkLst>
        </pc:spChg>
        <pc:spChg chg="mod">
          <ac:chgData name="Aishat Bakre" userId="839b68a6-4a2b-45ef-9a5a-14f954bfea5f" providerId="ADAL" clId="{D714810B-7FE7-4229-BD65-0051F4320F52}" dt="2022-10-20T15:07:43.351" v="4858" actId="20577"/>
          <ac:spMkLst>
            <pc:docMk/>
            <pc:sldMk cId="2200476488" sldId="1441"/>
            <ac:spMk id="3" creationId="{D01EA65A-4B73-7298-3C6F-700CE48CAB01}"/>
          </ac:spMkLst>
        </pc:spChg>
      </pc:sldChg>
      <pc:sldChg chg="modSp new mod">
        <pc:chgData name="Aishat Bakre" userId="839b68a6-4a2b-45ef-9a5a-14f954bfea5f" providerId="ADAL" clId="{D714810B-7FE7-4229-BD65-0051F4320F52}" dt="2022-10-20T14:06:40.447" v="3462" actId="5793"/>
        <pc:sldMkLst>
          <pc:docMk/>
          <pc:sldMk cId="3337628107" sldId="1442"/>
        </pc:sldMkLst>
        <pc:spChg chg="mod">
          <ac:chgData name="Aishat Bakre" userId="839b68a6-4a2b-45ef-9a5a-14f954bfea5f" providerId="ADAL" clId="{D714810B-7FE7-4229-BD65-0051F4320F52}" dt="2022-10-20T13:18:09.231" v="2617"/>
          <ac:spMkLst>
            <pc:docMk/>
            <pc:sldMk cId="3337628107" sldId="1442"/>
            <ac:spMk id="2" creationId="{AFF2B958-93A4-72E5-000A-77A3BF44A513}"/>
          </ac:spMkLst>
        </pc:spChg>
        <pc:spChg chg="mod">
          <ac:chgData name="Aishat Bakre" userId="839b68a6-4a2b-45ef-9a5a-14f954bfea5f" providerId="ADAL" clId="{D714810B-7FE7-4229-BD65-0051F4320F52}" dt="2022-10-20T14:06:40.447" v="3462" actId="5793"/>
          <ac:spMkLst>
            <pc:docMk/>
            <pc:sldMk cId="3337628107" sldId="1442"/>
            <ac:spMk id="3" creationId="{8A684D36-1BEF-64AF-D45B-BC4380B5D20B}"/>
          </ac:spMkLst>
        </pc:spChg>
      </pc:sldChg>
      <pc:sldChg chg="modSp mod modNotesTx">
        <pc:chgData name="Aishat Bakre" userId="839b68a6-4a2b-45ef-9a5a-14f954bfea5f" providerId="ADAL" clId="{D714810B-7FE7-4229-BD65-0051F4320F52}" dt="2022-10-20T15:02:48.934" v="4796" actId="20577"/>
        <pc:sldMkLst>
          <pc:docMk/>
          <pc:sldMk cId="1891517968" sldId="1443"/>
        </pc:sldMkLst>
        <pc:spChg chg="mod">
          <ac:chgData name="Aishat Bakre" userId="839b68a6-4a2b-45ef-9a5a-14f954bfea5f" providerId="ADAL" clId="{D714810B-7FE7-4229-BD65-0051F4320F52}" dt="2022-10-20T14:47:37.839" v="4016" actId="20577"/>
          <ac:spMkLst>
            <pc:docMk/>
            <pc:sldMk cId="1891517968" sldId="1443"/>
            <ac:spMk id="3" creationId="{41A12DCE-79C3-DD6E-5335-ABE6F55366B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20/10/2022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8PH4JYfF4Ns"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aS3-MZZyVNI"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un.org/sustainabledevelopment/development-agenda/"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8</a:t>
            </a:fld>
            <a:endParaRPr lang="en-US" altLang="en-US"/>
          </a:p>
        </p:txBody>
      </p:sp>
    </p:spTree>
    <p:extLst>
      <p:ext uri="{BB962C8B-B14F-4D97-AF65-F5344CB8AC3E}">
        <p14:creationId xmlns:p14="http://schemas.microsoft.com/office/powerpoint/2010/main" val="1263931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cs typeface="Arial" panose="020B0604020202020204" pitchFamily="34" charset="0"/>
              </a:rPr>
              <a:t>These are collectively called the </a:t>
            </a:r>
            <a:r>
              <a:rPr lang="en-GB" sz="1200" b="1" dirty="0">
                <a:cs typeface="Arial" panose="020B0604020202020204" pitchFamily="34" charset="0"/>
              </a:rPr>
              <a:t>Social determinants of health</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1054797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biological community of interacting organisms and their physical environment.</a:t>
            </a:r>
          </a:p>
          <a:p>
            <a:r>
              <a:rPr lang="en-GB" dirty="0"/>
              <a:t>An ecosystem (or ecological system) consists of all the organisms and the physical environment with which they interact</a:t>
            </a:r>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3590951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level blood cholesterol, high blood pressure obesity, cigarette smoking, and low levels of physical activity</a:t>
            </a:r>
          </a:p>
          <a:p>
            <a:endParaRPr lang="en-GB" dirty="0"/>
          </a:p>
          <a:p>
            <a:r>
              <a:rPr lang="en-GB" dirty="0"/>
              <a:t>Other research shows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 it is important to look upstream and understand the causes of the causes and the roots in the social context of people’s lives.</a:t>
            </a:r>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1331562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19</a:t>
            </a:fld>
            <a:endParaRPr lang="en-US" altLang="en-US"/>
          </a:p>
        </p:txBody>
      </p:sp>
    </p:spTree>
    <p:extLst>
      <p:ext uri="{BB962C8B-B14F-4D97-AF65-F5344CB8AC3E}">
        <p14:creationId xmlns:p14="http://schemas.microsoft.com/office/powerpoint/2010/main" val="3036819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highlighted factors/ overlapping layers are interrelated and exhibit an influence over each other in so many ways</a:t>
            </a:r>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1564010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Higher managerial and professional e.g. company director, bank managers, doctors barristers, teachers</a:t>
            </a:r>
          </a:p>
          <a:p>
            <a:r>
              <a:rPr lang="en-GB" dirty="0"/>
              <a:t>Lower managerial and professional e.g. nurses, actors, musicians, police</a:t>
            </a:r>
          </a:p>
          <a:p>
            <a:r>
              <a:rPr lang="en-GB" dirty="0"/>
              <a:t>Intermediate e.g. secretaries, clerks</a:t>
            </a:r>
          </a:p>
          <a:p>
            <a:r>
              <a:rPr lang="en-GB" dirty="0"/>
              <a:t>Small employers and own account workers e.g. </a:t>
            </a:r>
            <a:r>
              <a:rPr lang="en-GB" dirty="0" err="1"/>
              <a:t>playgrop</a:t>
            </a:r>
            <a:r>
              <a:rPr lang="en-GB" dirty="0"/>
              <a:t> leaders, farmers</a:t>
            </a:r>
          </a:p>
          <a:p>
            <a:r>
              <a:rPr lang="en-GB" dirty="0"/>
              <a:t>Lower supervisory, craft and related occupations e.g. printers, plumbers, butchers, train drivers</a:t>
            </a:r>
          </a:p>
          <a:p>
            <a:r>
              <a:rPr lang="en-GB" dirty="0"/>
              <a:t>Semi-routine occupations e.g. shop assistants, traffic wardens, hairdressers</a:t>
            </a:r>
          </a:p>
          <a:p>
            <a:r>
              <a:rPr lang="en-GB" dirty="0"/>
              <a:t>Routine occupations e.g. waiters, cleaners</a:t>
            </a:r>
          </a:p>
          <a:p>
            <a:r>
              <a:rPr lang="en-GB" dirty="0"/>
              <a:t>Never worked and long-term unemployed</a:t>
            </a:r>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20470731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a:t>
            </a:r>
            <a:r>
              <a:rPr lang="en-GB" dirty="0" err="1"/>
              <a:t>priviledged</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492055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living in damp houses are likely to have higher rates of respiratory illness, symptoms of infection and stress (Marsh et al., 1999)</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3811840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McLean et al. (2005), the unemployed report higher rates of mental ill health including depression, anxiety and sleep disturbance</a:t>
            </a:r>
          </a:p>
          <a:p>
            <a:r>
              <a:rPr lang="en-GB" dirty="0"/>
              <a:t>Suicide and parasuicide rates are twice as high among the unemployed as among the employed</a:t>
            </a:r>
          </a:p>
          <a:p>
            <a:r>
              <a:rPr lang="en-GB" dirty="0"/>
              <a:t>The unemployed have higher rates of bronchitis and ischaemic heart disease than the employed.</a:t>
            </a:r>
          </a:p>
          <a:p>
            <a:r>
              <a:rPr lang="en-GB" dirty="0"/>
              <a:t>The death rate among the unemployed are at least 20% higher than expected after adjustment for social class and age.</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3934373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3476358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Determinants of Health – A practical approach!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3156109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Determinants of Health - an introduction - YouTube</a:t>
            </a: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49</a:t>
            </a:fld>
            <a:endParaRPr lang="en-GB"/>
          </a:p>
        </p:txBody>
      </p:sp>
    </p:spTree>
    <p:extLst>
      <p:ext uri="{BB962C8B-B14F-4D97-AF65-F5344CB8AC3E}">
        <p14:creationId xmlns:p14="http://schemas.microsoft.com/office/powerpoint/2010/main" val="1732240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24211643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51</a:t>
            </a:fld>
            <a:endParaRPr lang="en-US" altLang="en-US"/>
          </a:p>
        </p:txBody>
      </p:sp>
    </p:spTree>
    <p:extLst>
      <p:ext uri="{BB962C8B-B14F-4D97-AF65-F5344CB8AC3E}">
        <p14:creationId xmlns:p14="http://schemas.microsoft.com/office/powerpoint/2010/main" val="16540465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Sustainable Development Agenda - United Nations Sustainable Development</a:t>
            </a:r>
            <a:endParaRPr lang="en-GB" dirty="0"/>
          </a:p>
        </p:txBody>
      </p:sp>
      <p:sp>
        <p:nvSpPr>
          <p:cNvPr id="4" name="Slide Number Placeholder 3"/>
          <p:cNvSpPr>
            <a:spLocks noGrp="1"/>
          </p:cNvSpPr>
          <p:nvPr>
            <p:ph type="sldNum" sz="quarter" idx="5"/>
          </p:nvPr>
        </p:nvSpPr>
        <p:spPr/>
        <p:txBody>
          <a:bodyPr/>
          <a:lstStyle/>
          <a:p>
            <a:fld id="{01299401-FA64-41FB-9E94-18CAE8EFDCE9}" type="slidenum">
              <a:rPr lang="en-GB" smtClean="0"/>
              <a:t>54</a:t>
            </a:fld>
            <a:endParaRPr lang="en-GB"/>
          </a:p>
        </p:txBody>
      </p:sp>
    </p:spTree>
    <p:extLst>
      <p:ext uri="{BB962C8B-B14F-4D97-AF65-F5344CB8AC3E}">
        <p14:creationId xmlns:p14="http://schemas.microsoft.com/office/powerpoint/2010/main" val="40319981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59</a:t>
            </a:fld>
            <a:endParaRPr lang="en-US" altLang="en-US"/>
          </a:p>
        </p:txBody>
      </p:sp>
    </p:spTree>
    <p:extLst>
      <p:ext uri="{BB962C8B-B14F-4D97-AF65-F5344CB8AC3E}">
        <p14:creationId xmlns:p14="http://schemas.microsoft.com/office/powerpoint/2010/main" val="1090003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66</a:t>
            </a:fld>
            <a:endParaRPr lang="en-US" altLang="en-US"/>
          </a:p>
        </p:txBody>
      </p:sp>
    </p:spTree>
    <p:extLst>
      <p:ext uri="{BB962C8B-B14F-4D97-AF65-F5344CB8AC3E}">
        <p14:creationId xmlns:p14="http://schemas.microsoft.com/office/powerpoint/2010/main" val="6297821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8PH4JYfF4Ns"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hyperlink" Target="https://youtu.be/aS3-MZZyVNI"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www.un.org/sustainabledevelopment/sustainable-development-goals/"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sdgs.un.org/goals/goal2" TargetMode="External"/><Relationship Id="rId2" Type="http://schemas.openxmlformats.org/officeDocument/2006/relationships/hyperlink" Target="https://www.un.org/sustainabledevelopment/sustainable-development-goals/"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hyperlink" Target="https://www.youtube.com/watch?v=M-iJM02m_Hg"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hyperlink" Target="https://quizizz.com/admin/quiz/57aff3403d5d6fec7204af30/determinants-of-health"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text=The%20determinants%20of%20health%20include,person%27s%20individual%20characteristics%20and%20behaviours" TargetMode="External"/><Relationship Id="rId2" Type="http://schemas.openxmlformats.org/officeDocument/2006/relationships/hyperlink" Target="https://www.sciencedirect.com/topics/medicine-and-dentistry/determinants-of-health"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hyperlink" Target="https://www.un.org/sustainabledevelopment/sustainable-development-goals/" TargetMode="External"/><Relationship Id="rId2" Type="http://schemas.openxmlformats.org/officeDocument/2006/relationships/hyperlink" Target="https://www.who.int/health-topics/social-determinants-of-health#tab=tab_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196752"/>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427E0142-23F9-3434-F789-410B79A36478}"/>
              </a:ext>
            </a:extLst>
          </p:cNvPr>
          <p:cNvSpPr txBox="1"/>
          <p:nvPr/>
        </p:nvSpPr>
        <p:spPr>
          <a:xfrm>
            <a:off x="2015716" y="3550589"/>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LCHS4004</a:t>
            </a: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6" name="TextBox 5">
            <a:extLst>
              <a:ext uri="{FF2B5EF4-FFF2-40B4-BE49-F238E27FC236}">
                <a16:creationId xmlns:a16="http://schemas.microsoft.com/office/drawing/2014/main" id="{098C6B0B-188F-3B70-6B49-920ECCAB986D}"/>
              </a:ext>
            </a:extLst>
          </p:cNvPr>
          <p:cNvSpPr txBox="1"/>
          <p:nvPr/>
        </p:nvSpPr>
        <p:spPr>
          <a:xfrm>
            <a:off x="2286000" y="4483278"/>
            <a:ext cx="4950296" cy="58477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Semester 1       2021/22</a:t>
            </a:r>
            <a:endParaRPr kumimoji="0" lang="en-GB" sz="32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0583DE83-3B95-86A6-E705-2EF80A7EE526}"/>
              </a:ext>
            </a:extLst>
          </p:cNvPr>
          <p:cNvSpPr txBox="1"/>
          <p:nvPr/>
        </p:nvSpPr>
        <p:spPr>
          <a:xfrm>
            <a:off x="1835696" y="2722637"/>
            <a:ext cx="6012160" cy="584775"/>
          </a:xfrm>
          <a:prstGeom prst="rect">
            <a:avLst/>
          </a:prstGeom>
          <a:noFill/>
        </p:spPr>
        <p:txBody>
          <a:bodyPr wrap="square">
            <a:spAutoFit/>
          </a:bodyPr>
          <a:lstStyle/>
          <a:p>
            <a:pPr algn="ctr"/>
            <a:r>
              <a:rPr lang="en-GB" sz="3200" b="1" i="1" dirty="0">
                <a:solidFill>
                  <a:schemeClr val="bg1"/>
                </a:solidFill>
              </a:rPr>
              <a:t>Determinants of Health</a:t>
            </a:r>
            <a:endParaRPr lang="en-GB" sz="3200" i="1" dirty="0">
              <a:solidFill>
                <a:schemeClr val="bg1"/>
              </a:solidFill>
            </a:endParaRPr>
          </a:p>
        </p:txBody>
      </p:sp>
      <p:sp>
        <p:nvSpPr>
          <p:cNvPr id="7" name="TextBox 6">
            <a:extLst>
              <a:ext uri="{FF2B5EF4-FFF2-40B4-BE49-F238E27FC236}">
                <a16:creationId xmlns:a16="http://schemas.microsoft.com/office/drawing/2014/main" id="{953606C5-BF01-7CE4-1F9B-F0C72E9DE66E}"/>
              </a:ext>
            </a:extLst>
          </p:cNvPr>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extLst>
      <p:ext uri="{BB962C8B-B14F-4D97-AF65-F5344CB8AC3E}">
        <p14:creationId xmlns:p14="http://schemas.microsoft.com/office/powerpoint/2010/main" val="11836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The module aims overall to </a:t>
            </a:r>
            <a:r>
              <a:rPr kumimoji="0" lang="en-GB" sz="2800" b="0" i="0" u="none" strike="noStrike" kern="1200" cap="none" spc="0" normalizeH="0" baseline="0" noProof="0" dirty="0">
                <a:ln>
                  <a:noFill/>
                </a:ln>
                <a:solidFill>
                  <a:prstClr val="black"/>
                </a:solidFill>
                <a:effectLst/>
                <a:uLnTx/>
                <a:uFillTx/>
                <a:latin typeface="Myriad Pro"/>
                <a:ea typeface="+mn-ea"/>
                <a:cs typeface="+mn-cs"/>
              </a:rPr>
              <a:t>raise learners’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600" dirty="0"/>
              <a:t>To understand : </a:t>
            </a:r>
          </a:p>
          <a:p>
            <a:pPr lvl="0">
              <a:buSzPct val="100000"/>
              <a:buFont typeface="Wingdings" panose="05000000000000000000" pitchFamily="2" charset="2"/>
              <a:buChar char="§"/>
            </a:pPr>
            <a:r>
              <a:rPr lang="en-GB" sz="2800" dirty="0"/>
              <a:t>The term determinants of Health</a:t>
            </a:r>
          </a:p>
          <a:p>
            <a:pPr lvl="0">
              <a:buSzPct val="100000"/>
              <a:buFont typeface="Wingdings" panose="05000000000000000000" pitchFamily="2" charset="2"/>
              <a:buChar char="§"/>
            </a:pPr>
            <a:r>
              <a:rPr lang="en-GB" sz="2800" dirty="0"/>
              <a:t>All the factors that affect health</a:t>
            </a:r>
          </a:p>
          <a:p>
            <a:pPr lvl="0">
              <a:buSzPct val="100000"/>
              <a:buFont typeface="Wingdings" panose="05000000000000000000" pitchFamily="2" charset="2"/>
              <a:buChar char="§"/>
            </a:pPr>
            <a:r>
              <a:rPr lang="en-GB" sz="2800" dirty="0"/>
              <a:t>The term Social determinants of health</a:t>
            </a:r>
          </a:p>
          <a:p>
            <a:pPr lvl="0">
              <a:buSzPct val="100000"/>
              <a:buFont typeface="Wingdings" panose="05000000000000000000" pitchFamily="2" charset="2"/>
              <a:buChar char="§"/>
            </a:pPr>
            <a:r>
              <a:rPr lang="en-GB" sz="2800" dirty="0"/>
              <a:t>Sustainable development goal and its relations to the determinants of health </a:t>
            </a:r>
          </a:p>
        </p:txBody>
      </p:sp>
    </p:spTree>
    <p:extLst>
      <p:ext uri="{BB962C8B-B14F-4D97-AF65-F5344CB8AC3E}">
        <p14:creationId xmlns:p14="http://schemas.microsoft.com/office/powerpoint/2010/main" val="9967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is health determinants?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AD23B1C-C4CB-449E-B193-89AF156EAB78}"/>
              </a:ext>
            </a:extLst>
          </p:cNvPr>
          <p:cNvSpPr/>
          <p:nvPr/>
        </p:nvSpPr>
        <p:spPr>
          <a:xfrm>
            <a:off x="899592" y="1772816"/>
            <a:ext cx="7848872" cy="2216569"/>
          </a:xfrm>
          <a:prstGeom prst="rect">
            <a:avLst/>
          </a:prstGeom>
        </p:spPr>
        <p:txBody>
          <a:bodyPr wrap="square">
            <a:spAutoFit/>
          </a:bodyPr>
          <a:lstStyle/>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Health determinants are factors that can influence the health of an individual. </a:t>
            </a:r>
            <a:r>
              <a:rPr lang="en-GB" sz="3200" dirty="0">
                <a:solidFill>
                  <a:srgbClr val="333333"/>
                </a:solidFill>
                <a:cs typeface="Helvetica" panose="020B0604020202020204" pitchFamily="34" charset="0"/>
              </a:rPr>
              <a:t> </a:t>
            </a:r>
          </a:p>
          <a:p>
            <a:pPr marR="142875">
              <a:lnSpc>
                <a:spcPct val="150000"/>
              </a:lnSpc>
              <a:spcAft>
                <a:spcPts val="0"/>
              </a:spcAft>
            </a:pPr>
            <a:r>
              <a:rPr lang="en-GB" sz="3200" dirty="0">
                <a:solidFill>
                  <a:srgbClr val="333333"/>
                </a:solidFill>
                <a:cs typeface="Helvetica" panose="020B0604020202020204" pitchFamily="34" charset="0"/>
              </a:rPr>
              <a:t>                                           </a:t>
            </a:r>
            <a:r>
              <a:rPr lang="en-GB" sz="2800" dirty="0"/>
              <a:t>(Who.int, 2019)</a:t>
            </a:r>
            <a:r>
              <a:rPr lang="en-GB" sz="3200" dirty="0">
                <a:solidFill>
                  <a:srgbClr val="333333"/>
                </a:solidFill>
                <a:cs typeface="Helvetica" panose="020B0604020202020204" pitchFamily="34" charset="0"/>
              </a:rPr>
              <a:t> </a:t>
            </a:r>
            <a:r>
              <a:rPr lang="en-GB" sz="2800" dirty="0">
                <a:solidFill>
                  <a:srgbClr val="333333"/>
                </a:solidFill>
                <a:cs typeface="Helvetica" panose="020B0604020202020204" pitchFamily="34" charset="0"/>
              </a:rPr>
              <a:t>                                                                            </a:t>
            </a:r>
            <a:endParaRPr lang="en-GB" sz="2800" dirty="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CA620C1-0EF3-499F-9E82-B0705BF3C55B}"/>
              </a:ext>
            </a:extLst>
          </p:cNvPr>
          <p:cNvSpPr txBox="1"/>
          <p:nvPr/>
        </p:nvSpPr>
        <p:spPr>
          <a:xfrm>
            <a:off x="1619672" y="476672"/>
            <a:ext cx="6048672" cy="707886"/>
          </a:xfrm>
          <a:prstGeom prst="rect">
            <a:avLst/>
          </a:prstGeom>
          <a:noFill/>
        </p:spPr>
        <p:txBody>
          <a:bodyPr wrap="square">
            <a:spAutoFit/>
          </a:bodyPr>
          <a:lstStyle/>
          <a:p>
            <a:pPr algn="ctr"/>
            <a:r>
              <a:rPr lang="en-GB" sz="4000" b="1" dirty="0"/>
              <a:t>Health Determinants</a:t>
            </a:r>
          </a:p>
        </p:txBody>
      </p:sp>
    </p:spTree>
    <p:extLst>
      <p:ext uri="{BB962C8B-B14F-4D97-AF65-F5344CB8AC3E}">
        <p14:creationId xmlns:p14="http://schemas.microsoft.com/office/powerpoint/2010/main" val="3393381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01041"/>
          </a:xfrm>
          <a:prstGeom prst="rect">
            <a:avLst/>
          </a:prstGeom>
          <a:noFill/>
        </p:spPr>
        <p:txBody>
          <a:bodyPr wrap="square">
            <a:spAutoFit/>
          </a:bodyPr>
          <a:lstStyle/>
          <a:p>
            <a:r>
              <a:rPr lang="en-GB" sz="2800" dirty="0"/>
              <a:t>Working in groups, discuss the different factors that you think can influence peoples’ health</a:t>
            </a:r>
          </a:p>
          <a:p>
            <a:endParaRPr lang="en-GB" sz="2800" dirty="0"/>
          </a:p>
          <a:p>
            <a:endParaRPr lang="en-GB" sz="2800" dirty="0"/>
          </a:p>
          <a:p>
            <a:endParaRPr lang="en-GB" sz="2800" dirty="0"/>
          </a:p>
          <a:p>
            <a:endParaRPr lang="en-GB" sz="2800" dirty="0"/>
          </a:p>
          <a:p>
            <a:pPr algn="ctr"/>
            <a:r>
              <a:rPr lang="en-GB" sz="2400" b="1" dirty="0"/>
              <a:t>Feedback your findings to the whole class</a:t>
            </a:r>
          </a:p>
          <a:p>
            <a:r>
              <a:rPr lang="en-GB" sz="2100" dirty="0"/>
              <a:t>                                          </a:t>
            </a:r>
            <a:r>
              <a:rPr lang="en-GB" sz="2100" b="1" dirty="0"/>
              <a:t>10mins</a:t>
            </a:r>
          </a:p>
        </p:txBody>
      </p:sp>
    </p:spTree>
    <p:extLst>
      <p:ext uri="{BB962C8B-B14F-4D97-AF65-F5344CB8AC3E}">
        <p14:creationId xmlns:p14="http://schemas.microsoft.com/office/powerpoint/2010/main" val="3975644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575048" y="1659136"/>
            <a:ext cx="8568952" cy="2387600"/>
          </a:xfrm>
        </p:spPr>
        <p:txBody>
          <a:bodyPr>
            <a:normAutofit/>
          </a:bodyPr>
          <a:lstStyle/>
          <a:p>
            <a:r>
              <a:rPr lang="en-GB" sz="3600" b="1" i="1" dirty="0">
                <a:solidFill>
                  <a:schemeClr val="bg1"/>
                </a:solidFill>
              </a:rPr>
              <a:t>What factors can influence health?</a:t>
            </a:r>
          </a:p>
        </p:txBody>
      </p:sp>
      <p:pic>
        <p:nvPicPr>
          <p:cNvPr id="6" name="Picture 5" descr="A picture containing vector graphics&#10;&#10;Description automatically generated">
            <a:extLst>
              <a:ext uri="{FF2B5EF4-FFF2-40B4-BE49-F238E27FC236}">
                <a16:creationId xmlns:a16="http://schemas.microsoft.com/office/drawing/2014/main" id="{E38D574D-FD1A-B896-350B-392C8EB279B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3346813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Factors that influences health</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417638"/>
            <a:ext cx="7074786" cy="5078313"/>
          </a:xfrm>
          <a:prstGeom prst="rect">
            <a:avLst/>
          </a:prstGeom>
          <a:noFill/>
        </p:spPr>
        <p:txBody>
          <a:bodyPr wrap="square">
            <a:spAutoFit/>
          </a:bodyPr>
          <a:lstStyle/>
          <a:p>
            <a:r>
              <a:rPr lang="en-GB" sz="2400" dirty="0">
                <a:cs typeface="Arial" panose="020B0604020202020204" pitchFamily="34" charset="0"/>
              </a:rPr>
              <a:t>Health is determined by a complex interaction between many different factors or </a:t>
            </a:r>
            <a:r>
              <a:rPr lang="en-GB" sz="2400" b="1" dirty="0">
                <a:cs typeface="Arial" panose="020B0604020202020204" pitchFamily="34" charset="0"/>
              </a:rPr>
              <a:t>determinants </a:t>
            </a:r>
            <a:r>
              <a:rPr lang="en-GB" sz="2400" dirty="0">
                <a:cs typeface="Arial" panose="020B0604020202020204" pitchFamily="34" charset="0"/>
              </a:rPr>
              <a:t>of health </a:t>
            </a:r>
          </a:p>
          <a:p>
            <a:pPr marL="342900" indent="-342900">
              <a:buFont typeface="Wingdings" panose="05000000000000000000" pitchFamily="2" charset="2"/>
              <a:buChar char="§"/>
            </a:pPr>
            <a:endParaRPr lang="en-GB" sz="2400" dirty="0">
              <a:cs typeface="Arial" panose="020B0604020202020204" pitchFamily="34" charset="0"/>
            </a:endParaRPr>
          </a:p>
          <a:p>
            <a:r>
              <a:rPr lang="en-GB" sz="2400" dirty="0">
                <a:cs typeface="Arial" panose="020B0604020202020204" pitchFamily="34" charset="0"/>
              </a:rPr>
              <a:t>These factors include</a:t>
            </a:r>
          </a:p>
          <a:p>
            <a:pPr marL="342900" indent="-342900">
              <a:buFont typeface="Wingdings" panose="05000000000000000000" pitchFamily="2" charset="2"/>
              <a:buChar char="§"/>
            </a:pPr>
            <a:r>
              <a:rPr lang="en-GB" sz="2400" dirty="0">
                <a:cs typeface="Arial" panose="020B0604020202020204" pitchFamily="34" charset="0"/>
              </a:rPr>
              <a:t>Nature/Biology and genetics.</a:t>
            </a:r>
          </a:p>
          <a:p>
            <a:pPr marL="342900" indent="-342900">
              <a:buFont typeface="Wingdings" panose="05000000000000000000" pitchFamily="2" charset="2"/>
              <a:buChar char="§"/>
            </a:pPr>
            <a:r>
              <a:rPr lang="en-GB" sz="2400" dirty="0">
                <a:cs typeface="Arial" panose="020B0604020202020204" pitchFamily="34" charset="0"/>
              </a:rPr>
              <a:t>Individual characteristics</a:t>
            </a:r>
          </a:p>
          <a:p>
            <a:pPr marL="342900" indent="-342900">
              <a:buFont typeface="Wingdings" panose="05000000000000000000" pitchFamily="2" charset="2"/>
              <a:buChar char="§"/>
            </a:pPr>
            <a:r>
              <a:rPr lang="en-GB" sz="2400" dirty="0">
                <a:cs typeface="Arial" panose="020B0604020202020204" pitchFamily="34" charset="0"/>
              </a:rPr>
              <a:t>Lifestyles  and behaviour </a:t>
            </a:r>
          </a:p>
          <a:p>
            <a:pPr marL="342900" indent="-342900">
              <a:buFont typeface="Wingdings" panose="05000000000000000000" pitchFamily="2" charset="2"/>
              <a:buChar char="§"/>
            </a:pPr>
            <a:r>
              <a:rPr lang="en-GB" sz="2400" dirty="0">
                <a:cs typeface="Arial" panose="020B0604020202020204" pitchFamily="34" charset="0"/>
              </a:rPr>
              <a:t>Physical, social and economic environment</a:t>
            </a:r>
          </a:p>
          <a:p>
            <a:pPr marL="342900" indent="-342900">
              <a:buFont typeface="Wingdings" panose="05000000000000000000" pitchFamily="2" charset="2"/>
              <a:buChar char="§"/>
            </a:pPr>
            <a:r>
              <a:rPr lang="en-GB" sz="2400" dirty="0">
                <a:cs typeface="Arial" panose="020B0604020202020204" pitchFamily="34" charset="0"/>
              </a:rPr>
              <a:t>Health services.</a:t>
            </a:r>
          </a:p>
          <a:p>
            <a:r>
              <a:rPr lang="en-GB" sz="2100" b="1" dirty="0">
                <a:cs typeface="Arial" panose="020B0604020202020204" pitchFamily="34" charset="0"/>
              </a:rPr>
              <a:t>                                            </a:t>
            </a:r>
            <a:r>
              <a:rPr lang="en-GB" sz="2000" dirty="0"/>
              <a:t>(Cdc.gov, 2019; WHO, 2022)</a:t>
            </a:r>
            <a:r>
              <a:rPr lang="en-GB" sz="2100" b="1" dirty="0">
                <a:cs typeface="Arial" panose="020B0604020202020204" pitchFamily="34" charset="0"/>
              </a:rPr>
              <a:t> </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822332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967136" y="1232267"/>
            <a:ext cx="7704856" cy="5355312"/>
          </a:xfrm>
          <a:prstGeom prst="rect">
            <a:avLst/>
          </a:prstGeom>
          <a:noFill/>
        </p:spPr>
        <p:txBody>
          <a:bodyPr wrap="square">
            <a:spAutoFit/>
          </a:bodyPr>
          <a:lstStyle/>
          <a:p>
            <a:r>
              <a:rPr lang="en-GB" sz="2100" dirty="0">
                <a:cs typeface="Arial" panose="020B0604020202020204" pitchFamily="34" charset="0"/>
              </a:rPr>
              <a:t>The  five determinants of health of a population include aspects of</a:t>
            </a:r>
          </a:p>
          <a:p>
            <a:endParaRPr lang="en-GB" sz="2100" dirty="0">
              <a:cs typeface="Arial" panose="020B0604020202020204" pitchFamily="34" charset="0"/>
            </a:endParaRPr>
          </a:p>
          <a:p>
            <a:pPr marL="257175" indent="-257175">
              <a:buFont typeface="Wingdings" panose="05000000000000000000" pitchFamily="2" charset="2"/>
              <a:buChar char="§"/>
            </a:pPr>
            <a:r>
              <a:rPr lang="en-GB" b="1" dirty="0">
                <a:cs typeface="Arial" panose="020B0604020202020204" pitchFamily="34" charset="0"/>
              </a:rPr>
              <a:t>Biology and genetics </a:t>
            </a:r>
            <a:r>
              <a:rPr lang="en-GB" dirty="0">
                <a:cs typeface="Arial" panose="020B0604020202020204" pitchFamily="34" charset="0"/>
              </a:rPr>
              <a:t>factors which determines an individual predisposition to disease.</a:t>
            </a:r>
          </a:p>
          <a:p>
            <a:pPr marL="257175" indent="-257175">
              <a:buFont typeface="Wingdings" panose="05000000000000000000" pitchFamily="2" charset="2"/>
              <a:buChar char="§"/>
            </a:pPr>
            <a:r>
              <a:rPr lang="en-GB" b="1" dirty="0">
                <a:cs typeface="Arial" panose="020B0604020202020204" pitchFamily="34" charset="0"/>
              </a:rPr>
              <a:t>Lifestyles and health behavioural factors </a:t>
            </a:r>
            <a:r>
              <a:rPr lang="en-GB" dirty="0">
                <a:cs typeface="Arial" panose="020B0604020202020204" pitchFamily="34" charset="0"/>
              </a:rPr>
              <a:t>health behaviours such as smoking contributing to developing a disease.</a:t>
            </a:r>
          </a:p>
          <a:p>
            <a:pPr marL="257175" indent="-257175">
              <a:buFont typeface="Wingdings" panose="05000000000000000000" pitchFamily="2" charset="2"/>
              <a:buChar char="§"/>
            </a:pPr>
            <a:r>
              <a:rPr lang="en-GB" dirty="0">
                <a:cs typeface="Arial" panose="020B0604020202020204" pitchFamily="34" charset="0"/>
              </a:rPr>
              <a:t>The </a:t>
            </a:r>
            <a:r>
              <a:rPr lang="en-GB" b="1" dirty="0">
                <a:cs typeface="Arial" panose="020B0604020202020204" pitchFamily="34" charset="0"/>
              </a:rPr>
              <a:t>social environment </a:t>
            </a:r>
            <a:r>
              <a:rPr lang="en-GB" dirty="0">
                <a:cs typeface="Arial" panose="020B0604020202020204" pitchFamily="34" charset="0"/>
              </a:rPr>
              <a:t>(e.g., discrimination, income, education level, marital status), </a:t>
            </a:r>
          </a:p>
          <a:p>
            <a:pPr marL="257175" indent="-257175">
              <a:buFont typeface="Wingdings" panose="05000000000000000000" pitchFamily="2" charset="2"/>
              <a:buChar char="§"/>
            </a:pPr>
            <a:r>
              <a:rPr lang="en-GB" dirty="0">
                <a:cs typeface="Arial" panose="020B0604020202020204" pitchFamily="34" charset="0"/>
              </a:rPr>
              <a:t>The </a:t>
            </a:r>
            <a:r>
              <a:rPr lang="en-GB" b="1" dirty="0">
                <a:cs typeface="Arial" panose="020B0604020202020204" pitchFamily="34" charset="0"/>
              </a:rPr>
              <a:t>physical environment </a:t>
            </a:r>
            <a:r>
              <a:rPr lang="en-GB" dirty="0">
                <a:cs typeface="Arial" panose="020B0604020202020204" pitchFamily="34" charset="0"/>
              </a:rPr>
              <a:t>(e.g., place of residence, crowding conditions, built environment [i.e., buildings, spaces, transportation systems, pollution and products that are created or modified by people</a:t>
            </a:r>
          </a:p>
          <a:p>
            <a:pPr marL="257175" indent="-257175">
              <a:buFont typeface="Wingdings" panose="05000000000000000000" pitchFamily="2" charset="2"/>
              <a:buChar char="§"/>
            </a:pPr>
            <a:r>
              <a:rPr lang="en-GB" dirty="0">
                <a:cs typeface="Arial" panose="020B0604020202020204" pitchFamily="34" charset="0"/>
              </a:rPr>
              <a:t>Nature and extent of </a:t>
            </a:r>
            <a:r>
              <a:rPr lang="en-GB" b="1" dirty="0">
                <a:cs typeface="Arial" panose="020B0604020202020204" pitchFamily="34" charset="0"/>
              </a:rPr>
              <a:t>health services </a:t>
            </a:r>
            <a:r>
              <a:rPr lang="en-GB" dirty="0">
                <a:cs typeface="Arial" panose="020B0604020202020204" pitchFamily="34" charset="0"/>
              </a:rPr>
              <a:t>(e.g., access to and quality of care, insurance status).</a:t>
            </a:r>
          </a:p>
          <a:p>
            <a:r>
              <a:rPr lang="en-GB" dirty="0">
                <a:cs typeface="Arial" panose="020B0604020202020204" pitchFamily="34" charset="0"/>
              </a:rPr>
              <a:t>                                                         (Naidoo and Wills, 2009; Cdc.gov, 2019</a:t>
            </a:r>
            <a:r>
              <a:rPr lang="en-GB" dirty="0">
                <a:latin typeface="Arial" panose="020B0604020202020204" pitchFamily="34" charset="0"/>
                <a:cs typeface="Arial" panose="020B0604020202020204" pitchFamily="34" charset="0"/>
              </a:rPr>
              <a:t>)</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244467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39F02-BBC7-01B6-AF55-DB2491B7A8CB}"/>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40DF742E-68EB-B51D-5C40-FF9C6719943D}"/>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Determinants of health may be biological, behavioural, sociocultural, economic, and ecological. </a:t>
            </a:r>
          </a:p>
          <a:p>
            <a:pPr>
              <a:buFont typeface="Wingdings" panose="05000000000000000000" pitchFamily="2" charset="2"/>
              <a:buChar char="§"/>
            </a:pPr>
            <a:r>
              <a:rPr lang="en-GB" dirty="0"/>
              <a:t>Broadly, the determinants of health can be divided into four, core categories: nutrition, lifestyle, environment, and genetics, which are like four pillars of the foundation. </a:t>
            </a:r>
          </a:p>
          <a:p>
            <a:pPr>
              <a:buFont typeface="Wingdings" panose="05000000000000000000" pitchFamily="2" charset="2"/>
              <a:buChar char="§"/>
            </a:pPr>
            <a:r>
              <a:rPr lang="en-GB" dirty="0"/>
              <a:t>When any one of the pillars of health determinants becomes weak, a support system is needed. </a:t>
            </a:r>
          </a:p>
          <a:p>
            <a:pPr>
              <a:buFont typeface="Wingdings" panose="05000000000000000000" pitchFamily="2" charset="2"/>
              <a:buChar char="§"/>
            </a:pPr>
            <a:r>
              <a:rPr lang="en-GB" dirty="0"/>
              <a:t>This is considered the fifth determinant of health and involves medical care </a:t>
            </a:r>
          </a:p>
          <a:p>
            <a:pPr marL="0" indent="0">
              <a:buNone/>
            </a:pPr>
            <a:r>
              <a:rPr kumimoji="0" lang="en-GB" sz="3200" b="0" i="0" u="none" strike="noStrike" kern="1200" cap="none" spc="0" normalizeH="0" baseline="0" noProof="0" dirty="0">
                <a:ln>
                  <a:noFill/>
                </a:ln>
                <a:solidFill>
                  <a:prstClr val="black"/>
                </a:solidFill>
                <a:effectLst/>
                <a:uLnTx/>
                <a:uFillTx/>
                <a:latin typeface="Myriad Pro"/>
                <a:ea typeface="+mn-ea"/>
                <a:cs typeface="+mn-cs"/>
              </a:rPr>
              <a:t>                                       (Patwardhan,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3200" b="0" i="0" u="none" strike="noStrike" kern="1200" cap="none" spc="0" normalizeH="0" baseline="0" noProof="0" dirty="0">
                <a:ln>
                  <a:noFill/>
                </a:ln>
                <a:solidFill>
                  <a:prstClr val="black"/>
                </a:solidFill>
                <a:effectLst/>
                <a:uLnTx/>
                <a:uFillTx/>
                <a:latin typeface="Myriad Pro"/>
                <a:ea typeface="+mn-ea"/>
                <a:cs typeface="+mn-cs"/>
              </a:rPr>
              <a:t>, 2015)</a:t>
            </a:r>
            <a:endParaRPr lang="en-GB" dirty="0"/>
          </a:p>
        </p:txBody>
      </p:sp>
    </p:spTree>
    <p:extLst>
      <p:ext uri="{BB962C8B-B14F-4D97-AF65-F5344CB8AC3E}">
        <p14:creationId xmlns:p14="http://schemas.microsoft.com/office/powerpoint/2010/main" val="3563248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0526-647E-1159-1BD1-20FD48992F71}"/>
              </a:ext>
            </a:extLst>
          </p:cNvPr>
          <p:cNvSpPr>
            <a:spLocks noGrp="1"/>
          </p:cNvSpPr>
          <p:nvPr>
            <p:ph type="title"/>
          </p:nvPr>
        </p:nvSpPr>
        <p:spPr/>
        <p:txBody>
          <a:bodyPr/>
          <a:lstStyle/>
          <a:p>
            <a:r>
              <a:rPr lang="en-GB" sz="4400" b="1" dirty="0"/>
              <a:t>Determinants of Health</a:t>
            </a:r>
            <a:endParaRPr lang="en-GB" dirty="0"/>
          </a:p>
        </p:txBody>
      </p:sp>
      <p:pic>
        <p:nvPicPr>
          <p:cNvPr id="4" name="Content Placeholder 3">
            <a:extLst>
              <a:ext uri="{FF2B5EF4-FFF2-40B4-BE49-F238E27FC236}">
                <a16:creationId xmlns:a16="http://schemas.microsoft.com/office/drawing/2014/main" id="{7DE6EC8A-7422-8F40-1DF4-E7C1EA87EF14}"/>
              </a:ext>
            </a:extLst>
          </p:cNvPr>
          <p:cNvPicPr>
            <a:picLocks noGrp="1" noChangeAspect="1"/>
          </p:cNvPicPr>
          <p:nvPr>
            <p:ph idx="1"/>
          </p:nvPr>
        </p:nvPicPr>
        <p:blipFill>
          <a:blip r:embed="rId2"/>
          <a:stretch>
            <a:fillRect/>
          </a:stretch>
        </p:blipFill>
        <p:spPr>
          <a:xfrm>
            <a:off x="1835696" y="1484784"/>
            <a:ext cx="5616624" cy="4104456"/>
          </a:xfrm>
          <a:prstGeom prst="rect">
            <a:avLst/>
          </a:prstGeom>
        </p:spPr>
      </p:pic>
      <p:sp>
        <p:nvSpPr>
          <p:cNvPr id="6" name="TextBox 5">
            <a:extLst>
              <a:ext uri="{FF2B5EF4-FFF2-40B4-BE49-F238E27FC236}">
                <a16:creationId xmlns:a16="http://schemas.microsoft.com/office/drawing/2014/main" id="{4E59FE98-4DBE-0E39-8258-B88A716A7696}"/>
              </a:ext>
            </a:extLst>
          </p:cNvPr>
          <p:cNvSpPr txBox="1"/>
          <p:nvPr/>
        </p:nvSpPr>
        <p:spPr>
          <a:xfrm>
            <a:off x="6084168" y="5502497"/>
            <a:ext cx="4572000" cy="307777"/>
          </a:xfrm>
          <a:prstGeom prst="rect">
            <a:avLst/>
          </a:prstGeom>
          <a:noFill/>
        </p:spPr>
        <p:txBody>
          <a:bodyPr wrap="square">
            <a:spAutoFit/>
          </a:bodyPr>
          <a:lstStyle/>
          <a:p>
            <a:r>
              <a:rPr kumimoji="0" lang="en-GB" sz="14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1400" b="0" i="0" u="none" strike="noStrike" kern="1200" cap="none" spc="0" normalizeH="0" baseline="0" noProof="0" dirty="0">
                <a:ln>
                  <a:noFill/>
                </a:ln>
                <a:solidFill>
                  <a:prstClr val="black"/>
                </a:solidFill>
                <a:effectLst/>
                <a:uLnTx/>
                <a:uFillTx/>
                <a:latin typeface="Myriad Pro"/>
                <a:ea typeface="+mn-ea"/>
                <a:cs typeface="+mn-cs"/>
              </a:rPr>
              <a:t>, 2015)</a:t>
            </a:r>
            <a:endParaRPr lang="en-GB" sz="1400" dirty="0"/>
          </a:p>
        </p:txBody>
      </p:sp>
    </p:spTree>
    <p:extLst>
      <p:ext uri="{BB962C8B-B14F-4D97-AF65-F5344CB8AC3E}">
        <p14:creationId xmlns:p14="http://schemas.microsoft.com/office/powerpoint/2010/main" val="1739975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independent research the term</a:t>
            </a:r>
          </a:p>
          <a:p>
            <a:endParaRPr lang="en-GB" sz="2800" dirty="0"/>
          </a:p>
          <a:p>
            <a:pPr marL="457200" indent="-457200">
              <a:buFont typeface="Wingdings" panose="05000000000000000000" pitchFamily="2" charset="2"/>
              <a:buChar char="§"/>
            </a:pPr>
            <a:r>
              <a:rPr lang="en-GB" sz="2800" dirty="0"/>
              <a:t>Ecosystem</a:t>
            </a:r>
          </a:p>
          <a:p>
            <a:pPr marL="457200" indent="-457200">
              <a:buFont typeface="Wingdings" panose="05000000000000000000" pitchFamily="2" charset="2"/>
              <a:buChar char="§"/>
            </a:pPr>
            <a:r>
              <a:rPr lang="en-GB" sz="2800" dirty="0"/>
              <a:t>Ecology </a:t>
            </a:r>
          </a:p>
          <a:p>
            <a:pPr marL="457200" indent="-457200">
              <a:buFont typeface="Wingdings" panose="05000000000000000000" pitchFamily="2" charset="2"/>
              <a:buChar char="§"/>
            </a:pPr>
            <a:r>
              <a:rPr lang="en-GB" sz="2800" dirty="0"/>
              <a:t>Pollution</a:t>
            </a:r>
          </a:p>
          <a:p>
            <a:endParaRPr lang="en-GB" sz="2800" dirty="0"/>
          </a:p>
          <a:p>
            <a:endParaRPr lang="en-GB" sz="2800" dirty="0"/>
          </a:p>
          <a:p>
            <a:pPr algn="ctr"/>
            <a:r>
              <a:rPr lang="en-GB" sz="2400" b="1" dirty="0"/>
              <a:t>Feedback your findings to the whole class</a:t>
            </a:r>
          </a:p>
          <a:p>
            <a:pPr algn="ctr"/>
            <a:r>
              <a:rPr lang="en-GB" sz="2400" b="1" dirty="0"/>
              <a:t>10mins</a:t>
            </a:r>
          </a:p>
          <a:p>
            <a:endParaRPr lang="en-GB" sz="2100" dirty="0">
              <a:solidFill>
                <a:schemeClr val="accent3"/>
              </a:solidFill>
            </a:endParaRPr>
          </a:p>
        </p:txBody>
      </p:sp>
    </p:spTree>
    <p:extLst>
      <p:ext uri="{BB962C8B-B14F-4D97-AF65-F5344CB8AC3E}">
        <p14:creationId xmlns:p14="http://schemas.microsoft.com/office/powerpoint/2010/main" val="3199322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40EB-44C4-C5DD-0C80-71E0BAE690E7}"/>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ABA3BA80-B109-AB96-CE93-167B3D0F2686}"/>
              </a:ext>
            </a:extLst>
          </p:cNvPr>
          <p:cNvSpPr>
            <a:spLocks noGrp="1"/>
          </p:cNvSpPr>
          <p:nvPr>
            <p:ph idx="1"/>
          </p:nvPr>
        </p:nvSpPr>
        <p:spPr/>
        <p:txBody>
          <a:bodyPr>
            <a:normAutofit lnSpcReduction="10000"/>
          </a:bodyPr>
          <a:lstStyle/>
          <a:p>
            <a:r>
              <a:rPr lang="en-GB" dirty="0"/>
              <a:t>Many diseases are caused by bad practices of nutrition and lifestyle. </a:t>
            </a:r>
          </a:p>
          <a:p>
            <a:r>
              <a:rPr lang="en-GB" dirty="0"/>
              <a:t>The degraded ecosystem/environment, and environmental pollution are the causes of several disorders and diseases.</a:t>
            </a:r>
          </a:p>
          <a:p>
            <a:r>
              <a:rPr lang="en-GB" dirty="0"/>
              <a:t>With the help of powerful technology and screening methods, many disorders of genetic origin can be prevented.</a:t>
            </a:r>
          </a:p>
        </p:txBody>
      </p:sp>
    </p:spTree>
    <p:extLst>
      <p:ext uri="{BB962C8B-B14F-4D97-AF65-F5344CB8AC3E}">
        <p14:creationId xmlns:p14="http://schemas.microsoft.com/office/powerpoint/2010/main" val="1089651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175A8-69B4-C71A-F0B3-5DC906861266}"/>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F7AE56DE-C8B2-86E4-8D44-4E7D7E763284}"/>
              </a:ext>
            </a:extLst>
          </p:cNvPr>
          <p:cNvSpPr>
            <a:spLocks noGrp="1"/>
          </p:cNvSpPr>
          <p:nvPr>
            <p:ph idx="1"/>
          </p:nvPr>
        </p:nvSpPr>
        <p:spPr/>
        <p:txBody>
          <a:bodyPr>
            <a:normAutofit fontScale="92500" lnSpcReduction="20000"/>
          </a:bodyPr>
          <a:lstStyle/>
          <a:p>
            <a:r>
              <a:rPr lang="en-GB" dirty="0"/>
              <a:t>To determine what affect health, epidemiologists and the social scientists do normally compare different variables that include </a:t>
            </a:r>
          </a:p>
          <a:p>
            <a:r>
              <a:rPr lang="en-GB" dirty="0"/>
              <a:t>Measures of health/disease (mortality or morbidity)</a:t>
            </a:r>
          </a:p>
          <a:p>
            <a:r>
              <a:rPr lang="en-GB" dirty="0"/>
              <a:t>Gender or occupational status that could account for the health difference</a:t>
            </a:r>
          </a:p>
          <a:p>
            <a:pPr marL="0" indent="0">
              <a:buNone/>
            </a:pPr>
            <a:r>
              <a:rPr lang="en-GB" dirty="0"/>
              <a:t>                                    (Naidoo and Wills, 2009)</a:t>
            </a:r>
          </a:p>
        </p:txBody>
      </p:sp>
    </p:spTree>
    <p:extLst>
      <p:ext uri="{BB962C8B-B14F-4D97-AF65-F5344CB8AC3E}">
        <p14:creationId xmlns:p14="http://schemas.microsoft.com/office/powerpoint/2010/main" val="3414681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3FFDB-4A99-1B6F-712C-826805E21DD6}"/>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A6A682DC-97BB-4819-474F-DE6C9D46C8C5}"/>
              </a:ext>
            </a:extLst>
          </p:cNvPr>
          <p:cNvSpPr>
            <a:spLocks noGrp="1"/>
          </p:cNvSpPr>
          <p:nvPr>
            <p:ph idx="1"/>
          </p:nvPr>
        </p:nvSpPr>
        <p:spPr/>
        <p:txBody>
          <a:bodyPr>
            <a:normAutofit fontScale="85000" lnSpcReduction="10000"/>
          </a:bodyPr>
          <a:lstStyle/>
          <a:p>
            <a:r>
              <a:rPr lang="en-GB" dirty="0"/>
              <a:t>They concluded that effect on health can be due to several variables interacting together.</a:t>
            </a:r>
          </a:p>
          <a:p>
            <a:r>
              <a:rPr lang="en-GB" dirty="0"/>
              <a:t>Also, epidemiologist found that not all groups have the same opportunities to achieve good health and </a:t>
            </a:r>
          </a:p>
          <a:p>
            <a:r>
              <a:rPr lang="en-GB" dirty="0"/>
              <a:t>There are population patterns that makes it possible to predict the likelihood that people from different groups will die prematurely.</a:t>
            </a:r>
          </a:p>
          <a:p>
            <a:r>
              <a:rPr lang="en-GB" dirty="0"/>
              <a:t>                                       (Naidoo and Wills, 2009)</a:t>
            </a:r>
          </a:p>
        </p:txBody>
      </p:sp>
    </p:spTree>
    <p:extLst>
      <p:ext uri="{BB962C8B-B14F-4D97-AF65-F5344CB8AC3E}">
        <p14:creationId xmlns:p14="http://schemas.microsoft.com/office/powerpoint/2010/main" val="19369975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 groups, discuss the different factors that you think can influence the development of </a:t>
            </a:r>
            <a:r>
              <a:rPr lang="en-GB" sz="2800" b="1" i="1" dirty="0"/>
              <a:t>coronary heart disease and obesity </a:t>
            </a:r>
            <a:r>
              <a:rPr lang="en-GB" sz="2800" dirty="0"/>
              <a:t>among people. </a:t>
            </a:r>
          </a:p>
          <a:p>
            <a:endParaRPr lang="en-GB" sz="2800" dirty="0"/>
          </a:p>
          <a:p>
            <a:endParaRPr lang="en-GB" sz="2800" dirty="0"/>
          </a:p>
          <a:p>
            <a:endParaRPr lang="en-GB" sz="2800" dirty="0"/>
          </a:p>
          <a:p>
            <a:pPr algn="ctr"/>
            <a:r>
              <a:rPr lang="en-GB" sz="2400" b="1" dirty="0"/>
              <a:t>Feedback your findings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161684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D6668-53F1-0BBD-7DE4-D5853BFA4997}"/>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061A0246-E181-D689-69F6-335AC77C95D9}"/>
              </a:ext>
            </a:extLst>
          </p:cNvPr>
          <p:cNvSpPr>
            <a:spLocks noGrp="1"/>
          </p:cNvSpPr>
          <p:nvPr>
            <p:ph idx="1"/>
          </p:nvPr>
        </p:nvSpPr>
        <p:spPr/>
        <p:txBody>
          <a:bodyPr>
            <a:normAutofit fontScale="70000" lnSpcReduction="20000"/>
          </a:bodyPr>
          <a:lstStyle/>
          <a:p>
            <a:r>
              <a:rPr lang="en-GB" dirty="0"/>
              <a:t>Research into CHD has associated a large number of factors with the incidence of the disease. These include</a:t>
            </a:r>
          </a:p>
          <a:p>
            <a:r>
              <a:rPr lang="en-GB" dirty="0"/>
              <a:t>High levels of blood cholesterol, high blood pressure, obesity, cigarette smoking, and physical inactivity</a:t>
            </a:r>
          </a:p>
          <a:p>
            <a:endParaRPr lang="en-GB" dirty="0"/>
          </a:p>
          <a:p>
            <a:r>
              <a:rPr lang="en-GB" dirty="0"/>
              <a:t>Research also shows that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a:t>
            </a:r>
          </a:p>
        </p:txBody>
      </p:sp>
    </p:spTree>
    <p:extLst>
      <p:ext uri="{BB962C8B-B14F-4D97-AF65-F5344CB8AC3E}">
        <p14:creationId xmlns:p14="http://schemas.microsoft.com/office/powerpoint/2010/main" val="2551784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175173"/>
            <a:ext cx="8568952" cy="2387600"/>
          </a:xfrm>
        </p:spPr>
        <p:txBody>
          <a:bodyPr/>
          <a:lstStyle/>
          <a:p>
            <a:r>
              <a:rPr lang="en-GB" sz="4000" b="1" i="1" dirty="0">
                <a:solidFill>
                  <a:schemeClr val="bg1"/>
                </a:solidFill>
              </a:rPr>
              <a:t>What is social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5676081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t>Social 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916832"/>
            <a:ext cx="7074786" cy="4078039"/>
          </a:xfrm>
          <a:prstGeom prst="rect">
            <a:avLst/>
          </a:prstGeom>
          <a:noFill/>
        </p:spPr>
        <p:txBody>
          <a:bodyPr wrap="square">
            <a:spAutoFit/>
          </a:bodyPr>
          <a:lstStyle/>
          <a:p>
            <a:pPr marL="342900" indent="-342900">
              <a:buFont typeface="Wingdings" panose="05000000000000000000" pitchFamily="2" charset="2"/>
              <a:buChar char="§"/>
            </a:pPr>
            <a:r>
              <a:rPr lang="en-GB" sz="2800" dirty="0">
                <a:cs typeface="Arial" panose="020B0604020202020204" pitchFamily="34" charset="0"/>
              </a:rPr>
              <a:t>The social determinants of health are the conditions in “which people are born, grow, live, work and age as well as the complex, interrelated social structures and economic systems that shape these conditions”.</a:t>
            </a:r>
          </a:p>
          <a:p>
            <a:r>
              <a:rPr lang="en-GB" sz="2800" dirty="0">
                <a:cs typeface="Arial" panose="020B0604020202020204" pitchFamily="34" charset="0"/>
              </a:rPr>
              <a:t>                                            (WHO, 2022)</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3046513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BB617-8FFE-F2BC-904F-6AE1F93A46E9}"/>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CCB8DE95-20E3-384E-0575-E4766E31FD44}"/>
              </a:ext>
            </a:extLst>
          </p:cNvPr>
          <p:cNvSpPr>
            <a:spLocks noGrp="1"/>
          </p:cNvSpPr>
          <p:nvPr>
            <p:ph idx="1"/>
          </p:nvPr>
        </p:nvSpPr>
        <p:spPr/>
        <p:txBody>
          <a:bodyPr>
            <a:normAutofit/>
          </a:bodyPr>
          <a:lstStyle/>
          <a:p>
            <a:pPr>
              <a:buFont typeface="Wingdings" panose="05000000000000000000" pitchFamily="2" charset="2"/>
              <a:buChar char="§"/>
            </a:pPr>
            <a:r>
              <a:rPr lang="en-GB" dirty="0"/>
              <a:t>According to Naidoo and Wills (2009), social determinants of health are “the specific features and pathways by which societal conditions affect health”.</a:t>
            </a:r>
          </a:p>
        </p:txBody>
      </p:sp>
    </p:spTree>
    <p:extLst>
      <p:ext uri="{BB962C8B-B14F-4D97-AF65-F5344CB8AC3E}">
        <p14:creationId xmlns:p14="http://schemas.microsoft.com/office/powerpoint/2010/main" val="2787901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BF502-EF02-419F-B65C-A461622AE92D}"/>
              </a:ext>
            </a:extLst>
          </p:cNvPr>
          <p:cNvSpPr>
            <a:spLocks noGrp="1"/>
          </p:cNvSpPr>
          <p:nvPr>
            <p:ph type="title"/>
          </p:nvPr>
        </p:nvSpPr>
        <p:spPr/>
        <p:txBody>
          <a:bodyPr/>
          <a:lstStyle/>
          <a:p>
            <a:pPr algn="ctr"/>
            <a:r>
              <a:rPr lang="en-GB" sz="4000" b="1" dirty="0"/>
              <a:t>Social determinants of health </a:t>
            </a:r>
          </a:p>
        </p:txBody>
      </p:sp>
      <p:sp>
        <p:nvSpPr>
          <p:cNvPr id="3" name="Content Placeholder 2">
            <a:extLst>
              <a:ext uri="{FF2B5EF4-FFF2-40B4-BE49-F238E27FC236}">
                <a16:creationId xmlns:a16="http://schemas.microsoft.com/office/drawing/2014/main" id="{78A64B19-9208-4838-BF75-5587FC3DFD43}"/>
              </a:ext>
            </a:extLst>
          </p:cNvPr>
          <p:cNvSpPr>
            <a:spLocks noGrp="1"/>
          </p:cNvSpPr>
          <p:nvPr>
            <p:ph idx="1"/>
          </p:nvPr>
        </p:nvSpPr>
        <p:spPr>
          <a:xfrm>
            <a:off x="800100" y="1340768"/>
            <a:ext cx="7886700" cy="3674269"/>
          </a:xfrm>
        </p:spPr>
        <p:txBody>
          <a:bodyPr>
            <a:noAutofit/>
          </a:bodyPr>
          <a:lstStyle/>
          <a:p>
            <a:pPr marL="0" indent="0">
              <a:buNone/>
            </a:pPr>
            <a:r>
              <a:rPr lang="en-GB" sz="2400" b="1" dirty="0"/>
              <a:t>Social determinants of health </a:t>
            </a:r>
            <a:r>
              <a:rPr lang="en-GB" sz="2400" dirty="0"/>
              <a:t>include aspects of </a:t>
            </a:r>
          </a:p>
          <a:p>
            <a:r>
              <a:rPr lang="en-GB" sz="2400" dirty="0"/>
              <a:t>The social environment (e.g., discrimination, income, education level, marital status), </a:t>
            </a:r>
          </a:p>
          <a:p>
            <a:r>
              <a:rPr lang="en-GB" sz="2400" dirty="0"/>
              <a:t>The physical environment (e.g., place of residence, crowding conditions, </a:t>
            </a:r>
          </a:p>
          <a:p>
            <a:r>
              <a:rPr lang="en-GB" sz="2400" dirty="0"/>
              <a:t>Built environment (i.e., buildings, spaces, transportation systems, and products that are created or modified by people), and </a:t>
            </a:r>
          </a:p>
          <a:p>
            <a:r>
              <a:rPr lang="en-GB" sz="2400" dirty="0"/>
              <a:t>Health services (e.g., access to and quality of care, insurance status).</a:t>
            </a:r>
          </a:p>
          <a:p>
            <a:endParaRPr lang="en-GB" sz="2400" dirty="0"/>
          </a:p>
        </p:txBody>
      </p:sp>
    </p:spTree>
    <p:extLst>
      <p:ext uri="{BB962C8B-B14F-4D97-AF65-F5344CB8AC3E}">
        <p14:creationId xmlns:p14="http://schemas.microsoft.com/office/powerpoint/2010/main" val="12899567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7FFA-95AF-8303-DB66-42CC52AD6A2A}"/>
              </a:ext>
            </a:extLst>
          </p:cNvPr>
          <p:cNvSpPr>
            <a:spLocks noGrp="1"/>
          </p:cNvSpPr>
          <p:nvPr>
            <p:ph type="title"/>
          </p:nvPr>
        </p:nvSpPr>
        <p:spPr/>
        <p:txBody>
          <a:bodyPr/>
          <a:lstStyle/>
          <a:p>
            <a:r>
              <a:rPr lang="en-GB" b="1" dirty="0"/>
              <a:t>Wider determinants of health</a:t>
            </a:r>
          </a:p>
        </p:txBody>
      </p:sp>
      <p:sp>
        <p:nvSpPr>
          <p:cNvPr id="3" name="Content Placeholder 2">
            <a:extLst>
              <a:ext uri="{FF2B5EF4-FFF2-40B4-BE49-F238E27FC236}">
                <a16:creationId xmlns:a16="http://schemas.microsoft.com/office/drawing/2014/main" id="{BC58AF24-F96F-F90E-7F84-48B912FE2367}"/>
              </a:ext>
            </a:extLst>
          </p:cNvPr>
          <p:cNvSpPr>
            <a:spLocks noGrp="1"/>
          </p:cNvSpPr>
          <p:nvPr>
            <p:ph idx="1"/>
          </p:nvPr>
        </p:nvSpPr>
        <p:spPr/>
        <p:txBody>
          <a:bodyPr/>
          <a:lstStyle/>
          <a:p>
            <a:r>
              <a:rPr lang="en-GB" dirty="0"/>
              <a:t>Wider determinants of health (WDHs) are the “broader social, economic, political and environmental circumstances that influence health outcomes throughout life”.</a:t>
            </a:r>
          </a:p>
        </p:txBody>
      </p:sp>
    </p:spTree>
    <p:extLst>
      <p:ext uri="{BB962C8B-B14F-4D97-AF65-F5344CB8AC3E}">
        <p14:creationId xmlns:p14="http://schemas.microsoft.com/office/powerpoint/2010/main" val="836027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7822BAE-B6AA-01DB-B247-F76FFD361239}"/>
              </a:ext>
            </a:extLst>
          </p:cNvPr>
          <p:cNvSpPr>
            <a:spLocks noGrp="1" noChangeArrowheads="1"/>
          </p:cNvSpPr>
          <p:nvPr>
            <p:ph type="title"/>
          </p:nvPr>
        </p:nvSpPr>
        <p:spPr>
          <a:xfrm>
            <a:off x="683568" y="116632"/>
            <a:ext cx="7886700" cy="1325563"/>
          </a:xfrm>
        </p:spPr>
        <p:txBody>
          <a:bodyPr>
            <a:normAutofit/>
          </a:bodyPr>
          <a:lstStyle/>
          <a:p>
            <a:pPr eaLnBrk="1" hangingPunct="1"/>
            <a:r>
              <a:rPr lang="en-US" sz="3200" b="1" dirty="0"/>
              <a:t>Main Determinants of Health Model</a:t>
            </a:r>
            <a:endParaRPr lang="en-GB" altLang="en-US" sz="3200" dirty="0">
              <a:latin typeface="Palatino Linotype" panose="02040502050505030304" pitchFamily="18" charset="0"/>
            </a:endParaRPr>
          </a:p>
        </p:txBody>
      </p:sp>
      <p:pic>
        <p:nvPicPr>
          <p:cNvPr id="21507" name="Picture 5" descr="DahlgrenandWhitehead">
            <a:extLst>
              <a:ext uri="{FF2B5EF4-FFF2-40B4-BE49-F238E27FC236}">
                <a16:creationId xmlns:a16="http://schemas.microsoft.com/office/drawing/2014/main" id="{9EE6DE2D-D8BE-1570-D051-F2DA64C0E6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442195"/>
            <a:ext cx="6840537" cy="3925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BA12DB5-118D-66B4-3A22-AA793512C19F}"/>
              </a:ext>
            </a:extLst>
          </p:cNvPr>
          <p:cNvSpPr txBox="1"/>
          <p:nvPr/>
        </p:nvSpPr>
        <p:spPr>
          <a:xfrm>
            <a:off x="5580112" y="5367735"/>
            <a:ext cx="3456384" cy="369332"/>
          </a:xfrm>
          <a:prstGeom prst="rect">
            <a:avLst/>
          </a:prstGeom>
          <a:noFill/>
        </p:spPr>
        <p:txBody>
          <a:bodyPr wrap="square">
            <a:spAutoFit/>
          </a:bodyPr>
          <a:lstStyle/>
          <a:p>
            <a:r>
              <a:rPr lang="en-GB" dirty="0"/>
              <a:t>Dahlgren and Whitehead (1991)</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p:txBody>
          <a:bodyPr/>
          <a:lstStyle/>
          <a:p>
            <a:r>
              <a:rPr lang="en-US" b="1" dirty="0"/>
              <a:t>Main Determinants of Health</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p:txBody>
          <a:bodyPr>
            <a:normAutofit fontScale="92500" lnSpcReduction="10000"/>
          </a:bodyPr>
          <a:lstStyle/>
          <a:p>
            <a:r>
              <a:rPr lang="en-GB" dirty="0"/>
              <a:t>At the central, of this model are some factors such as sex, age and genetics.</a:t>
            </a:r>
          </a:p>
          <a:p>
            <a:r>
              <a:rPr lang="en-GB" dirty="0"/>
              <a:t>The overlapping layers represent individual lifestyle factors, which is followed by the wider determinants.</a:t>
            </a:r>
          </a:p>
          <a:p>
            <a:r>
              <a:rPr lang="en-GB" dirty="0"/>
              <a:t>The core attributes are relatively fixed but, as the layers of influence extend outwards, the determinants are responsive to change</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2009)</a:t>
            </a:r>
          </a:p>
        </p:txBody>
      </p:sp>
    </p:spTree>
    <p:extLst>
      <p:ext uri="{BB962C8B-B14F-4D97-AF65-F5344CB8AC3E}">
        <p14:creationId xmlns:p14="http://schemas.microsoft.com/office/powerpoint/2010/main" val="162494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BEAD-E021-E2DB-4776-C96F899FC4D2}"/>
              </a:ext>
            </a:extLst>
          </p:cNvPr>
          <p:cNvSpPr>
            <a:spLocks noGrp="1"/>
          </p:cNvSpPr>
          <p:nvPr>
            <p:ph type="title"/>
          </p:nvPr>
        </p:nvSpPr>
        <p:spPr/>
        <p:txBody>
          <a:bodyPr>
            <a:normAutofit/>
          </a:bodyPr>
          <a:lstStyle/>
          <a:p>
            <a:r>
              <a:rPr lang="en-US" sz="3600" b="1" dirty="0"/>
              <a:t>Main Determinants of Health Layers </a:t>
            </a:r>
            <a:endParaRPr lang="en-GB" sz="3600" dirty="0"/>
          </a:p>
        </p:txBody>
      </p:sp>
      <p:sp>
        <p:nvSpPr>
          <p:cNvPr id="3" name="Content Placeholder 2">
            <a:extLst>
              <a:ext uri="{FF2B5EF4-FFF2-40B4-BE49-F238E27FC236}">
                <a16:creationId xmlns:a16="http://schemas.microsoft.com/office/drawing/2014/main" id="{664D5C7A-6E0A-0C17-3BC9-DAA0BB1717D9}"/>
              </a:ext>
            </a:extLst>
          </p:cNvPr>
          <p:cNvSpPr>
            <a:spLocks noGrp="1"/>
          </p:cNvSpPr>
          <p:nvPr>
            <p:ph idx="1"/>
          </p:nvPr>
        </p:nvSpPr>
        <p:spPr/>
        <p:txBody>
          <a:bodyPr>
            <a:normAutofit/>
          </a:bodyPr>
          <a:lstStyle/>
          <a:p>
            <a:pPr>
              <a:buFont typeface="Wingdings" panose="05000000000000000000" pitchFamily="2" charset="2"/>
              <a:buChar char="§"/>
            </a:pPr>
            <a:r>
              <a:rPr lang="en-GB" sz="2800" dirty="0"/>
              <a:t>The </a:t>
            </a:r>
            <a:r>
              <a:rPr lang="en-GB" sz="2800" b="1" dirty="0"/>
              <a:t>first layer</a:t>
            </a:r>
            <a:r>
              <a:rPr lang="en-GB" sz="2800" dirty="0"/>
              <a:t> represents individual </a:t>
            </a:r>
            <a:r>
              <a:rPr lang="en-GB" sz="2800" b="1" i="1" dirty="0"/>
              <a:t>lifestyle behaviours</a:t>
            </a:r>
            <a:r>
              <a:rPr lang="en-GB" sz="2800" dirty="0"/>
              <a:t>, e.g. diet, physical activity, smoking and alcohol consumption.</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The </a:t>
            </a:r>
            <a:r>
              <a:rPr lang="en-GB" sz="2800" b="1" dirty="0"/>
              <a:t>second layer </a:t>
            </a:r>
            <a:r>
              <a:rPr lang="en-GB" sz="2800" dirty="0"/>
              <a:t>represents the </a:t>
            </a:r>
            <a:r>
              <a:rPr lang="en-GB" sz="2800" b="1" i="1" dirty="0"/>
              <a:t>communities in which individuals live</a:t>
            </a:r>
            <a:r>
              <a:rPr lang="en-GB" sz="2800" dirty="0"/>
              <a:t> which include social networks/relation/support that influence health and the health behaviours we exhibit.</a:t>
            </a:r>
          </a:p>
        </p:txBody>
      </p:sp>
      <p:sp>
        <p:nvSpPr>
          <p:cNvPr id="5" name="TextBox 4">
            <a:extLst>
              <a:ext uri="{FF2B5EF4-FFF2-40B4-BE49-F238E27FC236}">
                <a16:creationId xmlns:a16="http://schemas.microsoft.com/office/drawing/2014/main" id="{A4504D8C-0C0E-A3B9-4003-E96C94D70513}"/>
              </a:ext>
            </a:extLst>
          </p:cNvPr>
          <p:cNvSpPr txBox="1"/>
          <p:nvPr/>
        </p:nvSpPr>
        <p:spPr>
          <a:xfrm>
            <a:off x="5508104" y="5310273"/>
            <a:ext cx="3510136" cy="400110"/>
          </a:xfrm>
          <a:prstGeom prst="rect">
            <a:avLst/>
          </a:prstGeom>
          <a:noFill/>
        </p:spPr>
        <p:txBody>
          <a:bodyPr wrap="square">
            <a:spAutoFit/>
          </a:bodyPr>
          <a:lstStyle/>
          <a:p>
            <a:r>
              <a:rPr lang="en-GB" dirty="0">
                <a:cs typeface="Arial" panose="020B0604020202020204" pitchFamily="34" charset="0"/>
              </a:rPr>
              <a:t>(</a:t>
            </a:r>
            <a:r>
              <a:rPr lang="en-GB" sz="2000" dirty="0">
                <a:cs typeface="Arial" panose="020B0604020202020204" pitchFamily="34" charset="0"/>
              </a:rPr>
              <a:t>Naidoo and Wills, 2009)</a:t>
            </a:r>
          </a:p>
        </p:txBody>
      </p:sp>
    </p:spTree>
    <p:extLst>
      <p:ext uri="{BB962C8B-B14F-4D97-AF65-F5344CB8AC3E}">
        <p14:creationId xmlns:p14="http://schemas.microsoft.com/office/powerpoint/2010/main" val="22176782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A2663-CDA8-C4B4-765A-C6091C00912A}"/>
              </a:ext>
            </a:extLst>
          </p:cNvPr>
          <p:cNvSpPr>
            <a:spLocks noGrp="1"/>
          </p:cNvSpPr>
          <p:nvPr>
            <p:ph type="title"/>
          </p:nvPr>
        </p:nvSpPr>
        <p:spPr/>
        <p:txBody>
          <a:bodyPr/>
          <a:lstStyle/>
          <a:p>
            <a:r>
              <a:rPr kumimoji="0" lang="en-US" sz="3600" b="1" i="0" u="none" strike="noStrike" kern="1200" cap="none" spc="0" normalizeH="0" baseline="0" noProof="0" dirty="0">
                <a:ln>
                  <a:noFill/>
                </a:ln>
                <a:solidFill>
                  <a:prstClr val="black"/>
                </a:solidFill>
                <a:effectLst/>
                <a:uLnTx/>
                <a:uFillTx/>
                <a:latin typeface="Myriad Pro"/>
                <a:ea typeface="+mj-ea"/>
                <a:cs typeface="+mj-cs"/>
              </a:rPr>
              <a:t>Main Determinants of Health Layers </a:t>
            </a:r>
            <a:endParaRPr lang="en-GB" dirty="0"/>
          </a:p>
        </p:txBody>
      </p:sp>
      <p:sp>
        <p:nvSpPr>
          <p:cNvPr id="3" name="Content Placeholder 2">
            <a:extLst>
              <a:ext uri="{FF2B5EF4-FFF2-40B4-BE49-F238E27FC236}">
                <a16:creationId xmlns:a16="http://schemas.microsoft.com/office/drawing/2014/main" id="{86CC7E76-0CC1-46C9-58B4-FAFFA6EAC80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b="1" i="1" dirty="0"/>
              <a:t>Living and working conditions </a:t>
            </a:r>
            <a:r>
              <a:rPr lang="en-GB" dirty="0"/>
              <a:t>have an influence on health, e.g. the quality of an individual’s employment, housing and education can determines people’s health.</a:t>
            </a:r>
          </a:p>
          <a:p>
            <a:pPr marL="0" indent="0">
              <a:buNone/>
            </a:pPr>
            <a:endParaRPr lang="en-GB" dirty="0"/>
          </a:p>
          <a:p>
            <a:pPr>
              <a:buFont typeface="Wingdings" panose="05000000000000000000" pitchFamily="2" charset="2"/>
              <a:buChar char="§"/>
            </a:pPr>
            <a:r>
              <a:rPr lang="en-GB" dirty="0"/>
              <a:t>Finally, the usual </a:t>
            </a:r>
            <a:r>
              <a:rPr lang="en-GB" b="1" i="1" dirty="0"/>
              <a:t>socioeconomic, cultural and environmental conditions </a:t>
            </a:r>
            <a:r>
              <a:rPr lang="en-GB" dirty="0"/>
              <a:t>affect the health of the whole population, and these are influenced by local, regional, national and international factors.</a:t>
            </a:r>
          </a:p>
        </p:txBody>
      </p:sp>
      <p:sp>
        <p:nvSpPr>
          <p:cNvPr id="7" name="TextBox 6">
            <a:extLst>
              <a:ext uri="{FF2B5EF4-FFF2-40B4-BE49-F238E27FC236}">
                <a16:creationId xmlns:a16="http://schemas.microsoft.com/office/drawing/2014/main" id="{4EBF2DF4-609C-452C-D66C-85FE813843B8}"/>
              </a:ext>
            </a:extLst>
          </p:cNvPr>
          <p:cNvSpPr txBox="1"/>
          <p:nvPr/>
        </p:nvSpPr>
        <p:spPr>
          <a:xfrm>
            <a:off x="6228184" y="5300748"/>
            <a:ext cx="3078088" cy="369332"/>
          </a:xfrm>
          <a:prstGeom prst="rect">
            <a:avLst/>
          </a:prstGeom>
          <a:noFill/>
        </p:spPr>
        <p:txBody>
          <a:bodyPr wrap="square">
            <a:spAutoFit/>
          </a:bodyPr>
          <a:lstStyle/>
          <a:p>
            <a:r>
              <a:rPr lang="en-GB" dirty="0">
                <a:cs typeface="Arial" panose="020B0604020202020204" pitchFamily="34" charset="0"/>
              </a:rPr>
              <a:t>(Naidoo and Wills, 2009</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656138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461C8-C63C-9C2B-D6B1-77D09ED78C68}"/>
              </a:ext>
            </a:extLst>
          </p:cNvPr>
          <p:cNvSpPr>
            <a:spLocks noGrp="1"/>
          </p:cNvSpPr>
          <p:nvPr>
            <p:ph type="title"/>
          </p:nvPr>
        </p:nvSpPr>
        <p:spPr/>
        <p:txBody>
          <a:bodyPr/>
          <a:lstStyle/>
          <a:p>
            <a:r>
              <a:rPr lang="en-US" b="1" dirty="0"/>
              <a:t>Main Determinants of Health</a:t>
            </a:r>
            <a:endParaRPr lang="en-GB" dirty="0"/>
          </a:p>
        </p:txBody>
      </p:sp>
      <p:sp>
        <p:nvSpPr>
          <p:cNvPr id="3" name="Content Placeholder 2">
            <a:extLst>
              <a:ext uri="{FF2B5EF4-FFF2-40B4-BE49-F238E27FC236}">
                <a16:creationId xmlns:a16="http://schemas.microsoft.com/office/drawing/2014/main" id="{109A5429-7C35-2C7D-DD79-B1471B80FCC1}"/>
              </a:ext>
            </a:extLst>
          </p:cNvPr>
          <p:cNvSpPr>
            <a:spLocks noGrp="1"/>
          </p:cNvSpPr>
          <p:nvPr>
            <p:ph idx="1"/>
          </p:nvPr>
        </p:nvSpPr>
        <p:spPr/>
        <p:txBody>
          <a:bodyPr>
            <a:normAutofit fontScale="92500" lnSpcReduction="20000"/>
          </a:bodyPr>
          <a:lstStyle/>
          <a:p>
            <a:pPr marL="0" indent="0">
              <a:buNone/>
            </a:pPr>
            <a:r>
              <a:rPr lang="en-GB" sz="2400" dirty="0"/>
              <a:t>Dahlgren and Whitehead (1991) highlighted some layers of main determinants of health that can be </a:t>
            </a:r>
            <a:r>
              <a:rPr lang="en-GB" sz="2400" b="1" dirty="0"/>
              <a:t>modified</a:t>
            </a:r>
            <a:r>
              <a:rPr lang="en-GB" sz="2400" dirty="0"/>
              <a:t> in an influential model and this include</a:t>
            </a:r>
          </a:p>
          <a:p>
            <a:pPr>
              <a:buFont typeface="Wingdings" panose="05000000000000000000" pitchFamily="2" charset="2"/>
              <a:buChar char="§"/>
            </a:pPr>
            <a:r>
              <a:rPr lang="en-GB" sz="2400" dirty="0"/>
              <a:t>Personal behaviour  and lifestyles and the knowledge awareness and skills that can enable changes in relation to diet or physical activity</a:t>
            </a:r>
          </a:p>
          <a:p>
            <a:pPr>
              <a:buFont typeface="Wingdings" panose="05000000000000000000" pitchFamily="2" charset="2"/>
              <a:buChar char="§"/>
            </a:pPr>
            <a:r>
              <a:rPr lang="en-GB" sz="2400" dirty="0"/>
              <a:t>Support and communities influence which can either sustain or destroy peoples health.</a:t>
            </a:r>
          </a:p>
          <a:p>
            <a:pPr>
              <a:buFont typeface="Wingdings" panose="05000000000000000000" pitchFamily="2" charset="2"/>
              <a:buChar char="§"/>
            </a:pPr>
            <a:r>
              <a:rPr lang="en-GB" sz="2400" dirty="0"/>
              <a:t>Living and working conditions and access to facilities and services.</a:t>
            </a:r>
          </a:p>
          <a:p>
            <a:pPr>
              <a:buFont typeface="Wingdings" panose="05000000000000000000" pitchFamily="2" charset="2"/>
              <a:buChar char="§"/>
            </a:pPr>
            <a:r>
              <a:rPr lang="en-GB" sz="2400" dirty="0"/>
              <a:t>Economic, cultural and environmental conditions such as standards of living or the labour market</a:t>
            </a:r>
          </a:p>
          <a:p>
            <a:endParaRPr lang="en-GB" dirty="0"/>
          </a:p>
        </p:txBody>
      </p:sp>
    </p:spTree>
    <p:extLst>
      <p:ext uri="{BB962C8B-B14F-4D97-AF65-F5344CB8AC3E}">
        <p14:creationId xmlns:p14="http://schemas.microsoft.com/office/powerpoint/2010/main" val="36797174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9A6E-7736-1803-A01E-B61240D9BE4E}"/>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06ED94E5-1FB2-07CC-7184-7C6AEE19BCF3}"/>
              </a:ext>
            </a:extLst>
          </p:cNvPr>
          <p:cNvSpPr>
            <a:spLocks noGrp="1"/>
          </p:cNvSpPr>
          <p:nvPr>
            <p:ph idx="1"/>
          </p:nvPr>
        </p:nvSpPr>
        <p:spPr/>
        <p:txBody>
          <a:bodyPr>
            <a:normAutofit/>
          </a:bodyPr>
          <a:lstStyle/>
          <a:p>
            <a:pPr>
              <a:buFont typeface="Wingdings" panose="05000000000000000000" pitchFamily="2" charset="2"/>
              <a:buChar char="§"/>
            </a:pPr>
            <a:r>
              <a:rPr lang="en-GB" sz="2800" dirty="0"/>
              <a:t>Social determinants of health are linked to a lack of opportunity and lack of resources to protect, improve, and maintain health,</a:t>
            </a:r>
          </a:p>
          <a:p>
            <a:pPr>
              <a:buFont typeface="Wingdings" panose="05000000000000000000" pitchFamily="2" charset="2"/>
              <a:buChar char="§"/>
            </a:pPr>
            <a:r>
              <a:rPr lang="en-GB" sz="2800" dirty="0"/>
              <a:t>Altogether, these factors are mostly responsible for health inequities—the unfair and avoidable differences in health status seen within and between populations.</a:t>
            </a:r>
          </a:p>
          <a:p>
            <a:endParaRPr lang="en-GB" dirty="0"/>
          </a:p>
        </p:txBody>
      </p:sp>
    </p:spTree>
    <p:extLst>
      <p:ext uri="{BB962C8B-B14F-4D97-AF65-F5344CB8AC3E}">
        <p14:creationId xmlns:p14="http://schemas.microsoft.com/office/powerpoint/2010/main" val="34095646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0D3B-0EB0-D9FB-AC06-701CA96B3310}"/>
              </a:ext>
            </a:extLst>
          </p:cNvPr>
          <p:cNvSpPr>
            <a:spLocks noGrp="1"/>
          </p:cNvSpPr>
          <p:nvPr>
            <p:ph type="title"/>
          </p:nvPr>
        </p:nvSpPr>
        <p:spPr>
          <a:xfrm>
            <a:off x="466725" y="125760"/>
            <a:ext cx="8229600" cy="1143000"/>
          </a:xfrm>
        </p:spPr>
        <p:txBody>
          <a:bodyPr>
            <a:normAutofit/>
          </a:bodyPr>
          <a:lstStyle/>
          <a:p>
            <a:r>
              <a:rPr lang="en-GB" sz="4400" b="1" dirty="0"/>
              <a:t>Social Determinants of Health</a:t>
            </a:r>
            <a:endParaRPr lang="en-GB" dirty="0"/>
          </a:p>
        </p:txBody>
      </p:sp>
      <p:sp>
        <p:nvSpPr>
          <p:cNvPr id="3" name="Content Placeholder 2">
            <a:extLst>
              <a:ext uri="{FF2B5EF4-FFF2-40B4-BE49-F238E27FC236}">
                <a16:creationId xmlns:a16="http://schemas.microsoft.com/office/drawing/2014/main" id="{E1CA3098-029C-D66C-5EDA-9B6F307FC03E}"/>
              </a:ext>
            </a:extLst>
          </p:cNvPr>
          <p:cNvSpPr>
            <a:spLocks noGrp="1"/>
          </p:cNvSpPr>
          <p:nvPr>
            <p:ph idx="1"/>
          </p:nvPr>
        </p:nvSpPr>
        <p:spPr>
          <a:xfrm>
            <a:off x="466725" y="1052736"/>
            <a:ext cx="8229600" cy="3888432"/>
          </a:xfrm>
        </p:spPr>
        <p:txBody>
          <a:bodyPr>
            <a:normAutofit fontScale="25000" lnSpcReduction="20000"/>
          </a:bodyPr>
          <a:lstStyle/>
          <a:p>
            <a:pPr marL="0" marR="142875" indent="0">
              <a:lnSpc>
                <a:spcPct val="150000"/>
              </a:lnSpc>
              <a:spcAft>
                <a:spcPts val="0"/>
              </a:spcAft>
              <a:buNone/>
            </a:pPr>
            <a:r>
              <a:rPr lang="en-GB" sz="9600" dirty="0">
                <a:solidFill>
                  <a:srgbClr val="000000"/>
                </a:solidFill>
                <a:ea typeface="Calibri" panose="020F0502020204030204" pitchFamily="34" charset="0"/>
                <a:cs typeface="Times New Roman" panose="02020603050405020304" pitchFamily="18" charset="0"/>
              </a:rPr>
              <a:t>These factors are determined by circumstances and environment. </a:t>
            </a:r>
          </a:p>
          <a:p>
            <a:pPr marR="142875">
              <a:lnSpc>
                <a:spcPct val="150000"/>
              </a:lnSpc>
              <a:spcAft>
                <a:spcPts val="0"/>
              </a:spcAft>
              <a:buFont typeface="Wingdings" panose="05000000000000000000" pitchFamily="2" charset="2"/>
              <a:buChar char="§"/>
            </a:pPr>
            <a:r>
              <a:rPr lang="en-GB" sz="9600" dirty="0">
                <a:solidFill>
                  <a:srgbClr val="000000"/>
                </a:solidFill>
                <a:ea typeface="Calibri" panose="020F0502020204030204" pitchFamily="34" charset="0"/>
                <a:cs typeface="Times New Roman" panose="02020603050405020304" pitchFamily="18" charset="0"/>
              </a:rPr>
              <a:t>F</a:t>
            </a:r>
            <a:r>
              <a:rPr lang="en-GB" sz="9600" dirty="0">
                <a:solidFill>
                  <a:srgbClr val="333333"/>
                </a:solidFill>
                <a:ea typeface="Times New Roman" panose="02020603050405020304" pitchFamily="18" charset="0"/>
                <a:cs typeface="Times New Roman" panose="02020603050405020304" pitchFamily="18" charset="0"/>
              </a:rPr>
              <a:t>actors such as where we live, the state of our environment, genetics, our income and education level, and our relationships </a:t>
            </a:r>
            <a:r>
              <a:rPr lang="en-GB" sz="9600" dirty="0">
                <a:solidFill>
                  <a:srgbClr val="333333"/>
                </a:solidFill>
                <a:ea typeface="Times New Roman" panose="02020603050405020304" pitchFamily="18" charset="0"/>
                <a:cs typeface="Helvetica" panose="020B0604020202020204" pitchFamily="34" charset="0"/>
              </a:rPr>
              <a:t>with friends and family all have considerable impacts on health, </a:t>
            </a:r>
          </a:p>
          <a:p>
            <a:pPr marR="142875">
              <a:lnSpc>
                <a:spcPct val="150000"/>
              </a:lnSpc>
              <a:spcAft>
                <a:spcPts val="0"/>
              </a:spcAft>
              <a:buFont typeface="Wingdings" panose="05000000000000000000" pitchFamily="2" charset="2"/>
              <a:buChar char="§"/>
            </a:pPr>
            <a:r>
              <a:rPr lang="en-GB" sz="9600" dirty="0">
                <a:solidFill>
                  <a:srgbClr val="333333"/>
                </a:solidFill>
                <a:ea typeface="Times New Roman" panose="02020603050405020304" pitchFamily="18" charset="0"/>
                <a:cs typeface="Helvetica" panose="020B0604020202020204" pitchFamily="34" charset="0"/>
              </a:rPr>
              <a:t>Whereas the more commonly considered factors such as access and use of health care services often have less of an impact.                                                </a:t>
            </a:r>
            <a:r>
              <a:rPr lang="en-GB" sz="7400" dirty="0"/>
              <a:t>(Who.int, 2017)</a:t>
            </a:r>
            <a:endParaRPr lang="en-GB" sz="7400" dirty="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01348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36BDA-76AC-F457-990E-EE4056ACAC48}"/>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136B9A6C-F3E7-1BF9-2F0A-2F8BDCEF92F8}"/>
              </a:ext>
            </a:extLst>
          </p:cNvPr>
          <p:cNvSpPr>
            <a:spLocks noGrp="1"/>
          </p:cNvSpPr>
          <p:nvPr>
            <p:ph idx="1"/>
          </p:nvPr>
        </p:nvSpPr>
        <p:spPr/>
        <p:txBody>
          <a:bodyPr/>
          <a:lstStyle/>
          <a:p>
            <a:r>
              <a:rPr lang="en-GB" dirty="0"/>
              <a:t>Health behaviours, physical and mental health vary between social groups in all societies. This variation include</a:t>
            </a:r>
          </a:p>
          <a:p>
            <a:r>
              <a:rPr lang="en-GB" dirty="0"/>
              <a:t>Socioeconomic status</a:t>
            </a:r>
          </a:p>
          <a:p>
            <a:r>
              <a:rPr lang="en-GB" dirty="0"/>
              <a:t>Gender</a:t>
            </a:r>
          </a:p>
          <a:p>
            <a:r>
              <a:rPr lang="en-GB" dirty="0"/>
              <a:t>Ethnicity and place of residence</a:t>
            </a:r>
          </a:p>
          <a:p>
            <a:endParaRPr lang="en-GB" dirty="0"/>
          </a:p>
        </p:txBody>
      </p:sp>
    </p:spTree>
    <p:extLst>
      <p:ext uri="{BB962C8B-B14F-4D97-AF65-F5344CB8AC3E}">
        <p14:creationId xmlns:p14="http://schemas.microsoft.com/office/powerpoint/2010/main" val="39849982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determinants of health – workstream update | Neurology Academy">
            <a:extLst>
              <a:ext uri="{FF2B5EF4-FFF2-40B4-BE49-F238E27FC236}">
                <a16:creationId xmlns:a16="http://schemas.microsoft.com/office/drawing/2014/main" id="{E6586931-5D05-25D9-2562-66D55D15D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8028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DA30A-83FB-19A7-3823-00581B09638B}"/>
              </a:ext>
            </a:extLst>
          </p:cNvPr>
          <p:cNvSpPr>
            <a:spLocks noGrp="1"/>
          </p:cNvSpPr>
          <p:nvPr>
            <p:ph type="title"/>
          </p:nvPr>
        </p:nvSpPr>
        <p:spPr/>
        <p:txBody>
          <a:bodyPr/>
          <a:lstStyle/>
          <a:p>
            <a:r>
              <a:rPr lang="en-GB" b="1" dirty="0"/>
              <a:t>Social class and health</a:t>
            </a:r>
          </a:p>
        </p:txBody>
      </p:sp>
      <p:sp>
        <p:nvSpPr>
          <p:cNvPr id="3" name="Content Placeholder 2">
            <a:extLst>
              <a:ext uri="{FF2B5EF4-FFF2-40B4-BE49-F238E27FC236}">
                <a16:creationId xmlns:a16="http://schemas.microsoft.com/office/drawing/2014/main" id="{706EA9F7-C304-6704-2AF9-DE96CAB4AB5E}"/>
              </a:ext>
            </a:extLst>
          </p:cNvPr>
          <p:cNvSpPr>
            <a:spLocks noGrp="1"/>
          </p:cNvSpPr>
          <p:nvPr>
            <p:ph idx="1"/>
          </p:nvPr>
        </p:nvSpPr>
        <p:spPr>
          <a:xfrm>
            <a:off x="457200" y="1484784"/>
            <a:ext cx="8229600" cy="4176464"/>
          </a:xfrm>
        </p:spPr>
        <p:txBody>
          <a:bodyPr>
            <a:normAutofit fontScale="55000" lnSpcReduction="20000"/>
          </a:bodyPr>
          <a:lstStyle/>
          <a:p>
            <a:pPr>
              <a:buFont typeface="Wingdings" panose="05000000000000000000" pitchFamily="2" charset="2"/>
              <a:buChar char="§"/>
            </a:pPr>
            <a:r>
              <a:rPr lang="en-GB" sz="4400" dirty="0"/>
              <a:t>Some research has focused on the link between social class and health to identify the major determinants of health and illness.</a:t>
            </a:r>
          </a:p>
          <a:p>
            <a:pPr>
              <a:buFont typeface="Wingdings" panose="05000000000000000000" pitchFamily="2" charset="2"/>
              <a:buChar char="§"/>
            </a:pPr>
            <a:r>
              <a:rPr lang="en-GB" sz="4400" dirty="0"/>
              <a:t>Social class is also interchangeably used with </a:t>
            </a:r>
            <a:r>
              <a:rPr lang="en-GB" sz="4400" b="1" i="1" dirty="0"/>
              <a:t>social disadvantage, socio economic status (SES) and occupation</a:t>
            </a:r>
            <a:r>
              <a:rPr lang="en-GB" sz="4400" dirty="0"/>
              <a:t>.</a:t>
            </a:r>
          </a:p>
          <a:p>
            <a:pPr>
              <a:buFont typeface="Wingdings" panose="05000000000000000000" pitchFamily="2" charset="2"/>
              <a:buChar char="§"/>
            </a:pPr>
            <a:r>
              <a:rPr lang="en-GB" sz="4400" dirty="0"/>
              <a:t>The social class classification serves as an indicator of the way of life and living standards different groups in the society experience. </a:t>
            </a:r>
          </a:p>
          <a:p>
            <a:pPr>
              <a:buFont typeface="Wingdings" panose="05000000000000000000" pitchFamily="2" charset="2"/>
              <a:buChar char="§"/>
            </a:pPr>
            <a:r>
              <a:rPr lang="en-GB" sz="4400" dirty="0"/>
              <a:t>It is related to people social position that include income, housing, education as well as their working and living environment.</a:t>
            </a:r>
          </a:p>
          <a:p>
            <a:pPr marL="0" indent="0">
              <a:buNone/>
            </a:pPr>
            <a:r>
              <a:rPr lang="en-GB" sz="3800" dirty="0"/>
              <a:t>                              </a:t>
            </a:r>
            <a:r>
              <a:rPr lang="en-GB" dirty="0"/>
              <a:t>                                                   (Naidoo and Wills, 2009)</a:t>
            </a:r>
          </a:p>
        </p:txBody>
      </p:sp>
    </p:spTree>
    <p:extLst>
      <p:ext uri="{BB962C8B-B14F-4D97-AF65-F5344CB8AC3E}">
        <p14:creationId xmlns:p14="http://schemas.microsoft.com/office/powerpoint/2010/main" val="3594917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a:bodyPr>
          <a:lstStyle/>
          <a:p>
            <a:pPr marL="0" indent="0">
              <a:buNone/>
            </a:pPr>
            <a:r>
              <a:rPr lang="en-GB" dirty="0"/>
              <a:t>Working in groups research the </a:t>
            </a:r>
            <a:r>
              <a:rPr lang="en-GB" b="1" dirty="0"/>
              <a:t>social class classification </a:t>
            </a:r>
          </a:p>
          <a:p>
            <a:pPr marL="0" indent="0">
              <a:buNone/>
            </a:pPr>
            <a:endParaRPr lang="en-GB" dirty="0"/>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8915179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5C9F-D183-A44D-4AFF-8366312144E0}"/>
              </a:ext>
            </a:extLst>
          </p:cNvPr>
          <p:cNvSpPr>
            <a:spLocks noGrp="1"/>
          </p:cNvSpPr>
          <p:nvPr>
            <p:ph type="title"/>
          </p:nvPr>
        </p:nvSpPr>
        <p:spPr/>
        <p:txBody>
          <a:bodyPr/>
          <a:lstStyle/>
          <a:p>
            <a:r>
              <a:rPr lang="en-GB" b="1" dirty="0"/>
              <a:t>Social class and health</a:t>
            </a:r>
            <a:endParaRPr lang="en-GB" dirty="0"/>
          </a:p>
        </p:txBody>
      </p:sp>
      <p:sp>
        <p:nvSpPr>
          <p:cNvPr id="3" name="Content Placeholder 2">
            <a:extLst>
              <a:ext uri="{FF2B5EF4-FFF2-40B4-BE49-F238E27FC236}">
                <a16:creationId xmlns:a16="http://schemas.microsoft.com/office/drawing/2014/main" id="{A331FF39-98AC-C675-D2B2-19C2335A5125}"/>
              </a:ext>
            </a:extLst>
          </p:cNvPr>
          <p:cNvSpPr>
            <a:spLocks noGrp="1"/>
          </p:cNvSpPr>
          <p:nvPr>
            <p:ph idx="1"/>
          </p:nvPr>
        </p:nvSpPr>
        <p:spPr/>
        <p:txBody>
          <a:bodyPr>
            <a:normAutofit fontScale="92500" lnSpcReduction="10000"/>
          </a:bodyPr>
          <a:lstStyle/>
          <a:p>
            <a:r>
              <a:rPr lang="en-GB" dirty="0"/>
              <a:t>According to Acheson (1998), health and disease are socially patterned with the more affluent people in the society living longer and enjoying better health than the disadvantaged social groups.</a:t>
            </a:r>
          </a:p>
          <a:p>
            <a:r>
              <a:rPr lang="en-GB" dirty="0"/>
              <a:t>Even though the population health have improved drastically, there is a strong association between socioeconomic group and health status (Naidoo and Wills, 2009).</a:t>
            </a:r>
          </a:p>
        </p:txBody>
      </p:sp>
    </p:spTree>
    <p:extLst>
      <p:ext uri="{BB962C8B-B14F-4D97-AF65-F5344CB8AC3E}">
        <p14:creationId xmlns:p14="http://schemas.microsoft.com/office/powerpoint/2010/main" val="29849049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7BED5-8032-988B-8707-F67DED968D99}"/>
              </a:ext>
            </a:extLst>
          </p:cNvPr>
          <p:cNvSpPr>
            <a:spLocks noGrp="1"/>
          </p:cNvSpPr>
          <p:nvPr>
            <p:ph type="title"/>
          </p:nvPr>
        </p:nvSpPr>
        <p:spPr/>
        <p:txBody>
          <a:bodyPr/>
          <a:lstStyle/>
          <a:p>
            <a:r>
              <a:rPr lang="en-GB" b="1" dirty="0"/>
              <a:t>Social class and Health</a:t>
            </a:r>
          </a:p>
        </p:txBody>
      </p:sp>
      <p:sp>
        <p:nvSpPr>
          <p:cNvPr id="3" name="Content Placeholder 2">
            <a:extLst>
              <a:ext uri="{FF2B5EF4-FFF2-40B4-BE49-F238E27FC236}">
                <a16:creationId xmlns:a16="http://schemas.microsoft.com/office/drawing/2014/main" id="{F2D6FFE7-F609-F206-74CE-B6DDAAF4CC22}"/>
              </a:ext>
            </a:extLst>
          </p:cNvPr>
          <p:cNvSpPr>
            <a:spLocks noGrp="1"/>
          </p:cNvSpPr>
          <p:nvPr>
            <p:ph idx="1"/>
          </p:nvPr>
        </p:nvSpPr>
        <p:spPr/>
        <p:txBody>
          <a:bodyPr>
            <a:normAutofit fontScale="62500" lnSpcReduction="20000"/>
          </a:bodyPr>
          <a:lstStyle/>
          <a:p>
            <a:pPr marL="0" indent="0">
              <a:buNone/>
            </a:pPr>
            <a:r>
              <a:rPr lang="en-GB" b="1" dirty="0"/>
              <a:t>For example</a:t>
            </a:r>
          </a:p>
          <a:p>
            <a:pPr marL="0" indent="0">
              <a:buNone/>
            </a:pPr>
            <a:r>
              <a:rPr lang="en-GB" b="1" i="1" dirty="0"/>
              <a:t>Life expectancy</a:t>
            </a:r>
          </a:p>
          <a:p>
            <a:r>
              <a:rPr lang="en-GB" dirty="0"/>
              <a:t>A man in the professional group is likely to live around 7 years longer than a man in the unskilled or manual group.</a:t>
            </a:r>
          </a:p>
          <a:p>
            <a:pPr marL="0" indent="0">
              <a:buNone/>
            </a:pPr>
            <a:r>
              <a:rPr lang="en-GB" b="1" i="1" dirty="0"/>
              <a:t>Causes of death</a:t>
            </a:r>
          </a:p>
          <a:p>
            <a:r>
              <a:rPr lang="en-GB" dirty="0"/>
              <a:t>Among the 66 major causes of death in men, 62 were more common among manual/unskilled workers than in the higher social class.</a:t>
            </a:r>
          </a:p>
          <a:p>
            <a:pPr marL="0" indent="0">
              <a:buNone/>
            </a:pPr>
            <a:r>
              <a:rPr lang="en-GB" b="1" i="1" dirty="0"/>
              <a:t>Infant mortality</a:t>
            </a:r>
          </a:p>
          <a:p>
            <a:r>
              <a:rPr lang="en-GB" dirty="0"/>
              <a:t>Also children of manual workers are twice as likely to die before the age of 15 as a child born into a non-manual background.</a:t>
            </a:r>
          </a:p>
          <a:p>
            <a:endParaRPr lang="en-GB" dirty="0"/>
          </a:p>
          <a:p>
            <a:pPr marL="0" indent="0">
              <a:buNone/>
            </a:pPr>
            <a:r>
              <a:rPr lang="en-GB" dirty="0"/>
              <a:t>                                                       (Office of National Statistics, 2001)</a:t>
            </a:r>
          </a:p>
        </p:txBody>
      </p:sp>
    </p:spTree>
    <p:extLst>
      <p:ext uri="{BB962C8B-B14F-4D97-AF65-F5344CB8AC3E}">
        <p14:creationId xmlns:p14="http://schemas.microsoft.com/office/powerpoint/2010/main" val="18274936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0B72-8DF4-C69E-0884-59A623A347FC}"/>
              </a:ext>
            </a:extLst>
          </p:cNvPr>
          <p:cNvSpPr>
            <a:spLocks noGrp="1"/>
          </p:cNvSpPr>
          <p:nvPr>
            <p:ph type="title"/>
          </p:nvPr>
        </p:nvSpPr>
        <p:spPr/>
        <p:txBody>
          <a:bodyPr/>
          <a:lstStyle/>
          <a:p>
            <a:r>
              <a:rPr lang="en-GB" b="1" dirty="0"/>
              <a:t>Income and Health</a:t>
            </a:r>
          </a:p>
        </p:txBody>
      </p:sp>
      <p:sp>
        <p:nvSpPr>
          <p:cNvPr id="3" name="Content Placeholder 2">
            <a:extLst>
              <a:ext uri="{FF2B5EF4-FFF2-40B4-BE49-F238E27FC236}">
                <a16:creationId xmlns:a16="http://schemas.microsoft.com/office/drawing/2014/main" id="{542F5E1C-75E3-AF27-7BF1-709E0B5F296B}"/>
              </a:ext>
            </a:extLst>
          </p:cNvPr>
          <p:cNvSpPr>
            <a:spLocks noGrp="1"/>
          </p:cNvSpPr>
          <p:nvPr>
            <p:ph idx="1"/>
          </p:nvPr>
        </p:nvSpPr>
        <p:spPr/>
        <p:txBody>
          <a:bodyPr>
            <a:normAutofit fontScale="85000" lnSpcReduction="10000"/>
          </a:bodyPr>
          <a:lstStyle/>
          <a:p>
            <a:r>
              <a:rPr lang="en-GB" dirty="0"/>
              <a:t>Better health is associated with income in the UK.</a:t>
            </a:r>
          </a:p>
          <a:p>
            <a:r>
              <a:rPr lang="en-GB" dirty="0"/>
              <a:t>Some people live in poverty in the UK and this resulted from unemployment, pensioners, lone parents, families with more than one children and the low paid.</a:t>
            </a:r>
          </a:p>
          <a:p>
            <a:r>
              <a:rPr lang="en-GB" dirty="0"/>
              <a:t>Poverty can affect health directly </a:t>
            </a:r>
            <a:r>
              <a:rPr lang="en-GB" dirty="0" err="1"/>
              <a:t>e.g</a:t>
            </a:r>
            <a:r>
              <a:rPr lang="en-GB" dirty="0"/>
              <a:t> Children lacking adequate food to eat, and eating high processed food.</a:t>
            </a:r>
          </a:p>
          <a:p>
            <a:pPr marL="0" indent="0">
              <a:buNone/>
            </a:pPr>
            <a:r>
              <a:rPr lang="en-GB" dirty="0"/>
              <a:t>                                           (Naidoo and Wills, 2009)</a:t>
            </a:r>
          </a:p>
        </p:txBody>
      </p:sp>
    </p:spTree>
    <p:extLst>
      <p:ext uri="{BB962C8B-B14F-4D97-AF65-F5344CB8AC3E}">
        <p14:creationId xmlns:p14="http://schemas.microsoft.com/office/powerpoint/2010/main" val="2010910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88BD3-4257-6010-9CA9-9B6B278C264D}"/>
              </a:ext>
            </a:extLst>
          </p:cNvPr>
          <p:cNvSpPr>
            <a:spLocks noGrp="1"/>
          </p:cNvSpPr>
          <p:nvPr>
            <p:ph type="title"/>
          </p:nvPr>
        </p:nvSpPr>
        <p:spPr/>
        <p:txBody>
          <a:bodyPr/>
          <a:lstStyle/>
          <a:p>
            <a:r>
              <a:rPr lang="en-GB" b="1" dirty="0"/>
              <a:t>Income and Health</a:t>
            </a:r>
            <a:endParaRPr lang="en-GB" dirty="0"/>
          </a:p>
        </p:txBody>
      </p:sp>
      <p:sp>
        <p:nvSpPr>
          <p:cNvPr id="3" name="Content Placeholder 2">
            <a:extLst>
              <a:ext uri="{FF2B5EF4-FFF2-40B4-BE49-F238E27FC236}">
                <a16:creationId xmlns:a16="http://schemas.microsoft.com/office/drawing/2014/main" id="{AFF588B0-A195-377E-4EF5-0C789366BDF6}"/>
              </a:ext>
            </a:extLst>
          </p:cNvPr>
          <p:cNvSpPr>
            <a:spLocks noGrp="1"/>
          </p:cNvSpPr>
          <p:nvPr>
            <p:ph idx="1"/>
          </p:nvPr>
        </p:nvSpPr>
        <p:spPr/>
        <p:txBody>
          <a:bodyPr>
            <a:normAutofit lnSpcReduction="10000"/>
          </a:bodyPr>
          <a:lstStyle/>
          <a:p>
            <a:r>
              <a:rPr lang="en-GB" dirty="0"/>
              <a:t>Also, infectious diseases are associated with lack of income in low income countries.</a:t>
            </a:r>
          </a:p>
          <a:p>
            <a:r>
              <a:rPr lang="en-GB" dirty="0"/>
              <a:t>This result in lack of access to clean water, food and medical services.</a:t>
            </a:r>
          </a:p>
          <a:p>
            <a:r>
              <a:rPr lang="en-GB" dirty="0"/>
              <a:t>This disease further impoverish the poor by preventing people from working thereby incurring high medical costs.</a:t>
            </a:r>
          </a:p>
        </p:txBody>
      </p:sp>
    </p:spTree>
    <p:extLst>
      <p:ext uri="{BB962C8B-B14F-4D97-AF65-F5344CB8AC3E}">
        <p14:creationId xmlns:p14="http://schemas.microsoft.com/office/powerpoint/2010/main" val="24735883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F389D-3F06-C429-D8A7-B81462E8C58D}"/>
              </a:ext>
            </a:extLst>
          </p:cNvPr>
          <p:cNvSpPr>
            <a:spLocks noGrp="1"/>
          </p:cNvSpPr>
          <p:nvPr>
            <p:ph type="title"/>
          </p:nvPr>
        </p:nvSpPr>
        <p:spPr/>
        <p:txBody>
          <a:bodyPr/>
          <a:lstStyle/>
          <a:p>
            <a:r>
              <a:rPr lang="en-GB" b="1" dirty="0"/>
              <a:t>Housing and health</a:t>
            </a:r>
          </a:p>
        </p:txBody>
      </p:sp>
      <p:sp>
        <p:nvSpPr>
          <p:cNvPr id="3" name="Content Placeholder 2">
            <a:extLst>
              <a:ext uri="{FF2B5EF4-FFF2-40B4-BE49-F238E27FC236}">
                <a16:creationId xmlns:a16="http://schemas.microsoft.com/office/drawing/2014/main" id="{442E4A44-4807-5F93-4FA8-61482A3B9BC6}"/>
              </a:ext>
            </a:extLst>
          </p:cNvPr>
          <p:cNvSpPr>
            <a:spLocks noGrp="1"/>
          </p:cNvSpPr>
          <p:nvPr>
            <p:ph idx="1"/>
          </p:nvPr>
        </p:nvSpPr>
        <p:spPr/>
        <p:txBody>
          <a:bodyPr>
            <a:normAutofit lnSpcReduction="10000"/>
          </a:bodyPr>
          <a:lstStyle/>
          <a:p>
            <a:r>
              <a:rPr lang="en-GB" dirty="0"/>
              <a:t>Lack of good housing pose a risk to good health.</a:t>
            </a:r>
          </a:p>
          <a:p>
            <a:r>
              <a:rPr lang="en-GB" dirty="0"/>
              <a:t>Also, the issue of dampness, inadequate heating, energy efficiency are main determinants of health.</a:t>
            </a:r>
          </a:p>
          <a:p>
            <a:r>
              <a:rPr lang="en-GB" dirty="0"/>
              <a:t>These all contribute to development of disease.</a:t>
            </a:r>
          </a:p>
          <a:p>
            <a:pPr marL="0" indent="0">
              <a:buNone/>
            </a:pPr>
            <a:r>
              <a:rPr lang="en-GB" dirty="0"/>
              <a:t>                       (Department of Health, 1999)</a:t>
            </a:r>
          </a:p>
        </p:txBody>
      </p:sp>
    </p:spTree>
    <p:extLst>
      <p:ext uri="{BB962C8B-B14F-4D97-AF65-F5344CB8AC3E}">
        <p14:creationId xmlns:p14="http://schemas.microsoft.com/office/powerpoint/2010/main" val="24423031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95FD-F593-2C20-B009-443556F7245A}"/>
              </a:ext>
            </a:extLst>
          </p:cNvPr>
          <p:cNvSpPr>
            <a:spLocks noGrp="1"/>
          </p:cNvSpPr>
          <p:nvPr>
            <p:ph type="title"/>
          </p:nvPr>
        </p:nvSpPr>
        <p:spPr/>
        <p:txBody>
          <a:bodyPr/>
          <a:lstStyle/>
          <a:p>
            <a:r>
              <a:rPr lang="en-GB" b="1" dirty="0"/>
              <a:t>Employment and Health</a:t>
            </a:r>
          </a:p>
        </p:txBody>
      </p:sp>
      <p:sp>
        <p:nvSpPr>
          <p:cNvPr id="3" name="Content Placeholder 2">
            <a:extLst>
              <a:ext uri="{FF2B5EF4-FFF2-40B4-BE49-F238E27FC236}">
                <a16:creationId xmlns:a16="http://schemas.microsoft.com/office/drawing/2014/main" id="{3EAF77BB-FF18-BBE9-6CDF-A1C2F7D72910}"/>
              </a:ext>
            </a:extLst>
          </p:cNvPr>
          <p:cNvSpPr>
            <a:spLocks noGrp="1"/>
          </p:cNvSpPr>
          <p:nvPr>
            <p:ph idx="1"/>
          </p:nvPr>
        </p:nvSpPr>
        <p:spPr/>
        <p:txBody>
          <a:bodyPr>
            <a:normAutofit fontScale="92500"/>
          </a:bodyPr>
          <a:lstStyle/>
          <a:p>
            <a:r>
              <a:rPr lang="en-GB" dirty="0"/>
              <a:t>Employment or work is crucial to consider as a social determinants of health because it </a:t>
            </a:r>
          </a:p>
          <a:p>
            <a:r>
              <a:rPr lang="en-GB" dirty="0"/>
              <a:t>Determines income levels</a:t>
            </a:r>
          </a:p>
          <a:p>
            <a:r>
              <a:rPr lang="en-GB" dirty="0"/>
              <a:t>Affects self esteem</a:t>
            </a:r>
          </a:p>
          <a:p>
            <a:r>
              <a:rPr lang="en-GB" dirty="0"/>
              <a:t>Types of employment may also have its own impact on health and wellbeing</a:t>
            </a:r>
          </a:p>
          <a:p>
            <a:pPr marL="0" indent="0">
              <a:buNone/>
            </a:pPr>
            <a:r>
              <a:rPr lang="en-GB" dirty="0"/>
              <a:t>                                 (Naidoo and Wills, 2009)</a:t>
            </a:r>
          </a:p>
          <a:p>
            <a:endParaRPr lang="en-GB" dirty="0"/>
          </a:p>
        </p:txBody>
      </p:sp>
    </p:spTree>
    <p:extLst>
      <p:ext uri="{BB962C8B-B14F-4D97-AF65-F5344CB8AC3E}">
        <p14:creationId xmlns:p14="http://schemas.microsoft.com/office/powerpoint/2010/main" val="22696016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A641C-6B80-EDDF-D620-F75CE447DF70}"/>
              </a:ext>
            </a:extLst>
          </p:cNvPr>
          <p:cNvSpPr>
            <a:spLocks noGrp="1"/>
          </p:cNvSpPr>
          <p:nvPr>
            <p:ph type="title"/>
          </p:nvPr>
        </p:nvSpPr>
        <p:spPr/>
        <p:txBody>
          <a:bodyPr/>
          <a:lstStyle/>
          <a:p>
            <a:r>
              <a:rPr lang="en-GB" b="1" dirty="0"/>
              <a:t>Employment and Health</a:t>
            </a:r>
            <a:endParaRPr lang="en-GB" dirty="0"/>
          </a:p>
        </p:txBody>
      </p:sp>
      <p:sp>
        <p:nvSpPr>
          <p:cNvPr id="3" name="Content Placeholder 2">
            <a:extLst>
              <a:ext uri="{FF2B5EF4-FFF2-40B4-BE49-F238E27FC236}">
                <a16:creationId xmlns:a16="http://schemas.microsoft.com/office/drawing/2014/main" id="{B82FD312-E19F-3493-EBC2-FB016E4B82FC}"/>
              </a:ext>
            </a:extLst>
          </p:cNvPr>
          <p:cNvSpPr>
            <a:spLocks noGrp="1"/>
          </p:cNvSpPr>
          <p:nvPr>
            <p:ph idx="1"/>
          </p:nvPr>
        </p:nvSpPr>
        <p:spPr/>
        <p:txBody>
          <a:bodyPr/>
          <a:lstStyle/>
          <a:p>
            <a:pPr marL="0" indent="0">
              <a:buNone/>
            </a:pPr>
            <a:r>
              <a:rPr lang="en-GB" dirty="0"/>
              <a:t>Some employment might also cause occupational health risk such as </a:t>
            </a:r>
          </a:p>
          <a:p>
            <a:r>
              <a:rPr lang="en-GB" dirty="0"/>
              <a:t>Accident (in mining)</a:t>
            </a:r>
          </a:p>
          <a:p>
            <a:r>
              <a:rPr lang="en-GB" dirty="0"/>
              <a:t>Exposure to hazardous substances or stress</a:t>
            </a:r>
          </a:p>
          <a:p>
            <a:r>
              <a:rPr lang="en-GB" dirty="0"/>
              <a:t>                            (Naidoo and Wills, 2009)</a:t>
            </a:r>
          </a:p>
        </p:txBody>
      </p:sp>
    </p:spTree>
    <p:extLst>
      <p:ext uri="{BB962C8B-B14F-4D97-AF65-F5344CB8AC3E}">
        <p14:creationId xmlns:p14="http://schemas.microsoft.com/office/powerpoint/2010/main" val="7784709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fontScale="92500" lnSpcReduction="20000"/>
          </a:bodyPr>
          <a:lstStyle/>
          <a:p>
            <a:pPr marL="0" indent="0">
              <a:buNone/>
            </a:pPr>
            <a:r>
              <a:rPr lang="en-GB" dirty="0"/>
              <a:t>Working in groups discuss</a:t>
            </a:r>
          </a:p>
          <a:p>
            <a:r>
              <a:rPr lang="en-GB" dirty="0"/>
              <a:t>Can unemployment lead to deterioration of health or </a:t>
            </a:r>
          </a:p>
          <a:p>
            <a:r>
              <a:rPr lang="en-GB" dirty="0"/>
              <a:t>Is it poverty associated with unemployment that contributes to the poor health of the unemployed</a:t>
            </a:r>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027411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9A36A-9D71-3340-9DB6-D6A753181D48}"/>
              </a:ext>
            </a:extLst>
          </p:cNvPr>
          <p:cNvSpPr>
            <a:spLocks noGrp="1"/>
          </p:cNvSpPr>
          <p:nvPr>
            <p:ph type="title"/>
          </p:nvPr>
        </p:nvSpPr>
        <p:spPr/>
        <p:txBody>
          <a:bodyPr/>
          <a:lstStyle/>
          <a:p>
            <a:r>
              <a:rPr lang="en-GB" b="1" dirty="0"/>
              <a:t>Unemployment and Health</a:t>
            </a:r>
          </a:p>
        </p:txBody>
      </p:sp>
      <p:sp>
        <p:nvSpPr>
          <p:cNvPr id="3" name="Content Placeholder 2">
            <a:extLst>
              <a:ext uri="{FF2B5EF4-FFF2-40B4-BE49-F238E27FC236}">
                <a16:creationId xmlns:a16="http://schemas.microsoft.com/office/drawing/2014/main" id="{AF9FEA6E-5F70-8B6E-8F9B-9F7BE2332A18}"/>
              </a:ext>
            </a:extLst>
          </p:cNvPr>
          <p:cNvSpPr>
            <a:spLocks noGrp="1"/>
          </p:cNvSpPr>
          <p:nvPr>
            <p:ph idx="1"/>
          </p:nvPr>
        </p:nvSpPr>
        <p:spPr/>
        <p:txBody>
          <a:bodyPr>
            <a:normAutofit fontScale="77500" lnSpcReduction="20000"/>
          </a:bodyPr>
          <a:lstStyle/>
          <a:p>
            <a:pPr marL="0" indent="0">
              <a:buNone/>
            </a:pPr>
            <a:r>
              <a:rPr lang="en-GB" dirty="0"/>
              <a:t>According to McLean et al. (2005)</a:t>
            </a:r>
          </a:p>
          <a:p>
            <a:r>
              <a:rPr lang="en-GB" dirty="0"/>
              <a:t>The unemployed report higher rates of mental ill health including depression, anxiety and sleep disturbance</a:t>
            </a:r>
          </a:p>
          <a:p>
            <a:r>
              <a:rPr lang="en-GB" dirty="0"/>
              <a:t>Suicide and suicide ideation rates are twice as high among the unemployed when compared with the employed.   </a:t>
            </a:r>
          </a:p>
          <a:p>
            <a:r>
              <a:rPr lang="en-GB" dirty="0"/>
              <a:t>The mortality among the unemployed are 20% higher than expected after adjusting for age and social class.</a:t>
            </a:r>
          </a:p>
          <a:p>
            <a:r>
              <a:rPr lang="en-GB" dirty="0"/>
              <a:t>Over 60% unemployed people smoke compared to 30% of the employed people.</a:t>
            </a:r>
          </a:p>
        </p:txBody>
      </p:sp>
    </p:spTree>
    <p:extLst>
      <p:ext uri="{BB962C8B-B14F-4D97-AF65-F5344CB8AC3E}">
        <p14:creationId xmlns:p14="http://schemas.microsoft.com/office/powerpoint/2010/main" val="13752597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A371B-F411-79E3-A6EE-2D8F4684425C}"/>
              </a:ext>
            </a:extLst>
          </p:cNvPr>
          <p:cNvSpPr>
            <a:spLocks noGrp="1"/>
          </p:cNvSpPr>
          <p:nvPr>
            <p:ph type="title"/>
          </p:nvPr>
        </p:nvSpPr>
        <p:spPr/>
        <p:txBody>
          <a:bodyPr/>
          <a:lstStyle/>
          <a:p>
            <a:r>
              <a:rPr lang="en-GB" b="1" dirty="0"/>
              <a:t>Ethnicity and health</a:t>
            </a:r>
          </a:p>
        </p:txBody>
      </p:sp>
      <p:sp>
        <p:nvSpPr>
          <p:cNvPr id="3" name="Content Placeholder 2">
            <a:extLst>
              <a:ext uri="{FF2B5EF4-FFF2-40B4-BE49-F238E27FC236}">
                <a16:creationId xmlns:a16="http://schemas.microsoft.com/office/drawing/2014/main" id="{DE5B97C2-BCCC-02A4-E88D-8186A43DEC10}"/>
              </a:ext>
            </a:extLst>
          </p:cNvPr>
          <p:cNvSpPr>
            <a:spLocks noGrp="1"/>
          </p:cNvSpPr>
          <p:nvPr>
            <p:ph idx="1"/>
          </p:nvPr>
        </p:nvSpPr>
        <p:spPr/>
        <p:txBody>
          <a:bodyPr>
            <a:normAutofit/>
          </a:bodyPr>
          <a:lstStyle/>
          <a:p>
            <a:r>
              <a:rPr lang="en-GB" dirty="0"/>
              <a:t>Ethnicity is a complex concept that is used to refer to those with shared culture, social background, language and religion.</a:t>
            </a:r>
          </a:p>
          <a:p>
            <a:r>
              <a:rPr lang="en-GB" dirty="0"/>
              <a:t>According to Bhopal (2007), different factors influence the health of ethnic minority group. This include</a:t>
            </a:r>
          </a:p>
          <a:p>
            <a:r>
              <a:rPr lang="en-GB" dirty="0"/>
              <a:t>Culture: </a:t>
            </a:r>
            <a:r>
              <a:rPr lang="en-GB" dirty="0" err="1"/>
              <a:t>e.g</a:t>
            </a:r>
            <a:r>
              <a:rPr lang="en-GB" dirty="0"/>
              <a:t> taboos on alcohol</a:t>
            </a:r>
          </a:p>
          <a:p>
            <a:endParaRPr lang="en-GB" dirty="0"/>
          </a:p>
          <a:p>
            <a:endParaRPr lang="en-GB" dirty="0"/>
          </a:p>
        </p:txBody>
      </p:sp>
    </p:spTree>
    <p:extLst>
      <p:ext uri="{BB962C8B-B14F-4D97-AF65-F5344CB8AC3E}">
        <p14:creationId xmlns:p14="http://schemas.microsoft.com/office/powerpoint/2010/main" val="20483520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B958-93A4-72E5-000A-77A3BF44A513}"/>
              </a:ext>
            </a:extLst>
          </p:cNvPr>
          <p:cNvSpPr>
            <a:spLocks noGrp="1"/>
          </p:cNvSpPr>
          <p:nvPr>
            <p:ph type="title"/>
          </p:nvPr>
        </p:nvSpPr>
        <p:spPr/>
        <p:txBody>
          <a:bodyPr/>
          <a:lstStyle/>
          <a:p>
            <a:r>
              <a:rPr lang="en-GB" b="1" dirty="0"/>
              <a:t>Ethnicity and health</a:t>
            </a:r>
            <a:endParaRPr lang="en-GB" dirty="0"/>
          </a:p>
        </p:txBody>
      </p:sp>
      <p:sp>
        <p:nvSpPr>
          <p:cNvPr id="3" name="Content Placeholder 2">
            <a:extLst>
              <a:ext uri="{FF2B5EF4-FFF2-40B4-BE49-F238E27FC236}">
                <a16:creationId xmlns:a16="http://schemas.microsoft.com/office/drawing/2014/main" id="{8A684D36-1BEF-64AF-D45B-BC4380B5D20B}"/>
              </a:ext>
            </a:extLst>
          </p:cNvPr>
          <p:cNvSpPr>
            <a:spLocks noGrp="1"/>
          </p:cNvSpPr>
          <p:nvPr>
            <p:ph idx="1"/>
          </p:nvPr>
        </p:nvSpPr>
        <p:spPr/>
        <p:txBody>
          <a:bodyPr>
            <a:normAutofit fontScale="85000" lnSpcReduction="10000"/>
          </a:bodyPr>
          <a:lstStyle/>
          <a:p>
            <a:r>
              <a:rPr lang="en-GB" dirty="0"/>
              <a:t>Social education and economic status </a:t>
            </a:r>
            <a:r>
              <a:rPr lang="en-GB" dirty="0" err="1"/>
              <a:t>e.g</a:t>
            </a:r>
            <a:r>
              <a:rPr lang="en-GB" dirty="0"/>
              <a:t> knowledge of health influences</a:t>
            </a:r>
          </a:p>
          <a:p>
            <a:r>
              <a:rPr lang="en-GB" dirty="0"/>
              <a:t>Lifestyle that is behaviour in relation to diet, alcohol and tobacco</a:t>
            </a:r>
          </a:p>
          <a:p>
            <a:r>
              <a:rPr lang="en-GB" dirty="0"/>
              <a:t>Access to health care advice, willingness to seek health and social care services</a:t>
            </a:r>
          </a:p>
          <a:p>
            <a:r>
              <a:rPr lang="en-GB" dirty="0"/>
              <a:t>Genetics and biological factors </a:t>
            </a:r>
            <a:r>
              <a:rPr lang="en-GB" dirty="0" err="1"/>
              <a:t>e.g</a:t>
            </a:r>
            <a:r>
              <a:rPr lang="en-GB" dirty="0"/>
              <a:t> birth weight </a:t>
            </a:r>
          </a:p>
          <a:p>
            <a:pPr marL="0" indent="0">
              <a:buNone/>
            </a:pPr>
            <a:r>
              <a:rPr lang="en-GB" dirty="0"/>
              <a:t>                                          (Naidoo and Wills, 2009)</a:t>
            </a:r>
          </a:p>
        </p:txBody>
      </p:sp>
    </p:spTree>
    <p:extLst>
      <p:ext uri="{BB962C8B-B14F-4D97-AF65-F5344CB8AC3E}">
        <p14:creationId xmlns:p14="http://schemas.microsoft.com/office/powerpoint/2010/main" val="33376281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611560" y="1556792"/>
            <a:ext cx="8229600" cy="3960440"/>
          </a:xfrm>
        </p:spPr>
        <p:txBody>
          <a:bodyPr>
            <a:noAutofit/>
          </a:bodyPr>
          <a:lstStyle/>
          <a:p>
            <a:pPr marL="0" indent="0">
              <a:buNone/>
            </a:pPr>
            <a:r>
              <a:rPr lang="en-GB" sz="2000" dirty="0"/>
              <a:t>Working in group discuss why coronary Heart Disease (CHD) is common among south Asians in the UK</a:t>
            </a:r>
          </a:p>
          <a:p>
            <a:pPr marL="0" indent="0" algn="ctr">
              <a:buNone/>
            </a:pPr>
            <a:endParaRPr lang="en-GB" sz="2000" dirty="0"/>
          </a:p>
          <a:p>
            <a:pPr marL="0" indent="0">
              <a:buNone/>
            </a:pPr>
            <a:endParaRPr lang="en-GB" sz="2000" dirty="0"/>
          </a:p>
          <a:p>
            <a:pPr marL="0" indent="0">
              <a:buNone/>
            </a:pPr>
            <a:endParaRPr lang="en-GB" sz="2000" b="1" dirty="0"/>
          </a:p>
          <a:p>
            <a:pPr marL="0" indent="0" algn="ctr">
              <a:buNone/>
            </a:pPr>
            <a:endParaRPr lang="en-GB" sz="2000" b="1" dirty="0"/>
          </a:p>
          <a:p>
            <a:pPr marL="0" indent="0" algn="ctr">
              <a:buNone/>
            </a:pPr>
            <a:r>
              <a:rPr lang="en-GB" sz="2000" b="1" dirty="0"/>
              <a:t>Feedback your findings to the whole class</a:t>
            </a:r>
          </a:p>
          <a:p>
            <a:pPr marL="0" indent="0" algn="ctr">
              <a:buNone/>
            </a:pPr>
            <a:r>
              <a:rPr lang="en-GB" sz="2000" b="1" dirty="0"/>
              <a:t>                                 </a:t>
            </a:r>
          </a:p>
          <a:p>
            <a:pPr marL="0" indent="0">
              <a:buNone/>
            </a:pPr>
            <a:r>
              <a:rPr lang="en-GB" sz="2000" b="1" dirty="0"/>
              <a:t>                                                         15mins</a:t>
            </a:r>
          </a:p>
          <a:p>
            <a:pPr>
              <a:buFont typeface="Wingdings" panose="05000000000000000000" pitchFamily="2" charset="2"/>
              <a:buChar char="§"/>
            </a:pPr>
            <a:endParaRPr lang="en-GB" sz="2000" dirty="0"/>
          </a:p>
          <a:p>
            <a:pPr marL="0" indent="0">
              <a:buNone/>
            </a:pPr>
            <a:r>
              <a:rPr lang="en-GB" sz="2000" dirty="0"/>
              <a:t>                               </a:t>
            </a:r>
          </a:p>
          <a:p>
            <a:pPr marL="0" indent="0">
              <a:buNone/>
            </a:pPr>
            <a:r>
              <a:rPr lang="en-GB" sz="2000" dirty="0"/>
              <a:t>                            </a:t>
            </a:r>
          </a:p>
        </p:txBody>
      </p:sp>
    </p:spTree>
    <p:extLst>
      <p:ext uri="{BB962C8B-B14F-4D97-AF65-F5344CB8AC3E}">
        <p14:creationId xmlns:p14="http://schemas.microsoft.com/office/powerpoint/2010/main" val="116772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6741F-BA45-BEB1-EDD0-F850A8BB1148}"/>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D01EA65A-4B73-7298-3C6F-700CE48CAB01}"/>
              </a:ext>
            </a:extLst>
          </p:cNvPr>
          <p:cNvSpPr>
            <a:spLocks noGrp="1"/>
          </p:cNvSpPr>
          <p:nvPr>
            <p:ph idx="1"/>
          </p:nvPr>
        </p:nvSpPr>
        <p:spPr/>
        <p:txBody>
          <a:bodyPr>
            <a:normAutofit fontScale="85000" lnSpcReduction="20000"/>
          </a:bodyPr>
          <a:lstStyle/>
          <a:p>
            <a:pPr marL="0" indent="0">
              <a:buNone/>
            </a:pPr>
            <a:r>
              <a:rPr lang="en-GB" dirty="0"/>
              <a:t>CHD is common among the UK south Asians  because of </a:t>
            </a:r>
          </a:p>
          <a:p>
            <a:pPr>
              <a:buFont typeface="Wingdings" panose="05000000000000000000" pitchFamily="2" charset="2"/>
              <a:buChar char="§"/>
            </a:pPr>
            <a:r>
              <a:rPr lang="en-GB" dirty="0"/>
              <a:t>High prevalence of risk factors </a:t>
            </a:r>
            <a:r>
              <a:rPr lang="en-GB" dirty="0" err="1"/>
              <a:t>e.g</a:t>
            </a:r>
            <a:r>
              <a:rPr lang="en-GB" dirty="0"/>
              <a:t> diabetes, low high density lipoprotein cholesterol, smoking</a:t>
            </a:r>
          </a:p>
          <a:p>
            <a:pPr>
              <a:buFont typeface="Wingdings" panose="05000000000000000000" pitchFamily="2" charset="2"/>
              <a:buChar char="§"/>
            </a:pPr>
            <a:r>
              <a:rPr lang="en-GB" dirty="0"/>
              <a:t>Greater susceptibility </a:t>
            </a:r>
            <a:r>
              <a:rPr lang="en-GB" dirty="0" err="1"/>
              <a:t>e.g</a:t>
            </a:r>
            <a:r>
              <a:rPr lang="en-GB" dirty="0"/>
              <a:t> unidentified genetic differences and influence of migration in serum cholesterol increase</a:t>
            </a:r>
          </a:p>
          <a:p>
            <a:pPr>
              <a:buFont typeface="Wingdings" panose="05000000000000000000" pitchFamily="2" charset="2"/>
              <a:buChar char="§"/>
            </a:pPr>
            <a:r>
              <a:rPr lang="en-GB" dirty="0"/>
              <a:t>Specific risk factors </a:t>
            </a:r>
            <a:r>
              <a:rPr lang="en-GB" dirty="0" err="1"/>
              <a:t>e.g</a:t>
            </a:r>
            <a:r>
              <a:rPr lang="en-GB" dirty="0"/>
              <a:t> lifestyle including use of ghee and cooking oils, stress from racism.</a:t>
            </a:r>
          </a:p>
          <a:p>
            <a:pPr marL="0" indent="0">
              <a:buNone/>
            </a:pPr>
            <a:r>
              <a:rPr lang="en-GB" dirty="0"/>
              <a:t>                                  (British Heart foundation, 2000)</a:t>
            </a:r>
          </a:p>
        </p:txBody>
      </p:sp>
    </p:spTree>
    <p:extLst>
      <p:ext uri="{BB962C8B-B14F-4D97-AF65-F5344CB8AC3E}">
        <p14:creationId xmlns:p14="http://schemas.microsoft.com/office/powerpoint/2010/main" val="22004764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t>Summary: 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611560" y="1556792"/>
            <a:ext cx="8229600" cy="3960440"/>
          </a:xfrm>
        </p:spPr>
        <p:txBody>
          <a:bodyPr>
            <a:normAutofit fontScale="25000" lnSpcReduction="20000"/>
          </a:bodyPr>
          <a:lstStyle/>
          <a:p>
            <a:pPr marL="0" indent="0">
              <a:buNone/>
            </a:pPr>
            <a:r>
              <a:rPr lang="en-GB" sz="7400" dirty="0"/>
              <a:t>Watch the video below and discuss among your pairs</a:t>
            </a:r>
          </a:p>
          <a:p>
            <a:pPr marL="0" indent="0" algn="ctr">
              <a:buNone/>
            </a:pPr>
            <a:endParaRPr lang="en-GB" sz="7400" dirty="0">
              <a:hlinkClick r:id="rId3"/>
            </a:endParaRPr>
          </a:p>
          <a:p>
            <a:pPr marL="0" indent="0" algn="ctr">
              <a:buNone/>
            </a:pPr>
            <a:endParaRPr lang="en-GB" sz="7400" dirty="0">
              <a:hlinkClick r:id="rId3"/>
            </a:endParaRPr>
          </a:p>
          <a:p>
            <a:pPr marL="0" indent="0" algn="ctr">
              <a:buNone/>
            </a:pPr>
            <a:endParaRPr lang="en-GB" sz="7400" dirty="0">
              <a:hlinkClick r:id="rId3"/>
            </a:endParaRPr>
          </a:p>
          <a:p>
            <a:pPr marL="0" indent="0" algn="ctr">
              <a:buNone/>
            </a:pPr>
            <a:r>
              <a:rPr lang="en-GB" sz="7400" dirty="0">
                <a:hlinkClick r:id="rId3"/>
              </a:rPr>
              <a:t>https://www.youtube.com/watch?v=zSguDQRjZv0</a:t>
            </a:r>
            <a:endParaRPr lang="en-GB" sz="7400" dirty="0"/>
          </a:p>
          <a:p>
            <a:pPr marL="0" indent="0">
              <a:buNone/>
            </a:pPr>
            <a:endParaRPr lang="en-GB" sz="7400" dirty="0"/>
          </a:p>
          <a:p>
            <a:pPr marL="0" indent="0">
              <a:buNone/>
            </a:pPr>
            <a:endParaRPr lang="en-GB" sz="7400" b="1" dirty="0"/>
          </a:p>
          <a:p>
            <a:pPr marL="0" indent="0" algn="ctr">
              <a:buNone/>
            </a:pPr>
            <a:endParaRPr lang="en-GB" sz="7400" b="1" dirty="0"/>
          </a:p>
          <a:p>
            <a:pPr marL="0" indent="0" algn="ctr">
              <a:buNone/>
            </a:pPr>
            <a:r>
              <a:rPr lang="en-GB" sz="7400" b="1" dirty="0"/>
              <a:t>Feedback what you have learnt to the whole class</a:t>
            </a:r>
          </a:p>
          <a:p>
            <a:pPr marL="0" indent="0" algn="ctr">
              <a:buNone/>
            </a:pPr>
            <a:r>
              <a:rPr lang="en-GB" sz="7400" b="1" dirty="0"/>
              <a:t>                                 </a:t>
            </a:r>
          </a:p>
          <a:p>
            <a:pPr marL="0" indent="0">
              <a:buNone/>
            </a:pPr>
            <a:r>
              <a:rPr lang="en-GB" sz="7400" b="1" dirty="0"/>
              <a:t>                                                         15mins</a:t>
            </a:r>
          </a:p>
          <a:p>
            <a:pPr>
              <a:buFont typeface="Wingdings" panose="05000000000000000000" pitchFamily="2" charset="2"/>
              <a:buChar char="§"/>
            </a:pPr>
            <a:endParaRPr lang="en-GB" sz="7400" dirty="0"/>
          </a:p>
          <a:p>
            <a:pPr marL="0" indent="0">
              <a:buNone/>
            </a:pPr>
            <a:r>
              <a:rPr lang="en-GB" sz="7400" dirty="0"/>
              <a:t>                               </a:t>
            </a:r>
          </a:p>
          <a:p>
            <a:pPr marL="0" indent="0">
              <a:buNone/>
            </a:pPr>
            <a:r>
              <a:rPr lang="en-GB" dirty="0"/>
              <a:t>                            </a:t>
            </a:r>
          </a:p>
        </p:txBody>
      </p:sp>
    </p:spTree>
    <p:extLst>
      <p:ext uri="{BB962C8B-B14F-4D97-AF65-F5344CB8AC3E}">
        <p14:creationId xmlns:p14="http://schemas.microsoft.com/office/powerpoint/2010/main" val="24027504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331640" y="1605424"/>
            <a:ext cx="7074786" cy="4047262"/>
          </a:xfrm>
          <a:prstGeom prst="rect">
            <a:avLst/>
          </a:prstGeom>
          <a:noFill/>
        </p:spPr>
        <p:txBody>
          <a:bodyPr wrap="square">
            <a:spAutoFit/>
          </a:bodyPr>
          <a:lstStyle/>
          <a:p>
            <a:r>
              <a:rPr lang="en-GB" sz="2400" dirty="0"/>
              <a:t>Watch the video below then discuss in group </a:t>
            </a:r>
          </a:p>
          <a:p>
            <a:endParaRPr lang="en-GB" sz="2400" dirty="0"/>
          </a:p>
          <a:p>
            <a:endParaRPr lang="en-GB" sz="2400" dirty="0"/>
          </a:p>
          <a:p>
            <a:r>
              <a:rPr lang="en-GB" sz="2400" dirty="0">
                <a:hlinkClick r:id="rId3">
                  <a:extLst>
                    <a:ext uri="{A12FA001-AC4F-418D-AE19-62706E023703}">
                      <ahyp:hlinkClr xmlns:ahyp="http://schemas.microsoft.com/office/drawing/2018/hyperlinkcolor" val="tx"/>
                    </a:ext>
                  </a:extLst>
                </a:hlinkClick>
              </a:rPr>
              <a:t>https://www.youtube.com/watch?v=8PH4JYfF4Ns</a:t>
            </a:r>
            <a:endParaRPr lang="en-GB" sz="2400" dirty="0"/>
          </a:p>
          <a:p>
            <a:endParaRPr lang="en-GB" sz="2400" dirty="0"/>
          </a:p>
          <a:p>
            <a:endParaRPr lang="en-GB" sz="2400" dirty="0"/>
          </a:p>
          <a:p>
            <a:endParaRPr lang="en-GB" sz="2400" dirty="0"/>
          </a:p>
          <a:p>
            <a:endParaRPr lang="en-GB" sz="2400" dirty="0"/>
          </a:p>
          <a:p>
            <a:pPr algn="ctr"/>
            <a:r>
              <a:rPr lang="en-GB" sz="2000" b="1" dirty="0"/>
              <a:t>Feedback what you have learnt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2452473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a:xfrm>
            <a:off x="457200" y="116632"/>
            <a:ext cx="8229600" cy="1143000"/>
          </a:xfrm>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539552" y="1243658"/>
            <a:ext cx="8229600" cy="3985542"/>
          </a:xfrm>
        </p:spPr>
        <p:txBody>
          <a:bodyPr>
            <a:normAutofit fontScale="32500" lnSpcReduction="20000"/>
          </a:bodyPr>
          <a:lstStyle/>
          <a:p>
            <a:pPr marL="0" indent="0">
              <a:buNone/>
            </a:pPr>
            <a:r>
              <a:rPr lang="en-GB" sz="6000" dirty="0"/>
              <a:t>Using the video link below discuss the social determinants of health in Glasgow</a:t>
            </a:r>
          </a:p>
          <a:p>
            <a:pPr marL="0" indent="0">
              <a:buNone/>
            </a:pPr>
            <a:endParaRPr lang="en-GB" sz="6000" dirty="0"/>
          </a:p>
          <a:p>
            <a:pPr marL="0" indent="0">
              <a:buNone/>
            </a:pPr>
            <a:endParaRPr lang="en-GB" sz="6000" dirty="0"/>
          </a:p>
          <a:p>
            <a:pPr marL="0" indent="0" algn="ctr">
              <a:buNone/>
            </a:pPr>
            <a:r>
              <a:rPr lang="en-GB" sz="6000" dirty="0">
                <a:hlinkClick r:id="rId3"/>
              </a:rPr>
              <a:t>https://youtu.be/aS3-MZZyVNI</a:t>
            </a:r>
            <a:endParaRPr lang="en-GB" sz="6000" dirty="0"/>
          </a:p>
          <a:p>
            <a:pPr marL="0" indent="0">
              <a:buNone/>
            </a:pPr>
            <a:endParaRPr lang="en-GB" sz="6000" dirty="0"/>
          </a:p>
          <a:p>
            <a:pPr marL="0" indent="0" algn="ctr">
              <a:buNone/>
            </a:pPr>
            <a:endParaRPr lang="en-GB" sz="6000" dirty="0"/>
          </a:p>
          <a:p>
            <a:pPr marL="0" indent="0" algn="ctr">
              <a:buNone/>
            </a:pPr>
            <a:endParaRPr lang="en-GB" sz="6000" dirty="0"/>
          </a:p>
          <a:p>
            <a:pPr marL="0" indent="0" algn="ctr">
              <a:buNone/>
            </a:pPr>
            <a:r>
              <a:rPr lang="en-GB" sz="6000" b="1" dirty="0"/>
              <a:t>Feedback what you have learnt to the whole class</a:t>
            </a:r>
          </a:p>
          <a:p>
            <a:pPr marL="0" indent="0">
              <a:buNone/>
            </a:pPr>
            <a:r>
              <a:rPr lang="en-GB" sz="6000" dirty="0"/>
              <a:t>                               </a:t>
            </a:r>
            <a:endParaRPr lang="en-GB" sz="6000" b="1" dirty="0"/>
          </a:p>
          <a:p>
            <a:pPr marL="0" indent="0" algn="ctr">
              <a:buNone/>
            </a:pPr>
            <a:r>
              <a:rPr lang="en-GB" sz="7400" b="1" dirty="0"/>
              <a:t>15mins</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35679789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060848"/>
            <a:ext cx="8568952" cy="2387600"/>
          </a:xfrm>
        </p:spPr>
        <p:txBody>
          <a:bodyPr/>
          <a:lstStyle/>
          <a:p>
            <a:r>
              <a:rPr lang="en-GB" sz="4000" b="1" i="1" dirty="0">
                <a:solidFill>
                  <a:schemeClr val="bg1"/>
                </a:solidFill>
              </a:rPr>
              <a:t>What is Sustainable development goals?</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289708581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690EF-9B58-31E0-D960-04EBD676DCA2}"/>
              </a:ext>
            </a:extLst>
          </p:cNvPr>
          <p:cNvSpPr>
            <a:spLocks noGrp="1"/>
          </p:cNvSpPr>
          <p:nvPr>
            <p:ph type="title"/>
          </p:nvPr>
        </p:nvSpPr>
        <p:spPr/>
        <p:txBody>
          <a:bodyPr/>
          <a:lstStyle/>
          <a:p>
            <a:pPr algn="ctr"/>
            <a:r>
              <a:rPr lang="en-GB" sz="3300" b="1" dirty="0">
                <a:solidFill>
                  <a:prstClr val="black"/>
                </a:solidFill>
                <a:latin typeface="Arial" panose="020B0604020202020204" pitchFamily="34" charset="0"/>
                <a:cs typeface="Arial" panose="020B0604020202020204" pitchFamily="34" charset="0"/>
              </a:rPr>
              <a:t>Sustainable Development Goals</a:t>
            </a:r>
            <a:endParaRPr lang="en-GB" dirty="0"/>
          </a:p>
        </p:txBody>
      </p:sp>
      <p:sp>
        <p:nvSpPr>
          <p:cNvPr id="3" name="Content Placeholder 2">
            <a:extLst>
              <a:ext uri="{FF2B5EF4-FFF2-40B4-BE49-F238E27FC236}">
                <a16:creationId xmlns:a16="http://schemas.microsoft.com/office/drawing/2014/main" id="{DD8BED44-0CDB-207A-EC8F-0BA1D99ABF9E}"/>
              </a:ext>
            </a:extLst>
          </p:cNvPr>
          <p:cNvSpPr>
            <a:spLocks noGrp="1"/>
          </p:cNvSpPr>
          <p:nvPr>
            <p:ph idx="1"/>
          </p:nvPr>
        </p:nvSpPr>
        <p:spPr/>
        <p:txBody>
          <a:bodyPr>
            <a:normAutofit fontScale="70000" lnSpcReduction="20000"/>
          </a:bodyPr>
          <a:lstStyle/>
          <a:p>
            <a:pPr>
              <a:buFont typeface="Wingdings" panose="05000000000000000000" pitchFamily="2" charset="2"/>
              <a:buChar char="§"/>
            </a:pPr>
            <a:r>
              <a:rPr lang="en-GB" b="0" i="0" dirty="0">
                <a:effectLst/>
                <a:latin typeface="Roboto" panose="02000000000000000000" pitchFamily="2" charset="0"/>
              </a:rPr>
              <a:t>Sustainable development has been defined as development that meets the needs of the present without compromising the ability of future generations to meet their own needs.</a:t>
            </a:r>
          </a:p>
          <a:p>
            <a:pPr>
              <a:buFont typeface="Wingdings" panose="05000000000000000000" pitchFamily="2" charset="2"/>
              <a:buChar char="§"/>
            </a:pPr>
            <a:r>
              <a:rPr lang="en-GB" b="0" i="0" dirty="0">
                <a:effectLst/>
                <a:latin typeface="Roboto" panose="02000000000000000000" pitchFamily="2" charset="0"/>
              </a:rPr>
              <a:t>Sustainable development calls for concerted efforts towards building an inclusive, sustainable and resilient future for people and planet.</a:t>
            </a:r>
          </a:p>
          <a:p>
            <a:pPr>
              <a:buFont typeface="Wingdings" panose="05000000000000000000" pitchFamily="2" charset="2"/>
              <a:buChar char="§"/>
            </a:pPr>
            <a:r>
              <a:rPr lang="en-GB" dirty="0">
                <a:latin typeface="Roboto" panose="02000000000000000000" pitchFamily="2" charset="0"/>
              </a:rPr>
              <a:t>For sustainable development to be achieved, it is crucial to harmonise three core elements: </a:t>
            </a:r>
            <a:r>
              <a:rPr lang="en-GB" b="1" dirty="0">
                <a:latin typeface="Roboto" panose="02000000000000000000" pitchFamily="2" charset="0"/>
              </a:rPr>
              <a:t>economic growth, social inclusion and environmental protection. </a:t>
            </a:r>
          </a:p>
          <a:p>
            <a:pPr>
              <a:buFont typeface="Wingdings" panose="05000000000000000000" pitchFamily="2" charset="2"/>
              <a:buChar char="§"/>
            </a:pPr>
            <a:r>
              <a:rPr lang="en-GB" dirty="0">
                <a:latin typeface="Roboto" panose="02000000000000000000" pitchFamily="2" charset="0"/>
              </a:rPr>
              <a:t>These elements are interconnected and all are crucial for the well-being of individuals and societies.</a:t>
            </a:r>
          </a:p>
          <a:p>
            <a:pPr marL="0" indent="0">
              <a:buNone/>
            </a:pPr>
            <a:r>
              <a:rPr lang="en-GB" dirty="0">
                <a:latin typeface="Roboto" panose="02000000000000000000" pitchFamily="2" charset="0"/>
              </a:rPr>
              <a:t>                                                                        (United Nation, 2022)</a:t>
            </a:r>
          </a:p>
          <a:p>
            <a:endParaRPr lang="en-GB" dirty="0">
              <a:latin typeface="Roboto" panose="02000000000000000000" pitchFamily="2" charset="0"/>
            </a:endParaRPr>
          </a:p>
          <a:p>
            <a:endParaRPr lang="en-GB" b="0" i="0" dirty="0">
              <a:solidFill>
                <a:srgbClr val="4D4D4D"/>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26172613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D68F7-2C0E-35CF-31FB-E600C7B10EB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405139B7-CB08-CC12-644B-32FE436BBDAD}"/>
              </a:ext>
            </a:extLst>
          </p:cNvPr>
          <p:cNvSpPr>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Working in groups research the terms</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economic growth,</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social inclusion and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environmental protection</a:t>
            </a:r>
          </a:p>
          <a:p>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Feedback your findings to the whole group</a:t>
            </a:r>
          </a:p>
        </p:txBody>
      </p:sp>
    </p:spTree>
    <p:extLst>
      <p:ext uri="{BB962C8B-B14F-4D97-AF65-F5344CB8AC3E}">
        <p14:creationId xmlns:p14="http://schemas.microsoft.com/office/powerpoint/2010/main" val="16166029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F92DA-43BB-77A6-2555-6E72C24ECE34}"/>
              </a:ext>
            </a:extLst>
          </p:cNvPr>
          <p:cNvSpPr>
            <a:spLocks noGrp="1"/>
          </p:cNvSpPr>
          <p:nvPr>
            <p:ph type="title"/>
          </p:nvPr>
        </p:nvSpPr>
        <p:spPr/>
        <p:txBody>
          <a:bodyPr>
            <a:normAutofit fontScale="90000"/>
          </a:bodyPr>
          <a:lstStyle/>
          <a:p>
            <a:pPr algn="ctr"/>
            <a:r>
              <a:rPr lang="en-GB" b="1" dirty="0">
                <a:latin typeface="Arial" panose="020B0604020202020204" pitchFamily="34" charset="0"/>
                <a:cs typeface="Arial" panose="020B0604020202020204" pitchFamily="34" charset="0"/>
              </a:rPr>
              <a:t>Sustainable Development Goals</a:t>
            </a:r>
          </a:p>
        </p:txBody>
      </p:sp>
      <p:sp>
        <p:nvSpPr>
          <p:cNvPr id="3" name="Content Placeholder 2">
            <a:extLst>
              <a:ext uri="{FF2B5EF4-FFF2-40B4-BE49-F238E27FC236}">
                <a16:creationId xmlns:a16="http://schemas.microsoft.com/office/drawing/2014/main" id="{1CBBECA1-51CD-2AF7-34C0-429A369AAECA}"/>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The Sustainable Development Goals are a universal call to action to end poverty, protect the planet and improve the lives and prospects of everyone, everywhere. </a:t>
            </a:r>
          </a:p>
          <a:p>
            <a:r>
              <a:rPr lang="en-GB" dirty="0">
                <a:latin typeface="Arial" panose="020B0604020202020204" pitchFamily="34" charset="0"/>
                <a:cs typeface="Arial" panose="020B0604020202020204" pitchFamily="34" charset="0"/>
              </a:rPr>
              <a:t>The 17 Goals were adopted by all UN Member States in 2015, as part of the 2030 Agenda for Sustainable Development which set out a 15-year plan to achieve the Goals.</a:t>
            </a:r>
          </a:p>
        </p:txBody>
      </p:sp>
    </p:spTree>
    <p:extLst>
      <p:ext uri="{BB962C8B-B14F-4D97-AF65-F5344CB8AC3E}">
        <p14:creationId xmlns:p14="http://schemas.microsoft.com/office/powerpoint/2010/main" val="235384127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90627-B6EE-7F3B-43B3-3BB0C1F2A65D}"/>
              </a:ext>
            </a:extLst>
          </p:cNvPr>
          <p:cNvSpPr>
            <a:spLocks noGrp="1"/>
          </p:cNvSpPr>
          <p:nvPr>
            <p:ph type="title"/>
          </p:nvPr>
        </p:nvSpPr>
        <p:spPr/>
        <p:txBody>
          <a:bodyPr/>
          <a:lstStyle/>
          <a:p>
            <a:pPr algn="ctr"/>
            <a:r>
              <a:rPr lang="en-GB" sz="3300" b="1" dirty="0">
                <a:solidFill>
                  <a:prstClr val="black"/>
                </a:solidFill>
                <a:latin typeface="Arial" panose="020B0604020202020204" pitchFamily="34" charset="0"/>
                <a:cs typeface="Arial" panose="020B0604020202020204" pitchFamily="34" charset="0"/>
              </a:rPr>
              <a:t>Sustainable Development Goals</a:t>
            </a:r>
            <a:endParaRPr lang="en-GB" dirty="0"/>
          </a:p>
        </p:txBody>
      </p:sp>
      <p:sp>
        <p:nvSpPr>
          <p:cNvPr id="3" name="Content Placeholder 2">
            <a:extLst>
              <a:ext uri="{FF2B5EF4-FFF2-40B4-BE49-F238E27FC236}">
                <a16:creationId xmlns:a16="http://schemas.microsoft.com/office/drawing/2014/main" id="{BD4E24A1-0EEA-0D92-23B6-523A38B17574}"/>
              </a:ext>
            </a:extLst>
          </p:cNvPr>
          <p:cNvSpPr>
            <a:spLocks noGrp="1"/>
          </p:cNvSpPr>
          <p:nvPr>
            <p:ph idx="1"/>
          </p:nvPr>
        </p:nvSpPr>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Eradicating poverty in all its forms and dimensions is an indispensable requirement for sustainable development. </a:t>
            </a:r>
          </a:p>
          <a:p>
            <a:pPr marL="0" indent="0">
              <a:buNone/>
            </a:pPr>
            <a:r>
              <a:rPr lang="en-GB" dirty="0">
                <a:latin typeface="Arial" panose="020B0604020202020204" pitchFamily="34" charset="0"/>
                <a:cs typeface="Arial" panose="020B0604020202020204" pitchFamily="34" charset="0"/>
              </a:rPr>
              <a:t>To this end, there must be promotion of</a:t>
            </a:r>
          </a:p>
          <a:p>
            <a:r>
              <a:rPr lang="en-GB" dirty="0">
                <a:latin typeface="Arial" panose="020B0604020202020204" pitchFamily="34" charset="0"/>
                <a:cs typeface="Arial" panose="020B0604020202020204" pitchFamily="34" charset="0"/>
              </a:rPr>
              <a:t>sustainable, inclusive and equitable economic growth, </a:t>
            </a:r>
          </a:p>
          <a:p>
            <a:r>
              <a:rPr lang="en-GB" dirty="0">
                <a:latin typeface="Arial" panose="020B0604020202020204" pitchFamily="34" charset="0"/>
                <a:cs typeface="Arial" panose="020B0604020202020204" pitchFamily="34" charset="0"/>
              </a:rPr>
              <a:t>creating greater opportunities for all, </a:t>
            </a:r>
          </a:p>
          <a:p>
            <a:r>
              <a:rPr lang="en-GB" dirty="0">
                <a:latin typeface="Arial" panose="020B0604020202020204" pitchFamily="34" charset="0"/>
                <a:cs typeface="Arial" panose="020B0604020202020204" pitchFamily="34" charset="0"/>
              </a:rPr>
              <a:t>reducing inequalities, </a:t>
            </a:r>
          </a:p>
          <a:p>
            <a:r>
              <a:rPr lang="en-GB" dirty="0">
                <a:latin typeface="Arial" panose="020B0604020202020204" pitchFamily="34" charset="0"/>
                <a:cs typeface="Arial" panose="020B0604020202020204" pitchFamily="34" charset="0"/>
              </a:rPr>
              <a:t>raising basic standards of living, </a:t>
            </a:r>
          </a:p>
          <a:p>
            <a:r>
              <a:rPr lang="en-GB" dirty="0">
                <a:latin typeface="Arial" panose="020B0604020202020204" pitchFamily="34" charset="0"/>
                <a:cs typeface="Arial" panose="020B0604020202020204" pitchFamily="34" charset="0"/>
              </a:rPr>
              <a:t>fostering equitable social development and inclusion, and promoting integrated and sustainable management of natural resources and ecosystems.</a:t>
            </a:r>
          </a:p>
        </p:txBody>
      </p:sp>
    </p:spTree>
    <p:extLst>
      <p:ext uri="{BB962C8B-B14F-4D97-AF65-F5344CB8AC3E}">
        <p14:creationId xmlns:p14="http://schemas.microsoft.com/office/powerpoint/2010/main" val="25121412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05553-904C-DA62-7C31-ABEFC823A19D}"/>
              </a:ext>
            </a:extLst>
          </p:cNvPr>
          <p:cNvSpPr>
            <a:spLocks noGrp="1"/>
          </p:cNvSpPr>
          <p:nvPr>
            <p:ph type="title"/>
          </p:nvPr>
        </p:nvSpPr>
        <p:spPr/>
        <p:txBody>
          <a:bodyPr>
            <a:normAutofit fontScale="90000"/>
          </a:bodyPr>
          <a:lstStyle/>
          <a:p>
            <a:r>
              <a:rPr lang="en-GB" altLang="en-US" sz="4400" b="1" dirty="0">
                <a:latin typeface="Arial" panose="020B0604020202020204" pitchFamily="34" charset="0"/>
                <a:cs typeface="Arial" panose="020B0604020202020204" pitchFamily="34" charset="0"/>
              </a:rPr>
              <a:t>Sustainable development goals</a:t>
            </a:r>
            <a:endParaRPr lang="en-GB" dirty="0"/>
          </a:p>
        </p:txBody>
      </p:sp>
      <p:sp>
        <p:nvSpPr>
          <p:cNvPr id="4" name="TextBox 3">
            <a:extLst>
              <a:ext uri="{FF2B5EF4-FFF2-40B4-BE49-F238E27FC236}">
                <a16:creationId xmlns:a16="http://schemas.microsoft.com/office/drawing/2014/main" id="{E1A286D3-291F-CDFE-B318-F5AABE2F643E}"/>
              </a:ext>
            </a:extLst>
          </p:cNvPr>
          <p:cNvSpPr txBox="1"/>
          <p:nvPr/>
        </p:nvSpPr>
        <p:spPr>
          <a:xfrm>
            <a:off x="683568" y="1417638"/>
            <a:ext cx="8136904"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t>The Sustainable Development Goals (SDGs) aim to transform our world. </a:t>
            </a:r>
          </a:p>
          <a:p>
            <a:pPr marL="457200" indent="-457200">
              <a:buFont typeface="Wingdings" panose="05000000000000000000" pitchFamily="2" charset="2"/>
              <a:buChar char="§"/>
            </a:pPr>
            <a:r>
              <a:rPr lang="en-GB" sz="2800" dirty="0"/>
              <a:t>They are a call to action to end poverty and inequality, protect the planet, and ensure that all people enjoy health, justice and prosperity. </a:t>
            </a:r>
          </a:p>
          <a:p>
            <a:pPr marL="457200" indent="-457200">
              <a:buFont typeface="Wingdings" panose="05000000000000000000" pitchFamily="2" charset="2"/>
              <a:buChar char="§"/>
            </a:pPr>
            <a:r>
              <a:rPr lang="en-GB" sz="2800" dirty="0"/>
              <a:t>It is critical that no one is left behind.</a:t>
            </a:r>
          </a:p>
          <a:p>
            <a:endParaRPr lang="en-GB" sz="2800" dirty="0"/>
          </a:p>
          <a:p>
            <a:r>
              <a:rPr lang="en-GB" sz="2800" dirty="0"/>
              <a:t>                                                           (WHO 2020)</a:t>
            </a:r>
          </a:p>
        </p:txBody>
      </p:sp>
    </p:spTree>
    <p:extLst>
      <p:ext uri="{BB962C8B-B14F-4D97-AF65-F5344CB8AC3E}">
        <p14:creationId xmlns:p14="http://schemas.microsoft.com/office/powerpoint/2010/main" val="6888753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stainable development goals - United Nations - Windows Internet Explorer">
            <a:extLst>
              <a:ext uri="{FF2B5EF4-FFF2-40B4-BE49-F238E27FC236}">
                <a16:creationId xmlns:a16="http://schemas.microsoft.com/office/drawing/2014/main" id="{41380D79-B4D1-47C8-8DBD-C23121D0D4B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1603" t="30278" r="3085" b="4594"/>
          <a:stretch>
            <a:fillRect/>
          </a:stretch>
        </p:blipFill>
        <p:spPr>
          <a:xfrm>
            <a:off x="430517" y="836711"/>
            <a:ext cx="8282966" cy="4618831"/>
          </a:xfrm>
          <a:prstGeom prst="rect">
            <a:avLst/>
          </a:prstGeom>
        </p:spPr>
      </p:pic>
      <p:sp>
        <p:nvSpPr>
          <p:cNvPr id="3" name="TextBox 2">
            <a:extLst>
              <a:ext uri="{FF2B5EF4-FFF2-40B4-BE49-F238E27FC236}">
                <a16:creationId xmlns:a16="http://schemas.microsoft.com/office/drawing/2014/main" id="{0F0AC6FD-10DF-B1F4-12FE-282172DBD4FF}"/>
              </a:ext>
            </a:extLst>
          </p:cNvPr>
          <p:cNvSpPr txBox="1"/>
          <p:nvPr/>
        </p:nvSpPr>
        <p:spPr>
          <a:xfrm>
            <a:off x="1763688" y="251217"/>
            <a:ext cx="6264696" cy="584775"/>
          </a:xfrm>
          <a:prstGeom prst="rect">
            <a:avLst/>
          </a:prstGeom>
          <a:noFill/>
        </p:spPr>
        <p:txBody>
          <a:bodyPr wrap="square">
            <a:spAutoFit/>
          </a:bodyPr>
          <a:lstStyle/>
          <a:p>
            <a:r>
              <a:rPr lang="en-GB" altLang="en-US" sz="3200" b="1" dirty="0">
                <a:latin typeface="Arial" panose="020B0604020202020204" pitchFamily="34" charset="0"/>
                <a:cs typeface="Arial" panose="020B0604020202020204" pitchFamily="34" charset="0"/>
              </a:rPr>
              <a:t>Sustainable development goals</a:t>
            </a:r>
            <a:endParaRPr lang="en-GB" sz="3200" dirty="0"/>
          </a:p>
        </p:txBody>
      </p:sp>
    </p:spTree>
    <p:extLst>
      <p:ext uri="{BB962C8B-B14F-4D97-AF65-F5344CB8AC3E}">
        <p14:creationId xmlns:p14="http://schemas.microsoft.com/office/powerpoint/2010/main" val="314966550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CCBA5-6200-3F0F-37F7-B4E842263F27}"/>
              </a:ext>
            </a:extLst>
          </p:cNvPr>
          <p:cNvSpPr>
            <a:spLocks noGrp="1"/>
          </p:cNvSpPr>
          <p:nvPr>
            <p:ph type="title"/>
          </p:nvPr>
        </p:nvSpPr>
        <p:spPr>
          <a:xfrm>
            <a:off x="457200" y="116632"/>
            <a:ext cx="8229600" cy="562074"/>
          </a:xfrm>
        </p:spPr>
        <p:txBody>
          <a:bodyPr>
            <a:normAutofit fontScale="90000"/>
          </a:bodyPr>
          <a:lstStyle/>
          <a:p>
            <a:r>
              <a:rPr lang="en-GB" dirty="0"/>
              <a:t>Sustainable development goal</a:t>
            </a:r>
          </a:p>
        </p:txBody>
      </p:sp>
      <p:pic>
        <p:nvPicPr>
          <p:cNvPr id="3" name="Picture 2">
            <a:extLst>
              <a:ext uri="{FF2B5EF4-FFF2-40B4-BE49-F238E27FC236}">
                <a16:creationId xmlns:a16="http://schemas.microsoft.com/office/drawing/2014/main" id="{AB38705D-9740-5B7D-EAAE-2C4C40EA56FC}"/>
              </a:ext>
            </a:extLst>
          </p:cNvPr>
          <p:cNvPicPr>
            <a:picLocks noChangeAspect="1"/>
          </p:cNvPicPr>
          <p:nvPr/>
        </p:nvPicPr>
        <p:blipFill>
          <a:blip r:embed="rId2"/>
          <a:stretch>
            <a:fillRect/>
          </a:stretch>
        </p:blipFill>
        <p:spPr>
          <a:xfrm>
            <a:off x="1475655" y="865239"/>
            <a:ext cx="5904657" cy="5892549"/>
          </a:xfrm>
          <a:prstGeom prst="rect">
            <a:avLst/>
          </a:prstGeom>
        </p:spPr>
      </p:pic>
    </p:spTree>
    <p:extLst>
      <p:ext uri="{BB962C8B-B14F-4D97-AF65-F5344CB8AC3E}">
        <p14:creationId xmlns:p14="http://schemas.microsoft.com/office/powerpoint/2010/main" val="14528877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060848"/>
            <a:ext cx="8568952" cy="2387600"/>
          </a:xfrm>
        </p:spPr>
        <p:txBody>
          <a:bodyPr/>
          <a:lstStyle/>
          <a:p>
            <a:r>
              <a:rPr lang="en-GB" sz="4000" b="1" i="1" dirty="0">
                <a:solidFill>
                  <a:schemeClr val="bg1"/>
                </a:solidFill>
              </a:rPr>
              <a:t>What are the 5P’s of Sustainable development goals?</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36937137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136E9-AFB4-4F82-BFF3-CAF53A7A9C4B}"/>
              </a:ext>
            </a:extLst>
          </p:cNvPr>
          <p:cNvSpPr>
            <a:spLocks noGrp="1"/>
          </p:cNvSpPr>
          <p:nvPr>
            <p:ph type="title"/>
          </p:nvPr>
        </p:nvSpPr>
        <p:spPr>
          <a:xfrm>
            <a:off x="1049842" y="260648"/>
            <a:ext cx="7044316" cy="998131"/>
          </a:xfrm>
        </p:spPr>
        <p:txBody>
          <a:bodyPr>
            <a:normAutofit/>
          </a:bodyPr>
          <a:lstStyle/>
          <a:p>
            <a:r>
              <a:rPr lang="en-GB" b="1" dirty="0">
                <a:latin typeface="Arial" panose="020B0604020202020204" pitchFamily="34" charset="0"/>
                <a:cs typeface="Arial" panose="020B0604020202020204" pitchFamily="34" charset="0"/>
              </a:rPr>
              <a:t>SDG</a:t>
            </a:r>
          </a:p>
        </p:txBody>
      </p:sp>
      <p:sp>
        <p:nvSpPr>
          <p:cNvPr id="3" name="Content Placeholder 2">
            <a:extLst>
              <a:ext uri="{FF2B5EF4-FFF2-40B4-BE49-F238E27FC236}">
                <a16:creationId xmlns:a16="http://schemas.microsoft.com/office/drawing/2014/main" id="{C884D615-3DF2-4C1F-AE5C-874FDE71D318}"/>
              </a:ext>
            </a:extLst>
          </p:cNvPr>
          <p:cNvSpPr>
            <a:spLocks noGrp="1"/>
          </p:cNvSpPr>
          <p:nvPr>
            <p:ph idx="1"/>
          </p:nvPr>
        </p:nvSpPr>
        <p:spPr>
          <a:xfrm>
            <a:off x="323529" y="1547694"/>
            <a:ext cx="4450560" cy="2938330"/>
          </a:xfrm>
        </p:spPr>
        <p:txBody>
          <a:bodyPr>
            <a:noAutofit/>
          </a:bodyPr>
          <a:lstStyle/>
          <a:p>
            <a:r>
              <a:rPr lang="en-GB" sz="1800" dirty="0">
                <a:latin typeface="Arial" panose="020B0604020202020204" pitchFamily="34" charset="0"/>
                <a:cs typeface="Arial" panose="020B0604020202020204" pitchFamily="34" charset="0"/>
              </a:rPr>
              <a:t>In response to global challenges, the United Nations launched the 2030 Agenda for Sustainable Development</a:t>
            </a:r>
          </a:p>
          <a:p>
            <a:r>
              <a:rPr lang="en-GB" sz="1800" dirty="0">
                <a:latin typeface="Arial" panose="020B0604020202020204" pitchFamily="34" charset="0"/>
                <a:cs typeface="Arial" panose="020B0604020202020204" pitchFamily="34" charset="0"/>
              </a:rPr>
              <a:t>The  initiative  is a universal agenda outlining the plan of action with the goals of stimulating systems changes between 2015-2030</a:t>
            </a:r>
          </a:p>
          <a:p>
            <a:r>
              <a:rPr lang="en-GB" sz="1800" dirty="0">
                <a:latin typeface="Arial" panose="020B0604020202020204" pitchFamily="34" charset="0"/>
                <a:cs typeface="Arial" panose="020B0604020202020204" pitchFamily="34" charset="0"/>
              </a:rPr>
              <a:t>5 areas were identified : </a:t>
            </a:r>
            <a:r>
              <a:rPr lang="en-GB" sz="1800" b="1" dirty="0">
                <a:latin typeface="Arial" panose="020B0604020202020204" pitchFamily="34" charset="0"/>
                <a:cs typeface="Arial" panose="020B0604020202020204" pitchFamily="34" charset="0"/>
              </a:rPr>
              <a:t>people, planet, prosperity, peace and partnership </a:t>
            </a:r>
            <a:r>
              <a:rPr lang="en-GB" sz="1800" dirty="0">
                <a:latin typeface="Arial" panose="020B0604020202020204" pitchFamily="34" charset="0"/>
                <a:cs typeface="Arial" panose="020B0604020202020204" pitchFamily="34" charset="0"/>
              </a:rPr>
              <a:t>(UN 2015)</a:t>
            </a:r>
          </a:p>
          <a:p>
            <a:r>
              <a:rPr lang="en-GB" sz="1800" dirty="0">
                <a:latin typeface="Arial" panose="020B0604020202020204" pitchFamily="34" charset="0"/>
                <a:cs typeface="Arial" panose="020B0604020202020204" pitchFamily="34" charset="0"/>
              </a:rPr>
              <a:t>It has 27 principles ,17 goals and 169 actions for impacting economic, social and environmental changes </a:t>
            </a:r>
          </a:p>
        </p:txBody>
      </p:sp>
      <p:pic>
        <p:nvPicPr>
          <p:cNvPr id="4098" name="Picture 2" descr="United Nations Sustainable Development Group - Wikiwand">
            <a:extLst>
              <a:ext uri="{FF2B5EF4-FFF2-40B4-BE49-F238E27FC236}">
                <a16:creationId xmlns:a16="http://schemas.microsoft.com/office/drawing/2014/main" id="{45206B09-FA76-4C31-8296-23BC214429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04048" y="1736812"/>
            <a:ext cx="3816423" cy="2938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58722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28202-9709-8CCB-78B6-5238E74394B7}"/>
              </a:ext>
            </a:extLst>
          </p:cNvPr>
          <p:cNvSpPr>
            <a:spLocks noGrp="1"/>
          </p:cNvSpPr>
          <p:nvPr>
            <p:ph type="title"/>
          </p:nvPr>
        </p:nvSpPr>
        <p:spPr/>
        <p:txBody>
          <a:bodyPr/>
          <a:lstStyle/>
          <a:p>
            <a:r>
              <a:rPr lang="en-GB" b="1" dirty="0"/>
              <a:t>5P’s of SDG</a:t>
            </a:r>
          </a:p>
        </p:txBody>
      </p:sp>
      <p:pic>
        <p:nvPicPr>
          <p:cNvPr id="1026" name="Picture 2" descr="image">
            <a:extLst>
              <a:ext uri="{FF2B5EF4-FFF2-40B4-BE49-F238E27FC236}">
                <a16:creationId xmlns:a16="http://schemas.microsoft.com/office/drawing/2014/main" id="{AA8BE3F8-D149-CE06-C2E0-FDC25FC0DF3E}"/>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691680" y="1417638"/>
            <a:ext cx="5832648" cy="4171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8786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B2BD4-A80A-4D04-B2EE-A669B0905380}"/>
              </a:ext>
            </a:extLst>
          </p:cNvPr>
          <p:cNvSpPr>
            <a:spLocks noGrp="1"/>
          </p:cNvSpPr>
          <p:nvPr>
            <p:ph type="title"/>
          </p:nvPr>
        </p:nvSpPr>
        <p:spPr>
          <a:xfrm>
            <a:off x="35496" y="248644"/>
            <a:ext cx="2312222" cy="994172"/>
          </a:xfrm>
        </p:spPr>
        <p:txBody>
          <a:bodyPr>
            <a:normAutofit fontScale="90000"/>
          </a:bodyPr>
          <a:lstStyle/>
          <a:p>
            <a:r>
              <a:rPr lang="en-GB" b="1" dirty="0">
                <a:effectLst>
                  <a:outerShdw blurRad="38100" dist="38100" dir="2700000" algn="tl">
                    <a:srgbClr val="000000">
                      <a:alpha val="43137"/>
                    </a:srgbClr>
                  </a:outerShdw>
                </a:effectLst>
              </a:rPr>
              <a:t>Post activity </a:t>
            </a:r>
          </a:p>
        </p:txBody>
      </p:sp>
      <p:sp>
        <p:nvSpPr>
          <p:cNvPr id="3" name="Content Placeholder 2">
            <a:extLst>
              <a:ext uri="{FF2B5EF4-FFF2-40B4-BE49-F238E27FC236}">
                <a16:creationId xmlns:a16="http://schemas.microsoft.com/office/drawing/2014/main" id="{08060A2C-CA93-4F08-83B0-D7DDF8D083F9}"/>
              </a:ext>
            </a:extLst>
          </p:cNvPr>
          <p:cNvSpPr>
            <a:spLocks noGrp="1"/>
          </p:cNvSpPr>
          <p:nvPr>
            <p:ph idx="1"/>
          </p:nvPr>
        </p:nvSpPr>
        <p:spPr>
          <a:xfrm>
            <a:off x="2284044" y="487073"/>
            <a:ext cx="6636784" cy="405794"/>
          </a:xfrm>
        </p:spPr>
        <p:txBody>
          <a:bodyPr>
            <a:normAutofit fontScale="62500" lnSpcReduction="20000"/>
          </a:bodyPr>
          <a:lstStyle/>
          <a:p>
            <a:pPr marL="0" indent="0">
              <a:buNone/>
            </a:pPr>
            <a:r>
              <a:rPr lang="en-GB" dirty="0"/>
              <a:t>Watch and review the UN sustainable development goals</a:t>
            </a:r>
          </a:p>
        </p:txBody>
      </p:sp>
      <p:pic>
        <p:nvPicPr>
          <p:cNvPr id="4" name="Picture 3">
            <a:extLst>
              <a:ext uri="{FF2B5EF4-FFF2-40B4-BE49-F238E27FC236}">
                <a16:creationId xmlns:a16="http://schemas.microsoft.com/office/drawing/2014/main" id="{9ABA3444-3EBA-4A62-B037-1341F55CD666}"/>
              </a:ext>
            </a:extLst>
          </p:cNvPr>
          <p:cNvPicPr>
            <a:picLocks noChangeAspect="1"/>
          </p:cNvPicPr>
          <p:nvPr/>
        </p:nvPicPr>
        <p:blipFill>
          <a:blip r:embed="rId2"/>
          <a:stretch>
            <a:fillRect/>
          </a:stretch>
        </p:blipFill>
        <p:spPr>
          <a:xfrm>
            <a:off x="1979712" y="1628800"/>
            <a:ext cx="4829210" cy="778675"/>
          </a:xfrm>
          <a:prstGeom prst="rect">
            <a:avLst/>
          </a:prstGeom>
        </p:spPr>
      </p:pic>
      <p:pic>
        <p:nvPicPr>
          <p:cNvPr id="5" name="Picture 4">
            <a:extLst>
              <a:ext uri="{FF2B5EF4-FFF2-40B4-BE49-F238E27FC236}">
                <a16:creationId xmlns:a16="http://schemas.microsoft.com/office/drawing/2014/main" id="{A1184D80-F86D-4AFA-AFC1-55270DF0A5D1}"/>
              </a:ext>
            </a:extLst>
          </p:cNvPr>
          <p:cNvPicPr>
            <a:picLocks noChangeAspect="1"/>
          </p:cNvPicPr>
          <p:nvPr/>
        </p:nvPicPr>
        <p:blipFill>
          <a:blip r:embed="rId3"/>
          <a:stretch>
            <a:fillRect/>
          </a:stretch>
        </p:blipFill>
        <p:spPr>
          <a:xfrm>
            <a:off x="0" y="2500593"/>
            <a:ext cx="9144000" cy="2989921"/>
          </a:xfrm>
          <a:prstGeom prst="rect">
            <a:avLst/>
          </a:prstGeom>
        </p:spPr>
      </p:pic>
      <p:sp>
        <p:nvSpPr>
          <p:cNvPr id="6" name="Rectangle 5">
            <a:extLst>
              <a:ext uri="{FF2B5EF4-FFF2-40B4-BE49-F238E27FC236}">
                <a16:creationId xmlns:a16="http://schemas.microsoft.com/office/drawing/2014/main" id="{56679A08-BF1C-44D1-8200-D20C07D2ADB0}"/>
              </a:ext>
            </a:extLst>
          </p:cNvPr>
          <p:cNvSpPr/>
          <p:nvPr/>
        </p:nvSpPr>
        <p:spPr>
          <a:xfrm>
            <a:off x="2771800" y="1062233"/>
            <a:ext cx="5948643" cy="715581"/>
          </a:xfrm>
          <a:prstGeom prst="rect">
            <a:avLst/>
          </a:prstGeom>
        </p:spPr>
        <p:txBody>
          <a:bodyPr wrap="square">
            <a:spAutoFit/>
          </a:bodyPr>
          <a:lstStyle/>
          <a:p>
            <a:r>
              <a:rPr lang="en-GB" sz="1350" dirty="0">
                <a:hlinkClick r:id="rId4"/>
              </a:rPr>
              <a:t>https://www.un.org/sustainabledevelopment/sustainable-development-goals/</a:t>
            </a:r>
            <a:endParaRPr lang="en-GB" sz="1350" dirty="0"/>
          </a:p>
          <a:p>
            <a:endParaRPr lang="en-GB" sz="1350" dirty="0"/>
          </a:p>
        </p:txBody>
      </p:sp>
    </p:spTree>
    <p:extLst>
      <p:ext uri="{BB962C8B-B14F-4D97-AF65-F5344CB8AC3E}">
        <p14:creationId xmlns:p14="http://schemas.microsoft.com/office/powerpoint/2010/main" val="172338915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0897-7531-BCFC-0291-D98A424BC34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D7DF10F1-42CB-68B1-E9E2-8261B193F607}"/>
              </a:ext>
            </a:extLst>
          </p:cNvPr>
          <p:cNvSpPr>
            <a:spLocks noGrp="1"/>
          </p:cNvSpPr>
          <p:nvPr>
            <p:ph idx="1"/>
          </p:nvPr>
        </p:nvSpPr>
        <p:spPr/>
        <p:txBody>
          <a:bodyPr>
            <a:normAutofit lnSpcReduction="10000"/>
          </a:bodyPr>
          <a:lstStyle/>
          <a:p>
            <a:pPr marL="0" indent="0">
              <a:lnSpc>
                <a:spcPct val="106000"/>
              </a:lnSpc>
              <a:spcBef>
                <a:spcPts val="375"/>
              </a:spcBef>
              <a:spcAft>
                <a:spcPts val="375"/>
              </a:spcAft>
              <a:buNone/>
            </a:pPr>
            <a:r>
              <a:rPr lang="en-GB" dirty="0">
                <a:latin typeface="Arial" panose="020B0604020202020204" pitchFamily="34" charset="0"/>
                <a:cs typeface="Arial" panose="020B0604020202020204" pitchFamily="34" charset="0"/>
              </a:rPr>
              <a:t>Working in group explore the below link</a:t>
            </a:r>
            <a:endParaRPr lang="en-GB" u="sng" dirty="0">
              <a:solidFill>
                <a:srgbClr val="000000"/>
              </a:solidFill>
              <a:effectLst/>
              <a:latin typeface="Arial" panose="020B0604020202020204" pitchFamily="34" charset="0"/>
              <a:ea typeface="Arial" panose="020B0604020202020204" pitchFamily="34" charset="0"/>
              <a:cs typeface="Arial" panose="020B0604020202020204" pitchFamily="34" charset="0"/>
              <a:hlinkClick r:id="rId2"/>
            </a:endParaRPr>
          </a:p>
          <a:p>
            <a:pPr>
              <a:lnSpc>
                <a:spcPct val="106000"/>
              </a:lnSpc>
              <a:spcBef>
                <a:spcPts val="375"/>
              </a:spcBef>
              <a:spcAft>
                <a:spcPts val="375"/>
              </a:spcAft>
            </a:pPr>
            <a:endParaRPr lang="en-GB" u="sng" dirty="0">
              <a:solidFill>
                <a:srgbClr val="000000"/>
              </a:solidFill>
              <a:latin typeface="Arial" panose="020B0604020202020204" pitchFamily="34" charset="0"/>
              <a:ea typeface="Arial" panose="020B0604020202020204" pitchFamily="34" charset="0"/>
              <a:cs typeface="Arial" panose="020B0604020202020204" pitchFamily="34" charset="0"/>
              <a:hlinkClick r:id="rId2"/>
            </a:endParaRPr>
          </a:p>
          <a:p>
            <a:pPr algn="ctr">
              <a:lnSpc>
                <a:spcPct val="106000"/>
              </a:lnSpc>
              <a:spcBef>
                <a:spcPts val="375"/>
              </a:spcBef>
              <a:spcAft>
                <a:spcPts val="375"/>
              </a:spcAft>
            </a:pPr>
            <a:r>
              <a:rPr lang="en-GB" u="sng" dirty="0">
                <a:solidFill>
                  <a:srgbClr val="000000"/>
                </a:solidFill>
                <a:effectLst/>
                <a:latin typeface="Arial" panose="020B0604020202020204" pitchFamily="34" charset="0"/>
                <a:ea typeface="Arial" panose="020B0604020202020204" pitchFamily="34" charset="0"/>
                <a:cs typeface="Arial" panose="020B0604020202020204" pitchFamily="34" charset="0"/>
                <a:hlinkClick r:id="rId2"/>
              </a:rPr>
              <a:t>https://www.un.org/sustainabledevelopment/sustainable-development-goals/</a:t>
            </a:r>
            <a:endParaRPr lang="en-GB" dirty="0">
              <a:effectLst/>
              <a:latin typeface="Arial" panose="020B0604020202020204" pitchFamily="34" charset="0"/>
              <a:ea typeface="Calibri" panose="020F0502020204030204" pitchFamily="34" charset="0"/>
              <a:cs typeface="Arial" panose="020B0604020202020204" pitchFamily="34" charset="0"/>
            </a:endParaRPr>
          </a:p>
          <a:p>
            <a:pPr algn="ctr">
              <a:lnSpc>
                <a:spcPct val="106000"/>
              </a:lnSpc>
              <a:spcBef>
                <a:spcPts val="375"/>
              </a:spcBef>
              <a:spcAft>
                <a:spcPts val="375"/>
              </a:spcAft>
            </a:pPr>
            <a:r>
              <a:rPr lang="en-GB" u="sng" dirty="0">
                <a:solidFill>
                  <a:srgbClr val="000000"/>
                </a:solidFill>
                <a:effectLst/>
                <a:latin typeface="Arial" panose="020B0604020202020204" pitchFamily="34" charset="0"/>
                <a:ea typeface="Arial" panose="020B0604020202020204" pitchFamily="34" charset="0"/>
                <a:cs typeface="Arial" panose="020B0604020202020204" pitchFamily="34" charset="0"/>
                <a:hlinkClick r:id="rId3"/>
              </a:rPr>
              <a:t>https://sdgs.un.org/goals/goal2</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gn="ctr">
              <a:buNone/>
            </a:pPr>
            <a:r>
              <a:rPr lang="en-GB" sz="2800" b="1" dirty="0"/>
              <a:t>Share what you have learnt with the whole class</a:t>
            </a:r>
          </a:p>
          <a:p>
            <a:pPr marL="0" indent="0" algn="ctr">
              <a:buNone/>
            </a:pPr>
            <a:r>
              <a:rPr lang="en-GB" sz="2800" b="1" dirty="0"/>
              <a:t>15mins</a:t>
            </a:r>
          </a:p>
        </p:txBody>
      </p:sp>
    </p:spTree>
    <p:extLst>
      <p:ext uri="{BB962C8B-B14F-4D97-AF65-F5344CB8AC3E}">
        <p14:creationId xmlns:p14="http://schemas.microsoft.com/office/powerpoint/2010/main" val="208727407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7AA7-8CF6-7E37-9130-AB5553CD7FD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UN Goal 1</a:t>
            </a:r>
          </a:p>
        </p:txBody>
      </p:sp>
      <p:sp>
        <p:nvSpPr>
          <p:cNvPr id="3" name="Content Placeholder 2">
            <a:extLst>
              <a:ext uri="{FF2B5EF4-FFF2-40B4-BE49-F238E27FC236}">
                <a16:creationId xmlns:a16="http://schemas.microsoft.com/office/drawing/2014/main" id="{C957EA34-DD8D-1E47-2DB4-D11CBCFCD1B5}"/>
              </a:ext>
            </a:extLst>
          </p:cNvPr>
          <p:cNvSpPr>
            <a:spLocks noGrp="1"/>
          </p:cNvSpPr>
          <p:nvPr>
            <p:ph idx="1"/>
          </p:nvPr>
        </p:nvSpPr>
        <p:spPr/>
        <p:txBody>
          <a:bodyPr>
            <a:normAutofit lnSpcReduction="10000"/>
          </a:bodyPr>
          <a:lstStyle/>
          <a:p>
            <a:pPr marL="0" indent="0" algn="ctr">
              <a:buNone/>
            </a:pPr>
            <a:r>
              <a:rPr lang="en-GB" b="1" dirty="0">
                <a:latin typeface="Arial" panose="020B0604020202020204" pitchFamily="34" charset="0"/>
                <a:cs typeface="Arial" panose="020B0604020202020204" pitchFamily="34" charset="0"/>
              </a:rPr>
              <a:t>End poverty in all its forms everywhere</a:t>
            </a:r>
          </a:p>
          <a:p>
            <a:pPr marL="0" indent="0" algn="just">
              <a:lnSpc>
                <a:spcPct val="106000"/>
              </a:lnSpc>
              <a:spcBef>
                <a:spcPts val="375"/>
              </a:spcBef>
              <a:spcAft>
                <a:spcPts val="375"/>
              </a:spcAft>
              <a:buNone/>
            </a:pPr>
            <a:r>
              <a:rPr lang="en-GB" sz="21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Targets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6000"/>
              </a:lnSpc>
              <a:spcBef>
                <a:spcPts val="375"/>
              </a:spcBef>
              <a:spcAft>
                <a:spcPts val="375"/>
              </a:spcAft>
              <a:buSzPts val="1000"/>
              <a:buFont typeface="Wingdings" panose="05000000000000000000" pitchFamily="2" charset="2"/>
              <a:buChar char="§"/>
            </a:pPr>
            <a:r>
              <a:rPr lang="en-GB" sz="2100" dirty="0">
                <a:solidFill>
                  <a:srgbClr val="4D4D4D"/>
                </a:solidFill>
                <a:latin typeface="Arial" panose="020B0604020202020204" pitchFamily="34" charset="0"/>
                <a:ea typeface="Calibri" panose="020F0502020204030204" pitchFamily="34" charset="0"/>
                <a:cs typeface="Arial" panose="020B0604020202020204" pitchFamily="34" charset="0"/>
              </a:rPr>
              <a:t>By 2030, eradicate extreme poverty for all people everywhere, currently measured as people living on less than $1.25 a day</a:t>
            </a:r>
            <a:endParaRPr lang="en-GB" sz="1800" dirty="0">
              <a:latin typeface="Arial" panose="020B0604020202020204" pitchFamily="34" charset="0"/>
              <a:ea typeface="Calibri" panose="020F0502020204030204" pitchFamily="34" charset="0"/>
              <a:cs typeface="Arial" panose="020B0604020202020204" pitchFamily="34" charset="0"/>
            </a:endParaRPr>
          </a:p>
          <a:p>
            <a:pPr algn="just" fontAlgn="base">
              <a:lnSpc>
                <a:spcPct val="106000"/>
              </a:lnSpc>
              <a:spcBef>
                <a:spcPts val="375"/>
              </a:spcBef>
              <a:spcAft>
                <a:spcPts val="375"/>
              </a:spcAft>
              <a:buSzPts val="1000"/>
              <a:buFont typeface="Wingdings" panose="05000000000000000000" pitchFamily="2" charset="2"/>
              <a:buChar char="§"/>
            </a:pPr>
            <a:r>
              <a:rPr lang="en-GB" sz="2100" dirty="0">
                <a:solidFill>
                  <a:srgbClr val="4D4D4D"/>
                </a:solidFill>
                <a:latin typeface="Arial" panose="020B0604020202020204" pitchFamily="34" charset="0"/>
                <a:ea typeface="Calibri" panose="020F0502020204030204" pitchFamily="34" charset="0"/>
                <a:cs typeface="Arial" panose="020B0604020202020204" pitchFamily="34" charset="0"/>
              </a:rPr>
              <a:t>By 2030, reduce at least by half the proportion of men, women and children of all ages living in poverty in all its dimensions according to national definitions</a:t>
            </a:r>
            <a:endParaRPr lang="en-GB" sz="1800" dirty="0">
              <a:latin typeface="Arial" panose="020B0604020202020204" pitchFamily="34" charset="0"/>
              <a:ea typeface="Calibri" panose="020F0502020204030204" pitchFamily="34" charset="0"/>
              <a:cs typeface="Arial" panose="020B0604020202020204" pitchFamily="34" charset="0"/>
            </a:endParaRPr>
          </a:p>
          <a:p>
            <a:pPr algn="just" fontAlgn="base">
              <a:lnSpc>
                <a:spcPct val="106000"/>
              </a:lnSpc>
              <a:spcBef>
                <a:spcPts val="375"/>
              </a:spcBef>
              <a:spcAft>
                <a:spcPts val="375"/>
              </a:spcAft>
              <a:buSzPts val="1000"/>
              <a:buFont typeface="Wingdings" panose="05000000000000000000" pitchFamily="2" charset="2"/>
              <a:buChar char="§"/>
            </a:pPr>
            <a:r>
              <a:rPr lang="en-GB" sz="2100" dirty="0">
                <a:solidFill>
                  <a:srgbClr val="4D4D4D"/>
                </a:solidFill>
                <a:latin typeface="Arial" panose="020B0604020202020204" pitchFamily="34" charset="0"/>
                <a:ea typeface="Calibri" panose="020F0502020204030204" pitchFamily="34" charset="0"/>
                <a:cs typeface="Arial" panose="020B0604020202020204" pitchFamily="34" charset="0"/>
              </a:rPr>
              <a:t>By 2030 Implement nationally appropriate social protection systems and measures for all, including floors, and achieve substantial coverage of the poor and the vulnerable</a:t>
            </a:r>
            <a:endParaRPr lang="en-GB" sz="18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6873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06F34-C0D4-A2A5-277C-2A32A500368B}"/>
              </a:ext>
            </a:extLst>
          </p:cNvPr>
          <p:cNvSpPr>
            <a:spLocks noGrp="1"/>
          </p:cNvSpPr>
          <p:nvPr>
            <p:ph type="title"/>
          </p:nvPr>
        </p:nvSpPr>
        <p:spPr/>
        <p:txBody>
          <a:bodyPr>
            <a:normAutofit/>
          </a:bodyPr>
          <a:lstStyle/>
          <a:p>
            <a:pPr algn="ctr"/>
            <a:r>
              <a:rPr lang="en-GB" b="1" dirty="0">
                <a:latin typeface="Arial" panose="020B0604020202020204" pitchFamily="34" charset="0"/>
                <a:cs typeface="Arial" panose="020B0604020202020204" pitchFamily="34" charset="0"/>
              </a:rPr>
              <a:t>UN Goal 1</a:t>
            </a:r>
          </a:p>
        </p:txBody>
      </p:sp>
      <p:sp>
        <p:nvSpPr>
          <p:cNvPr id="3" name="Content Placeholder 2">
            <a:extLst>
              <a:ext uri="{FF2B5EF4-FFF2-40B4-BE49-F238E27FC236}">
                <a16:creationId xmlns:a16="http://schemas.microsoft.com/office/drawing/2014/main" id="{7BD241C8-6CA4-8E0B-90E1-D24E227814AC}"/>
              </a:ext>
            </a:extLst>
          </p:cNvPr>
          <p:cNvSpPr>
            <a:spLocks noGrp="1"/>
          </p:cNvSpPr>
          <p:nvPr>
            <p:ph idx="1"/>
          </p:nvPr>
        </p:nvSpPr>
        <p:spPr/>
        <p:txBody>
          <a:bodyPr>
            <a:normAutofit/>
          </a:bodyPr>
          <a:lstStyle/>
          <a:p>
            <a:pPr marL="0" indent="0" algn="ctr" fontAlgn="base">
              <a:lnSpc>
                <a:spcPct val="106000"/>
              </a:lnSpc>
              <a:spcBef>
                <a:spcPts val="375"/>
              </a:spcBef>
              <a:spcAft>
                <a:spcPts val="375"/>
              </a:spcAft>
              <a:buSzPts val="1000"/>
              <a:buNone/>
            </a:pPr>
            <a:r>
              <a:rPr lang="en-GB" b="1" dirty="0">
                <a:latin typeface="Arial" panose="020B0604020202020204" pitchFamily="34" charset="0"/>
                <a:cs typeface="Arial" panose="020B0604020202020204" pitchFamily="34" charset="0"/>
              </a:rPr>
              <a:t>End poverty in all its forms everywhere</a:t>
            </a:r>
          </a:p>
          <a:p>
            <a:pPr marL="0" indent="0" algn="just" fontAlgn="base">
              <a:lnSpc>
                <a:spcPct val="106000"/>
              </a:lnSpc>
              <a:spcBef>
                <a:spcPts val="375"/>
              </a:spcBef>
              <a:spcAft>
                <a:spcPts val="375"/>
              </a:spcAft>
              <a:buSzPts val="1000"/>
              <a:buNone/>
            </a:pPr>
            <a:endParaRPr lang="en-GB" sz="2100" dirty="0">
              <a:solidFill>
                <a:srgbClr val="4D4D4D"/>
              </a:solidFill>
              <a:latin typeface="Arial" panose="020B0604020202020204" pitchFamily="34" charset="0"/>
              <a:ea typeface="Calibri" panose="020F0502020204030204" pitchFamily="34" charset="0"/>
              <a:cs typeface="Times New Roman" panose="02020603050405020304" pitchFamily="18" charset="0"/>
            </a:endParaRPr>
          </a:p>
          <a:p>
            <a:pPr marL="0" indent="0" algn="just" fontAlgn="base">
              <a:lnSpc>
                <a:spcPct val="106000"/>
              </a:lnSpc>
              <a:spcBef>
                <a:spcPts val="375"/>
              </a:spcBef>
              <a:spcAft>
                <a:spcPts val="375"/>
              </a:spcAft>
              <a:buSzPts val="1000"/>
              <a:buNone/>
            </a:pPr>
            <a:r>
              <a:rPr lang="en-GB" sz="2100" dirty="0">
                <a:solidFill>
                  <a:srgbClr val="4D4D4D"/>
                </a:solidFill>
                <a:latin typeface="Arial" panose="020B0604020202020204" pitchFamily="34" charset="0"/>
                <a:ea typeface="Calibri" panose="020F0502020204030204" pitchFamily="34" charset="0"/>
                <a:cs typeface="Times New Roman" panose="02020603050405020304" pitchFamily="18" charset="0"/>
              </a:rPr>
              <a:t>By 2030, ensure that all men and women, in particular the poor and the vulnerable, have equal rights to economic resources, as well as access to basic services, ownership and control over land and other forms of property, inheritance, natural resources, appropriate new technology and financial services, including microfinance</a:t>
            </a:r>
            <a:endParaRPr lang="en-GB" sz="1800" dirty="0">
              <a:latin typeface="Symbol" panose="05050102010706020507" pitchFamily="18" charset="2"/>
              <a:ea typeface="Calibri" panose="020F0502020204030204" pitchFamily="34" charset="0"/>
              <a:cs typeface="Times New Roman" panose="02020603050405020304" pitchFamily="18" charset="0"/>
            </a:endParaRPr>
          </a:p>
          <a:p>
            <a:pPr marL="0" indent="0">
              <a:lnSpc>
                <a:spcPct val="106000"/>
              </a:lnSpc>
              <a:spcAft>
                <a:spcPts val="600"/>
              </a:spcAft>
              <a:buNone/>
            </a:pPr>
            <a:r>
              <a:rPr lang="en-GB" sz="2100" dirty="0">
                <a:latin typeface="Arial" panose="020B0604020202020204" pitchFamily="34" charset="0"/>
                <a:ea typeface="Calibri" panose="020F0502020204030204" pitchFamily="34" charset="0"/>
                <a:cs typeface="Times New Roman" panose="02020603050405020304" pitchFamily="18" charset="0"/>
              </a:rPr>
              <a:t>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5925109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467544" y="1988840"/>
            <a:ext cx="8568952" cy="2387600"/>
          </a:xfrm>
        </p:spPr>
        <p:txBody>
          <a:bodyPr/>
          <a:lstStyle/>
          <a:p>
            <a:r>
              <a:rPr lang="en-GB" sz="4000" b="1" i="1" dirty="0">
                <a:solidFill>
                  <a:schemeClr val="bg1"/>
                </a:solidFill>
              </a:rPr>
              <a:t>How does Sustainable development goal relates to determinants of health ?</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60841504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74CBA-9254-9BF9-DF50-3092C7D9A247}"/>
              </a:ext>
            </a:extLst>
          </p:cNvPr>
          <p:cNvSpPr>
            <a:spLocks noGrp="1"/>
          </p:cNvSpPr>
          <p:nvPr>
            <p:ph type="title"/>
          </p:nvPr>
        </p:nvSpPr>
        <p:spPr>
          <a:xfrm>
            <a:off x="611560" y="332656"/>
            <a:ext cx="8229600" cy="1143000"/>
          </a:xfrm>
        </p:spPr>
        <p:txBody>
          <a:bodyPr>
            <a:normAutofit fontScale="90000"/>
          </a:bodyPr>
          <a:lstStyle/>
          <a:p>
            <a:r>
              <a:rPr lang="en-GB" b="1" dirty="0"/>
              <a:t>Sustainable development goals and determinants of health</a:t>
            </a:r>
          </a:p>
        </p:txBody>
      </p:sp>
      <p:sp>
        <p:nvSpPr>
          <p:cNvPr id="4" name="TextBox 3">
            <a:extLst>
              <a:ext uri="{FF2B5EF4-FFF2-40B4-BE49-F238E27FC236}">
                <a16:creationId xmlns:a16="http://schemas.microsoft.com/office/drawing/2014/main" id="{CF3DE5C3-25CB-C055-9C28-B2A2AC132532}"/>
              </a:ext>
            </a:extLst>
          </p:cNvPr>
          <p:cNvSpPr txBox="1"/>
          <p:nvPr/>
        </p:nvSpPr>
        <p:spPr>
          <a:xfrm>
            <a:off x="631264" y="1916832"/>
            <a:ext cx="8136904"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t>Specific sustainable development goals are also recognised as determinants of health. </a:t>
            </a:r>
          </a:p>
          <a:p>
            <a:endParaRPr lang="en-GB" sz="2800" dirty="0"/>
          </a:p>
          <a:p>
            <a:pPr marL="457200" indent="-457200">
              <a:buFont typeface="Wingdings" panose="05000000000000000000" pitchFamily="2" charset="2"/>
              <a:buChar char="§"/>
            </a:pPr>
            <a:r>
              <a:rPr lang="en-GB" sz="2800" dirty="0"/>
              <a:t>By making the links between health, these determinants across the SDGs countries can strengthen policy coordination for better health and to reduce inequities</a:t>
            </a:r>
          </a:p>
          <a:p>
            <a:r>
              <a:rPr lang="en-GB" sz="2800" dirty="0"/>
              <a:t>                                                            (WHO 2020)</a:t>
            </a:r>
          </a:p>
        </p:txBody>
      </p:sp>
    </p:spTree>
    <p:extLst>
      <p:ext uri="{BB962C8B-B14F-4D97-AF65-F5344CB8AC3E}">
        <p14:creationId xmlns:p14="http://schemas.microsoft.com/office/powerpoint/2010/main" val="188182371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D342C-C6C5-4E1F-006A-D46A5B504A8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49F7930-0383-187A-7C45-4039D56B91E3}"/>
              </a:ext>
            </a:extLst>
          </p:cNvPr>
          <p:cNvSpPr>
            <a:spLocks noGrp="1"/>
          </p:cNvSpPr>
          <p:nvPr>
            <p:ph idx="1"/>
          </p:nvPr>
        </p:nvSpPr>
        <p:spPr/>
        <p:txBody>
          <a:bodyPr>
            <a:normAutofit fontScale="70000" lnSpcReduction="20000"/>
          </a:bodyPr>
          <a:lstStyle/>
          <a:p>
            <a:r>
              <a:rPr lang="en-GB" dirty="0"/>
              <a:t>Watch this video and identify similarity in determinants of social health and sustainable development goals? </a:t>
            </a:r>
          </a:p>
          <a:p>
            <a:pPr marL="0" indent="0">
              <a:buNone/>
            </a:pPr>
            <a:endParaRPr lang="en-GB" dirty="0"/>
          </a:p>
          <a:p>
            <a:pPr algn="ctr"/>
            <a:endParaRPr lang="en-GB" dirty="0"/>
          </a:p>
          <a:p>
            <a:pPr algn="ctr"/>
            <a:r>
              <a:rPr lang="en-GB" dirty="0">
                <a:hlinkClick r:id="rId2"/>
              </a:rPr>
              <a:t>https://www.youtube.com/watch?v=M-iJM02m_Hg</a:t>
            </a:r>
            <a:endParaRPr lang="en-GB" dirty="0"/>
          </a:p>
          <a:p>
            <a:pPr marL="0" indent="0">
              <a:buNone/>
            </a:pPr>
            <a:endParaRPr lang="en-GB" dirty="0"/>
          </a:p>
          <a:p>
            <a:endParaRPr lang="en-GB" dirty="0"/>
          </a:p>
          <a:p>
            <a:pPr marL="0" indent="0">
              <a:buNone/>
            </a:pPr>
            <a:r>
              <a:rPr lang="en-GB" dirty="0"/>
              <a:t>                                   </a:t>
            </a:r>
          </a:p>
          <a:p>
            <a:pPr marL="0" indent="0" algn="ctr">
              <a:buNone/>
            </a:pPr>
            <a:r>
              <a:rPr lang="en-GB" b="1" dirty="0"/>
              <a:t>Feedback what you have learnt to the whole class</a:t>
            </a:r>
          </a:p>
          <a:p>
            <a:pPr marL="0" indent="0" algn="ctr">
              <a:buNone/>
            </a:pPr>
            <a:r>
              <a:rPr lang="en-GB" b="1" dirty="0"/>
              <a:t>15 mins</a:t>
            </a:r>
            <a:br>
              <a:rPr lang="en-GB" b="1" dirty="0"/>
            </a:br>
            <a:br>
              <a:rPr lang="en-GB" b="1" dirty="0"/>
            </a:br>
            <a:endParaRPr lang="en-GB" b="1" dirty="0"/>
          </a:p>
        </p:txBody>
      </p:sp>
    </p:spTree>
    <p:extLst>
      <p:ext uri="{BB962C8B-B14F-4D97-AF65-F5344CB8AC3E}">
        <p14:creationId xmlns:p14="http://schemas.microsoft.com/office/powerpoint/2010/main" val="14515855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D342C-C6C5-4E1F-006A-D46A5B504A8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49F7930-0383-187A-7C45-4039D56B91E3}"/>
              </a:ext>
            </a:extLst>
          </p:cNvPr>
          <p:cNvSpPr>
            <a:spLocks noGrp="1"/>
          </p:cNvSpPr>
          <p:nvPr>
            <p:ph idx="1"/>
          </p:nvPr>
        </p:nvSpPr>
        <p:spPr/>
        <p:txBody>
          <a:bodyPr>
            <a:normAutofit fontScale="85000" lnSpcReduction="20000"/>
          </a:bodyPr>
          <a:lstStyle/>
          <a:p>
            <a:pPr marL="0" indent="0">
              <a:buNone/>
            </a:pPr>
            <a:r>
              <a:rPr lang="en-GB" dirty="0"/>
              <a:t>Complete the online quiz using the </a:t>
            </a:r>
            <a:r>
              <a:rPr lang="en-GB"/>
              <a:t>below link and</a:t>
            </a:r>
            <a:endParaRPr lang="en-GB" dirty="0"/>
          </a:p>
          <a:p>
            <a:endParaRPr lang="en-GB" dirty="0"/>
          </a:p>
          <a:p>
            <a:r>
              <a:rPr lang="en-GB" dirty="0">
                <a:hlinkClick r:id="rId2"/>
              </a:rPr>
              <a:t>https://quizizz.com/admin/quiz/57aff3403d5d6fec7204af30/determinants-of-health</a:t>
            </a:r>
            <a:endParaRPr lang="en-GB" dirty="0"/>
          </a:p>
          <a:p>
            <a:endParaRPr lang="en-GB" dirty="0"/>
          </a:p>
          <a:p>
            <a:pPr marL="0" indent="0">
              <a:buNone/>
            </a:pPr>
            <a:r>
              <a:rPr lang="en-GB" dirty="0"/>
              <a:t>                    </a:t>
            </a:r>
          </a:p>
          <a:p>
            <a:pPr marL="0" indent="0" algn="ctr">
              <a:buNone/>
            </a:pPr>
            <a:r>
              <a:rPr lang="en-GB" b="1" dirty="0"/>
              <a:t>Share your answers with the class</a:t>
            </a:r>
          </a:p>
          <a:p>
            <a:pPr marL="0" indent="0" algn="ctr">
              <a:buNone/>
            </a:pPr>
            <a:r>
              <a:rPr lang="en-GB" b="1" dirty="0"/>
              <a:t>20 mins</a:t>
            </a:r>
            <a:br>
              <a:rPr lang="en-GB" b="1" dirty="0"/>
            </a:br>
            <a:br>
              <a:rPr lang="en-GB" b="1" dirty="0"/>
            </a:br>
            <a:endParaRPr lang="en-GB" b="1" dirty="0"/>
          </a:p>
        </p:txBody>
      </p:sp>
    </p:spTree>
    <p:extLst>
      <p:ext uri="{BB962C8B-B14F-4D97-AF65-F5344CB8AC3E}">
        <p14:creationId xmlns:p14="http://schemas.microsoft.com/office/powerpoint/2010/main" val="209789805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7710-4679-930D-A819-150A20C68449}"/>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027AFF00-9708-F315-D851-6E209F1424B2}"/>
              </a:ext>
            </a:extLst>
          </p:cNvPr>
          <p:cNvSpPr>
            <a:spLocks noGrp="1"/>
          </p:cNvSpPr>
          <p:nvPr>
            <p:ph idx="1"/>
          </p:nvPr>
        </p:nvSpPr>
        <p:spPr/>
        <p:txBody>
          <a:bodyPr>
            <a:normAutofit fontScale="92500" lnSpcReduction="10000"/>
          </a:bodyPr>
          <a:lstStyle/>
          <a:p>
            <a:pPr>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Feather (2021) Public Health: Determinant of Health-an overview in Kumar and Clark's Clinical Medicine, Available at:</a:t>
            </a:r>
            <a:r>
              <a:rPr lang="en-GB" sz="2000" dirty="0">
                <a:hlinkClick r:id="rId2"/>
              </a:rPr>
              <a:t>https://www.sciencedirect.com/topics/medicine-and-dentistry/determinants-of-health</a:t>
            </a:r>
            <a:r>
              <a:rPr lang="en-GB" sz="2000" dirty="0"/>
              <a:t> (Accessed date 22</a:t>
            </a:r>
            <a:r>
              <a:rPr lang="en-GB" sz="2000" baseline="30000" dirty="0"/>
              <a:t>nd</a:t>
            </a:r>
            <a:r>
              <a:rPr lang="en-GB" sz="2000" dirty="0"/>
              <a:t> August 2022)</a:t>
            </a:r>
            <a:endParaRPr lang="en-GB" sz="2000" dirty="0">
              <a:solidFill>
                <a:prstClr val="black"/>
              </a:solidFill>
              <a:latin typeface="Myriad Pro"/>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2000" b="0" i="0" u="none" strike="noStrike" kern="1200" cap="none" spc="0" normalizeH="0" baseline="0" noProof="0" dirty="0">
                <a:ln>
                  <a:noFill/>
                </a:ln>
                <a:solidFill>
                  <a:prstClr val="black"/>
                </a:solidFill>
                <a:effectLst/>
                <a:uLnTx/>
                <a:uFillTx/>
                <a:latin typeface="Myriad Pro"/>
                <a:ea typeface="+mn-ea"/>
                <a:cs typeface="+mn-cs"/>
              </a:rPr>
              <a:t>, (2015) Concepts of Health and Disease, Integrative Approaches for Health, Academic Press, Available at: </a:t>
            </a:r>
            <a:r>
              <a:rPr lang="en-GB" sz="2000" dirty="0">
                <a:hlinkClick r:id="rId2"/>
              </a:rPr>
              <a:t>https://www.sciencedirect.com/topics/medicine-and-dentistry/determinants-of-health</a:t>
            </a:r>
            <a:r>
              <a:rPr lang="en-GB" sz="2000" dirty="0"/>
              <a:t> (Accessed date 10th October 2022)</a:t>
            </a:r>
          </a:p>
          <a:p>
            <a:r>
              <a:rPr lang="en-GB" sz="2000" dirty="0"/>
              <a:t>World Health Organisation (2017) Determinants of Health Available at: </a:t>
            </a:r>
            <a:r>
              <a:rPr lang="en-GB" sz="2000" dirty="0">
                <a:hlinkClick r:id="rId3"/>
              </a:rPr>
              <a:t>https://www.who.int/news-room/questions-and-answers/item/determinants-of-health#:~:text=The%20determinants%20of%20health%20include,person%27s%20individual%20characteristics%20and%20behaviours</a:t>
            </a:r>
            <a:r>
              <a:rPr lang="en-GB" sz="2000" dirty="0"/>
              <a:t>. (Accessed date 22</a:t>
            </a:r>
            <a:r>
              <a:rPr lang="en-GB" sz="2000" baseline="30000" dirty="0"/>
              <a:t>nd</a:t>
            </a:r>
            <a:r>
              <a:rPr lang="en-GB" sz="2000" dirty="0"/>
              <a:t> August 2022).</a:t>
            </a:r>
          </a:p>
        </p:txBody>
      </p:sp>
    </p:spTree>
    <p:extLst>
      <p:ext uri="{BB962C8B-B14F-4D97-AF65-F5344CB8AC3E}">
        <p14:creationId xmlns:p14="http://schemas.microsoft.com/office/powerpoint/2010/main" val="125308273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E3A6-7703-E88E-14B8-5F698653BD5B}"/>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AD9D34B9-BD4F-B3BB-5E6B-C01227742D50}"/>
              </a:ext>
            </a:extLst>
          </p:cNvPr>
          <p:cNvSpPr>
            <a:spLocks noGrp="1"/>
          </p:cNvSpPr>
          <p:nvPr>
            <p:ph idx="1"/>
          </p:nvPr>
        </p:nvSpPr>
        <p:spPr/>
        <p:txBody>
          <a:bodyPr>
            <a:normAutofit/>
          </a:bodyPr>
          <a:lstStyle/>
          <a:p>
            <a:r>
              <a:rPr lang="en-US" sz="2000" dirty="0"/>
              <a:t>Scotland, N. (2020). What are health inequalities?. [online] </a:t>
            </a:r>
            <a:r>
              <a:rPr lang="en-US" sz="2000" dirty="0" err="1"/>
              <a:t>Healthscotland.scot</a:t>
            </a:r>
            <a:r>
              <a:rPr lang="en-US" sz="2000" dirty="0"/>
              <a:t>. Available at: http://www.healthscotland.scot/health-inequalities/what-are-health-inequalities [Accessed 7 Jan. 2020].</a:t>
            </a:r>
          </a:p>
          <a:p>
            <a:r>
              <a:rPr lang="en-GB" sz="2000" dirty="0"/>
              <a:t>World Health Organisation (2022)  Social determinants of health Available at </a:t>
            </a:r>
            <a:r>
              <a:rPr lang="en-GB" sz="2000" dirty="0">
                <a:hlinkClick r:id="rId2"/>
              </a:rPr>
              <a:t>https://www.who.int/health-topics/social-determinants-of-health#tab=tab_1</a:t>
            </a:r>
            <a:r>
              <a:rPr lang="en-GB" sz="2000" dirty="0"/>
              <a:t>. Accessed date 07</a:t>
            </a:r>
            <a:r>
              <a:rPr lang="en-GB" sz="2000" baseline="30000" dirty="0"/>
              <a:t>th</a:t>
            </a:r>
            <a:r>
              <a:rPr lang="en-GB" sz="2000" dirty="0"/>
              <a:t>  August 2022 </a:t>
            </a:r>
          </a:p>
          <a:p>
            <a:r>
              <a:rPr lang="en-GB" sz="2000" dirty="0"/>
              <a:t>United Nation (2022) </a:t>
            </a:r>
            <a:r>
              <a:rPr lang="en-GB" sz="2000" dirty="0">
                <a:hlinkClick r:id="rId3">
                  <a:extLst>
                    <a:ext uri="{A12FA001-AC4F-418D-AE19-62706E023703}">
                      <ahyp:hlinkClr xmlns:ahyp="http://schemas.microsoft.com/office/drawing/2018/hyperlinkcolor" val="tx"/>
                    </a:ext>
                  </a:extLst>
                </a:hlinkClick>
              </a:rPr>
              <a:t>Take Action for the Sustainable Development Goals - United Nations Sustainable Development</a:t>
            </a:r>
            <a:r>
              <a:rPr lang="en-GB" sz="2000" dirty="0"/>
              <a:t>  Available at: </a:t>
            </a:r>
            <a:r>
              <a:rPr lang="en-GB" sz="2000" dirty="0">
                <a:hlinkClick r:id="rId3"/>
              </a:rPr>
              <a:t>https://www.un.org/sustainabledevelopment/sustainable-development-goals/</a:t>
            </a:r>
            <a:r>
              <a:rPr lang="en-GB" sz="2000" dirty="0"/>
              <a:t> (Accessed date 07</a:t>
            </a:r>
            <a:r>
              <a:rPr lang="en-GB" sz="2000" baseline="30000" dirty="0"/>
              <a:t>th</a:t>
            </a:r>
            <a:r>
              <a:rPr lang="en-GB" sz="2000" dirty="0"/>
              <a:t> October 2022)</a:t>
            </a:r>
          </a:p>
          <a:p>
            <a:endParaRPr lang="en-GB" sz="2000" dirty="0"/>
          </a:p>
          <a:p>
            <a:endParaRPr lang="en-GB" dirty="0"/>
          </a:p>
        </p:txBody>
      </p:sp>
    </p:spTree>
    <p:extLst>
      <p:ext uri="{BB962C8B-B14F-4D97-AF65-F5344CB8AC3E}">
        <p14:creationId xmlns:p14="http://schemas.microsoft.com/office/powerpoint/2010/main" val="4633165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4002</Words>
  <Application>Microsoft Office PowerPoint</Application>
  <PresentationFormat>On-screen Show (4:3)</PresentationFormat>
  <Paragraphs>426</Paragraphs>
  <Slides>71</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71</vt:i4>
      </vt:variant>
    </vt:vector>
  </HeadingPairs>
  <TitlesOfParts>
    <vt:vector size="79" baseType="lpstr">
      <vt:lpstr>Myriad Pro</vt:lpstr>
      <vt:lpstr>Arial</vt:lpstr>
      <vt:lpstr>Calibri</vt:lpstr>
      <vt:lpstr>Palatino Linotype</vt:lpstr>
      <vt:lpstr>Roboto</vt:lpstr>
      <vt:lpstr>Symbol</vt:lpstr>
      <vt:lpstr>Wingdings</vt:lpstr>
      <vt:lpstr>20140311PresentationUWTSDTemplate</vt:lpstr>
      <vt:lpstr>INTRODUCTION TO PUBLIC HEALTH</vt:lpstr>
      <vt:lpstr>Learning outcomes</vt:lpstr>
      <vt:lpstr>Module Summary</vt:lpstr>
      <vt:lpstr>Aims of the Session</vt:lpstr>
      <vt:lpstr>What is health determinants?</vt:lpstr>
      <vt:lpstr>PowerPoint Presentation</vt:lpstr>
      <vt:lpstr>Activity </vt:lpstr>
      <vt:lpstr>What factors can influence health?</vt:lpstr>
      <vt:lpstr>Factors that influences health</vt:lpstr>
      <vt:lpstr>Determinants of health </vt:lpstr>
      <vt:lpstr>Determinants of Health</vt:lpstr>
      <vt:lpstr>Determinants of Health</vt:lpstr>
      <vt:lpstr>Activity </vt:lpstr>
      <vt:lpstr>Determinants of Health</vt:lpstr>
      <vt:lpstr>Determinants of Health</vt:lpstr>
      <vt:lpstr>Determinants of Health</vt:lpstr>
      <vt:lpstr>Activity </vt:lpstr>
      <vt:lpstr>Activity Answer</vt:lpstr>
      <vt:lpstr>What is social determinants of health?</vt:lpstr>
      <vt:lpstr>Social determinants of health </vt:lpstr>
      <vt:lpstr>Social determinants of health </vt:lpstr>
      <vt:lpstr>Social determinants of health </vt:lpstr>
      <vt:lpstr>Wider determinants of health</vt:lpstr>
      <vt:lpstr>Main Determinants of Health Model</vt:lpstr>
      <vt:lpstr>Main Determinants of Health</vt:lpstr>
      <vt:lpstr>Main Determinants of Health Layers </vt:lpstr>
      <vt:lpstr>Main Determinants of Health Layers </vt:lpstr>
      <vt:lpstr>Main Determinants of Health</vt:lpstr>
      <vt:lpstr>Social determinants of health </vt:lpstr>
      <vt:lpstr>Social Determinants of Health</vt:lpstr>
      <vt:lpstr>Social determinants of health </vt:lpstr>
      <vt:lpstr>PowerPoint Presentation</vt:lpstr>
      <vt:lpstr>Social class and health</vt:lpstr>
      <vt:lpstr>Activity</vt:lpstr>
      <vt:lpstr>Social class and health</vt:lpstr>
      <vt:lpstr>Social class and Health</vt:lpstr>
      <vt:lpstr>Income and Health</vt:lpstr>
      <vt:lpstr>Income and Health</vt:lpstr>
      <vt:lpstr>Housing and health</vt:lpstr>
      <vt:lpstr>Employment and Health</vt:lpstr>
      <vt:lpstr>Employment and Health</vt:lpstr>
      <vt:lpstr>Activity</vt:lpstr>
      <vt:lpstr>Unemployment and Health</vt:lpstr>
      <vt:lpstr>Ethnicity and health</vt:lpstr>
      <vt:lpstr>Ethnicity and health</vt:lpstr>
      <vt:lpstr>Activity </vt:lpstr>
      <vt:lpstr>Activity answer</vt:lpstr>
      <vt:lpstr>Summary: Activity </vt:lpstr>
      <vt:lpstr>Activity </vt:lpstr>
      <vt:lpstr>Activity </vt:lpstr>
      <vt:lpstr>What is Sustainable development goals?</vt:lpstr>
      <vt:lpstr>Sustainable Development Goals</vt:lpstr>
      <vt:lpstr>Activity</vt:lpstr>
      <vt:lpstr>Sustainable Development Goals</vt:lpstr>
      <vt:lpstr>Sustainable Development Goals</vt:lpstr>
      <vt:lpstr>Sustainable development goals</vt:lpstr>
      <vt:lpstr>PowerPoint Presentation</vt:lpstr>
      <vt:lpstr>Sustainable development goal</vt:lpstr>
      <vt:lpstr>What are the 5P’s of Sustainable development goals?</vt:lpstr>
      <vt:lpstr>SDG</vt:lpstr>
      <vt:lpstr>5P’s of SDG</vt:lpstr>
      <vt:lpstr>Post activity </vt:lpstr>
      <vt:lpstr>Activity</vt:lpstr>
      <vt:lpstr>UN Goal 1</vt:lpstr>
      <vt:lpstr>UN Goal 1</vt:lpstr>
      <vt:lpstr>How does Sustainable development goal relates to determinants of health ?</vt:lpstr>
      <vt:lpstr>Sustainable development goals and determinants of health</vt:lpstr>
      <vt:lpstr>Activity</vt:lpstr>
      <vt:lpstr>Activity</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41</cp:revision>
  <dcterms:created xsi:type="dcterms:W3CDTF">2015-04-14T15:21:28Z</dcterms:created>
  <dcterms:modified xsi:type="dcterms:W3CDTF">2022-10-20T15:09:36Z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