
<file path=[Content_Types].xml><?xml version="1.0" encoding="utf-8"?>
<Types xmlns="http://schemas.openxmlformats.org/package/2006/content-types">
  <Default Extension="png" ContentType="image/png"/>
  <Default Extension="emf" ContentType="image/x-emf"/>
  <Default Extension="rels" ContentType="application/vnd.openxmlformats-package.relationships+xml"/>
  <Default Extension="xml" ContentType="application/xml"/>
  <Default Extension="gif" ContentType="image/gif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52"/>
  </p:notesMasterIdLst>
  <p:sldIdLst>
    <p:sldId id="256" r:id="rId2"/>
    <p:sldId id="258" r:id="rId3"/>
    <p:sldId id="260" r:id="rId4"/>
    <p:sldId id="264" r:id="rId5"/>
    <p:sldId id="338" r:id="rId6"/>
    <p:sldId id="348" r:id="rId7"/>
    <p:sldId id="350" r:id="rId8"/>
    <p:sldId id="269" r:id="rId9"/>
    <p:sldId id="356" r:id="rId10"/>
    <p:sldId id="270" r:id="rId11"/>
    <p:sldId id="271" r:id="rId12"/>
    <p:sldId id="272" r:id="rId13"/>
    <p:sldId id="345" r:id="rId14"/>
    <p:sldId id="355" r:id="rId15"/>
    <p:sldId id="273" r:id="rId16"/>
    <p:sldId id="275" r:id="rId17"/>
    <p:sldId id="277" r:id="rId18"/>
    <p:sldId id="278" r:id="rId19"/>
    <p:sldId id="326" r:id="rId20"/>
    <p:sldId id="329" r:id="rId21"/>
    <p:sldId id="330" r:id="rId22"/>
    <p:sldId id="340" r:id="rId23"/>
    <p:sldId id="339" r:id="rId24"/>
    <p:sldId id="341" r:id="rId25"/>
    <p:sldId id="342" r:id="rId26"/>
    <p:sldId id="331" r:id="rId27"/>
    <p:sldId id="332" r:id="rId28"/>
    <p:sldId id="333" r:id="rId29"/>
    <p:sldId id="334" r:id="rId30"/>
    <p:sldId id="335" r:id="rId31"/>
    <p:sldId id="354" r:id="rId32"/>
    <p:sldId id="337" r:id="rId33"/>
    <p:sldId id="343" r:id="rId34"/>
    <p:sldId id="344" r:id="rId35"/>
    <p:sldId id="291" r:id="rId36"/>
    <p:sldId id="292" r:id="rId37"/>
    <p:sldId id="293" r:id="rId38"/>
    <p:sldId id="352" r:id="rId39"/>
    <p:sldId id="346" r:id="rId40"/>
    <p:sldId id="347" r:id="rId41"/>
    <p:sldId id="301" r:id="rId42"/>
    <p:sldId id="302" r:id="rId43"/>
    <p:sldId id="308" r:id="rId44"/>
    <p:sldId id="309" r:id="rId45"/>
    <p:sldId id="310" r:id="rId46"/>
    <p:sldId id="311" r:id="rId47"/>
    <p:sldId id="312" r:id="rId48"/>
    <p:sldId id="313" r:id="rId49"/>
    <p:sldId id="314" r:id="rId50"/>
    <p:sldId id="281" r:id="rId5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35509FB-BA91-404F-94CB-C9221A92D679}" type="datetimeFigureOut">
              <a:rPr lang="en-US" smtClean="0"/>
              <a:t>3/19/2018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95811D9-5669-E145-82F8-CC957548AE1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90554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79BB7-A68E-CF4C-8007-CD22B46E55FF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014356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79BB7-A68E-CF4C-8007-CD22B46E55FF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343013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79BB7-A68E-CF4C-8007-CD22B46E55FF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972596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79BB7-A68E-CF4C-8007-CD22B46E55FF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853844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79BB7-A68E-CF4C-8007-CD22B46E55FF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972596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79BB7-A68E-CF4C-8007-CD22B46E55FF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853844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79BB7-A68E-CF4C-8007-CD22B46E55FF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853844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79BB7-A68E-CF4C-8007-CD22B46E55FF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853844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57200" lvl="1" indent="0">
              <a:buFont typeface="Arial" panose="020B0604020202020204" pitchFamily="34" charset="0"/>
              <a:buNone/>
            </a:pPr>
            <a:endParaRPr lang="nl-NL" b="0" baseline="0" dirty="0" smtClean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79BB7-A68E-CF4C-8007-CD22B46E55FF}" type="slidenum">
              <a:rPr lang="en-US" smtClean="0"/>
              <a:pPr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723128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57200" lvl="1" indent="0">
              <a:buFont typeface="Arial" panose="020B0604020202020204" pitchFamily="34" charset="0"/>
              <a:buNone/>
            </a:pPr>
            <a:endParaRPr lang="nl-NL" b="0" baseline="0" dirty="0" smtClean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79BB7-A68E-CF4C-8007-CD22B46E55FF}" type="slidenum">
              <a:rPr lang="en-US" smtClean="0"/>
              <a:pPr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723128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57200" lvl="1" indent="0">
              <a:buFont typeface="Arial" panose="020B0604020202020204" pitchFamily="34" charset="0"/>
              <a:buNone/>
            </a:pPr>
            <a:endParaRPr lang="nl-NL" b="0" baseline="0" dirty="0" smtClean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79BB7-A68E-CF4C-8007-CD22B46E55FF}" type="slidenum">
              <a:rPr lang="en-US" smtClean="0"/>
              <a:pPr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723128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AutoNum type="arabicParenR"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79BB7-A68E-CF4C-8007-CD22B46E55FF}" type="slidenum">
              <a:rPr lang="en-US" smtClean="0"/>
              <a:pPr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276828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79BB7-A68E-CF4C-8007-CD22B46E55FF}" type="slidenum">
              <a:rPr lang="en-US" smtClean="0"/>
              <a:pPr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276828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endParaRPr lang="en-US" b="0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79BB7-A68E-CF4C-8007-CD22B46E55FF}" type="slidenum">
              <a:rPr lang="en-US" smtClean="0"/>
              <a:pPr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235337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endParaRPr lang="en-US" b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79BB7-A68E-CF4C-8007-CD22B46E55FF}" type="slidenum">
              <a:rPr lang="en-US" smtClean="0"/>
              <a:pPr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276828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1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79BB7-A68E-CF4C-8007-CD22B46E55FF}" type="slidenum">
              <a:rPr lang="en-US" smtClean="0"/>
              <a:pPr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235337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l-NL" b="0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79BB7-A68E-CF4C-8007-CD22B46E55FF}" type="slidenum">
              <a:rPr lang="en-US" smtClean="0">
                <a:solidFill>
                  <a:prstClr val="black"/>
                </a:solidFill>
              </a:rPr>
              <a:pPr/>
              <a:t>30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411612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nl-NL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79BB7-A68E-CF4C-8007-CD22B46E55FF}" type="slidenum">
              <a:rPr lang="en-US" smtClean="0"/>
              <a:pPr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210212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79BB7-A68E-CF4C-8007-CD22B46E55FF}" type="slidenum">
              <a:rPr lang="en-US" smtClean="0"/>
              <a:pPr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853844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+mj-lt"/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79BB7-A68E-CF4C-8007-CD22B46E55FF}" type="slidenum">
              <a:rPr lang="en-US" smtClean="0"/>
              <a:pPr/>
              <a:t>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3430134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79BB7-A68E-CF4C-8007-CD22B46E55FF}" type="slidenum">
              <a:rPr lang="en-US" smtClean="0"/>
              <a:pPr/>
              <a:t>37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343013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41001F6-FA40-4741-8343-CA51C36E7826}" type="slidenum">
              <a:rPr lang="en-US" smtClean="0"/>
              <a:t>38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3011478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79BB7-A68E-CF4C-8007-CD22B46E55FF}" type="slidenum">
              <a:rPr lang="en-US" smtClean="0"/>
              <a:pPr/>
              <a:t>41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9725960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79BB7-A68E-CF4C-8007-CD22B46E55FF}" type="slidenum">
              <a:rPr lang="en-US" smtClean="0"/>
              <a:pPr/>
              <a:t>42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6014405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79BB7-A68E-CF4C-8007-CD22B46E55FF}" type="slidenum">
              <a:rPr lang="en-US" smtClean="0"/>
              <a:pPr/>
              <a:t>43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2118370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79BB7-A68E-CF4C-8007-CD22B46E55FF}" type="slidenum">
              <a:rPr lang="en-US" smtClean="0"/>
              <a:pPr/>
              <a:t>46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9725960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lienbildplatzhalt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izenplatzhalt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79BB7-A68E-CF4C-8007-CD22B46E55FF}" type="slidenum">
              <a:rPr lang="en-US" smtClean="0"/>
              <a:pPr/>
              <a:t>48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1321282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179BB7-A68E-CF4C-8007-CD22B46E55FF}" type="slidenum">
              <a:rPr lang="en-US" smtClean="0"/>
              <a:pPr/>
              <a:t>50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97259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800600" y="4624668"/>
            <a:ext cx="4038600" cy="933450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800600" y="5562599"/>
            <a:ext cx="4038600" cy="748553"/>
          </a:xfrm>
        </p:spPr>
        <p:txBody>
          <a:bodyPr>
            <a:normAutofit/>
          </a:bodyPr>
          <a:lstStyle>
            <a:lvl1pPr marL="0" indent="0" algn="l">
              <a:spcBef>
                <a:spcPts val="300"/>
              </a:spcBef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800600" y="6425640"/>
            <a:ext cx="1232647" cy="365125"/>
          </a:xfrm>
        </p:spPr>
        <p:txBody>
          <a:bodyPr/>
          <a:lstStyle>
            <a:lvl1pPr algn="l">
              <a:defRPr/>
            </a:lvl1pPr>
          </a:lstStyle>
          <a:p>
            <a:fld id="{7CE38E4D-051A-41E1-86A4-E56916468FD0}" type="datetimeFigureOut">
              <a:rPr lang="en-US" smtClean="0"/>
              <a:t>3/19/2018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311153" y="6425640"/>
            <a:ext cx="2617694" cy="365125"/>
          </a:xfrm>
        </p:spPr>
        <p:txBody>
          <a:bodyPr/>
          <a:lstStyle>
            <a:lvl1pPr algn="r">
              <a:defRPr/>
            </a:lvl1pPr>
          </a:lstStyle>
          <a:p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282575" y="228600"/>
            <a:ext cx="4235450" cy="4187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4624388" y="2377440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1" name="Rectangle 10"/>
          <p:cNvSpPr/>
          <p:nvPr/>
        </p:nvSpPr>
        <p:spPr>
          <a:xfrm>
            <a:off x="4624388" y="228600"/>
            <a:ext cx="2057400" cy="2039112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ectangle 11"/>
          <p:cNvSpPr/>
          <p:nvPr/>
        </p:nvSpPr>
        <p:spPr>
          <a:xfrm>
            <a:off x="6802438" y="2377440"/>
            <a:ext cx="2057400" cy="203911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210550" y="282574"/>
            <a:ext cx="642097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8E4D-051A-41E1-86A4-E56916468FD0}" type="datetimeFigureOut">
              <a:rPr lang="en-US" smtClean="0"/>
              <a:t>3/19/2018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BB73A-582F-4420-9A14-CB10A2B2E5E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Rectangle 9"/>
          <p:cNvSpPr/>
          <p:nvPr/>
        </p:nvSpPr>
        <p:spPr>
          <a:xfrm>
            <a:off x="8068235" y="282574"/>
            <a:ext cx="91440" cy="16002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, Alt.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8474" y="134471"/>
            <a:ext cx="7556313" cy="995082"/>
          </a:xfrm>
        </p:spPr>
        <p:txBody>
          <a:bodyPr anchor="b" anchorCtr="0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8E4D-051A-41E1-86A4-E56916468FD0}" type="datetimeFigureOut">
              <a:rPr lang="en-US" smtClean="0"/>
              <a:t>3/19/2018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BB73A-582F-4420-9A14-CB10A2B2E5E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498518" y="1129553"/>
            <a:ext cx="7558960" cy="774700"/>
          </a:xfrm>
        </p:spPr>
        <p:txBody>
          <a:bodyPr vert="horz" lIns="91440" tIns="45720" rIns="91440" bIns="45720" rtlCol="0" anchor="t" anchorCtr="0">
            <a:noAutofit/>
          </a:bodyPr>
          <a:lstStyle>
            <a:lvl1pPr marL="0" indent="0">
              <a:buNone/>
              <a:defRPr kumimoji="0" sz="2400" b="0" i="0" u="none" strike="noStrike" kern="1200" cap="none" spc="0" normalizeH="0" baseline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2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800600" y="4624668"/>
            <a:ext cx="4038600" cy="933450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800600" y="5562599"/>
            <a:ext cx="4038600" cy="748553"/>
          </a:xfrm>
        </p:spPr>
        <p:txBody>
          <a:bodyPr>
            <a:normAutofit/>
          </a:bodyPr>
          <a:lstStyle>
            <a:lvl1pPr marL="0" indent="0" algn="l">
              <a:spcBef>
                <a:spcPts val="300"/>
              </a:spcBef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800600" y="6425640"/>
            <a:ext cx="1232647" cy="365125"/>
          </a:xfrm>
        </p:spPr>
        <p:txBody>
          <a:bodyPr/>
          <a:lstStyle>
            <a:lvl1pPr algn="l">
              <a:defRPr/>
            </a:lvl1pPr>
          </a:lstStyle>
          <a:p>
            <a:fld id="{7CE38E4D-051A-41E1-86A4-E56916468FD0}" type="datetimeFigureOut">
              <a:rPr lang="en-US" smtClean="0"/>
              <a:t>3/19/2018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311153" y="6425640"/>
            <a:ext cx="2617694" cy="365125"/>
          </a:xfrm>
        </p:spPr>
        <p:txBody>
          <a:bodyPr/>
          <a:lstStyle>
            <a:lvl1pPr algn="r">
              <a:defRPr/>
            </a:lvl1pPr>
          </a:lstStyle>
          <a:p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282575" y="228600"/>
            <a:ext cx="4235450" cy="4187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4624388" y="2377440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Picture Placeholder 12"/>
          <p:cNvSpPr>
            <a:spLocks noGrp="1"/>
          </p:cNvSpPr>
          <p:nvPr>
            <p:ph type="pic" sz="quarter" idx="12"/>
          </p:nvPr>
        </p:nvSpPr>
        <p:spPr>
          <a:xfrm>
            <a:off x="4624388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dirty="0" smtClean="0"/>
              <a:t>Drag picture to placeholder or click icon to add</a:t>
            </a:r>
            <a:endParaRPr/>
          </a:p>
        </p:txBody>
      </p:sp>
      <p:sp>
        <p:nvSpPr>
          <p:cNvPr id="14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6802438" y="237744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dirty="0" smtClean="0"/>
              <a:t>Drag picture to placeholder or click icon to add</a:t>
            </a:r>
            <a:endParaRPr/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2"/>
          </p:nvPr>
        </p:nvSpPr>
        <p:spPr>
          <a:xfrm>
            <a:off x="857250" y="1779494"/>
            <a:ext cx="3086100" cy="2040905"/>
          </a:xfrm>
        </p:spPr>
        <p:txBody>
          <a:bodyPr lIns="45720" tIns="45720" rIns="45720" anchor="t">
            <a:noAutofit/>
          </a:bodyPr>
          <a:lstStyle>
            <a:lvl1pPr marL="0" indent="0" algn="ctr">
              <a:spcBef>
                <a:spcPts val="600"/>
              </a:spcBef>
              <a:buNone/>
              <a:defRPr sz="4600">
                <a:solidFill>
                  <a:schemeClr val="bg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58907" y="228600"/>
            <a:ext cx="8200930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0" y="3124200"/>
            <a:ext cx="5638800" cy="1362075"/>
          </a:xfrm>
        </p:spPr>
        <p:txBody>
          <a:bodyPr anchor="b" anchorCtr="0">
            <a:normAutofit/>
          </a:bodyPr>
          <a:lstStyle>
            <a:lvl1pPr algn="l">
              <a:defRPr sz="3200" b="0" cap="none" baseline="0">
                <a:solidFill>
                  <a:schemeClr val="bg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0" y="4495800"/>
            <a:ext cx="5638800" cy="1500187"/>
          </a:xfrm>
        </p:spPr>
        <p:txBody>
          <a:bodyPr anchor="t" anchorCtr="0">
            <a:normAutofit/>
          </a:bodyPr>
          <a:lstStyle>
            <a:lvl1pPr marL="0" indent="0">
              <a:spcBef>
                <a:spcPts val="300"/>
              </a:spcBef>
              <a:buNone/>
              <a:defRPr sz="1400" cap="none" baseline="0">
                <a:solidFill>
                  <a:schemeClr val="bg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906" y="6248774"/>
            <a:ext cx="1474694" cy="365125"/>
          </a:xfrm>
        </p:spPr>
        <p:txBody>
          <a:bodyPr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fld id="{7CE38E4D-051A-41E1-86A4-E56916468FD0}" type="datetimeFigureOut">
              <a:rPr lang="en-US" smtClean="0"/>
              <a:t>3/19/2018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286000" y="6248774"/>
            <a:ext cx="56388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305800" y="6248774"/>
            <a:ext cx="554038" cy="365125"/>
          </a:xfrm>
        </p:spPr>
        <p:txBody>
          <a:bodyPr/>
          <a:lstStyle/>
          <a:p>
            <a:fld id="{886BB73A-582F-4420-9A14-CB10A2B2E5E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TextBox 7"/>
          <p:cNvSpPr txBox="1"/>
          <p:nvPr/>
        </p:nvSpPr>
        <p:spPr>
          <a:xfrm>
            <a:off x="2003612" y="3110754"/>
            <a:ext cx="260909" cy="615553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40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9" name="Rectangle 8"/>
          <p:cNvSpPr/>
          <p:nvPr/>
        </p:nvSpPr>
        <p:spPr>
          <a:xfrm>
            <a:off x="285750" y="228600"/>
            <a:ext cx="212725" cy="634523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210550" y="282574"/>
            <a:ext cx="642097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ectangle 11"/>
          <p:cNvSpPr/>
          <p:nvPr/>
        </p:nvSpPr>
        <p:spPr>
          <a:xfrm>
            <a:off x="8068235" y="282574"/>
            <a:ext cx="91440" cy="16002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8518" y="1985963"/>
            <a:ext cx="3657600" cy="4140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399878" y="1985963"/>
            <a:ext cx="3657600" cy="4140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8E4D-051A-41E1-86A4-E56916468FD0}" type="datetimeFigureOut">
              <a:rPr lang="en-US" smtClean="0"/>
              <a:t>3/19/2018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BB73A-582F-4420-9A14-CB10A2B2E5E8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7541" y="2447365"/>
            <a:ext cx="3657600" cy="3678797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399878" y="2447365"/>
            <a:ext cx="3657600" cy="3678797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8E4D-051A-41E1-86A4-E56916468FD0}" type="datetimeFigureOut">
              <a:rPr lang="en-US" smtClean="0"/>
              <a:t>3/19/2018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BB73A-582F-4420-9A14-CB10A2B2E5E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7541" y="2070847"/>
            <a:ext cx="3657600" cy="322729"/>
          </a:xfrm>
          <a:prstGeom prst="rect">
            <a:avLst/>
          </a:prstGeom>
          <a:solidFill>
            <a:schemeClr val="accent3"/>
          </a:solidFill>
        </p:spPr>
        <p:txBody>
          <a:bodyPr tIns="0" bIns="0" anchor="ctr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99878" y="2070847"/>
            <a:ext cx="3657600" cy="322729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tIns="0" bIns="0" anchor="ctr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Content, Top and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8517" y="1985963"/>
            <a:ext cx="7569157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8E4D-051A-41E1-86A4-E56916468FD0}" type="datetimeFigureOut">
              <a:rPr lang="en-US" smtClean="0"/>
              <a:t>3/19/2018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Content Placeholder 2"/>
          <p:cNvSpPr>
            <a:spLocks noGrp="1"/>
          </p:cNvSpPr>
          <p:nvPr>
            <p:ph sz="half" idx="14"/>
          </p:nvPr>
        </p:nvSpPr>
        <p:spPr>
          <a:xfrm>
            <a:off x="498517" y="4164965"/>
            <a:ext cx="7569157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4" name="Rectangle 13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05800" y="242234"/>
            <a:ext cx="554038" cy="365125"/>
          </a:xfrm>
        </p:spPr>
        <p:txBody>
          <a:bodyPr/>
          <a:lstStyle/>
          <a:p>
            <a:fld id="{886BB73A-582F-4420-9A14-CB10A2B2E5E8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10075" y="1985963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8E4D-051A-41E1-86A4-E56916468FD0}" type="datetimeFigureOut">
              <a:rPr lang="en-US" smtClean="0"/>
              <a:t>3/19/2018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BB73A-582F-4420-9A14-CB10A2B2E5E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Content Placeholder 2"/>
          <p:cNvSpPr>
            <a:spLocks noGrp="1"/>
          </p:cNvSpPr>
          <p:nvPr>
            <p:ph sz="half" idx="15"/>
          </p:nvPr>
        </p:nvSpPr>
        <p:spPr>
          <a:xfrm>
            <a:off x="498518" y="1985963"/>
            <a:ext cx="3657600" cy="4140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3" name="Content Placeholder 2"/>
          <p:cNvSpPr>
            <a:spLocks noGrp="1"/>
          </p:cNvSpPr>
          <p:nvPr>
            <p:ph sz="half" idx="16"/>
          </p:nvPr>
        </p:nvSpPr>
        <p:spPr>
          <a:xfrm>
            <a:off x="4410075" y="4169664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8E4D-051A-41E1-86A4-E56916468FD0}" type="datetimeFigureOut">
              <a:rPr lang="en-US" smtClean="0"/>
              <a:t>3/19/2018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BB73A-582F-4420-9A14-CB10A2B2E5E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half" idx="17"/>
          </p:nvPr>
        </p:nvSpPr>
        <p:spPr>
          <a:xfrm>
            <a:off x="502920" y="1985963"/>
            <a:ext cx="3657413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4" name="Content Placeholder 2"/>
          <p:cNvSpPr>
            <a:spLocks noGrp="1"/>
          </p:cNvSpPr>
          <p:nvPr>
            <p:ph sz="half" idx="18"/>
          </p:nvPr>
        </p:nvSpPr>
        <p:spPr>
          <a:xfrm>
            <a:off x="502920" y="4164965"/>
            <a:ext cx="3657413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5" name="Content Placeholder 2"/>
          <p:cNvSpPr>
            <a:spLocks noGrp="1"/>
          </p:cNvSpPr>
          <p:nvPr>
            <p:ph sz="half" idx="1"/>
          </p:nvPr>
        </p:nvSpPr>
        <p:spPr>
          <a:xfrm>
            <a:off x="4410075" y="1985963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6" name="Content Placeholder 2"/>
          <p:cNvSpPr>
            <a:spLocks noGrp="1"/>
          </p:cNvSpPr>
          <p:nvPr>
            <p:ph sz="half" idx="16"/>
          </p:nvPr>
        </p:nvSpPr>
        <p:spPr>
          <a:xfrm>
            <a:off x="4410075" y="4169664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8E4D-051A-41E1-86A4-E56916468FD0}" type="datetimeFigureOut">
              <a:rPr lang="en-US" smtClean="0"/>
              <a:t>3/19/2018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BB73A-582F-4420-9A14-CB10A2B2E5E8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8E4D-051A-41E1-86A4-E56916468FD0}" type="datetimeFigureOut">
              <a:rPr lang="en-US" smtClean="0"/>
              <a:t>3/19/2018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BB73A-582F-4420-9A14-CB10A2B2E5E8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82575" y="228600"/>
            <a:ext cx="3451225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0555" y="2571750"/>
            <a:ext cx="3255264" cy="1162050"/>
          </a:xfrm>
        </p:spPr>
        <p:txBody>
          <a:bodyPr anchor="b">
            <a:normAutofit/>
          </a:bodyPr>
          <a:lstStyle>
            <a:lvl1pPr algn="l">
              <a:defRPr sz="2600" b="0">
                <a:solidFill>
                  <a:schemeClr val="bg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68775" y="273050"/>
            <a:ext cx="4597399" cy="585311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93" y="3733800"/>
            <a:ext cx="3255264" cy="2392363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91399" y="6423585"/>
            <a:ext cx="1537447" cy="365125"/>
          </a:xfrm>
        </p:spPr>
        <p:txBody>
          <a:bodyPr/>
          <a:lstStyle/>
          <a:p>
            <a:fld id="{7CE38E4D-051A-41E1-86A4-E56916468FD0}" type="datetimeFigureOut">
              <a:rPr lang="en-US" smtClean="0"/>
              <a:t>3/19/2018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859305" y="6423585"/>
            <a:ext cx="3316941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69404" y="3124200"/>
            <a:ext cx="3898272" cy="871538"/>
          </a:xfrm>
        </p:spPr>
        <p:txBody>
          <a:bodyPr anchor="b">
            <a:normAutofit/>
          </a:bodyPr>
          <a:lstStyle>
            <a:lvl1pPr algn="l">
              <a:defRPr sz="2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77906" y="228600"/>
            <a:ext cx="3460658" cy="6345238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dirty="0" smtClean="0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169404" y="3995737"/>
            <a:ext cx="3898272" cy="2147888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91399" y="6423585"/>
            <a:ext cx="1537447" cy="365125"/>
          </a:xfrm>
        </p:spPr>
        <p:txBody>
          <a:bodyPr/>
          <a:lstStyle/>
          <a:p>
            <a:fld id="{7CE38E4D-051A-41E1-86A4-E56916468FD0}" type="datetimeFigureOut">
              <a:rPr lang="en-US" smtClean="0"/>
              <a:t>3/19/2018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191000" y="6423585"/>
            <a:ext cx="3005138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BB73A-582F-4420-9A14-CB10A2B2E5E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3990110" y="3370730"/>
            <a:ext cx="220568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2400" b="1" baseline="0">
                <a:solidFill>
                  <a:schemeClr val="accent1">
                    <a:lumMod val="60000"/>
                    <a:lumOff val="40000"/>
                  </a:schemeClr>
                </a:solidFill>
              </a:rPr>
              <a:t>+ </a:t>
            </a: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6505" y="4424082"/>
            <a:ext cx="6191157" cy="833718"/>
          </a:xfrm>
        </p:spPr>
        <p:txBody>
          <a:bodyPr anchor="b">
            <a:normAutofit/>
          </a:bodyPr>
          <a:lstStyle>
            <a:lvl1pPr algn="l">
              <a:defRPr sz="2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77905" y="228600"/>
            <a:ext cx="6378389" cy="418795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dirty="0" smtClean="0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6505" y="5257799"/>
            <a:ext cx="6191157" cy="885825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8E4D-051A-41E1-86A4-E56916468FD0}" type="datetimeFigureOut">
              <a:rPr lang="en-US" smtClean="0"/>
              <a:t>3/19/2018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ectangle 8"/>
          <p:cNvSpPr/>
          <p:nvPr/>
        </p:nvSpPr>
        <p:spPr>
          <a:xfrm>
            <a:off x="6802438" y="2377440"/>
            <a:ext cx="2057400" cy="20391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327212" y="4632792"/>
            <a:ext cx="220568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2400" b="1" baseline="0">
                <a:solidFill>
                  <a:schemeClr val="accent1">
                    <a:lumMod val="60000"/>
                    <a:lumOff val="40000"/>
                  </a:schemeClr>
                </a:solidFill>
              </a:rPr>
              <a:t>+ </a:t>
            </a: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82574" y="228600"/>
            <a:ext cx="6387167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0554" y="2571750"/>
            <a:ext cx="6181611" cy="1162050"/>
          </a:xfrm>
        </p:spPr>
        <p:txBody>
          <a:bodyPr anchor="b">
            <a:normAutofit/>
          </a:bodyPr>
          <a:lstStyle>
            <a:lvl1pPr algn="l">
              <a:defRPr sz="2600" b="0">
                <a:solidFill>
                  <a:schemeClr val="bg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94" y="3733800"/>
            <a:ext cx="6179566" cy="2392363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212262" y="6235607"/>
            <a:ext cx="1348398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CE38E4D-051A-41E1-86A4-E56916468FD0}" type="datetimeFigureOut">
              <a:rPr lang="en-US" smtClean="0"/>
              <a:t>3/19/2018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81095" y="6235607"/>
            <a:ext cx="4648105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BB73A-582F-4420-9A14-CB10A2B2E5E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Rectangle 9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6802438" y="237494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dirty="0" smtClean="0"/>
              <a:t>Drag picture to placeholder or click icon to add</a:t>
            </a:r>
            <a:endParaRPr/>
          </a:p>
        </p:txBody>
      </p:sp>
      <p:sp>
        <p:nvSpPr>
          <p:cNvPr id="13" name="Picture Placeholder 12"/>
          <p:cNvSpPr>
            <a:spLocks noGrp="1"/>
          </p:cNvSpPr>
          <p:nvPr>
            <p:ph type="pic" sz="quarter" idx="14"/>
          </p:nvPr>
        </p:nvSpPr>
        <p:spPr>
          <a:xfrm>
            <a:off x="6802438" y="4535424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dirty="0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82575" y="228600"/>
            <a:ext cx="4235450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0554" y="2571750"/>
            <a:ext cx="4016633" cy="1162050"/>
          </a:xfrm>
        </p:spPr>
        <p:txBody>
          <a:bodyPr anchor="b">
            <a:normAutofit/>
          </a:bodyPr>
          <a:lstStyle>
            <a:lvl1pPr algn="l">
              <a:defRPr sz="2600" b="0">
                <a:solidFill>
                  <a:schemeClr val="bg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94" y="3733800"/>
            <a:ext cx="4015304" cy="2392363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048000" y="6235607"/>
            <a:ext cx="1348398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CE38E4D-051A-41E1-86A4-E56916468FD0}" type="datetimeFigureOut">
              <a:rPr lang="en-US" smtClean="0"/>
              <a:t>3/19/2018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81095" y="6235607"/>
            <a:ext cx="2590705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BB73A-582F-4420-9A14-CB10A2B2E5E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Rectangle 9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4624388" y="4534726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4624388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dirty="0" smtClean="0"/>
              <a:t>Drag picture to placeholder or click icon to add</a:t>
            </a:r>
            <a:endParaRPr/>
          </a:p>
        </p:txBody>
      </p:sp>
      <p:sp>
        <p:nvSpPr>
          <p:cNvPr id="13" name="Picture Placeholder 12"/>
          <p:cNvSpPr>
            <a:spLocks noGrp="1"/>
          </p:cNvSpPr>
          <p:nvPr>
            <p:ph type="pic" sz="quarter" idx="14"/>
          </p:nvPr>
        </p:nvSpPr>
        <p:spPr>
          <a:xfrm>
            <a:off x="4624388" y="2381663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dirty="0" smtClean="0"/>
              <a:t>Drag picture to placeholder or click icon to add</a:t>
            </a:r>
            <a:endParaRPr/>
          </a:p>
        </p:txBody>
      </p:sp>
      <p:sp>
        <p:nvSpPr>
          <p:cNvPr id="14" name="Picture Placeholder 12"/>
          <p:cNvSpPr>
            <a:spLocks noGrp="1"/>
          </p:cNvSpPr>
          <p:nvPr>
            <p:ph type="pic" sz="quarter" idx="15"/>
          </p:nvPr>
        </p:nvSpPr>
        <p:spPr>
          <a:xfrm>
            <a:off x="6803136" y="2381662"/>
            <a:ext cx="2057400" cy="418795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dirty="0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s with Caption, Alt.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0" y="3124200"/>
            <a:ext cx="3108960" cy="871538"/>
          </a:xfrm>
        </p:spPr>
        <p:txBody>
          <a:bodyPr anchor="b">
            <a:normAutofit/>
          </a:bodyPr>
          <a:lstStyle>
            <a:lvl1pPr algn="l">
              <a:defRPr sz="2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77905" y="2365248"/>
            <a:ext cx="4240119" cy="418795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dirty="0" smtClean="0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0" y="3995737"/>
            <a:ext cx="3108960" cy="2147888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91399" y="6423585"/>
            <a:ext cx="1537447" cy="365125"/>
          </a:xfrm>
        </p:spPr>
        <p:txBody>
          <a:bodyPr/>
          <a:lstStyle/>
          <a:p>
            <a:fld id="{7CE38E4D-051A-41E1-86A4-E56916468FD0}" type="datetimeFigureOut">
              <a:rPr lang="en-US" smtClean="0"/>
              <a:t>3/19/2018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191000" y="6423585"/>
            <a:ext cx="3005138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BB73A-582F-4420-9A14-CB10A2B2E5E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4750361" y="3370730"/>
            <a:ext cx="220568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2400" b="1" baseline="0">
                <a:solidFill>
                  <a:schemeClr val="accent1">
                    <a:lumMod val="60000"/>
                    <a:lumOff val="40000"/>
                  </a:schemeClr>
                </a:solidFill>
              </a:rPr>
              <a:t>+ </a:t>
            </a:r>
          </a:p>
        </p:txBody>
      </p:sp>
      <p:sp>
        <p:nvSpPr>
          <p:cNvPr id="14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277905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dirty="0" smtClean="0"/>
              <a:t>Drag picture to placeholder or click icon to add</a:t>
            </a:r>
            <a:endParaRPr/>
          </a:p>
        </p:txBody>
      </p:sp>
      <p:sp>
        <p:nvSpPr>
          <p:cNvPr id="15" name="Picture Placeholder 12"/>
          <p:cNvSpPr>
            <a:spLocks noGrp="1"/>
          </p:cNvSpPr>
          <p:nvPr>
            <p:ph type="pic" sz="quarter" idx="14"/>
          </p:nvPr>
        </p:nvSpPr>
        <p:spPr>
          <a:xfrm>
            <a:off x="2460625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dirty="0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8E4D-051A-41E1-86A4-E56916468FD0}" type="datetimeFigureOut">
              <a:rPr lang="en-US" smtClean="0"/>
              <a:t>3/19/2018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BB73A-582F-4420-9A14-CB10A2B2E5E8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95772" y="954742"/>
            <a:ext cx="681318" cy="5171422"/>
          </a:xfrm>
        </p:spPr>
        <p:txBody>
          <a:bodyPr vert="eaVert" anchor="t" anchorCtr="0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58756"/>
            <a:ext cx="6858000" cy="5184869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8E4D-051A-41E1-86A4-E56916468FD0}" type="datetimeFigureOut">
              <a:rPr lang="en-US" smtClean="0"/>
              <a:t>3/19/2018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BB73A-582F-4420-9A14-CB10A2B2E5E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 rot="16200000">
            <a:off x="8593111" y="561668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8474" y="484094"/>
            <a:ext cx="7556313" cy="1116106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8474" y="1981200"/>
            <a:ext cx="7556313" cy="4144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795247" y="6423585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7CE38E4D-051A-41E1-86A4-E56916468FD0}" type="datetimeFigureOut">
              <a:rPr lang="en-US" smtClean="0"/>
              <a:t>3/19/2018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01706" y="6423585"/>
            <a:ext cx="612289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305800" y="242234"/>
            <a:ext cx="5540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bg1"/>
                </a:solidFill>
              </a:defRPr>
            </a:lvl1pPr>
          </a:lstStyle>
          <a:p>
            <a:fld id="{886BB73A-582F-4420-9A14-CB10A2B2E5E8}" type="slidenum">
              <a:rPr lang="en-US" smtClean="0"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  <p:sldLayoutId id="2147483694" r:id="rId17"/>
    <p:sldLayoutId id="2147483695" r:id="rId18"/>
    <p:sldLayoutId id="2147483696" r:id="rId19"/>
    <p:sldLayoutId id="2147483697" r:id="rId20"/>
  </p:sldLayoutIdLst>
  <p:txStyles>
    <p:titleStyle>
      <a:lvl1pPr algn="l" defTabSz="914400" rtl="0" eaLnBrk="1" latinLnBrk="0" hangingPunct="1">
        <a:spcBef>
          <a:spcPct val="0"/>
        </a:spcBef>
        <a:buNone/>
        <a:defRPr sz="3600" b="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spcBef>
          <a:spcPts val="2000"/>
        </a:spcBef>
        <a:buClr>
          <a:schemeClr val="accent1"/>
        </a:buClr>
        <a:buSzPct val="75000"/>
        <a:buFont typeface="Wingdings" pitchFamily="2" charset="2"/>
        <a:buChar char="n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spcBef>
          <a:spcPts val="600"/>
        </a:spcBef>
        <a:buClr>
          <a:schemeClr val="accent1"/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spcBef>
          <a:spcPts val="600"/>
        </a:spcBef>
        <a:buClr>
          <a:schemeClr val="accent1"/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377950" indent="-22860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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1603375" indent="-228600" algn="l" defTabSz="914400" rtl="0" eaLnBrk="1" latinLnBrk="0" hangingPunct="1">
        <a:spcBef>
          <a:spcPct val="20000"/>
        </a:spcBef>
        <a:buClr>
          <a:schemeClr val="accent1"/>
        </a:buClr>
        <a:buSzPct val="75000"/>
        <a:buFont typeface="Wingdings" pitchFamily="2" charset="2"/>
        <a:buChar char=""/>
        <a:defRPr lang="en-US" sz="1800" kern="1200" baseline="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1830388" indent="-22860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"/>
        <a:defRPr lang="en-US" sz="1800" kern="1200" baseline="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057400" indent="-228600" algn="l" defTabSz="914400" rtl="0" eaLnBrk="1" latinLnBrk="0" hangingPunct="1">
        <a:spcBef>
          <a:spcPct val="20000"/>
        </a:spcBef>
        <a:buClr>
          <a:schemeClr val="accent1"/>
        </a:buClr>
        <a:buSzPct val="75000"/>
        <a:buFont typeface="Wingdings" pitchFamily="2" charset="2"/>
        <a:buChar char=""/>
        <a:defRPr lang="en-US" sz="1800" kern="1200" baseline="0" dirty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media.smh.com.au/sport/sports-hq/wiggins-stabbed-in-the-back-by-froome-4744567.html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ibtimes.co.uk/lewis-hamilton-sends-worrying-reminder-new-mercedes-teammate-valtteri-bottas-1604349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n-Ahk8Vvlvg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learn4good.com/kids-games/puzzle/boat.htm" TargetMode="Externa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oleObject" Target="file:///\\localhost\Volumes\NO%20NAME\Semester%202%202016\SHSS5079%20Sport%20psychology\Week%202\NO%20NAME:Semester%202%202016:SHSS5079%20Sport%20psychology:Week%202:Cohesion%20Tasks%20W2.docx!OLE_LINK3" TargetMode="External"/><Relationship Id="rId2" Type="http://schemas.openxmlformats.org/officeDocument/2006/relationships/slideLayout" Target="../slideLayouts/slideLayout14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4.emf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1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2371" y="4624668"/>
            <a:ext cx="8066830" cy="933450"/>
          </a:xfrm>
        </p:spPr>
        <p:txBody>
          <a:bodyPr>
            <a:normAutofit/>
          </a:bodyPr>
          <a:lstStyle/>
          <a:p>
            <a:r>
              <a:rPr lang="en-US" sz="4000" dirty="0" smtClean="0"/>
              <a:t>Team Cohesion</a:t>
            </a:r>
            <a:endParaRPr lang="en-US" sz="40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72371" y="5562599"/>
            <a:ext cx="8066829" cy="1164548"/>
          </a:xfrm>
        </p:spPr>
        <p:txBody>
          <a:bodyPr>
            <a:normAutofit/>
          </a:bodyPr>
          <a:lstStyle/>
          <a:p>
            <a:r>
              <a:rPr lang="en-US" sz="2400" dirty="0" smtClean="0"/>
              <a:t>Week </a:t>
            </a:r>
            <a:r>
              <a:rPr lang="en-US" sz="2400" dirty="0" smtClean="0"/>
              <a:t>8 </a:t>
            </a:r>
            <a:r>
              <a:rPr lang="en-US" sz="2400" dirty="0" smtClean="0"/>
              <a:t>– </a:t>
            </a:r>
            <a:r>
              <a:rPr lang="en-US" sz="2400" dirty="0" smtClean="0"/>
              <a:t>Introduction to Sport </a:t>
            </a:r>
            <a:r>
              <a:rPr lang="en-US" sz="2400" dirty="0" smtClean="0"/>
              <a:t>and Exercise </a:t>
            </a:r>
            <a:r>
              <a:rPr lang="en-US" sz="2400" dirty="0" smtClean="0"/>
              <a:t>Psychology</a:t>
            </a:r>
          </a:p>
          <a:p>
            <a:r>
              <a:rPr lang="en-US" sz="2400" dirty="0" smtClean="0"/>
              <a:t>SHSS4086</a:t>
            </a:r>
            <a:endParaRPr lang="en-US" sz="2400" dirty="0" smtClean="0"/>
          </a:p>
        </p:txBody>
      </p:sp>
    </p:spTree>
    <p:extLst>
      <p:ext uri="{BB962C8B-B14F-4D97-AF65-F5344CB8AC3E}">
        <p14:creationId xmlns:p14="http://schemas.microsoft.com/office/powerpoint/2010/main" val="33594150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57518"/>
            <a:ext cx="8229600" cy="1143000"/>
          </a:xfrm>
        </p:spPr>
        <p:txBody>
          <a:bodyPr>
            <a:noAutofit/>
          </a:bodyPr>
          <a:lstStyle/>
          <a:p>
            <a:r>
              <a:rPr lang="en-US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Task:</a:t>
            </a:r>
            <a:br>
              <a:rPr lang="en-US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en-US" b="1" dirty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/>
            </a:r>
            <a:br>
              <a:rPr lang="en-US" b="1" dirty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en-US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/>
            </a:r>
            <a:br>
              <a:rPr lang="en-US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en-US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/>
            </a:r>
            <a:br>
              <a:rPr lang="en-US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en-US" b="1" dirty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/>
            </a:r>
            <a:br>
              <a:rPr lang="en-US" b="1" dirty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endParaRPr lang="en-US" sz="3600" b="1" dirty="0">
              <a:solidFill>
                <a:srgbClr val="031D3E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59077"/>
            <a:ext cx="8229600" cy="3847336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  <a:defRPr/>
            </a:pPr>
            <a:r>
              <a:rPr lang="en-US" sz="2400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What </a:t>
            </a:r>
            <a:r>
              <a:rPr lang="en-US" sz="2400" b="1" dirty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makes </a:t>
            </a:r>
            <a:r>
              <a:rPr lang="en-US" sz="2400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an outstanding </a:t>
            </a:r>
            <a:r>
              <a:rPr lang="en-US" sz="2400" b="1" dirty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team</a:t>
            </a:r>
            <a:r>
              <a:rPr lang="en-US" sz="2400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?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  <a:defRPr/>
            </a:pPr>
            <a:endParaRPr lang="nl-NL" sz="2400" b="1" dirty="0" smtClean="0">
              <a:solidFill>
                <a:srgbClr val="031D3E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  <a:defRPr/>
            </a:pPr>
            <a:r>
              <a:rPr lang="nl-NL" sz="2400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1. </a:t>
            </a:r>
            <a:r>
              <a:rPr lang="en-GB" sz="2400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Provide</a:t>
            </a:r>
            <a:r>
              <a:rPr lang="nl-NL" sz="2400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a list of characteristics of teams </a:t>
            </a:r>
            <a:r>
              <a:rPr lang="nl-NL" sz="2400" b="1" dirty="0" err="1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that</a:t>
            </a:r>
            <a:r>
              <a:rPr lang="nl-NL" sz="2400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GB" sz="2400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function</a:t>
            </a:r>
            <a:r>
              <a:rPr lang="nl-NL" sz="2400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GB" sz="2400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very</a:t>
            </a:r>
            <a:r>
              <a:rPr lang="nl-NL" sz="2400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well.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  <a:defRPr/>
            </a:pPr>
            <a:r>
              <a:rPr lang="nl-NL" sz="2400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2. How would you measure the functioning of a team?</a:t>
            </a:r>
          </a:p>
          <a:p>
            <a:pPr>
              <a:lnSpc>
                <a:spcPct val="150000"/>
              </a:lnSpc>
              <a:spcBef>
                <a:spcPts val="0"/>
              </a:spcBef>
              <a:defRPr/>
            </a:pPr>
            <a:endParaRPr lang="nl-NL" sz="2400" dirty="0" smtClean="0">
              <a:solidFill>
                <a:srgbClr val="031D3E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  <a:defRPr/>
            </a:pPr>
            <a:endParaRPr lang="nl-NL" sz="1200" dirty="0" smtClean="0">
              <a:solidFill>
                <a:srgbClr val="031D3E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  <a:defRPr/>
            </a:pPr>
            <a:endParaRPr lang="nl-NL" sz="1200" b="1" dirty="0" smtClean="0">
              <a:solidFill>
                <a:srgbClr val="031D3E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cxnSp>
        <p:nvCxnSpPr>
          <p:cNvPr id="5" name="Straight Connector 4"/>
          <p:cNvCxnSpPr/>
          <p:nvPr/>
        </p:nvCxnSpPr>
        <p:spPr>
          <a:xfrm>
            <a:off x="457200" y="1707198"/>
            <a:ext cx="8229600" cy="0"/>
          </a:xfrm>
          <a:prstGeom prst="line">
            <a:avLst/>
          </a:prstGeom>
          <a:ln>
            <a:solidFill>
              <a:srgbClr val="031D3E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573841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" name="Straight Connector 4"/>
          <p:cNvCxnSpPr/>
          <p:nvPr/>
        </p:nvCxnSpPr>
        <p:spPr>
          <a:xfrm>
            <a:off x="457200" y="1185414"/>
            <a:ext cx="8229600" cy="0"/>
          </a:xfrm>
          <a:prstGeom prst="line">
            <a:avLst/>
          </a:prstGeom>
          <a:ln>
            <a:solidFill>
              <a:schemeClr val="bg1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Title 1"/>
          <p:cNvSpPr txBox="1">
            <a:spLocks/>
          </p:cNvSpPr>
          <p:nvPr/>
        </p:nvSpPr>
        <p:spPr>
          <a:xfrm>
            <a:off x="457200" y="106197"/>
            <a:ext cx="8686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dirty="0" smtClean="0">
                <a:solidFill>
                  <a:schemeClr val="bg1"/>
                </a:solidFill>
              </a:rPr>
              <a:t>What’s the aim?</a:t>
            </a:r>
            <a:endParaRPr lang="en-US" sz="3600" b="1" dirty="0">
              <a:solidFill>
                <a:schemeClr val="bg1"/>
              </a:solidFill>
            </a:endParaRPr>
          </a:p>
        </p:txBody>
      </p:sp>
      <p:sp>
        <p:nvSpPr>
          <p:cNvPr id="8" name="Content Placeholder 2"/>
          <p:cNvSpPr txBox="1">
            <a:spLocks/>
          </p:cNvSpPr>
          <p:nvPr/>
        </p:nvSpPr>
        <p:spPr>
          <a:xfrm>
            <a:off x="505325" y="1479088"/>
            <a:ext cx="8391995" cy="386873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0"/>
              </a:spcBef>
              <a:defRPr/>
            </a:pPr>
            <a:r>
              <a:rPr lang="nl-NL" sz="2800" b="1" dirty="0" smtClean="0">
                <a:solidFill>
                  <a:schemeClr val="bg1"/>
                </a:solidFill>
                <a:latin typeface="Arial"/>
                <a:cs typeface="Arial"/>
              </a:rPr>
              <a:t>Part 1: Build a conceptual framework</a:t>
            </a:r>
          </a:p>
          <a:p>
            <a:pPr lvl="1" algn="l">
              <a:lnSpc>
                <a:spcPct val="150000"/>
              </a:lnSpc>
              <a:spcBef>
                <a:spcPts val="0"/>
              </a:spcBef>
              <a:defRPr/>
            </a:pPr>
            <a:endParaRPr lang="en-GB" sz="1000" b="1" dirty="0" smtClean="0">
              <a:solidFill>
                <a:schemeClr val="bg1"/>
              </a:solidFill>
              <a:latin typeface="Arial"/>
              <a:cs typeface="Arial"/>
            </a:endParaRPr>
          </a:p>
          <a:p>
            <a:pPr algn="l">
              <a:lnSpc>
                <a:spcPct val="150000"/>
              </a:lnSpc>
              <a:spcBef>
                <a:spcPts val="0"/>
              </a:spcBef>
              <a:defRPr/>
            </a:pPr>
            <a:r>
              <a:rPr lang="en-GB" sz="2800" b="1" dirty="0" smtClean="0">
                <a:solidFill>
                  <a:schemeClr val="bg1"/>
                </a:solidFill>
                <a:latin typeface="Arial"/>
                <a:cs typeface="Arial"/>
              </a:rPr>
              <a:t>Part 2: Overview of cohesion research</a:t>
            </a:r>
          </a:p>
          <a:p>
            <a:pPr lvl="1" algn="l">
              <a:lnSpc>
                <a:spcPct val="150000"/>
              </a:lnSpc>
              <a:spcBef>
                <a:spcPts val="0"/>
              </a:spcBef>
              <a:defRPr/>
            </a:pPr>
            <a:endParaRPr lang="nl-NL" sz="1000" dirty="0" smtClean="0">
              <a:solidFill>
                <a:schemeClr val="bg1"/>
              </a:solidFill>
              <a:latin typeface="Arial"/>
              <a:cs typeface="Arial"/>
            </a:endParaRPr>
          </a:p>
          <a:p>
            <a:pPr algn="l">
              <a:lnSpc>
                <a:spcPct val="150000"/>
              </a:lnSpc>
              <a:spcBef>
                <a:spcPts val="0"/>
              </a:spcBef>
              <a:defRPr/>
            </a:pPr>
            <a:r>
              <a:rPr lang="nl-NL" sz="2800" b="1" dirty="0" smtClean="0">
                <a:solidFill>
                  <a:schemeClr val="bg1"/>
                </a:solidFill>
                <a:latin typeface="Arial"/>
                <a:cs typeface="Arial"/>
              </a:rPr>
              <a:t>Part 3: Build cohesion using interventions</a:t>
            </a:r>
          </a:p>
          <a:p>
            <a:pPr lvl="1" algn="l">
              <a:lnSpc>
                <a:spcPct val="150000"/>
              </a:lnSpc>
              <a:spcBef>
                <a:spcPts val="0"/>
              </a:spcBef>
              <a:defRPr/>
            </a:pPr>
            <a:endParaRPr lang="en-GB" sz="1000" b="1" dirty="0" smtClean="0">
              <a:solidFill>
                <a:schemeClr val="bg1"/>
              </a:solidFill>
              <a:latin typeface="Arial"/>
              <a:cs typeface="Arial"/>
            </a:endParaRPr>
          </a:p>
          <a:p>
            <a:pPr algn="l">
              <a:lnSpc>
                <a:spcPct val="150000"/>
              </a:lnSpc>
              <a:spcBef>
                <a:spcPts val="0"/>
              </a:spcBef>
              <a:defRPr/>
            </a:pPr>
            <a:endParaRPr lang="nl-NL" sz="1600" b="1" dirty="0" smtClean="0">
              <a:solidFill>
                <a:schemeClr val="bg1"/>
              </a:solidFill>
              <a:latin typeface="Arial"/>
              <a:cs typeface="Arial"/>
            </a:endParaRPr>
          </a:p>
          <a:p>
            <a:pPr algn="l">
              <a:lnSpc>
                <a:spcPct val="150000"/>
              </a:lnSpc>
              <a:spcBef>
                <a:spcPts val="0"/>
              </a:spcBef>
              <a:defRPr/>
            </a:pPr>
            <a:r>
              <a:rPr lang="nl-NL" sz="2800" b="1" dirty="0" smtClean="0">
                <a:solidFill>
                  <a:schemeClr val="bg1"/>
                </a:solidFill>
                <a:latin typeface="Arial"/>
                <a:cs typeface="Arial"/>
              </a:rPr>
              <a:t>Part 4: Apply B.O.B.</a:t>
            </a:r>
          </a:p>
        </p:txBody>
      </p:sp>
      <p:cxnSp>
        <p:nvCxnSpPr>
          <p:cNvPr id="9" name="Gerade Verbindung 8"/>
          <p:cNvCxnSpPr/>
          <p:nvPr/>
        </p:nvCxnSpPr>
        <p:spPr>
          <a:xfrm>
            <a:off x="457200" y="4186989"/>
            <a:ext cx="8229600" cy="0"/>
          </a:xfrm>
          <a:prstGeom prst="line">
            <a:avLst/>
          </a:prstGeom>
          <a:ln w="38100">
            <a:solidFill>
              <a:schemeClr val="bg1"/>
            </a:solidFill>
            <a:prstDash val="sysDash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Topics to be covered today…</a:t>
            </a:r>
            <a:endParaRPr lang="en-US" dirty="0"/>
          </a:p>
        </p:txBody>
      </p:sp>
      <p:sp>
        <p:nvSpPr>
          <p:cNvPr id="12" name="Content Placeholder 11"/>
          <p:cNvSpPr>
            <a:spLocks noGrp="1"/>
          </p:cNvSpPr>
          <p:nvPr>
            <p:ph idx="1"/>
          </p:nvPr>
        </p:nvSpPr>
        <p:spPr>
          <a:xfrm>
            <a:off x="498474" y="1600200"/>
            <a:ext cx="7556313" cy="4525963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  <a:defRPr/>
            </a:pPr>
            <a:r>
              <a:rPr lang="nl-NL" sz="2800" b="1" dirty="0" smtClean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nl-NL" sz="2800" b="1" dirty="0" err="1" smtClean="0">
                <a:solidFill>
                  <a:schemeClr val="tx1"/>
                </a:solidFill>
                <a:latin typeface="Arial"/>
                <a:cs typeface="Arial"/>
              </a:rPr>
              <a:t>Examine</a:t>
            </a:r>
            <a:r>
              <a:rPr lang="nl-NL" sz="2800" b="1" dirty="0" smtClean="0">
                <a:solidFill>
                  <a:schemeClr val="tx1"/>
                </a:solidFill>
                <a:latin typeface="Arial"/>
                <a:cs typeface="Arial"/>
              </a:rPr>
              <a:t> a </a:t>
            </a:r>
            <a:r>
              <a:rPr lang="nl-NL" sz="2800" b="1" dirty="0" err="1">
                <a:solidFill>
                  <a:schemeClr val="tx1"/>
                </a:solidFill>
                <a:latin typeface="Arial"/>
                <a:cs typeface="Arial"/>
              </a:rPr>
              <a:t>conceptual</a:t>
            </a:r>
            <a:r>
              <a:rPr lang="nl-NL" sz="2800" b="1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nl-NL" sz="2800" b="1" dirty="0" err="1" smtClean="0">
                <a:solidFill>
                  <a:schemeClr val="tx1"/>
                </a:solidFill>
                <a:latin typeface="Arial"/>
                <a:cs typeface="Arial"/>
              </a:rPr>
              <a:t>framework</a:t>
            </a:r>
            <a:endParaRPr lang="nl-NL" sz="2800" b="1" dirty="0">
              <a:solidFill>
                <a:schemeClr val="tx1"/>
              </a:solidFill>
              <a:latin typeface="Arial"/>
              <a:cs typeface="Arial"/>
            </a:endParaRPr>
          </a:p>
          <a:p>
            <a:pPr>
              <a:lnSpc>
                <a:spcPct val="150000"/>
              </a:lnSpc>
              <a:spcBef>
                <a:spcPts val="0"/>
              </a:spcBef>
              <a:defRPr/>
            </a:pPr>
            <a:r>
              <a:rPr lang="nl-NL" sz="2800" b="1" dirty="0" smtClean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nl-NL" sz="2800" b="1" dirty="0" err="1" smtClean="0">
                <a:solidFill>
                  <a:schemeClr val="tx1"/>
                </a:solidFill>
                <a:latin typeface="Arial"/>
                <a:cs typeface="Arial"/>
              </a:rPr>
              <a:t>Cohesion</a:t>
            </a:r>
            <a:r>
              <a:rPr lang="nl-NL" sz="2800" b="1" dirty="0" smtClean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nl-NL" sz="2800" b="1" dirty="0" err="1" smtClean="0">
                <a:solidFill>
                  <a:schemeClr val="tx1"/>
                </a:solidFill>
                <a:latin typeface="Arial"/>
                <a:cs typeface="Arial"/>
              </a:rPr>
              <a:t>tasks</a:t>
            </a:r>
            <a:r>
              <a:rPr lang="en-US" sz="2800" b="1" dirty="0" smtClean="0">
                <a:solidFill>
                  <a:schemeClr val="tx1"/>
                </a:solidFill>
                <a:latin typeface="Arial"/>
                <a:cs typeface="Arial"/>
              </a:rPr>
              <a:t>…</a:t>
            </a:r>
            <a:endParaRPr lang="nl-NL" sz="2800" b="1" dirty="0">
              <a:solidFill>
                <a:schemeClr val="tx1"/>
              </a:solidFill>
              <a:latin typeface="Arial"/>
              <a:cs typeface="Arial"/>
            </a:endParaRPr>
          </a:p>
          <a:p>
            <a:pPr lvl="1">
              <a:lnSpc>
                <a:spcPct val="150000"/>
              </a:lnSpc>
              <a:spcBef>
                <a:spcPts val="0"/>
              </a:spcBef>
              <a:defRPr/>
            </a:pPr>
            <a:endParaRPr lang="en-GB" sz="1000" b="1" dirty="0">
              <a:solidFill>
                <a:schemeClr val="tx1"/>
              </a:solidFill>
              <a:latin typeface="Arial"/>
              <a:cs typeface="Arial"/>
            </a:endParaRPr>
          </a:p>
          <a:p>
            <a:pPr>
              <a:lnSpc>
                <a:spcPct val="150000"/>
              </a:lnSpc>
              <a:spcBef>
                <a:spcPts val="0"/>
              </a:spcBef>
              <a:defRPr/>
            </a:pPr>
            <a:r>
              <a:rPr lang="en-GB" sz="2800" b="1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800" b="1" dirty="0" smtClean="0">
                <a:solidFill>
                  <a:schemeClr val="tx1"/>
                </a:solidFill>
                <a:latin typeface="Arial"/>
                <a:cs typeface="Arial"/>
              </a:rPr>
              <a:t>Cohesion research </a:t>
            </a:r>
            <a:endParaRPr lang="en-GB" sz="2800" b="1" dirty="0">
              <a:solidFill>
                <a:schemeClr val="tx1"/>
              </a:solidFill>
              <a:latin typeface="Arial"/>
              <a:cs typeface="Arial"/>
            </a:endParaRPr>
          </a:p>
          <a:p>
            <a:pPr lvl="1">
              <a:lnSpc>
                <a:spcPct val="150000"/>
              </a:lnSpc>
              <a:spcBef>
                <a:spcPts val="0"/>
              </a:spcBef>
              <a:defRPr/>
            </a:pPr>
            <a:endParaRPr lang="nl-NL" sz="1000" dirty="0">
              <a:solidFill>
                <a:schemeClr val="tx1"/>
              </a:solidFill>
              <a:latin typeface="Arial"/>
              <a:cs typeface="Arial"/>
            </a:endParaRPr>
          </a:p>
          <a:p>
            <a:pPr>
              <a:lnSpc>
                <a:spcPct val="150000"/>
              </a:lnSpc>
              <a:spcBef>
                <a:spcPts val="0"/>
              </a:spcBef>
              <a:defRPr/>
            </a:pPr>
            <a:r>
              <a:rPr lang="nl-NL" sz="2800" b="1" dirty="0" smtClean="0">
                <a:solidFill>
                  <a:schemeClr val="tx1"/>
                </a:solidFill>
                <a:latin typeface="Arial"/>
                <a:cs typeface="Arial"/>
              </a:rPr>
              <a:t> Building </a:t>
            </a:r>
            <a:r>
              <a:rPr lang="nl-NL" sz="2800" b="1" dirty="0" err="1">
                <a:solidFill>
                  <a:schemeClr val="tx1"/>
                </a:solidFill>
                <a:latin typeface="Arial"/>
                <a:cs typeface="Arial"/>
              </a:rPr>
              <a:t>cohesion</a:t>
            </a:r>
            <a:r>
              <a:rPr lang="nl-NL" sz="2800" b="1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nl-NL" sz="2800" b="1" dirty="0" err="1">
                <a:solidFill>
                  <a:schemeClr val="tx1"/>
                </a:solidFill>
                <a:latin typeface="Arial"/>
                <a:cs typeface="Arial"/>
              </a:rPr>
              <a:t>using</a:t>
            </a:r>
            <a:r>
              <a:rPr lang="nl-NL" sz="2800" b="1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nl-NL" sz="2800" b="1" dirty="0" err="1" smtClean="0">
                <a:solidFill>
                  <a:schemeClr val="tx1"/>
                </a:solidFill>
                <a:latin typeface="Arial"/>
                <a:cs typeface="Arial"/>
              </a:rPr>
              <a:t>interventions</a:t>
            </a:r>
            <a:r>
              <a:rPr lang="nl-NL" sz="2800" b="1" dirty="0" smtClean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US" sz="2800" b="1" dirty="0" smtClean="0">
                <a:solidFill>
                  <a:schemeClr val="tx1"/>
                </a:solidFill>
                <a:latin typeface="Arial"/>
                <a:cs typeface="Arial"/>
              </a:rPr>
              <a:t>–</a:t>
            </a:r>
            <a:r>
              <a:rPr lang="nl-NL" sz="2800" b="1" dirty="0" smtClean="0">
                <a:solidFill>
                  <a:schemeClr val="tx1"/>
                </a:solidFill>
                <a:latin typeface="Arial"/>
                <a:cs typeface="Arial"/>
              </a:rPr>
              <a:t> indirect approach</a:t>
            </a:r>
            <a:r>
              <a:rPr lang="en-US" sz="2800" b="1" dirty="0" smtClean="0">
                <a:solidFill>
                  <a:schemeClr val="tx1"/>
                </a:solidFill>
                <a:latin typeface="Arial"/>
                <a:cs typeface="Arial"/>
              </a:rPr>
              <a:t>…</a:t>
            </a:r>
            <a:endParaRPr lang="nl-NL" sz="2800" b="1" dirty="0">
              <a:solidFill>
                <a:schemeClr val="tx1"/>
              </a:solidFill>
              <a:latin typeface="Arial"/>
              <a:cs typeface="Arial"/>
            </a:endParaRPr>
          </a:p>
          <a:p>
            <a:pPr lvl="1">
              <a:lnSpc>
                <a:spcPct val="150000"/>
              </a:lnSpc>
              <a:spcBef>
                <a:spcPts val="0"/>
              </a:spcBef>
              <a:defRPr/>
            </a:pPr>
            <a:endParaRPr lang="en-GB" sz="1000" b="1" dirty="0">
              <a:solidFill>
                <a:schemeClr val="tx1"/>
              </a:solidFill>
              <a:latin typeface="Arial"/>
              <a:cs typeface="Arial"/>
            </a:endParaRPr>
          </a:p>
          <a:p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97685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20857" y="3035170"/>
            <a:ext cx="7772400" cy="431138"/>
          </a:xfrm>
        </p:spPr>
        <p:txBody>
          <a:bodyPr>
            <a:normAutofit fontScale="90000"/>
          </a:bodyPr>
          <a:lstStyle/>
          <a:p>
            <a:r>
              <a:rPr lang="en-US" b="1" dirty="0" smtClean="0">
                <a:solidFill>
                  <a:srgbClr val="FFFFFF"/>
                </a:solidFill>
                <a:latin typeface="Arial"/>
                <a:cs typeface="Arial"/>
              </a:rPr>
              <a:t>Is cohesion important?</a:t>
            </a:r>
            <a:br>
              <a:rPr lang="en-US" b="1" dirty="0" smtClean="0">
                <a:solidFill>
                  <a:srgbClr val="FFFFFF"/>
                </a:solidFill>
                <a:latin typeface="Arial"/>
                <a:cs typeface="Arial"/>
              </a:rPr>
            </a:br>
            <a:r>
              <a:rPr lang="en-US" b="1" dirty="0">
                <a:solidFill>
                  <a:srgbClr val="FFFFFF"/>
                </a:solidFill>
                <a:latin typeface="Arial"/>
                <a:cs typeface="Arial"/>
              </a:rPr>
              <a:t/>
            </a:r>
            <a:br>
              <a:rPr lang="en-US" b="1" dirty="0">
                <a:solidFill>
                  <a:srgbClr val="FFFFFF"/>
                </a:solidFill>
                <a:latin typeface="Arial"/>
                <a:cs typeface="Arial"/>
              </a:rPr>
            </a:br>
            <a:r>
              <a:rPr lang="en-US" b="1" dirty="0" smtClean="0">
                <a:solidFill>
                  <a:srgbClr val="FFFFFF"/>
                </a:solidFill>
                <a:latin typeface="Arial"/>
                <a:cs typeface="Arial"/>
              </a:rPr>
              <a:t/>
            </a:r>
            <a:br>
              <a:rPr lang="en-US" b="1" dirty="0" smtClean="0">
                <a:solidFill>
                  <a:srgbClr val="FFFFFF"/>
                </a:solidFill>
                <a:latin typeface="Arial"/>
                <a:cs typeface="Arial"/>
              </a:rPr>
            </a:br>
            <a:r>
              <a:rPr lang="en-US" b="1" dirty="0">
                <a:solidFill>
                  <a:srgbClr val="FFFFFF"/>
                </a:solidFill>
                <a:latin typeface="Arial"/>
                <a:cs typeface="Arial"/>
              </a:rPr>
              <a:t/>
            </a:r>
            <a:br>
              <a:rPr lang="en-US" b="1" dirty="0">
                <a:solidFill>
                  <a:srgbClr val="FFFFFF"/>
                </a:solidFill>
                <a:latin typeface="Arial"/>
                <a:cs typeface="Arial"/>
              </a:rPr>
            </a:br>
            <a:r>
              <a:rPr lang="en-US" b="1" dirty="0" smtClean="0">
                <a:solidFill>
                  <a:schemeClr val="tx1"/>
                </a:solidFill>
                <a:latin typeface="Arial"/>
                <a:cs typeface="Arial"/>
              </a:rPr>
              <a:t/>
            </a:r>
            <a:br>
              <a:rPr lang="en-US" b="1" dirty="0" smtClean="0">
                <a:solidFill>
                  <a:schemeClr val="tx1"/>
                </a:solidFill>
                <a:latin typeface="Arial"/>
                <a:cs typeface="Arial"/>
              </a:rPr>
            </a:br>
            <a:r>
              <a:rPr lang="en-US" b="1" dirty="0" smtClean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Task:</a:t>
            </a:r>
            <a:r>
              <a:rPr lang="en-US" b="1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/>
            </a:r>
            <a:br>
              <a:rPr lang="en-US" b="1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en-US" b="1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Examples of successful teams / with or without social </a:t>
            </a:r>
            <a:r>
              <a:rPr lang="en-US" b="1" dirty="0" smtClean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cohesion?</a:t>
            </a:r>
            <a:r>
              <a:rPr lang="en-US" b="1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/>
            </a:r>
            <a:br>
              <a:rPr lang="en-US" b="1" dirty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en-US" b="1" dirty="0">
                <a:solidFill>
                  <a:srgbClr val="FFFFFF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/>
            </a:r>
            <a:br>
              <a:rPr lang="en-US" b="1" dirty="0">
                <a:solidFill>
                  <a:srgbClr val="FFFFFF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en-US" b="1" dirty="0" smtClean="0">
                <a:solidFill>
                  <a:srgbClr val="FFFFFF"/>
                </a:solidFill>
                <a:latin typeface="Arial"/>
                <a:cs typeface="Arial"/>
              </a:rPr>
              <a:t/>
            </a:r>
            <a:br>
              <a:rPr lang="en-US" b="1" dirty="0" smtClean="0">
                <a:solidFill>
                  <a:srgbClr val="FFFFFF"/>
                </a:solidFill>
                <a:latin typeface="Arial"/>
                <a:cs typeface="Arial"/>
              </a:rPr>
            </a:br>
            <a:endParaRPr lang="en-US" b="1" dirty="0">
              <a:solidFill>
                <a:srgbClr val="FFFFFF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549606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Examples…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Linked to competition</a:t>
            </a:r>
          </a:p>
          <a:p>
            <a:r>
              <a:rPr lang="en-US" dirty="0" smtClean="0"/>
              <a:t>Tours are about bonding together…Success depends on whether you come together or you split into factions…There were times with this lions squad when we felt invincible – that we could take on the whole world and beat them (Jeremy Guscott</a:t>
            </a:r>
            <a:r>
              <a:rPr lang="en-US" dirty="0"/>
              <a:t>,</a:t>
            </a:r>
            <a:r>
              <a:rPr lang="en-US" dirty="0" smtClean="0"/>
              <a:t>1997).</a:t>
            </a:r>
          </a:p>
          <a:p>
            <a:r>
              <a:rPr lang="en-US" dirty="0">
                <a:hlinkClick r:id="rId2"/>
              </a:rPr>
              <a:t>http://media.smh.com.au/sport/sports-hq/wiggins-stabbed-in-the-back-by-froome-4744567.</a:t>
            </a:r>
            <a:r>
              <a:rPr lang="en-US" dirty="0" smtClean="0">
                <a:hlinkClick r:id="rId2"/>
              </a:rPr>
              <a:t>html</a:t>
            </a: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Welsh Rugby Team – Singing! </a:t>
            </a:r>
            <a:r>
              <a:rPr lang="en-US" dirty="0" err="1" smtClean="0"/>
              <a:t>Lan</a:t>
            </a:r>
            <a:r>
              <a:rPr lang="en-US" dirty="0" smtClean="0"/>
              <a:t> Y </a:t>
            </a:r>
            <a:r>
              <a:rPr lang="en-US" dirty="0" err="1" smtClean="0"/>
              <a:t>Mor</a:t>
            </a:r>
            <a:r>
              <a:rPr lang="en-US" dirty="0" smtClean="0"/>
              <a:t>…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3197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Importance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600" dirty="0" smtClean="0"/>
              <a:t>   Cohesion historically, has been identified as the most important small-group variable (</a:t>
            </a:r>
            <a:r>
              <a:rPr lang="en-US" sz="3600" dirty="0" err="1" smtClean="0"/>
              <a:t>Golembiewski</a:t>
            </a:r>
            <a:r>
              <a:rPr lang="en-US" sz="3600" dirty="0" smtClean="0"/>
              <a:t>, 1962; </a:t>
            </a:r>
            <a:r>
              <a:rPr lang="en-US" sz="3600" dirty="0" err="1" smtClean="0"/>
              <a:t>lott</a:t>
            </a:r>
            <a:r>
              <a:rPr lang="en-US" sz="3600" dirty="0" smtClean="0"/>
              <a:t> and Lott)</a:t>
            </a:r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2553943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2"/>
          <p:cNvSpPr>
            <a:spLocks noGrp="1" noChangeArrowheads="1"/>
          </p:cNvSpPr>
          <p:nvPr>
            <p:ph type="title"/>
          </p:nvPr>
        </p:nvSpPr>
        <p:spPr>
          <a:xfrm>
            <a:off x="931863" y="602456"/>
            <a:ext cx="8212137" cy="1509713"/>
          </a:xfrm>
        </p:spPr>
        <p:txBody>
          <a:bodyPr/>
          <a:lstStyle/>
          <a:p>
            <a:r>
              <a:rPr lang="en-US" dirty="0" smtClean="0">
                <a:cs typeface="Times New Roman" charset="0"/>
              </a:rPr>
              <a:t>Re-cap: Definition </a:t>
            </a:r>
            <a:r>
              <a:rPr lang="en-US" dirty="0">
                <a:cs typeface="Times New Roman" charset="0"/>
              </a:rPr>
              <a:t>of Group </a:t>
            </a:r>
            <a:r>
              <a:rPr lang="en-US" dirty="0" smtClean="0">
                <a:cs typeface="Times New Roman" charset="0"/>
              </a:rPr>
              <a:t/>
            </a:r>
            <a:br>
              <a:rPr lang="en-US" dirty="0" smtClean="0">
                <a:cs typeface="Times New Roman" charset="0"/>
              </a:rPr>
            </a:br>
            <a:r>
              <a:rPr lang="en-US" dirty="0" smtClean="0">
                <a:cs typeface="Times New Roman" charset="0"/>
              </a:rPr>
              <a:t>Cohesion</a:t>
            </a:r>
            <a:endParaRPr lang="en-US" dirty="0">
              <a:cs typeface="Times New Roman" charset="0"/>
            </a:endParaRPr>
          </a:p>
        </p:txBody>
      </p:sp>
      <p:sp>
        <p:nvSpPr>
          <p:cNvPr id="696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3400" y="1961969"/>
            <a:ext cx="7661275" cy="4876800"/>
          </a:xfrm>
        </p:spPr>
        <p:txBody>
          <a:bodyPr/>
          <a:lstStyle/>
          <a:p>
            <a:r>
              <a:rPr lang="en-US" sz="2800" dirty="0"/>
              <a:t>Carron, Brawley, and </a:t>
            </a:r>
            <a:r>
              <a:rPr lang="en-US" sz="2800" dirty="0" err="1"/>
              <a:t>Widmeyer</a:t>
            </a:r>
            <a:r>
              <a:rPr lang="en-US" sz="2800" dirty="0"/>
              <a:t> (1998) defined cohesion as </a:t>
            </a:r>
            <a:r>
              <a:rPr lang="ja-JP" altLang="en-US" sz="2800" dirty="0">
                <a:latin typeface="Arial"/>
              </a:rPr>
              <a:t>“</a:t>
            </a:r>
            <a:r>
              <a:rPr lang="en-US" sz="2800" dirty="0"/>
              <a:t>a dynamic process that is reflected in the tendency of a group to stick together and remain united in the pursuit of its instrumental objectives and/or for the satisfaction of member needs</a:t>
            </a:r>
            <a:r>
              <a:rPr lang="ja-JP" altLang="en-US" sz="2800" dirty="0">
                <a:latin typeface="Arial"/>
              </a:rPr>
              <a:t>”</a:t>
            </a:r>
            <a:r>
              <a:rPr lang="en-US" sz="28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0656265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67557"/>
            <a:ext cx="8229600" cy="1143000"/>
          </a:xfrm>
        </p:spPr>
        <p:txBody>
          <a:bodyPr>
            <a:normAutofit/>
          </a:bodyPr>
          <a:lstStyle/>
          <a:p>
            <a:r>
              <a:rPr lang="en-US" sz="3600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Characteristics of cohesion</a:t>
            </a:r>
            <a:endParaRPr lang="en-US" sz="3600" b="1" dirty="0">
              <a:solidFill>
                <a:srgbClr val="031D3E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4" name="Inhaltsplatzhalter 3"/>
          <p:cNvSpPr>
            <a:spLocks noGrp="1"/>
          </p:cNvSpPr>
          <p:nvPr>
            <p:ph idx="1"/>
          </p:nvPr>
        </p:nvSpPr>
        <p:spPr>
          <a:xfrm>
            <a:off x="457200" y="1347048"/>
            <a:ext cx="8229600" cy="3332653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nl-NL" sz="2200" b="1" dirty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Multidimensional: </a:t>
            </a:r>
            <a:r>
              <a:rPr lang="nl-NL" sz="2200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reasons </a:t>
            </a:r>
            <a:r>
              <a:rPr lang="nl-NL" sz="2200" dirty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to stick together </a:t>
            </a:r>
            <a:r>
              <a:rPr lang="nl-NL" sz="2200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differ</a:t>
            </a:r>
            <a:endParaRPr lang="nl-NL" sz="2200" dirty="0">
              <a:solidFill>
                <a:srgbClr val="031D3E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nl-NL" sz="2200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Dynamic construct: </a:t>
            </a:r>
            <a:r>
              <a:rPr lang="nl-NL" sz="2200" dirty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</a:t>
            </a:r>
            <a:r>
              <a:rPr lang="nl-NL" sz="2200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eam cohesion-performance </a:t>
            </a:r>
            <a:r>
              <a:rPr lang="nl-NL" sz="2200" dirty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link with temporal proximity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nl-NL" sz="2200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Instrumental: </a:t>
            </a:r>
            <a:r>
              <a:rPr lang="nl-NL" sz="2200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groups stick together for a </a:t>
            </a:r>
            <a:r>
              <a:rPr lang="nl-NL" sz="2200" dirty="0" err="1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purpose</a:t>
            </a:r>
            <a:r>
              <a:rPr lang="nl-NL" sz="2200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– </a:t>
            </a:r>
            <a:r>
              <a:rPr lang="nl-NL" sz="2200" dirty="0" err="1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and</a:t>
            </a:r>
            <a:r>
              <a:rPr lang="nl-NL" sz="2200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must have a purpose for its actions</a:t>
            </a:r>
            <a:endParaRPr lang="nl-NL" sz="2200" b="1" dirty="0" smtClean="0">
              <a:solidFill>
                <a:srgbClr val="031D3E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nl-NL" sz="2200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Affective: </a:t>
            </a:r>
            <a:r>
              <a:rPr lang="nl-NL" sz="2200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all groups provide a context for the development of social relationships – good/bad</a:t>
            </a:r>
          </a:p>
          <a:p>
            <a:pPr marL="457200" lvl="1" indent="0">
              <a:lnSpc>
                <a:spcPct val="110000"/>
              </a:lnSpc>
              <a:buNone/>
            </a:pPr>
            <a:endParaRPr lang="en-GB" sz="2000" b="1" dirty="0">
              <a:solidFill>
                <a:srgbClr val="031D3E"/>
              </a:solidFill>
              <a:latin typeface="+mj-lt"/>
            </a:endParaRPr>
          </a:p>
        </p:txBody>
      </p:sp>
      <p:cxnSp>
        <p:nvCxnSpPr>
          <p:cNvPr id="5" name="Straight Connector 4"/>
          <p:cNvCxnSpPr/>
          <p:nvPr/>
        </p:nvCxnSpPr>
        <p:spPr>
          <a:xfrm>
            <a:off x="457200" y="878402"/>
            <a:ext cx="8229600" cy="0"/>
          </a:xfrm>
          <a:prstGeom prst="line">
            <a:avLst/>
          </a:prstGeom>
          <a:ln>
            <a:solidFill>
              <a:srgbClr val="031D3E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" name="Textfeld 5"/>
          <p:cNvSpPr txBox="1"/>
          <p:nvPr/>
        </p:nvSpPr>
        <p:spPr>
          <a:xfrm>
            <a:off x="6024484" y="5617029"/>
            <a:ext cx="26623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nl-NL" dirty="0" smtClean="0">
                <a:solidFill>
                  <a:srgbClr val="031D3E"/>
                </a:solidFill>
                <a:latin typeface="+mj-lt"/>
              </a:rPr>
              <a:t>Carron &amp; </a:t>
            </a:r>
            <a:r>
              <a:rPr lang="nl-NL" dirty="0" err="1" smtClean="0">
                <a:solidFill>
                  <a:srgbClr val="031D3E"/>
                </a:solidFill>
                <a:latin typeface="+mj-lt"/>
              </a:rPr>
              <a:t>Eys</a:t>
            </a:r>
            <a:r>
              <a:rPr lang="nl-NL" dirty="0">
                <a:solidFill>
                  <a:srgbClr val="031D3E"/>
                </a:solidFill>
                <a:latin typeface="+mj-lt"/>
              </a:rPr>
              <a:t> </a:t>
            </a:r>
            <a:r>
              <a:rPr lang="nl-NL" dirty="0" smtClean="0">
                <a:solidFill>
                  <a:srgbClr val="031D3E"/>
                </a:solidFill>
                <a:latin typeface="+mj-lt"/>
              </a:rPr>
              <a:t>(2012)</a:t>
            </a:r>
            <a:endParaRPr lang="en-GB" dirty="0">
              <a:solidFill>
                <a:srgbClr val="031D3E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0911147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 teammates need to get on?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de-DE" dirty="0">
                <a:hlinkClick r:id="rId2"/>
              </a:rPr>
              <a:t>http://www.ibtimes.co.uk/lewis-hamilton-sends-worrying-reminder-new-mercedes-teammate-valtteri-bottas-</a:t>
            </a:r>
            <a:r>
              <a:rPr lang="de-DE" dirty="0" smtClean="0">
                <a:hlinkClick r:id="rId2"/>
              </a:rPr>
              <a:t>1604349</a:t>
            </a:r>
            <a:endParaRPr lang="de-DE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920411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4837024"/>
            <a:ext cx="7772400" cy="887573"/>
          </a:xfrm>
        </p:spPr>
        <p:txBody>
          <a:bodyPr>
            <a:normAutofit/>
          </a:bodyPr>
          <a:lstStyle/>
          <a:p>
            <a:r>
              <a:rPr lang="en-US" dirty="0" smtClean="0">
                <a:solidFill>
                  <a:srgbClr val="000000"/>
                </a:solidFill>
                <a:latin typeface="+mn-lt"/>
                <a:cs typeface="Arial"/>
              </a:rPr>
              <a:t>Conceptual framework of cohesion</a:t>
            </a:r>
            <a:endParaRPr lang="en-US" dirty="0">
              <a:solidFill>
                <a:srgbClr val="000000"/>
              </a:solidFill>
              <a:latin typeface="+mn-lt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788912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07042"/>
            <a:ext cx="8229600" cy="1143000"/>
          </a:xfrm>
        </p:spPr>
        <p:txBody>
          <a:bodyPr>
            <a:normAutofit/>
          </a:bodyPr>
          <a:lstStyle/>
          <a:p>
            <a:r>
              <a:rPr lang="en-US" sz="3600" b="1" dirty="0" smtClean="0">
                <a:solidFill>
                  <a:srgbClr val="031D3E"/>
                </a:solidFill>
                <a:ea typeface="Tahoma" panose="020B0604030504040204" pitchFamily="34" charset="0"/>
                <a:cs typeface="Tahoma" panose="020B0604030504040204" pitchFamily="34" charset="0"/>
              </a:rPr>
              <a:t>Why stick together?</a:t>
            </a:r>
            <a:endParaRPr lang="en-US" sz="3600" b="1" dirty="0">
              <a:solidFill>
                <a:srgbClr val="031D3E"/>
              </a:solidFill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4" name="Inhaltsplatzhalter 3"/>
          <p:cNvSpPr>
            <a:spLocks noGrp="1"/>
          </p:cNvSpPr>
          <p:nvPr>
            <p:ph idx="1"/>
          </p:nvPr>
        </p:nvSpPr>
        <p:spPr>
          <a:xfrm>
            <a:off x="457200" y="1350042"/>
            <a:ext cx="8229600" cy="5152429"/>
          </a:xfrm>
        </p:spPr>
        <p:txBody>
          <a:bodyPr>
            <a:noAutofit/>
          </a:bodyPr>
          <a:lstStyle/>
          <a:p>
            <a:pPr marL="0" lvl="0" indent="0">
              <a:buNone/>
            </a:pPr>
            <a:r>
              <a:rPr lang="nl-NL" sz="2400" b="1" dirty="0" smtClean="0">
                <a:solidFill>
                  <a:srgbClr val="031D3E"/>
                </a:solidFill>
                <a:ea typeface="Tahoma" panose="020B0604030504040204" pitchFamily="34" charset="0"/>
                <a:cs typeface="Tahoma" panose="020B0604030504040204" pitchFamily="34" charset="0"/>
              </a:rPr>
              <a:t>Group integration: 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nl-NL" sz="2400" dirty="0" err="1">
                <a:solidFill>
                  <a:srgbClr val="031D3E"/>
                </a:solidFill>
                <a:ea typeface="Tahoma" panose="020B0604030504040204" pitchFamily="34" charset="0"/>
                <a:cs typeface="Tahoma" panose="020B0604030504040204" pitchFamily="34" charset="0"/>
              </a:rPr>
              <a:t>I</a:t>
            </a:r>
            <a:r>
              <a:rPr lang="nl-NL" sz="2400" dirty="0" err="1" smtClean="0">
                <a:solidFill>
                  <a:srgbClr val="031D3E"/>
                </a:solidFill>
                <a:ea typeface="Tahoma" panose="020B0604030504040204" pitchFamily="34" charset="0"/>
                <a:cs typeface="Tahoma" panose="020B0604030504040204" pitchFamily="34" charset="0"/>
              </a:rPr>
              <a:t>ndividual’s</a:t>
            </a:r>
            <a:r>
              <a:rPr lang="nl-NL" sz="2400" dirty="0" smtClean="0">
                <a:solidFill>
                  <a:srgbClr val="031D3E"/>
                </a:solidFill>
                <a:ea typeface="Tahoma" panose="020B0604030504040204" pitchFamily="34" charset="0"/>
                <a:cs typeface="Tahoma" panose="020B0604030504040204" pitchFamily="34" charset="0"/>
              </a:rPr>
              <a:t> perceptions about the closeness, similarity, and bonding of the group 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nl-NL" sz="2400" dirty="0" smtClean="0">
                <a:solidFill>
                  <a:srgbClr val="031D3E"/>
                </a:solidFill>
                <a:ea typeface="Tahoma" panose="020B0604030504040204" pitchFamily="34" charset="0"/>
                <a:cs typeface="Tahoma" panose="020B0604030504040204" pitchFamily="34" charset="0"/>
              </a:rPr>
              <a:t>Unification of the group</a:t>
            </a:r>
          </a:p>
          <a:p>
            <a:pPr marL="0" lvl="0" indent="0">
              <a:buNone/>
            </a:pPr>
            <a:endParaRPr lang="nl-NL" sz="2400" b="1" dirty="0" smtClean="0">
              <a:solidFill>
                <a:srgbClr val="031D3E"/>
              </a:solidFill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lvl="0" indent="0">
              <a:buNone/>
            </a:pPr>
            <a:r>
              <a:rPr lang="nl-NL" sz="2400" b="1" dirty="0" smtClean="0">
                <a:solidFill>
                  <a:srgbClr val="031D3E"/>
                </a:solidFill>
                <a:ea typeface="Tahoma" panose="020B0604030504040204" pitchFamily="34" charset="0"/>
                <a:cs typeface="Tahoma" panose="020B0604030504040204" pitchFamily="34" charset="0"/>
              </a:rPr>
              <a:t>Individual attractions to the group: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nl-NL" sz="2400" dirty="0" smtClean="0">
                <a:solidFill>
                  <a:srgbClr val="031D3E"/>
                </a:solidFill>
                <a:ea typeface="Tahoma" panose="020B0604030504040204" pitchFamily="34" charset="0"/>
                <a:cs typeface="Tahoma" panose="020B0604030504040204" pitchFamily="34" charset="0"/>
              </a:rPr>
              <a:t>Individual’s perceptions about personal motivations acting to attract and retain him/her in the group</a:t>
            </a:r>
          </a:p>
          <a:p>
            <a:pPr marL="0" indent="0">
              <a:lnSpc>
                <a:spcPct val="170000"/>
              </a:lnSpc>
              <a:buNone/>
            </a:pPr>
            <a:endParaRPr lang="nl-NL" sz="1000" b="1" dirty="0" smtClean="0">
              <a:solidFill>
                <a:srgbClr val="031D3E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3" name="Textfeld 2"/>
          <p:cNvSpPr txBox="1"/>
          <p:nvPr/>
        </p:nvSpPr>
        <p:spPr>
          <a:xfrm>
            <a:off x="6483927" y="5617029"/>
            <a:ext cx="233825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nl-NL" sz="1600" dirty="0" smtClean="0">
                <a:solidFill>
                  <a:srgbClr val="031D3E"/>
                </a:solidFill>
              </a:rPr>
              <a:t>Carron et al. (1985)</a:t>
            </a:r>
            <a:endParaRPr lang="en-GB" sz="1600" dirty="0">
              <a:solidFill>
                <a:srgbClr val="031D3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445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06902"/>
            <a:ext cx="8229600" cy="1143000"/>
          </a:xfrm>
        </p:spPr>
        <p:txBody>
          <a:bodyPr>
            <a:normAutofit/>
          </a:bodyPr>
          <a:lstStyle/>
          <a:p>
            <a:r>
              <a:rPr lang="en-US" sz="3600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Why stick together?</a:t>
            </a:r>
            <a:endParaRPr lang="en-US" sz="3600" b="1" dirty="0">
              <a:solidFill>
                <a:srgbClr val="031D3E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4" name="Inhaltsplatzhalter 3"/>
          <p:cNvSpPr>
            <a:spLocks noGrp="1"/>
          </p:cNvSpPr>
          <p:nvPr>
            <p:ph idx="1"/>
          </p:nvPr>
        </p:nvSpPr>
        <p:spPr>
          <a:xfrm>
            <a:off x="457200" y="1350043"/>
            <a:ext cx="8229600" cy="3863226"/>
          </a:xfrm>
        </p:spPr>
        <p:txBody>
          <a:bodyPr>
            <a:noAutofit/>
          </a:bodyPr>
          <a:lstStyle/>
          <a:p>
            <a:pPr marL="0" lvl="0" indent="0">
              <a:buNone/>
            </a:pPr>
            <a:r>
              <a:rPr lang="nl-NL" sz="2400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Task orientation: 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nl-NL" sz="2400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 general orientation or motivation towards the group’s instrumental objectives </a:t>
            </a:r>
          </a:p>
          <a:p>
            <a:pPr marL="0" lvl="0" indent="0">
              <a:buNone/>
            </a:pPr>
            <a:endParaRPr lang="nl-NL" sz="2400" dirty="0">
              <a:solidFill>
                <a:srgbClr val="031D3E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lvl="0" indent="0">
              <a:buNone/>
            </a:pPr>
            <a:r>
              <a:rPr lang="nl-NL" sz="2400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Social orientation: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nl-NL" sz="2400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 general orientation or motivation towards developing and maintaining social relationships and activities within the group</a:t>
            </a:r>
          </a:p>
          <a:p>
            <a:pPr marL="0" indent="0">
              <a:lnSpc>
                <a:spcPct val="170000"/>
              </a:lnSpc>
              <a:buNone/>
            </a:pPr>
            <a:endParaRPr lang="nl-NL" sz="1000" b="1" dirty="0" smtClean="0">
              <a:solidFill>
                <a:srgbClr val="031D3E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6" name="Textfeld 5"/>
          <p:cNvSpPr txBox="1"/>
          <p:nvPr/>
        </p:nvSpPr>
        <p:spPr>
          <a:xfrm>
            <a:off x="6483927" y="5617029"/>
            <a:ext cx="180505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nl-NL" sz="1600" dirty="0" smtClean="0">
                <a:solidFill>
                  <a:srgbClr val="031D3E"/>
                </a:solidFill>
                <a:latin typeface="+mj-lt"/>
              </a:rPr>
              <a:t>Carron et al 1985</a:t>
            </a:r>
            <a:endParaRPr lang="en-GB" sz="1600" dirty="0">
              <a:solidFill>
                <a:srgbClr val="031D3E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7295896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98474" y="484094"/>
            <a:ext cx="7556313" cy="564206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b="1" dirty="0" smtClean="0">
                <a:solidFill>
                  <a:srgbClr val="000000"/>
                </a:solidFill>
              </a:rPr>
              <a:t>Individual </a:t>
            </a:r>
            <a:r>
              <a:rPr lang="en-US" b="1" dirty="0">
                <a:solidFill>
                  <a:srgbClr val="000000"/>
                </a:solidFill>
              </a:rPr>
              <a:t>attractions to the group (task) ATG-</a:t>
            </a:r>
            <a:r>
              <a:rPr lang="en-US" b="1" dirty="0" smtClean="0">
                <a:solidFill>
                  <a:srgbClr val="000000"/>
                </a:solidFill>
              </a:rPr>
              <a:t>T</a:t>
            </a:r>
          </a:p>
          <a:p>
            <a:r>
              <a:rPr lang="en-US" dirty="0" smtClean="0">
                <a:solidFill>
                  <a:srgbClr val="000000"/>
                </a:solidFill>
              </a:rPr>
              <a:t>Attractiveness of team’s task, productivity and goals for the individual personally.</a:t>
            </a:r>
            <a:endParaRPr lang="en-US" dirty="0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US" b="1" dirty="0">
                <a:solidFill>
                  <a:srgbClr val="000000"/>
                </a:solidFill>
              </a:rPr>
              <a:t>Individual attractions to the group (social) ATG-</a:t>
            </a:r>
            <a:r>
              <a:rPr lang="en-US" b="1" dirty="0" smtClean="0">
                <a:solidFill>
                  <a:srgbClr val="000000"/>
                </a:solidFill>
              </a:rPr>
              <a:t>S</a:t>
            </a:r>
          </a:p>
          <a:p>
            <a:r>
              <a:rPr lang="en-US" dirty="0" smtClean="0">
                <a:solidFill>
                  <a:srgbClr val="000000"/>
                </a:solidFill>
              </a:rPr>
              <a:t>Feelings about his or her personal acceptance, and social interaction with the team. </a:t>
            </a:r>
            <a:endParaRPr lang="en-US" dirty="0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US" b="1" dirty="0">
                <a:solidFill>
                  <a:srgbClr val="000000"/>
                </a:solidFill>
              </a:rPr>
              <a:t>Group integration (task) GI-</a:t>
            </a:r>
            <a:r>
              <a:rPr lang="en-US" b="1" dirty="0" smtClean="0">
                <a:solidFill>
                  <a:srgbClr val="000000"/>
                </a:solidFill>
              </a:rPr>
              <a:t>T</a:t>
            </a:r>
          </a:p>
          <a:p>
            <a:r>
              <a:rPr lang="en-US" dirty="0" smtClean="0">
                <a:solidFill>
                  <a:srgbClr val="000000"/>
                </a:solidFill>
              </a:rPr>
              <a:t>Individuals perceptions of similarity, closeness and bonding within the team as a whole around the task.</a:t>
            </a:r>
            <a:endParaRPr lang="en-US" dirty="0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US" b="1" dirty="0">
                <a:solidFill>
                  <a:srgbClr val="000000"/>
                </a:solidFill>
              </a:rPr>
              <a:t>Group integration (social) GI-</a:t>
            </a:r>
            <a:r>
              <a:rPr lang="en-US" b="1" dirty="0" smtClean="0">
                <a:solidFill>
                  <a:srgbClr val="000000"/>
                </a:solidFill>
              </a:rPr>
              <a:t>S</a:t>
            </a:r>
          </a:p>
          <a:p>
            <a:r>
              <a:rPr lang="en-US" dirty="0" smtClean="0">
                <a:solidFill>
                  <a:srgbClr val="000000"/>
                </a:solidFill>
              </a:rPr>
              <a:t>Individuals </a:t>
            </a:r>
            <a:r>
              <a:rPr lang="en-US" dirty="0">
                <a:solidFill>
                  <a:srgbClr val="000000"/>
                </a:solidFill>
              </a:rPr>
              <a:t>perceptions of </a:t>
            </a:r>
            <a:r>
              <a:rPr lang="en-US" dirty="0" smtClean="0">
                <a:solidFill>
                  <a:srgbClr val="000000"/>
                </a:solidFill>
              </a:rPr>
              <a:t>similarity</a:t>
            </a:r>
            <a:r>
              <a:rPr lang="en-US" dirty="0">
                <a:solidFill>
                  <a:srgbClr val="000000"/>
                </a:solidFill>
              </a:rPr>
              <a:t>, closeness and bonding within the </a:t>
            </a:r>
            <a:r>
              <a:rPr lang="en-US" dirty="0" smtClean="0">
                <a:solidFill>
                  <a:srgbClr val="000000"/>
                </a:solidFill>
              </a:rPr>
              <a:t>entire group as a social unit.</a:t>
            </a:r>
            <a:endParaRPr lang="en-US" dirty="0">
              <a:solidFill>
                <a:srgbClr val="000000"/>
              </a:solidFill>
            </a:endParaRPr>
          </a:p>
          <a:p>
            <a:endParaRPr 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555475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Group Environment Questionnaire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375164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-98342"/>
            <a:ext cx="8229600" cy="1143000"/>
          </a:xfrm>
        </p:spPr>
        <p:txBody>
          <a:bodyPr>
            <a:normAutofit/>
          </a:bodyPr>
          <a:lstStyle/>
          <a:p>
            <a:r>
              <a:rPr lang="en-US" sz="3600" b="1" dirty="0" smtClean="0">
                <a:solidFill>
                  <a:srgbClr val="031D3E"/>
                </a:solidFill>
              </a:rPr>
              <a:t>Conceptual framework cohesion</a:t>
            </a:r>
            <a:endParaRPr lang="en-US" sz="3600" b="1" dirty="0">
              <a:solidFill>
                <a:srgbClr val="031D3E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650" y="1211284"/>
            <a:ext cx="8712700" cy="51991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65247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0172"/>
            <a:ext cx="8229600" cy="1143000"/>
          </a:xfrm>
        </p:spPr>
        <p:txBody>
          <a:bodyPr>
            <a:noAutofit/>
          </a:bodyPr>
          <a:lstStyle/>
          <a:p>
            <a:r>
              <a:rPr lang="en-US" sz="3200" b="1" dirty="0" smtClean="0">
                <a:solidFill>
                  <a:srgbClr val="031D3E"/>
                </a:solidFill>
              </a:rPr>
              <a:t>Measurement…</a:t>
            </a:r>
            <a:endParaRPr lang="en-US" sz="3200" b="1" dirty="0">
              <a:solidFill>
                <a:srgbClr val="031D3E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69945"/>
            <a:ext cx="8077200" cy="3388706"/>
          </a:xfrm>
        </p:spPr>
        <p:txBody>
          <a:bodyPr wrap="square">
            <a:noAutofit/>
          </a:bodyPr>
          <a:lstStyle/>
          <a:p>
            <a:pPr lvl="1">
              <a:lnSpc>
                <a:spcPct val="150000"/>
              </a:lnSpc>
              <a:spcBef>
                <a:spcPts val="0"/>
              </a:spcBef>
            </a:pPr>
            <a:endParaRPr lang="en-US" sz="1000" b="1" dirty="0" smtClean="0">
              <a:solidFill>
                <a:srgbClr val="031D3E"/>
              </a:solidFill>
              <a:latin typeface="Arial"/>
              <a:cs typeface="Arial"/>
            </a:endParaRPr>
          </a:p>
          <a:p>
            <a:pPr>
              <a:lnSpc>
                <a:spcPct val="200000"/>
              </a:lnSpc>
              <a:spcBef>
                <a:spcPts val="0"/>
              </a:spcBef>
            </a:pPr>
            <a:endParaRPr lang="en-US" sz="2600" b="1" dirty="0" smtClean="0">
              <a:solidFill>
                <a:srgbClr val="031D3E"/>
              </a:solidFill>
              <a:latin typeface="Arial"/>
              <a:cs typeface="Arial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US" sz="2600" b="1" dirty="0" smtClean="0">
              <a:solidFill>
                <a:srgbClr val="031D3E"/>
              </a:solidFill>
              <a:latin typeface="Arial"/>
              <a:cs typeface="Arial"/>
            </a:endParaRPr>
          </a:p>
          <a:p>
            <a:pPr marL="457200" lvl="1" indent="0">
              <a:lnSpc>
                <a:spcPct val="150000"/>
              </a:lnSpc>
              <a:spcBef>
                <a:spcPts val="0"/>
              </a:spcBef>
              <a:buNone/>
            </a:pPr>
            <a:endParaRPr lang="en-US" sz="2000" dirty="0" smtClean="0">
              <a:solidFill>
                <a:srgbClr val="031D3E"/>
              </a:solidFill>
              <a:latin typeface="Arial"/>
              <a:cs typeface="Arial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737" t="21287" r="25526" b="31696"/>
          <a:stretch/>
        </p:blipFill>
        <p:spPr bwMode="auto">
          <a:xfrm>
            <a:off x="1040535" y="1380725"/>
            <a:ext cx="7070419" cy="53831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396914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78194"/>
            <a:ext cx="8229600" cy="1143000"/>
          </a:xfrm>
        </p:spPr>
        <p:txBody>
          <a:bodyPr>
            <a:noAutofit/>
          </a:bodyPr>
          <a:lstStyle/>
          <a:p>
            <a:r>
              <a:rPr lang="en-US" sz="3200" b="1" dirty="0" smtClean="0">
                <a:solidFill>
                  <a:srgbClr val="031D3E"/>
                </a:solidFill>
              </a:rPr>
              <a:t>An alternative method…</a:t>
            </a:r>
            <a:r>
              <a:rPr lang="en-US" sz="3200" b="1" dirty="0" err="1" smtClean="0">
                <a:solidFill>
                  <a:srgbClr val="031D3E"/>
                </a:solidFill>
              </a:rPr>
              <a:t>Sociograms</a:t>
            </a:r>
            <a:r>
              <a:rPr lang="en-US" sz="3200" b="1" dirty="0" smtClean="0">
                <a:solidFill>
                  <a:srgbClr val="031D3E"/>
                </a:solidFill>
              </a:rPr>
              <a:t/>
            </a:r>
            <a:br>
              <a:rPr lang="en-US" sz="3200" b="1" dirty="0" smtClean="0">
                <a:solidFill>
                  <a:srgbClr val="031D3E"/>
                </a:solidFill>
              </a:rPr>
            </a:br>
            <a:endParaRPr lang="en-US" sz="3200" b="1" dirty="0">
              <a:solidFill>
                <a:srgbClr val="031D3E"/>
              </a:solidFill>
            </a:endParaRPr>
          </a:p>
        </p:txBody>
      </p:sp>
      <p:sp>
        <p:nvSpPr>
          <p:cNvPr id="7" name="Inhaltsplatzhalter 3"/>
          <p:cNvSpPr txBox="1">
            <a:spLocks/>
          </p:cNvSpPr>
          <p:nvPr/>
        </p:nvSpPr>
        <p:spPr>
          <a:xfrm>
            <a:off x="1121609" y="1558445"/>
            <a:ext cx="7412791" cy="3332653"/>
          </a:xfrm>
          <a:prstGeom prst="rect">
            <a:avLst/>
          </a:prstGeom>
        </p:spPr>
        <p:txBody>
          <a:bodyPr vert="horz" lIns="91440" tIns="45720" rIns="91440" bIns="45720" rtlCol="0">
            <a:normAutofit fontScale="62500" lnSpcReduction="20000"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70000"/>
              </a:lnSpc>
              <a:buNone/>
            </a:pPr>
            <a:r>
              <a:rPr lang="nl-NL" sz="3400" b="1" dirty="0" smtClean="0">
                <a:solidFill>
                  <a:srgbClr val="031D3E"/>
                </a:solidFill>
                <a:latin typeface="+mj-lt"/>
              </a:rPr>
              <a:t>Sociograms:</a:t>
            </a:r>
          </a:p>
          <a:p>
            <a:pPr>
              <a:lnSpc>
                <a:spcPct val="170000"/>
              </a:lnSpc>
            </a:pPr>
            <a:r>
              <a:rPr lang="nl-NL" sz="3000" dirty="0" smtClean="0">
                <a:solidFill>
                  <a:srgbClr val="031D3E"/>
                </a:solidFill>
                <a:latin typeface="+mj-lt"/>
              </a:rPr>
              <a:t>Can detect presence/absence of cliques</a:t>
            </a:r>
          </a:p>
          <a:p>
            <a:pPr>
              <a:lnSpc>
                <a:spcPct val="170000"/>
              </a:lnSpc>
            </a:pPr>
            <a:r>
              <a:rPr lang="nl-NL" sz="3000" dirty="0" smtClean="0">
                <a:solidFill>
                  <a:srgbClr val="031D3E"/>
                </a:solidFill>
                <a:latin typeface="+mj-lt"/>
              </a:rPr>
              <a:t>Member perceptions of closeness</a:t>
            </a:r>
          </a:p>
          <a:p>
            <a:pPr>
              <a:lnSpc>
                <a:spcPct val="170000"/>
              </a:lnSpc>
            </a:pPr>
            <a:r>
              <a:rPr lang="nl-NL" sz="3000" dirty="0" smtClean="0">
                <a:solidFill>
                  <a:srgbClr val="031D3E"/>
                </a:solidFill>
                <a:latin typeface="+mj-lt"/>
              </a:rPr>
              <a:t>Friendship </a:t>
            </a:r>
            <a:r>
              <a:rPr lang="nl-NL" sz="3000" dirty="0" err="1" smtClean="0">
                <a:solidFill>
                  <a:srgbClr val="031D3E"/>
                </a:solidFill>
                <a:latin typeface="+mj-lt"/>
              </a:rPr>
              <a:t>choices</a:t>
            </a:r>
            <a:r>
              <a:rPr lang="nl-NL" sz="3000" dirty="0" smtClean="0">
                <a:solidFill>
                  <a:srgbClr val="031D3E"/>
                </a:solidFill>
                <a:latin typeface="+mj-lt"/>
              </a:rPr>
              <a:t> </a:t>
            </a:r>
            <a:r>
              <a:rPr lang="nl-NL" sz="3000" dirty="0" err="1" smtClean="0">
                <a:solidFill>
                  <a:srgbClr val="031D3E"/>
                </a:solidFill>
                <a:latin typeface="+mj-lt"/>
              </a:rPr>
              <a:t>within</a:t>
            </a:r>
            <a:r>
              <a:rPr lang="nl-NL" sz="3000" dirty="0" smtClean="0">
                <a:solidFill>
                  <a:srgbClr val="031D3E"/>
                </a:solidFill>
                <a:latin typeface="+mj-lt"/>
              </a:rPr>
              <a:t> </a:t>
            </a:r>
            <a:r>
              <a:rPr lang="nl-NL" sz="3000" dirty="0" err="1" smtClean="0">
                <a:solidFill>
                  <a:srgbClr val="031D3E"/>
                </a:solidFill>
                <a:latin typeface="+mj-lt"/>
              </a:rPr>
              <a:t>group</a:t>
            </a:r>
            <a:endParaRPr lang="nl-NL" sz="3000" dirty="0" smtClean="0">
              <a:solidFill>
                <a:srgbClr val="031D3E"/>
              </a:solidFill>
              <a:latin typeface="+mj-lt"/>
            </a:endParaRPr>
          </a:p>
          <a:p>
            <a:pPr>
              <a:lnSpc>
                <a:spcPct val="170000"/>
              </a:lnSpc>
            </a:pPr>
            <a:endParaRPr lang="nl-NL" sz="3000" dirty="0">
              <a:solidFill>
                <a:srgbClr val="031D3E"/>
              </a:solidFill>
              <a:latin typeface="+mj-lt"/>
            </a:endParaRPr>
          </a:p>
          <a:p>
            <a:pPr>
              <a:lnSpc>
                <a:spcPct val="170000"/>
              </a:lnSpc>
            </a:pPr>
            <a:r>
              <a:rPr lang="nl-NL" sz="3000" dirty="0" err="1" smtClean="0">
                <a:solidFill>
                  <a:srgbClr val="031D3E"/>
                </a:solidFill>
                <a:latin typeface="+mj-lt"/>
              </a:rPr>
              <a:t>Task</a:t>
            </a:r>
            <a:r>
              <a:rPr lang="en-US" sz="3000" dirty="0" smtClean="0">
                <a:solidFill>
                  <a:srgbClr val="031D3E"/>
                </a:solidFill>
                <a:latin typeface="+mj-lt"/>
              </a:rPr>
              <a:t>…</a:t>
            </a:r>
            <a:endParaRPr lang="en-GB" sz="3000" dirty="0">
              <a:solidFill>
                <a:srgbClr val="031D3E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0014834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7108"/>
            <a:ext cx="8229600" cy="1143000"/>
          </a:xfrm>
        </p:spPr>
        <p:txBody>
          <a:bodyPr>
            <a:noAutofit/>
          </a:bodyPr>
          <a:lstStyle/>
          <a:p>
            <a:r>
              <a:rPr lang="en-US" sz="3200" b="1" dirty="0" smtClean="0">
                <a:solidFill>
                  <a:srgbClr val="031D3E"/>
                </a:solidFill>
              </a:rPr>
              <a:t>Other ways…</a:t>
            </a:r>
            <a:endParaRPr lang="en-US" sz="3200" b="1" dirty="0">
              <a:solidFill>
                <a:srgbClr val="031D3E"/>
              </a:solidFill>
            </a:endParaRPr>
          </a:p>
        </p:txBody>
      </p:sp>
      <p:sp>
        <p:nvSpPr>
          <p:cNvPr id="3" name="Rechteck 2"/>
          <p:cNvSpPr/>
          <p:nvPr/>
        </p:nvSpPr>
        <p:spPr>
          <a:xfrm>
            <a:off x="457200" y="1063980"/>
            <a:ext cx="7575500" cy="19133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defRPr/>
            </a:pPr>
            <a:r>
              <a:rPr lang="en-US" sz="2000" b="1" dirty="0">
                <a:solidFill>
                  <a:srgbClr val="031D3E"/>
                </a:solidFill>
                <a:ea typeface="Tahoma" panose="020B0604030504040204" pitchFamily="34" charset="0"/>
                <a:cs typeface="Tahoma" panose="020B0604030504040204" pitchFamily="34" charset="0"/>
              </a:rPr>
              <a:t>Observational analysis</a:t>
            </a:r>
            <a:r>
              <a:rPr lang="en-US" sz="2000" b="1" dirty="0" smtClean="0">
                <a:solidFill>
                  <a:srgbClr val="031D3E"/>
                </a:solidFill>
                <a:ea typeface="Tahoma" panose="020B0604030504040204" pitchFamily="34" charset="0"/>
                <a:cs typeface="Tahoma" panose="020B0604030504040204" pitchFamily="34" charset="0"/>
              </a:rPr>
              <a:t>: </a:t>
            </a:r>
            <a:r>
              <a:rPr lang="en-GB" altLang="en-US" sz="2000" dirty="0" smtClean="0">
                <a:solidFill>
                  <a:srgbClr val="031D3E"/>
                </a:solidFill>
                <a:ea typeface="Tahoma" panose="020B0604030504040204" pitchFamily="34" charset="0"/>
                <a:cs typeface="Tahoma" panose="020B0604030504040204" pitchFamily="34" charset="0"/>
              </a:rPr>
              <a:t>Observation </a:t>
            </a:r>
            <a:r>
              <a:rPr lang="en-GB" altLang="en-US" sz="2000" dirty="0">
                <a:solidFill>
                  <a:srgbClr val="031D3E"/>
                </a:solidFill>
                <a:ea typeface="Tahoma" panose="020B0604030504040204" pitchFamily="34" charset="0"/>
                <a:cs typeface="Tahoma" panose="020B0604030504040204" pitchFamily="34" charset="0"/>
              </a:rPr>
              <a:t>of behaviours of teams/players in a specific context and </a:t>
            </a:r>
            <a:r>
              <a:rPr lang="en-GB" altLang="en-US" sz="2000" dirty="0" smtClean="0">
                <a:solidFill>
                  <a:srgbClr val="031D3E"/>
                </a:solidFill>
                <a:ea typeface="Tahoma" panose="020B0604030504040204" pitchFamily="34" charset="0"/>
                <a:cs typeface="Tahoma" panose="020B0604030504040204" pitchFamily="34" charset="0"/>
              </a:rPr>
              <a:t>recording </a:t>
            </a:r>
            <a:r>
              <a:rPr lang="en-GB" altLang="en-US" sz="2000" dirty="0">
                <a:solidFill>
                  <a:srgbClr val="031D3E"/>
                </a:solidFill>
                <a:ea typeface="Tahoma" panose="020B0604030504040204" pitchFamily="34" charset="0"/>
                <a:cs typeface="Tahoma" panose="020B0604030504040204" pitchFamily="34" charset="0"/>
              </a:rPr>
              <a:t>the degree of cohesion (amount of communication, support, distance between players)</a:t>
            </a:r>
            <a:r>
              <a:rPr lang="en-GB" altLang="en-US" sz="2000" dirty="0" smtClean="0">
                <a:solidFill>
                  <a:srgbClr val="031D3E"/>
                </a:solidFill>
                <a:ea typeface="Tahoma" panose="020B0604030504040204" pitchFamily="34" charset="0"/>
                <a:cs typeface="Tahoma" panose="020B0604030504040204" pitchFamily="34" charset="0"/>
              </a:rPr>
              <a:t>.</a:t>
            </a:r>
          </a:p>
        </p:txBody>
      </p:sp>
      <p:sp>
        <p:nvSpPr>
          <p:cNvPr id="4" name="Rechteck 3"/>
          <p:cNvSpPr/>
          <p:nvPr/>
        </p:nvSpPr>
        <p:spPr>
          <a:xfrm>
            <a:off x="7863" y="2733474"/>
            <a:ext cx="8436713" cy="353430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 algn="just">
              <a:lnSpc>
                <a:spcPct val="150000"/>
              </a:lnSpc>
              <a:defRPr/>
            </a:pPr>
            <a:endParaRPr lang="nl-NL" altLang="en-US" b="1" u="sng" dirty="0" smtClean="0">
              <a:solidFill>
                <a:srgbClr val="031D3E"/>
              </a:solidFill>
              <a:latin typeface="+mj-lt"/>
            </a:endParaRPr>
          </a:p>
          <a:p>
            <a:pPr lvl="1" algn="just">
              <a:lnSpc>
                <a:spcPct val="150000"/>
              </a:lnSpc>
              <a:defRPr/>
            </a:pPr>
            <a:r>
              <a:rPr lang="nl-NL" altLang="en-US" b="1" dirty="0" err="1" smtClean="0">
                <a:solidFill>
                  <a:srgbClr val="031D3E"/>
                </a:solidFill>
              </a:rPr>
              <a:t>Bornstein</a:t>
            </a:r>
            <a:r>
              <a:rPr lang="nl-NL" altLang="en-US" b="1" dirty="0" smtClean="0">
                <a:solidFill>
                  <a:srgbClr val="031D3E"/>
                </a:solidFill>
              </a:rPr>
              <a:t> </a:t>
            </a:r>
            <a:r>
              <a:rPr lang="nl-NL" altLang="en-US" b="1" dirty="0">
                <a:solidFill>
                  <a:srgbClr val="031D3E"/>
                </a:solidFill>
              </a:rPr>
              <a:t>&amp; Goldsmith (2008</a:t>
            </a:r>
            <a:r>
              <a:rPr lang="nl-NL" altLang="en-US" b="1" dirty="0" smtClean="0">
                <a:solidFill>
                  <a:srgbClr val="031D3E"/>
                </a:solidFill>
              </a:rPr>
              <a:t>)</a:t>
            </a:r>
          </a:p>
          <a:p>
            <a:pPr lvl="1" algn="just">
              <a:lnSpc>
                <a:spcPct val="150000"/>
              </a:lnSpc>
              <a:defRPr/>
            </a:pPr>
            <a:r>
              <a:rPr lang="nl-NL" altLang="en-US" sz="1600" b="1" dirty="0" smtClean="0">
                <a:solidFill>
                  <a:srgbClr val="031D3E"/>
                </a:solidFill>
              </a:rPr>
              <a:t>Cohesion: </a:t>
            </a:r>
            <a:r>
              <a:rPr lang="nl-NL" altLang="en-US" sz="1600" dirty="0" smtClean="0">
                <a:solidFill>
                  <a:srgbClr val="031D3E"/>
                </a:solidFill>
              </a:rPr>
              <a:t>the </a:t>
            </a:r>
            <a:r>
              <a:rPr lang="nl-NL" altLang="en-US" sz="1600" dirty="0">
                <a:solidFill>
                  <a:srgbClr val="031D3E"/>
                </a:solidFill>
              </a:rPr>
              <a:t>post-score behaviours of football players on a scale of individualistic to team-</a:t>
            </a:r>
            <a:r>
              <a:rPr lang="nl-NL" altLang="en-US" sz="1600" dirty="0" err="1">
                <a:solidFill>
                  <a:srgbClr val="031D3E"/>
                </a:solidFill>
              </a:rPr>
              <a:t>orientated</a:t>
            </a:r>
            <a:r>
              <a:rPr lang="nl-NL" altLang="en-US" sz="1600" dirty="0">
                <a:solidFill>
                  <a:srgbClr val="031D3E"/>
                </a:solidFill>
              </a:rPr>
              <a:t> </a:t>
            </a:r>
            <a:r>
              <a:rPr lang="nl-NL" altLang="en-US" sz="1600" dirty="0" err="1" smtClean="0">
                <a:solidFill>
                  <a:srgbClr val="031D3E"/>
                </a:solidFill>
              </a:rPr>
              <a:t>behaviour</a:t>
            </a:r>
            <a:endParaRPr lang="nl-NL" altLang="en-US" sz="1600" dirty="0" smtClean="0">
              <a:solidFill>
                <a:srgbClr val="031D3E"/>
              </a:solidFill>
            </a:endParaRPr>
          </a:p>
          <a:p>
            <a:pPr lvl="1" algn="just">
              <a:lnSpc>
                <a:spcPct val="150000"/>
              </a:lnSpc>
              <a:defRPr/>
            </a:pPr>
            <a:r>
              <a:rPr lang="pl-PL" altLang="en-US" sz="1600" dirty="0">
                <a:solidFill>
                  <a:srgbClr val="031D3E"/>
                </a:solidFill>
                <a:hlinkClick r:id="rId3"/>
              </a:rPr>
              <a:t>https://www.youtube.com/watch?v=n-</a:t>
            </a:r>
            <a:r>
              <a:rPr lang="pl-PL" altLang="en-US" sz="1600" dirty="0" smtClean="0">
                <a:solidFill>
                  <a:srgbClr val="031D3E"/>
                </a:solidFill>
                <a:hlinkClick r:id="rId3"/>
              </a:rPr>
              <a:t>Ahk8Vvlvg</a:t>
            </a:r>
            <a:endParaRPr lang="pl-PL" altLang="en-US" sz="1600" dirty="0" smtClean="0">
              <a:solidFill>
                <a:srgbClr val="031D3E"/>
              </a:solidFill>
            </a:endParaRPr>
          </a:p>
          <a:p>
            <a:pPr lvl="1" algn="just">
              <a:lnSpc>
                <a:spcPct val="150000"/>
              </a:lnSpc>
              <a:defRPr/>
            </a:pPr>
            <a:endParaRPr lang="nl-NL" altLang="en-US" sz="1600" dirty="0">
              <a:solidFill>
                <a:srgbClr val="031D3E"/>
              </a:solidFill>
            </a:endParaRPr>
          </a:p>
          <a:p>
            <a:pPr lvl="1" algn="just">
              <a:lnSpc>
                <a:spcPct val="150000"/>
              </a:lnSpc>
              <a:defRPr/>
            </a:pPr>
            <a:r>
              <a:rPr lang="nl-NL" altLang="en-US" b="1" dirty="0">
                <a:solidFill>
                  <a:srgbClr val="031D3E"/>
                </a:solidFill>
              </a:rPr>
              <a:t>Krause et al. (</a:t>
            </a:r>
            <a:r>
              <a:rPr lang="nl-NL" altLang="en-US" b="1" dirty="0" smtClean="0">
                <a:solidFill>
                  <a:srgbClr val="031D3E"/>
                </a:solidFill>
              </a:rPr>
              <a:t>2010)</a:t>
            </a:r>
          </a:p>
          <a:p>
            <a:pPr lvl="1" algn="just">
              <a:lnSpc>
                <a:spcPct val="150000"/>
              </a:lnSpc>
              <a:defRPr/>
            </a:pPr>
            <a:r>
              <a:rPr lang="nl-NL" altLang="en-US" sz="1600" b="1" dirty="0" smtClean="0">
                <a:solidFill>
                  <a:srgbClr val="031D3E"/>
                </a:solidFill>
              </a:rPr>
              <a:t>Cohesion: </a:t>
            </a:r>
            <a:r>
              <a:rPr lang="nl-NL" altLang="en-US" sz="1600" dirty="0" err="1" smtClean="0">
                <a:solidFill>
                  <a:srgbClr val="031D3E"/>
                </a:solidFill>
              </a:rPr>
              <a:t>behaviours</a:t>
            </a:r>
            <a:r>
              <a:rPr lang="nl-NL" altLang="en-US" sz="1600" dirty="0">
                <a:solidFill>
                  <a:srgbClr val="031D3E"/>
                </a:solidFill>
              </a:rPr>
              <a:t> </a:t>
            </a:r>
            <a:r>
              <a:rPr lang="nl-NL" altLang="en-US" sz="1600" dirty="0" err="1" smtClean="0">
                <a:solidFill>
                  <a:srgbClr val="031D3E"/>
                </a:solidFill>
              </a:rPr>
              <a:t>such</a:t>
            </a:r>
            <a:r>
              <a:rPr lang="nl-NL" altLang="en-US" sz="1600" dirty="0" smtClean="0">
                <a:solidFill>
                  <a:srgbClr val="031D3E"/>
                </a:solidFill>
              </a:rPr>
              <a:t> as </a:t>
            </a:r>
            <a:r>
              <a:rPr lang="en-GB" altLang="en-US" sz="1600" dirty="0">
                <a:solidFill>
                  <a:srgbClr val="031D3E"/>
                </a:solidFill>
              </a:rPr>
              <a:t>talking to teammates during </a:t>
            </a:r>
            <a:r>
              <a:rPr lang="en-GB" altLang="en-US" sz="1600" dirty="0" smtClean="0">
                <a:solidFill>
                  <a:srgbClr val="031D3E"/>
                </a:solidFill>
              </a:rPr>
              <a:t>games, helping </a:t>
            </a:r>
            <a:r>
              <a:rPr lang="en-GB" altLang="en-US" sz="1600" dirty="0">
                <a:solidFill>
                  <a:srgbClr val="031D3E"/>
                </a:solidFill>
              </a:rPr>
              <a:t>other teammates escape defensive pressure</a:t>
            </a:r>
          </a:p>
        </p:txBody>
      </p:sp>
    </p:spTree>
    <p:extLst>
      <p:ext uri="{BB962C8B-B14F-4D97-AF65-F5344CB8AC3E}">
        <p14:creationId xmlns:p14="http://schemas.microsoft.com/office/powerpoint/2010/main" val="24167927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Cohesion Practical Tasks…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475212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553" y="1621477"/>
            <a:ext cx="4038600" cy="933450"/>
          </a:xfrm>
        </p:spPr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bg1"/>
                </a:solidFill>
              </a:rPr>
              <a:t>Cohesion Practical Tasks</a:t>
            </a:r>
            <a:r>
              <a:rPr lang="en-US" dirty="0" smtClean="0">
                <a:solidFill>
                  <a:schemeClr val="bg1"/>
                </a:solidFill>
              </a:rPr>
              <a:t>…</a:t>
            </a:r>
            <a:br>
              <a:rPr lang="en-US" dirty="0" smtClean="0">
                <a:solidFill>
                  <a:schemeClr val="bg1"/>
                </a:solidFill>
              </a:rPr>
            </a:br>
            <a:r>
              <a:rPr lang="en-US" dirty="0" smtClean="0">
                <a:solidFill>
                  <a:schemeClr val="bg1"/>
                </a:solidFill>
              </a:rPr>
              <a:t/>
            </a:r>
            <a:br>
              <a:rPr lang="en-US" dirty="0" smtClean="0">
                <a:solidFill>
                  <a:schemeClr val="bg1"/>
                </a:solidFill>
              </a:rPr>
            </a:br>
            <a:r>
              <a:rPr lang="en-US" dirty="0" smtClean="0">
                <a:solidFill>
                  <a:schemeClr val="bg1"/>
                </a:solidFill>
              </a:rPr>
              <a:t>Towers of Hanoi</a:t>
            </a:r>
            <a:br>
              <a:rPr lang="en-US" dirty="0" smtClean="0">
                <a:solidFill>
                  <a:schemeClr val="bg1"/>
                </a:solidFill>
              </a:rPr>
            </a:br>
            <a:r>
              <a:rPr lang="en-US" dirty="0" smtClean="0">
                <a:solidFill>
                  <a:schemeClr val="bg1"/>
                </a:solidFill>
              </a:rPr>
              <a:t>Team Tower Task</a:t>
            </a:r>
            <a:br>
              <a:rPr lang="en-US" dirty="0" smtClean="0">
                <a:solidFill>
                  <a:schemeClr val="bg1"/>
                </a:solidFill>
              </a:rPr>
            </a:br>
            <a:r>
              <a:rPr lang="en-US" dirty="0" smtClean="0">
                <a:solidFill>
                  <a:schemeClr val="bg1"/>
                </a:solidFill>
              </a:rPr>
              <a:t>Missionaries and </a:t>
            </a:r>
            <a:r>
              <a:rPr lang="en-US" dirty="0" err="1" smtClean="0">
                <a:solidFill>
                  <a:schemeClr val="bg1"/>
                </a:solidFill>
              </a:rPr>
              <a:t>Canibals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311853" y="5577685"/>
            <a:ext cx="4038600" cy="748553"/>
          </a:xfrm>
        </p:spPr>
        <p:txBody>
          <a:bodyPr/>
          <a:lstStyle/>
          <a:p>
            <a:endParaRPr lang="en-US" dirty="0" smtClean="0"/>
          </a:p>
          <a:p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858922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 smtClean="0">
                <a:solidFill>
                  <a:srgbClr val="031D3E"/>
                </a:solidFill>
              </a:rPr>
              <a:t>Aims of the activities…</a:t>
            </a:r>
            <a:endParaRPr lang="en-US" b="1" dirty="0">
              <a:solidFill>
                <a:srgbClr val="031D3E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199" y="1598397"/>
            <a:ext cx="8391995" cy="3868738"/>
          </a:xfrm>
        </p:spPr>
        <p:txBody>
          <a:bodyPr>
            <a:noAutofit/>
          </a:bodyPr>
          <a:lstStyle/>
          <a:p>
            <a:pPr lvl="0">
              <a:lnSpc>
                <a:spcPct val="150000"/>
              </a:lnSpc>
              <a:buFont typeface="Symbol"/>
              <a:buChar char=""/>
            </a:pPr>
            <a:r>
              <a:rPr lang="en-US" sz="2600" b="1" dirty="0">
                <a:solidFill>
                  <a:srgbClr val="031D3E"/>
                </a:solidFill>
                <a:latin typeface="Arial"/>
                <a:ea typeface="Calibri"/>
                <a:cs typeface="Times New Roman"/>
              </a:rPr>
              <a:t>Enhance your understanding of the </a:t>
            </a:r>
            <a:r>
              <a:rPr lang="en-US" sz="2600" b="1" dirty="0" smtClean="0">
                <a:solidFill>
                  <a:srgbClr val="031D3E"/>
                </a:solidFill>
                <a:latin typeface="Arial"/>
                <a:ea typeface="Calibri"/>
                <a:cs typeface="Times New Roman"/>
              </a:rPr>
              <a:t>factors that </a:t>
            </a:r>
            <a:r>
              <a:rPr lang="en-US" sz="2600" b="1" dirty="0">
                <a:solidFill>
                  <a:srgbClr val="031D3E"/>
                </a:solidFill>
                <a:latin typeface="Arial"/>
                <a:ea typeface="Calibri"/>
                <a:cs typeface="Times New Roman"/>
              </a:rPr>
              <a:t>influence team functioning</a:t>
            </a:r>
            <a:endParaRPr lang="en-GB" sz="2600" b="1" dirty="0">
              <a:solidFill>
                <a:srgbClr val="031D3E"/>
              </a:solidFill>
              <a:latin typeface="Calibri"/>
              <a:ea typeface="Calibri"/>
              <a:cs typeface="Times New Roman"/>
            </a:endParaRPr>
          </a:p>
          <a:p>
            <a:pPr lvl="0">
              <a:buFont typeface="Symbol"/>
              <a:buChar char=""/>
            </a:pPr>
            <a:endParaRPr lang="en-US" sz="600" b="1" dirty="0" smtClean="0">
              <a:solidFill>
                <a:srgbClr val="031D3E"/>
              </a:solidFill>
              <a:latin typeface="Arial"/>
              <a:ea typeface="Calibri"/>
              <a:cs typeface="Times New Roman"/>
            </a:endParaRPr>
          </a:p>
          <a:p>
            <a:pPr lvl="0">
              <a:lnSpc>
                <a:spcPct val="150000"/>
              </a:lnSpc>
              <a:buFont typeface="Symbol"/>
              <a:buChar char=""/>
            </a:pPr>
            <a:r>
              <a:rPr lang="en-US" sz="2600" b="1" dirty="0" smtClean="0">
                <a:solidFill>
                  <a:srgbClr val="031D3E"/>
                </a:solidFill>
                <a:latin typeface="Arial"/>
                <a:ea typeface="Calibri"/>
                <a:cs typeface="Times New Roman"/>
              </a:rPr>
              <a:t>Relate </a:t>
            </a:r>
            <a:r>
              <a:rPr lang="en-US" sz="2600" b="1" dirty="0">
                <a:solidFill>
                  <a:srgbClr val="031D3E"/>
                </a:solidFill>
                <a:latin typeface="Arial"/>
                <a:ea typeface="Calibri"/>
                <a:cs typeface="Times New Roman"/>
              </a:rPr>
              <a:t>current knowledge to a practical </a:t>
            </a:r>
            <a:r>
              <a:rPr lang="en-US" sz="2600" b="1" dirty="0" smtClean="0">
                <a:solidFill>
                  <a:srgbClr val="031D3E"/>
                </a:solidFill>
                <a:latin typeface="Arial"/>
                <a:ea typeface="Calibri"/>
                <a:cs typeface="Times New Roman"/>
              </a:rPr>
              <a:t>setting</a:t>
            </a:r>
          </a:p>
          <a:p>
            <a:pPr marL="0" lvl="0" indent="0">
              <a:lnSpc>
                <a:spcPct val="150000"/>
              </a:lnSpc>
              <a:buNone/>
            </a:pPr>
            <a:endParaRPr lang="en-US" sz="600" b="1" dirty="0" smtClean="0">
              <a:solidFill>
                <a:srgbClr val="031D3E"/>
              </a:solidFill>
              <a:latin typeface="Arial"/>
              <a:ea typeface="Calibri"/>
              <a:cs typeface="Times New Roman"/>
            </a:endParaRPr>
          </a:p>
          <a:p>
            <a:pPr lvl="0">
              <a:lnSpc>
                <a:spcPct val="150000"/>
              </a:lnSpc>
              <a:buFont typeface="Symbol"/>
              <a:buChar char=""/>
            </a:pPr>
            <a:r>
              <a:rPr lang="en-US" sz="2600" b="1" dirty="0" smtClean="0">
                <a:solidFill>
                  <a:srgbClr val="031D3E"/>
                </a:solidFill>
                <a:latin typeface="Arial"/>
                <a:ea typeface="Calibri"/>
                <a:cs typeface="Times New Roman"/>
              </a:rPr>
              <a:t>Use your experiences within the team to reflect upon team functioning</a:t>
            </a:r>
            <a:endParaRPr lang="en-GB" sz="2600" b="1" dirty="0">
              <a:solidFill>
                <a:srgbClr val="031D3E"/>
              </a:solidFill>
              <a:latin typeface="Calibri"/>
              <a:ea typeface="Calibri"/>
              <a:cs typeface="Times New Roman"/>
            </a:endParaRPr>
          </a:p>
        </p:txBody>
      </p:sp>
      <p:cxnSp>
        <p:nvCxnSpPr>
          <p:cNvPr id="5" name="Straight Connector 4"/>
          <p:cNvCxnSpPr/>
          <p:nvPr/>
        </p:nvCxnSpPr>
        <p:spPr>
          <a:xfrm>
            <a:off x="457200" y="1417638"/>
            <a:ext cx="8229600" cy="0"/>
          </a:xfrm>
          <a:prstGeom prst="line">
            <a:avLst/>
          </a:prstGeom>
          <a:ln>
            <a:solidFill>
              <a:srgbClr val="031D3E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24900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9550" y="65088"/>
            <a:ext cx="8686800" cy="1143000"/>
          </a:xfrm>
        </p:spPr>
        <p:txBody>
          <a:bodyPr>
            <a:normAutofit/>
          </a:bodyPr>
          <a:lstStyle/>
          <a:p>
            <a:r>
              <a:rPr lang="en-US" b="1" dirty="0" smtClean="0">
                <a:solidFill>
                  <a:srgbClr val="031D3E"/>
                </a:solidFill>
              </a:rPr>
              <a:t>Thinking about the Task…</a:t>
            </a:r>
            <a:endParaRPr lang="en-US" b="1" dirty="0">
              <a:solidFill>
                <a:srgbClr val="031D3E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5667"/>
            <a:ext cx="8229600" cy="3868738"/>
          </a:xfrm>
        </p:spPr>
        <p:txBody>
          <a:bodyPr wrap="square">
            <a:noAutofit/>
          </a:bodyPr>
          <a:lstStyle/>
          <a:p>
            <a:pPr>
              <a:lnSpc>
                <a:spcPct val="200000"/>
              </a:lnSpc>
              <a:spcBef>
                <a:spcPts val="0"/>
              </a:spcBef>
            </a:pPr>
            <a:r>
              <a:rPr lang="en-US" sz="2600" b="1" dirty="0" smtClean="0">
                <a:solidFill>
                  <a:srgbClr val="031D3E"/>
                </a:solidFill>
                <a:latin typeface="+mj-lt"/>
              </a:rPr>
              <a:t>Decide upon a name for your team!!</a:t>
            </a:r>
          </a:p>
          <a:p>
            <a:pPr>
              <a:lnSpc>
                <a:spcPct val="200000"/>
              </a:lnSpc>
              <a:spcBef>
                <a:spcPts val="0"/>
              </a:spcBef>
            </a:pPr>
            <a:r>
              <a:rPr lang="en-US" sz="2400" b="1" dirty="0" smtClean="0">
                <a:solidFill>
                  <a:srgbClr val="031D3E"/>
                </a:solidFill>
                <a:latin typeface="+mj-lt"/>
              </a:rPr>
              <a:t>Before starting the task…Which factors will contribute to your group functioning?</a:t>
            </a:r>
          </a:p>
        </p:txBody>
      </p:sp>
      <p:cxnSp>
        <p:nvCxnSpPr>
          <p:cNvPr id="5" name="Straight Connector 4"/>
          <p:cNvCxnSpPr/>
          <p:nvPr/>
        </p:nvCxnSpPr>
        <p:spPr>
          <a:xfrm>
            <a:off x="457200" y="1208088"/>
            <a:ext cx="8229600" cy="0"/>
          </a:xfrm>
          <a:prstGeom prst="line">
            <a:avLst/>
          </a:prstGeom>
          <a:ln>
            <a:solidFill>
              <a:srgbClr val="031D3E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17067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Introductory task: Towers of Hanoi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pl-PL" u="sng" dirty="0" err="1"/>
              <a:t>https</a:t>
            </a:r>
            <a:r>
              <a:rPr lang="pl-PL" u="sng" dirty="0"/>
              <a:t>://</a:t>
            </a:r>
            <a:r>
              <a:rPr lang="pl-PL" u="sng" dirty="0" err="1"/>
              <a:t>www.mathsisfun.com</a:t>
            </a:r>
            <a:r>
              <a:rPr lang="pl-PL" u="sng" dirty="0"/>
              <a:t>/</a:t>
            </a:r>
            <a:r>
              <a:rPr lang="pl-PL" u="sng" dirty="0" err="1"/>
              <a:t>games</a:t>
            </a:r>
            <a:r>
              <a:rPr lang="pl-PL" u="sng" dirty="0"/>
              <a:t>/</a:t>
            </a:r>
            <a:r>
              <a:rPr lang="pl-PL" u="sng" dirty="0" err="1"/>
              <a:t>towerofhanoi.html</a:t>
            </a:r>
            <a:endParaRPr lang="en-US" u="sng" dirty="0" smtClean="0"/>
          </a:p>
          <a:p>
            <a:r>
              <a:rPr lang="en-US" dirty="0" smtClean="0"/>
              <a:t>Use 4 rather than 3!</a:t>
            </a:r>
            <a:endParaRPr lang="en-US" dirty="0"/>
          </a:p>
          <a:p>
            <a:endParaRPr lang="en-GB" dirty="0"/>
          </a:p>
          <a:p>
            <a:r>
              <a:rPr lang="en-US" dirty="0" smtClean="0"/>
              <a:t>Complete the task as a group.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9077081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Solution!</a:t>
            </a:r>
            <a:endParaRPr lang="en-US" dirty="0"/>
          </a:p>
        </p:txBody>
      </p:sp>
      <p:pic>
        <p:nvPicPr>
          <p:cNvPr id="4" name="Content Placeholder 3" descr="TowersofHanoiSolution"/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209" b="16209"/>
          <a:stretch>
            <a:fillRect/>
          </a:stretch>
        </p:blipFill>
        <p:spPr bwMode="auto"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88609259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How did your group work together?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062169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9550" y="65088"/>
            <a:ext cx="8686800" cy="1143000"/>
          </a:xfrm>
        </p:spPr>
        <p:txBody>
          <a:bodyPr>
            <a:normAutofit fontScale="90000"/>
          </a:bodyPr>
          <a:lstStyle/>
          <a:p>
            <a:r>
              <a:rPr lang="en-US" b="1" dirty="0" smtClean="0">
                <a:solidFill>
                  <a:srgbClr val="031D3E"/>
                </a:solidFill>
              </a:rPr>
              <a:t/>
            </a:r>
            <a:br>
              <a:rPr lang="en-US" b="1" dirty="0" smtClean="0">
                <a:solidFill>
                  <a:srgbClr val="031D3E"/>
                </a:solidFill>
              </a:rPr>
            </a:br>
            <a:r>
              <a:rPr lang="en-US" b="1" dirty="0" smtClean="0">
                <a:solidFill>
                  <a:srgbClr val="031D3E"/>
                </a:solidFill>
              </a:rPr>
              <a:t>Thinking about the Task…</a:t>
            </a:r>
            <a:endParaRPr lang="en-US" b="1" dirty="0">
              <a:solidFill>
                <a:srgbClr val="031D3E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5667"/>
            <a:ext cx="8229600" cy="3868738"/>
          </a:xfrm>
        </p:spPr>
        <p:txBody>
          <a:bodyPr wrap="square">
            <a:noAutofit/>
          </a:bodyPr>
          <a:lstStyle/>
          <a:p>
            <a:pPr>
              <a:lnSpc>
                <a:spcPct val="200000"/>
              </a:lnSpc>
              <a:spcBef>
                <a:spcPts val="0"/>
              </a:spcBef>
            </a:pPr>
            <a:r>
              <a:rPr lang="en-US" sz="2600" b="1" dirty="0" smtClean="0">
                <a:solidFill>
                  <a:srgbClr val="031D3E"/>
                </a:solidFill>
                <a:latin typeface="+mj-lt"/>
              </a:rPr>
              <a:t>Decide upon a name for your team!!</a:t>
            </a:r>
          </a:p>
          <a:p>
            <a:pPr>
              <a:lnSpc>
                <a:spcPct val="200000"/>
              </a:lnSpc>
              <a:spcBef>
                <a:spcPts val="0"/>
              </a:spcBef>
            </a:pPr>
            <a:r>
              <a:rPr lang="en-US" sz="2400" b="1" dirty="0" smtClean="0">
                <a:solidFill>
                  <a:srgbClr val="031D3E"/>
                </a:solidFill>
                <a:latin typeface="+mj-lt"/>
              </a:rPr>
              <a:t>Before starting the task…Which factors will contribute to your group functioning?</a:t>
            </a:r>
          </a:p>
          <a:p>
            <a:pPr>
              <a:lnSpc>
                <a:spcPct val="200000"/>
              </a:lnSpc>
              <a:spcBef>
                <a:spcPts val="0"/>
              </a:spcBef>
            </a:pPr>
            <a:r>
              <a:rPr lang="en-US" sz="2400" dirty="0" smtClean="0">
                <a:solidFill>
                  <a:srgbClr val="031D3E"/>
                </a:solidFill>
              </a:rPr>
              <a:t>E.g. Task </a:t>
            </a:r>
            <a:r>
              <a:rPr lang="en-US" sz="2400" dirty="0">
                <a:solidFill>
                  <a:srgbClr val="031D3E"/>
                </a:solidFill>
              </a:rPr>
              <a:t>allocation, Role allocation,  Leadership, </a:t>
            </a:r>
            <a:r>
              <a:rPr lang="en-US" sz="2400" dirty="0" smtClean="0">
                <a:solidFill>
                  <a:srgbClr val="031D3E"/>
                </a:solidFill>
              </a:rPr>
              <a:t>Coordination </a:t>
            </a:r>
            <a:r>
              <a:rPr lang="en-US" sz="2400" dirty="0">
                <a:solidFill>
                  <a:srgbClr val="031D3E"/>
                </a:solidFill>
              </a:rPr>
              <a:t>of activities, </a:t>
            </a:r>
            <a:r>
              <a:rPr lang="en-US" sz="2400" dirty="0" smtClean="0">
                <a:solidFill>
                  <a:srgbClr val="031D3E"/>
                </a:solidFill>
              </a:rPr>
              <a:t>Communication…</a:t>
            </a:r>
            <a:endParaRPr lang="en-US" sz="2400" b="1" dirty="0" smtClean="0">
              <a:solidFill>
                <a:srgbClr val="031D3E"/>
              </a:solidFill>
              <a:latin typeface="+mj-lt"/>
            </a:endParaRPr>
          </a:p>
          <a:p>
            <a:pPr lvl="1">
              <a:lnSpc>
                <a:spcPct val="200000"/>
              </a:lnSpc>
              <a:spcBef>
                <a:spcPts val="0"/>
              </a:spcBef>
            </a:pPr>
            <a:r>
              <a:rPr lang="en-US" sz="2400" dirty="0" smtClean="0">
                <a:solidFill>
                  <a:srgbClr val="031D3E"/>
                </a:solidFill>
                <a:latin typeface="+mj-lt"/>
              </a:rPr>
              <a:t>Build the tallest, and most aesthetically pleasing tower, that you can….</a:t>
            </a:r>
            <a:endParaRPr lang="en-GB" sz="2400" b="1" dirty="0">
              <a:solidFill>
                <a:srgbClr val="031D3E"/>
              </a:solidFill>
              <a:latin typeface="+mj-lt"/>
            </a:endParaRPr>
          </a:p>
        </p:txBody>
      </p:sp>
      <p:cxnSp>
        <p:nvCxnSpPr>
          <p:cNvPr id="5" name="Straight Connector 4"/>
          <p:cNvCxnSpPr/>
          <p:nvPr/>
        </p:nvCxnSpPr>
        <p:spPr>
          <a:xfrm>
            <a:off x="457200" y="1208088"/>
            <a:ext cx="8229600" cy="0"/>
          </a:xfrm>
          <a:prstGeom prst="line">
            <a:avLst/>
          </a:prstGeom>
          <a:ln>
            <a:solidFill>
              <a:srgbClr val="031D3E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59729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 smtClean="0">
                <a:solidFill>
                  <a:srgbClr val="000000"/>
                </a:solidFill>
                <a:latin typeface="Arial"/>
                <a:cs typeface="Arial"/>
              </a:rPr>
              <a:t>Materials</a:t>
            </a:r>
            <a:endParaRPr lang="en-US" b="1" dirty="0">
              <a:solidFill>
                <a:srgbClr val="000000"/>
              </a:solidFill>
              <a:latin typeface="Arial"/>
              <a:cs typeface="Arial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You will be provided with materials…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2413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9550" y="226639"/>
            <a:ext cx="8686800" cy="1143000"/>
          </a:xfrm>
        </p:spPr>
        <p:txBody>
          <a:bodyPr>
            <a:normAutofit/>
          </a:bodyPr>
          <a:lstStyle/>
          <a:p>
            <a:r>
              <a:rPr lang="en-US" b="1" dirty="0" smtClean="0">
                <a:solidFill>
                  <a:srgbClr val="031D3E"/>
                </a:solidFill>
              </a:rPr>
              <a:t>       Time plan - Task</a:t>
            </a:r>
            <a:endParaRPr lang="en-US" b="1" dirty="0">
              <a:solidFill>
                <a:srgbClr val="031D3E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5666"/>
            <a:ext cx="8229600" cy="4537247"/>
          </a:xfrm>
        </p:spPr>
        <p:txBody>
          <a:bodyPr wrap="square">
            <a:noAutofit/>
          </a:bodyPr>
          <a:lstStyle/>
          <a:p>
            <a:pPr>
              <a:lnSpc>
                <a:spcPct val="200000"/>
              </a:lnSpc>
              <a:spcBef>
                <a:spcPts val="0"/>
              </a:spcBef>
            </a:pPr>
            <a:r>
              <a:rPr lang="en-US" sz="2600" b="1" dirty="0" smtClean="0">
                <a:solidFill>
                  <a:srgbClr val="031D3E"/>
                </a:solidFill>
                <a:latin typeface="+mj-lt"/>
              </a:rPr>
              <a:t>0-2 min: decide upon a</a:t>
            </a:r>
            <a:r>
              <a:rPr lang="en-US" sz="2600" b="1" dirty="0">
                <a:solidFill>
                  <a:srgbClr val="031D3E"/>
                </a:solidFill>
                <a:latin typeface="+mj-lt"/>
              </a:rPr>
              <a:t> </a:t>
            </a:r>
            <a:r>
              <a:rPr lang="en-US" sz="2600" b="1" dirty="0" smtClean="0">
                <a:solidFill>
                  <a:srgbClr val="031D3E"/>
                </a:solidFill>
                <a:latin typeface="+mj-lt"/>
              </a:rPr>
              <a:t>name for your team</a:t>
            </a:r>
          </a:p>
          <a:p>
            <a:pPr>
              <a:lnSpc>
                <a:spcPct val="200000"/>
              </a:lnSpc>
              <a:spcBef>
                <a:spcPts val="0"/>
              </a:spcBef>
            </a:pPr>
            <a:r>
              <a:rPr lang="en-US" sz="2600" b="1" dirty="0">
                <a:solidFill>
                  <a:srgbClr val="031D3E"/>
                </a:solidFill>
                <a:latin typeface="+mj-lt"/>
              </a:rPr>
              <a:t>2</a:t>
            </a:r>
            <a:r>
              <a:rPr lang="en-US" sz="2600" b="1" dirty="0" smtClean="0">
                <a:solidFill>
                  <a:srgbClr val="031D3E"/>
                </a:solidFill>
                <a:latin typeface="+mj-lt"/>
              </a:rPr>
              <a:t>-10 min: develop a plan for your tower</a:t>
            </a:r>
          </a:p>
          <a:p>
            <a:pPr>
              <a:lnSpc>
                <a:spcPct val="200000"/>
              </a:lnSpc>
              <a:spcBef>
                <a:spcPts val="0"/>
              </a:spcBef>
            </a:pPr>
            <a:r>
              <a:rPr lang="en-US" sz="2600" b="1" dirty="0" smtClean="0">
                <a:solidFill>
                  <a:srgbClr val="031D3E"/>
                </a:solidFill>
                <a:latin typeface="+mj-lt"/>
              </a:rPr>
              <a:t>10-13 min: half-time – reflect on your progress so far</a:t>
            </a:r>
          </a:p>
          <a:p>
            <a:pPr>
              <a:lnSpc>
                <a:spcPct val="200000"/>
              </a:lnSpc>
              <a:spcBef>
                <a:spcPts val="0"/>
              </a:spcBef>
            </a:pPr>
            <a:r>
              <a:rPr lang="en-US" sz="2600" b="1" dirty="0" smtClean="0">
                <a:solidFill>
                  <a:srgbClr val="031D3E"/>
                </a:solidFill>
                <a:latin typeface="+mj-lt"/>
              </a:rPr>
              <a:t>13-25 min: build tower!!!</a:t>
            </a:r>
          </a:p>
          <a:p>
            <a:pPr>
              <a:lnSpc>
                <a:spcPct val="200000"/>
              </a:lnSpc>
              <a:spcBef>
                <a:spcPts val="0"/>
              </a:spcBef>
            </a:pPr>
            <a:endParaRPr lang="en-US" sz="2600" b="1" dirty="0" smtClean="0">
              <a:solidFill>
                <a:srgbClr val="031D3E"/>
              </a:solidFill>
              <a:latin typeface="+mj-lt"/>
            </a:endParaRPr>
          </a:p>
          <a:p>
            <a:pPr marL="0" indent="0">
              <a:lnSpc>
                <a:spcPct val="200000"/>
              </a:lnSpc>
              <a:spcBef>
                <a:spcPts val="0"/>
              </a:spcBef>
              <a:buNone/>
            </a:pPr>
            <a:endParaRPr lang="en-US" sz="2400" dirty="0" smtClean="0">
              <a:solidFill>
                <a:srgbClr val="031D3E"/>
              </a:solidFill>
              <a:latin typeface="+mj-lt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 b="1" dirty="0">
              <a:solidFill>
                <a:srgbClr val="031D3E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9155738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>
                <a:solidFill>
                  <a:srgbClr val="000000"/>
                </a:solidFill>
                <a:latin typeface="Arial"/>
                <a:cs typeface="Arial"/>
              </a:rPr>
              <a:t>R</a:t>
            </a:r>
            <a:r>
              <a:rPr lang="en-US" b="1" dirty="0" smtClean="0">
                <a:solidFill>
                  <a:srgbClr val="000000"/>
                </a:solidFill>
                <a:latin typeface="Arial"/>
                <a:cs typeface="Arial"/>
              </a:rPr>
              <a:t>eflection!</a:t>
            </a:r>
            <a:r>
              <a:rPr lang="en-US" b="1" dirty="0">
                <a:solidFill>
                  <a:srgbClr val="000000"/>
                </a:solidFill>
                <a:latin typeface="Arial"/>
                <a:cs typeface="Arial"/>
              </a:rPr>
              <a:t/>
            </a:r>
            <a:br>
              <a:rPr lang="en-US" b="1" dirty="0">
                <a:solidFill>
                  <a:srgbClr val="000000"/>
                </a:solidFill>
                <a:latin typeface="Arial"/>
                <a:cs typeface="Arial"/>
              </a:rPr>
            </a:br>
            <a:endParaRPr lang="en-US" b="1" dirty="0">
              <a:solidFill>
                <a:srgbClr val="000000"/>
              </a:solidFill>
              <a:latin typeface="Arial"/>
              <a:cs typeface="Arial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9652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hteck 6"/>
          <p:cNvSpPr/>
          <p:nvPr/>
        </p:nvSpPr>
        <p:spPr>
          <a:xfrm>
            <a:off x="874485" y="352727"/>
            <a:ext cx="7395029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defTabSz="914400">
              <a:defRPr/>
            </a:pPr>
            <a:r>
              <a:rPr lang="en-US" sz="4800" b="1" kern="0" dirty="0" smtClean="0">
                <a:solidFill>
                  <a:srgbClr val="1F497D">
                    <a:lumMod val="50000"/>
                  </a:srgbClr>
                </a:solidFill>
                <a:latin typeface="Arial" pitchFamily="34" charset="0"/>
                <a:cs typeface="Arial" pitchFamily="34" charset="0"/>
              </a:rPr>
              <a:t>Reflection…</a:t>
            </a:r>
          </a:p>
          <a:p>
            <a:pPr algn="ctr" defTabSz="914400">
              <a:defRPr/>
            </a:pPr>
            <a:r>
              <a:rPr lang="en-US" sz="4800" b="1" kern="0" dirty="0" smtClean="0">
                <a:solidFill>
                  <a:srgbClr val="1F497D">
                    <a:lumMod val="50000"/>
                  </a:srgbClr>
                </a:solidFill>
                <a:latin typeface="Arial" pitchFamily="34" charset="0"/>
                <a:cs typeface="Arial" pitchFamily="34" charset="0"/>
              </a:rPr>
              <a:t>Strength &amp; Weaknesses</a:t>
            </a:r>
            <a:endParaRPr lang="en-GB" sz="4800" b="1" kern="0" dirty="0" smtClean="0">
              <a:solidFill>
                <a:srgbClr val="1F497D">
                  <a:lumMod val="50000"/>
                </a:srgbClr>
              </a:solidFill>
            </a:endParaRPr>
          </a:p>
        </p:txBody>
      </p:sp>
      <p:sp>
        <p:nvSpPr>
          <p:cNvPr id="6" name="Content Placeholder 2"/>
          <p:cNvSpPr>
            <a:spLocks noGrp="1"/>
          </p:cNvSpPr>
          <p:nvPr>
            <p:ph idx="1"/>
          </p:nvPr>
        </p:nvSpPr>
        <p:spPr>
          <a:xfrm>
            <a:off x="457200" y="1734647"/>
            <a:ext cx="8077200" cy="3388706"/>
          </a:xfrm>
        </p:spPr>
        <p:txBody>
          <a:bodyPr wrap="square">
            <a:noAutofit/>
          </a:bodyPr>
          <a:lstStyle/>
          <a:p>
            <a:pPr>
              <a:lnSpc>
                <a:spcPct val="200000"/>
              </a:lnSpc>
              <a:spcBef>
                <a:spcPts val="0"/>
              </a:spcBef>
            </a:pPr>
            <a:endParaRPr lang="en-US" b="1" dirty="0" smtClean="0">
              <a:solidFill>
                <a:srgbClr val="031D3E"/>
              </a:solidFill>
              <a:latin typeface="Arial"/>
              <a:cs typeface="Arial"/>
            </a:endParaRPr>
          </a:p>
          <a:p>
            <a:pPr>
              <a:lnSpc>
                <a:spcPct val="200000"/>
              </a:lnSpc>
              <a:spcBef>
                <a:spcPts val="0"/>
              </a:spcBef>
            </a:pPr>
            <a:r>
              <a:rPr lang="en-US" b="1" dirty="0" smtClean="0">
                <a:solidFill>
                  <a:srgbClr val="031D3E"/>
                </a:solidFill>
                <a:latin typeface="Arial"/>
                <a:cs typeface="Arial"/>
              </a:rPr>
              <a:t>What went well?</a:t>
            </a:r>
          </a:p>
          <a:p>
            <a:pPr>
              <a:lnSpc>
                <a:spcPct val="200000"/>
              </a:lnSpc>
              <a:spcBef>
                <a:spcPts val="0"/>
              </a:spcBef>
            </a:pPr>
            <a:r>
              <a:rPr lang="en-US" b="1" dirty="0" smtClean="0">
                <a:solidFill>
                  <a:srgbClr val="031D3E"/>
                </a:solidFill>
                <a:latin typeface="Arial"/>
                <a:cs typeface="Arial"/>
              </a:rPr>
              <a:t>What could be improved?</a:t>
            </a:r>
          </a:p>
          <a:p>
            <a:pPr marL="0" indent="0">
              <a:spcBef>
                <a:spcPts val="0"/>
              </a:spcBef>
              <a:buNone/>
            </a:pPr>
            <a:endParaRPr lang="en-US" dirty="0" smtClean="0">
              <a:solidFill>
                <a:srgbClr val="031D3E"/>
              </a:solidFill>
              <a:latin typeface="Arial"/>
              <a:cs typeface="Arial"/>
            </a:endParaRPr>
          </a:p>
          <a:p>
            <a:pPr>
              <a:lnSpc>
                <a:spcPct val="200000"/>
              </a:lnSpc>
              <a:spcBef>
                <a:spcPts val="0"/>
              </a:spcBef>
            </a:pPr>
            <a:endParaRPr lang="en-US" sz="2600" b="1" dirty="0" smtClean="0">
              <a:solidFill>
                <a:srgbClr val="031D3E"/>
              </a:solidFill>
              <a:latin typeface="Arial"/>
              <a:cs typeface="Arial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US" sz="2600" b="1" dirty="0" smtClean="0">
              <a:solidFill>
                <a:srgbClr val="031D3E"/>
              </a:solidFill>
              <a:latin typeface="Arial"/>
              <a:cs typeface="Arial"/>
            </a:endParaRPr>
          </a:p>
          <a:p>
            <a:pPr marL="457200" lvl="1" indent="0">
              <a:lnSpc>
                <a:spcPct val="150000"/>
              </a:lnSpc>
              <a:spcBef>
                <a:spcPts val="0"/>
              </a:spcBef>
              <a:buNone/>
            </a:pPr>
            <a:endParaRPr lang="en-US" sz="2000" dirty="0" smtClean="0">
              <a:solidFill>
                <a:srgbClr val="031D3E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268886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Group Effectiveness…</a:t>
            </a:r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26113" y="3097917"/>
            <a:ext cx="236888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 smtClean="0"/>
              <a:t>Actual Productivity</a:t>
            </a:r>
            <a:endParaRPr lang="en-US" sz="2800" dirty="0"/>
          </a:p>
        </p:txBody>
      </p:sp>
      <p:sp>
        <p:nvSpPr>
          <p:cNvPr id="6" name="TextBox 5"/>
          <p:cNvSpPr txBox="1"/>
          <p:nvPr/>
        </p:nvSpPr>
        <p:spPr>
          <a:xfrm>
            <a:off x="3407461" y="3107161"/>
            <a:ext cx="233627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 smtClean="0"/>
              <a:t>Potential Productivity</a:t>
            </a:r>
            <a:endParaRPr lang="en-US" sz="2800" dirty="0"/>
          </a:p>
        </p:txBody>
      </p:sp>
      <p:sp>
        <p:nvSpPr>
          <p:cNvPr id="7" name="TextBox 6"/>
          <p:cNvSpPr txBox="1"/>
          <p:nvPr/>
        </p:nvSpPr>
        <p:spPr>
          <a:xfrm>
            <a:off x="6324810" y="3097917"/>
            <a:ext cx="212191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 smtClean="0"/>
              <a:t>Process Losses</a:t>
            </a:r>
          </a:p>
          <a:p>
            <a:pPr algn="ctr"/>
            <a:endParaRPr lang="en-US" sz="2800" dirty="0"/>
          </a:p>
          <a:p>
            <a:pPr algn="ctr"/>
            <a:r>
              <a:rPr lang="en-US" dirty="0" smtClean="0"/>
              <a:t>(Co-ordination / motivation)</a:t>
            </a:r>
            <a:endParaRPr lang="en-US" dirty="0"/>
          </a:p>
        </p:txBody>
      </p:sp>
      <p:sp>
        <p:nvSpPr>
          <p:cNvPr id="9" name="Equal 8"/>
          <p:cNvSpPr/>
          <p:nvPr/>
        </p:nvSpPr>
        <p:spPr>
          <a:xfrm>
            <a:off x="2865365" y="3438687"/>
            <a:ext cx="542096" cy="418218"/>
          </a:xfrm>
          <a:prstGeom prst="mathEqual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0" name="Minus 9"/>
          <p:cNvSpPr/>
          <p:nvPr/>
        </p:nvSpPr>
        <p:spPr>
          <a:xfrm>
            <a:off x="5901104" y="3438687"/>
            <a:ext cx="557584" cy="418218"/>
          </a:xfrm>
          <a:prstGeom prst="mathMinus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738475" y="5574527"/>
            <a:ext cx="294832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/>
              <a:t>Steiner (1972)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82759021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017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sz="4800" b="1" dirty="0" smtClean="0">
                <a:solidFill>
                  <a:srgbClr val="031D3E"/>
                </a:solidFill>
              </a:rPr>
              <a:t>Factors affecting performance</a:t>
            </a:r>
            <a:endParaRPr lang="en-US" sz="4800" b="1" dirty="0">
              <a:solidFill>
                <a:srgbClr val="031D3E"/>
              </a:solidFill>
            </a:endParaRPr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538480" y="1250400"/>
            <a:ext cx="8077200" cy="4459520"/>
          </a:xfrm>
          <a:prstGeom prst="rect">
            <a:avLst/>
          </a:prstGeom>
        </p:spPr>
        <p:txBody>
          <a:bodyPr vert="horz" wrap="square" lIns="91440" tIns="45720" rIns="91440" bIns="45720" rtlCol="0">
            <a:no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0"/>
              </a:spcBef>
            </a:pPr>
            <a:endParaRPr lang="en-US" sz="2800" b="1" dirty="0" smtClean="0">
              <a:solidFill>
                <a:srgbClr val="031D3E"/>
              </a:solidFill>
              <a:latin typeface="Arial"/>
              <a:cs typeface="Arial"/>
            </a:endParaRP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US" sz="2800" b="1" dirty="0" smtClean="0">
                <a:solidFill>
                  <a:srgbClr val="031D3E"/>
                </a:solidFill>
                <a:cs typeface="Arial"/>
              </a:rPr>
              <a:t>Coordination of activities</a:t>
            </a:r>
          </a:p>
          <a:p>
            <a:pPr lvl="1">
              <a:lnSpc>
                <a:spcPct val="150000"/>
              </a:lnSpc>
              <a:spcBef>
                <a:spcPts val="0"/>
              </a:spcBef>
            </a:pPr>
            <a:r>
              <a:rPr lang="en-US" sz="2400" dirty="0" smtClean="0">
                <a:solidFill>
                  <a:srgbClr val="031D3E"/>
                </a:solidFill>
                <a:cs typeface="Arial"/>
              </a:rPr>
              <a:t>communication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US" sz="2800" b="1" dirty="0" smtClean="0">
                <a:solidFill>
                  <a:srgbClr val="031D3E"/>
                </a:solidFill>
                <a:cs typeface="Arial"/>
              </a:rPr>
              <a:t>Group structure</a:t>
            </a:r>
          </a:p>
          <a:p>
            <a:pPr lvl="1">
              <a:lnSpc>
                <a:spcPct val="150000"/>
              </a:lnSpc>
              <a:spcBef>
                <a:spcPts val="0"/>
              </a:spcBef>
            </a:pPr>
            <a:r>
              <a:rPr lang="en-US" sz="2400" dirty="0" smtClean="0">
                <a:solidFill>
                  <a:srgbClr val="031D3E"/>
                </a:solidFill>
                <a:cs typeface="Arial"/>
              </a:rPr>
              <a:t>Leadership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US" sz="2800" b="1" dirty="0" smtClean="0">
                <a:solidFill>
                  <a:srgbClr val="031D3E"/>
                </a:solidFill>
                <a:cs typeface="Arial"/>
              </a:rPr>
              <a:t>Team climate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US" sz="2800" b="1" dirty="0" smtClean="0">
                <a:solidFill>
                  <a:srgbClr val="031D3E"/>
                </a:solidFill>
                <a:cs typeface="Arial"/>
              </a:rPr>
              <a:t>Cohesion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Font typeface="Arial"/>
              <a:buNone/>
            </a:pPr>
            <a:endParaRPr lang="en-US" sz="2600" b="1" dirty="0" smtClean="0">
              <a:solidFill>
                <a:srgbClr val="031D3E"/>
              </a:solidFill>
              <a:latin typeface="Arial"/>
              <a:cs typeface="Arial"/>
            </a:endParaRPr>
          </a:p>
          <a:p>
            <a:pPr marL="457200" lvl="1" indent="0">
              <a:lnSpc>
                <a:spcPct val="150000"/>
              </a:lnSpc>
              <a:spcBef>
                <a:spcPts val="0"/>
              </a:spcBef>
              <a:buFont typeface="Arial"/>
              <a:buNone/>
            </a:pPr>
            <a:endParaRPr lang="en-US" sz="2000" dirty="0" smtClean="0">
              <a:solidFill>
                <a:srgbClr val="031D3E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6794243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Missionaries and Cannibals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pl-PL" dirty="0">
                <a:hlinkClick r:id="rId2"/>
              </a:rPr>
              <a:t>https://www.learn4good.com/kids-games/puzzle/</a:t>
            </a:r>
            <a:r>
              <a:rPr lang="pl-PL" dirty="0" smtClean="0">
                <a:hlinkClick r:id="rId2"/>
              </a:rPr>
              <a:t>boat.htm</a:t>
            </a:r>
            <a:endParaRPr lang="pl-PL" dirty="0" smtClean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87975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Solution…</a:t>
            </a:r>
            <a:endParaRPr lang="en-US" dirty="0"/>
          </a:p>
        </p:txBody>
      </p:sp>
      <p:sp>
        <p:nvSpPr>
          <p:cNvPr id="4" name="Picture Placeholder 3"/>
          <p:cNvSpPr>
            <a:spLocks noGrp="1"/>
          </p:cNvSpPr>
          <p:nvPr>
            <p:ph type="pic" idx="1"/>
          </p:nvPr>
        </p:nvSpPr>
        <p:spPr>
          <a:xfrm>
            <a:off x="3212911" y="228600"/>
            <a:ext cx="3460658" cy="6345238"/>
          </a:xfrm>
        </p:spPr>
      </p:sp>
      <p:sp>
        <p:nvSpPr>
          <p:cNvPr id="5" name="Text Placeholder 4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/>
          </a:p>
        </p:txBody>
      </p:sp>
      <p:graphicFrame>
        <p:nvGraphicFramePr>
          <p:cNvPr id="8" name="Objec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251484323"/>
              </p:ext>
            </p:extLst>
          </p:nvPr>
        </p:nvGraphicFramePr>
        <p:xfrm>
          <a:off x="1201464" y="228600"/>
          <a:ext cx="6866212" cy="6629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9" name="Document" r:id="rId3" imgW="5486400" imgH="8229600" progId="Word.Document.12">
                  <p:link updateAutomatic="1"/>
                </p:oleObj>
              </mc:Choice>
              <mc:Fallback>
                <p:oleObj name="Document" r:id="rId3" imgW="5486400" imgH="8229600" progId="Word.Document.12">
                  <p:link updateAutomatic="1"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201464" y="228600"/>
                        <a:ext cx="6866212" cy="66294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598752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0690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sz="3600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Disadvantages of high levels of team cohesion</a:t>
            </a:r>
            <a:endParaRPr lang="en-US" sz="3600" b="1" dirty="0">
              <a:solidFill>
                <a:srgbClr val="031D3E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cxnSp>
        <p:nvCxnSpPr>
          <p:cNvPr id="5" name="Straight Connector 4"/>
          <p:cNvCxnSpPr/>
          <p:nvPr/>
        </p:nvCxnSpPr>
        <p:spPr>
          <a:xfrm>
            <a:off x="457200" y="878402"/>
            <a:ext cx="8229600" cy="0"/>
          </a:xfrm>
          <a:prstGeom prst="line">
            <a:avLst/>
          </a:prstGeom>
          <a:ln>
            <a:solidFill>
              <a:srgbClr val="031D3E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" name="Textfeld 5"/>
          <p:cNvSpPr txBox="1"/>
          <p:nvPr/>
        </p:nvSpPr>
        <p:spPr>
          <a:xfrm>
            <a:off x="1188594" y="5986361"/>
            <a:ext cx="22028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nl-NL" dirty="0" smtClean="0">
                <a:solidFill>
                  <a:srgbClr val="031D3E"/>
                </a:solidFill>
              </a:rPr>
              <a:t>Hardy et al. (2005)</a:t>
            </a:r>
            <a:endParaRPr lang="en-GB" dirty="0">
              <a:solidFill>
                <a:srgbClr val="031D3E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563880" y="1478280"/>
            <a:ext cx="4038600" cy="35702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031D3E"/>
                </a:solidFill>
                <a:latin typeface="+mj-lt"/>
              </a:rPr>
              <a:t>Social cohesion</a:t>
            </a:r>
          </a:p>
          <a:p>
            <a:endParaRPr lang="en-GB" sz="1000" b="1" dirty="0" smtClean="0">
              <a:solidFill>
                <a:srgbClr val="031D3E"/>
              </a:solidFill>
              <a:latin typeface="+mj-l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rgbClr val="031D3E"/>
                </a:solidFill>
                <a:latin typeface="+mj-lt"/>
              </a:rPr>
              <a:t>Time wasting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rgbClr val="031D3E"/>
                </a:solidFill>
                <a:latin typeface="+mj-lt"/>
              </a:rPr>
              <a:t>Goal related problems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rgbClr val="031D3E"/>
                </a:solidFill>
                <a:latin typeface="+mj-lt"/>
              </a:rPr>
              <a:t>Communication problems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rgbClr val="031D3E"/>
                </a:solidFill>
                <a:latin typeface="+mj-lt"/>
              </a:rPr>
              <a:t>Decreased focus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rgbClr val="031D3E"/>
                </a:solidFill>
                <a:latin typeface="+mj-lt"/>
              </a:rPr>
              <a:t>Task commitment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rgbClr val="031D3E"/>
                </a:solidFill>
                <a:latin typeface="+mj-lt"/>
              </a:rPr>
              <a:t>Social isolation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rgbClr val="031D3E"/>
                </a:solidFill>
                <a:latin typeface="+mj-lt"/>
              </a:rPr>
              <a:t>Social attachment issues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rgbClr val="031D3E"/>
              </a:solidFill>
              <a:latin typeface="+mj-lt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4648200" y="1478280"/>
            <a:ext cx="4038600" cy="35702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031D3E"/>
                </a:solidFill>
                <a:latin typeface="+mj-lt"/>
              </a:rPr>
              <a:t>Task cohesion</a:t>
            </a:r>
          </a:p>
          <a:p>
            <a:endParaRPr lang="en-GB" sz="1000" b="1" dirty="0" smtClean="0">
              <a:solidFill>
                <a:srgbClr val="031D3E"/>
              </a:solidFill>
              <a:latin typeface="+mj-l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rgbClr val="031D3E"/>
                </a:solidFill>
                <a:latin typeface="+mj-lt"/>
              </a:rPr>
              <a:t>Reduced social relations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rgbClr val="031D3E"/>
                </a:solidFill>
                <a:latin typeface="+mj-lt"/>
              </a:rPr>
              <a:t>Communication issues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rgbClr val="031D3E"/>
                </a:solidFill>
                <a:latin typeface="+mj-lt"/>
              </a:rPr>
              <a:t>Negative affect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rgbClr val="031D3E"/>
                </a:solidFill>
                <a:latin typeface="+mj-lt"/>
              </a:rPr>
              <a:t>Incompatible attitudes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rgbClr val="031D3E"/>
                </a:solidFill>
                <a:latin typeface="+mj-lt"/>
              </a:rPr>
              <a:t>Perceived pressure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rgbClr val="031D3E"/>
                </a:solidFill>
                <a:latin typeface="+mj-lt"/>
              </a:rPr>
              <a:t>Decreased member contributions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rgbClr val="031D3E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929630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el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nl-NL" b="1" dirty="0" smtClean="0">
                <a:solidFill>
                  <a:schemeClr val="bg1"/>
                </a:solidFill>
              </a:rPr>
              <a:t>So.....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cxnSp>
        <p:nvCxnSpPr>
          <p:cNvPr id="6" name="Straight Connector 4"/>
          <p:cNvCxnSpPr/>
          <p:nvPr/>
        </p:nvCxnSpPr>
        <p:spPr>
          <a:xfrm>
            <a:off x="457200" y="1185414"/>
            <a:ext cx="8229600" cy="0"/>
          </a:xfrm>
          <a:prstGeom prst="line">
            <a:avLst/>
          </a:prstGeom>
          <a:ln>
            <a:solidFill>
              <a:schemeClr val="bg1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Content Placeholder 2"/>
          <p:cNvSpPr txBox="1">
            <a:spLocks/>
          </p:cNvSpPr>
          <p:nvPr/>
        </p:nvSpPr>
        <p:spPr>
          <a:xfrm>
            <a:off x="457200" y="1601193"/>
            <a:ext cx="8229600" cy="1607083"/>
          </a:xfrm>
          <a:prstGeom prst="rect">
            <a:avLst/>
          </a:prstGeom>
        </p:spPr>
        <p:txBody>
          <a:bodyPr vert="horz" wrap="square" lIns="91440" tIns="45720" rIns="91440" bIns="45720" rtlCol="0">
            <a:noAutofit/>
          </a:bodyPr>
          <a:lstStyle>
            <a:lvl1pPr marL="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US" sz="4800" b="1" dirty="0" smtClean="0">
                <a:solidFill>
                  <a:srgbClr val="000000"/>
                </a:solidFill>
                <a:latin typeface="Arial"/>
                <a:cs typeface="Arial"/>
              </a:rPr>
              <a:t>Cohesion is a crucial factor for individual and team functioning!</a:t>
            </a:r>
          </a:p>
        </p:txBody>
      </p:sp>
    </p:spTree>
    <p:extLst>
      <p:ext uri="{BB962C8B-B14F-4D97-AF65-F5344CB8AC3E}">
        <p14:creationId xmlns:p14="http://schemas.microsoft.com/office/powerpoint/2010/main" val="3803693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el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nl-NL" b="1" dirty="0" smtClean="0">
                <a:solidFill>
                  <a:schemeClr val="bg1"/>
                </a:solidFill>
              </a:rPr>
              <a:t>Great!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cxnSp>
        <p:nvCxnSpPr>
          <p:cNvPr id="6" name="Straight Connector 4"/>
          <p:cNvCxnSpPr/>
          <p:nvPr/>
        </p:nvCxnSpPr>
        <p:spPr>
          <a:xfrm>
            <a:off x="457200" y="1185414"/>
            <a:ext cx="8229600" cy="0"/>
          </a:xfrm>
          <a:prstGeom prst="line">
            <a:avLst/>
          </a:prstGeom>
          <a:ln>
            <a:solidFill>
              <a:schemeClr val="bg1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Content Placeholder 2"/>
          <p:cNvSpPr txBox="1">
            <a:spLocks/>
          </p:cNvSpPr>
          <p:nvPr/>
        </p:nvSpPr>
        <p:spPr>
          <a:xfrm>
            <a:off x="457200" y="1932279"/>
            <a:ext cx="8229600" cy="1607083"/>
          </a:xfrm>
          <a:prstGeom prst="rect">
            <a:avLst/>
          </a:prstGeom>
        </p:spPr>
        <p:txBody>
          <a:bodyPr vert="horz" wrap="square" lIns="91440" tIns="45720" rIns="91440" bIns="45720" rtlCol="0">
            <a:noAutofit/>
          </a:bodyPr>
          <a:lstStyle>
            <a:lvl1pPr marL="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US" sz="4800" b="1" dirty="0" smtClean="0">
                <a:solidFill>
                  <a:srgbClr val="000000"/>
                </a:solidFill>
                <a:latin typeface="Arial"/>
                <a:cs typeface="Arial"/>
              </a:rPr>
              <a:t>Which factors predict cohesion?</a:t>
            </a:r>
          </a:p>
        </p:txBody>
      </p:sp>
    </p:spTree>
    <p:extLst>
      <p:ext uri="{BB962C8B-B14F-4D97-AF65-F5344CB8AC3E}">
        <p14:creationId xmlns:p14="http://schemas.microsoft.com/office/powerpoint/2010/main" val="13822456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000000"/>
                </a:solidFill>
                <a:latin typeface="+mn-lt"/>
              </a:rPr>
              <a:t>Model of Cohesion </a:t>
            </a:r>
            <a:br>
              <a:rPr lang="en-US" dirty="0" smtClean="0">
                <a:solidFill>
                  <a:srgbClr val="000000"/>
                </a:solidFill>
                <a:latin typeface="+mn-lt"/>
              </a:rPr>
            </a:br>
            <a:r>
              <a:rPr lang="nl-NL" dirty="0" err="1" smtClean="0">
                <a:solidFill>
                  <a:srgbClr val="000000"/>
                </a:solidFill>
                <a:latin typeface="+mn-lt"/>
                <a:ea typeface="Tahoma" panose="020B0604030504040204" pitchFamily="34" charset="0"/>
                <a:cs typeface="Tahoma" panose="020B0604030504040204" pitchFamily="34" charset="0"/>
              </a:rPr>
              <a:t>Carron</a:t>
            </a:r>
            <a:r>
              <a:rPr lang="nl-NL" dirty="0" smtClean="0">
                <a:solidFill>
                  <a:srgbClr val="000000"/>
                </a:solidFill>
                <a:latin typeface="+mn-lt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nl-NL" dirty="0">
                <a:solidFill>
                  <a:srgbClr val="000000"/>
                </a:solidFill>
                <a:latin typeface="+mn-lt"/>
                <a:ea typeface="Tahoma" panose="020B0604030504040204" pitchFamily="34" charset="0"/>
                <a:cs typeface="Tahoma" panose="020B0604030504040204" pitchFamily="34" charset="0"/>
              </a:rPr>
              <a:t>&amp; </a:t>
            </a:r>
            <a:r>
              <a:rPr lang="nl-NL" dirty="0" err="1">
                <a:solidFill>
                  <a:srgbClr val="000000"/>
                </a:solidFill>
                <a:latin typeface="+mn-lt"/>
                <a:ea typeface="Tahoma" panose="020B0604030504040204" pitchFamily="34" charset="0"/>
                <a:cs typeface="Tahoma" panose="020B0604030504040204" pitchFamily="34" charset="0"/>
              </a:rPr>
              <a:t>Hausenblas</a:t>
            </a:r>
            <a:r>
              <a:rPr lang="nl-NL" dirty="0">
                <a:solidFill>
                  <a:srgbClr val="000000"/>
                </a:solidFill>
                <a:latin typeface="+mn-lt"/>
                <a:ea typeface="Tahoma" panose="020B0604030504040204" pitchFamily="34" charset="0"/>
                <a:cs typeface="Tahoma" panose="020B0604030504040204" pitchFamily="34" charset="0"/>
              </a:rPr>
              <a:t>, (1998)</a:t>
            </a:r>
            <a:r>
              <a:rPr lang="en-GB" dirty="0">
                <a:solidFill>
                  <a:srgbClr val="000000"/>
                </a:solidFill>
                <a:latin typeface="+mn-lt"/>
                <a:ea typeface="Tahoma" panose="020B0604030504040204" pitchFamily="34" charset="0"/>
                <a:cs typeface="Tahoma" panose="020B0604030504040204" pitchFamily="34" charset="0"/>
              </a:rPr>
              <a:t/>
            </a:r>
            <a:br>
              <a:rPr lang="en-GB" dirty="0">
                <a:solidFill>
                  <a:srgbClr val="000000"/>
                </a:solidFill>
                <a:latin typeface="+mn-lt"/>
                <a:ea typeface="Tahoma" panose="020B0604030504040204" pitchFamily="34" charset="0"/>
                <a:cs typeface="Tahoma" panose="020B0604030504040204" pitchFamily="34" charset="0"/>
              </a:rPr>
            </a:br>
            <a:endParaRPr lang="en-US" dirty="0">
              <a:solidFill>
                <a:srgbClr val="000000"/>
              </a:solidFill>
              <a:latin typeface="+mn-lt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3546858" y="3498726"/>
            <a:ext cx="1982523" cy="58477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dirty="0" smtClean="0"/>
              <a:t>Cohesion</a:t>
            </a:r>
            <a:endParaRPr lang="en-US" sz="3200" dirty="0"/>
          </a:p>
        </p:txBody>
      </p:sp>
      <p:sp>
        <p:nvSpPr>
          <p:cNvPr id="5" name="TextBox 4"/>
          <p:cNvSpPr txBox="1"/>
          <p:nvPr/>
        </p:nvSpPr>
        <p:spPr>
          <a:xfrm>
            <a:off x="498474" y="2148639"/>
            <a:ext cx="261470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 smtClean="0"/>
              <a:t>Environmental Factors</a:t>
            </a:r>
            <a:endParaRPr lang="en-US" sz="2800" dirty="0"/>
          </a:p>
        </p:txBody>
      </p:sp>
      <p:sp>
        <p:nvSpPr>
          <p:cNvPr id="6" name="TextBox 5"/>
          <p:cNvSpPr txBox="1"/>
          <p:nvPr/>
        </p:nvSpPr>
        <p:spPr>
          <a:xfrm>
            <a:off x="787427" y="4593493"/>
            <a:ext cx="232575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 smtClean="0"/>
              <a:t>Personal Factors</a:t>
            </a:r>
            <a:endParaRPr lang="en-US" sz="2800" dirty="0"/>
          </a:p>
        </p:txBody>
      </p:sp>
      <p:sp>
        <p:nvSpPr>
          <p:cNvPr id="7" name="TextBox 6"/>
          <p:cNvSpPr txBox="1"/>
          <p:nvPr/>
        </p:nvSpPr>
        <p:spPr>
          <a:xfrm>
            <a:off x="5725762" y="2301039"/>
            <a:ext cx="232575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 smtClean="0"/>
              <a:t>Leadership Factors</a:t>
            </a:r>
            <a:endParaRPr lang="en-US" sz="2800" dirty="0"/>
          </a:p>
        </p:txBody>
      </p:sp>
      <p:sp>
        <p:nvSpPr>
          <p:cNvPr id="8" name="TextBox 7"/>
          <p:cNvSpPr txBox="1"/>
          <p:nvPr/>
        </p:nvSpPr>
        <p:spPr>
          <a:xfrm>
            <a:off x="5878162" y="4855103"/>
            <a:ext cx="232575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 smtClean="0"/>
              <a:t>Team Factors</a:t>
            </a:r>
            <a:endParaRPr lang="en-US" sz="2800" dirty="0"/>
          </a:p>
        </p:txBody>
      </p:sp>
      <p:cxnSp>
        <p:nvCxnSpPr>
          <p:cNvPr id="10" name="Elbow Connector 9"/>
          <p:cNvCxnSpPr/>
          <p:nvPr/>
        </p:nvCxnSpPr>
        <p:spPr>
          <a:xfrm rot="16200000" flipH="1">
            <a:off x="2734928" y="2577796"/>
            <a:ext cx="927460" cy="914400"/>
          </a:xfrm>
          <a:prstGeom prst="bentConnector3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Elbow Connector 12"/>
          <p:cNvCxnSpPr/>
          <p:nvPr/>
        </p:nvCxnSpPr>
        <p:spPr>
          <a:xfrm rot="5400000" flipH="1" flipV="1">
            <a:off x="2705136" y="4119825"/>
            <a:ext cx="987045" cy="914400"/>
          </a:xfrm>
          <a:prstGeom prst="bentConnector3">
            <a:avLst>
              <a:gd name="adj1" fmla="val 50000"/>
            </a:avLst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Elbow Connector 19"/>
          <p:cNvCxnSpPr>
            <a:endCxn id="4" idx="3"/>
          </p:cNvCxnSpPr>
          <p:nvPr/>
        </p:nvCxnSpPr>
        <p:spPr>
          <a:xfrm rot="5400000">
            <a:off x="5422844" y="2956615"/>
            <a:ext cx="941036" cy="727962"/>
          </a:xfrm>
          <a:prstGeom prst="bentConnector2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4" name="Elbow Connector 23"/>
          <p:cNvCxnSpPr/>
          <p:nvPr/>
        </p:nvCxnSpPr>
        <p:spPr>
          <a:xfrm rot="16200000" flipV="1">
            <a:off x="5432984" y="4030744"/>
            <a:ext cx="920758" cy="727963"/>
          </a:xfrm>
          <a:prstGeom prst="bentConnector3">
            <a:avLst>
              <a:gd name="adj1" fmla="val 50000"/>
            </a:avLst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54625342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66800" y="609600"/>
            <a:ext cx="8382000" cy="1143000"/>
          </a:xfrm>
        </p:spPr>
        <p:txBody>
          <a:bodyPr/>
          <a:lstStyle/>
          <a:p>
            <a:pPr marL="0" indent="0">
              <a:buNone/>
            </a:pPr>
            <a:r>
              <a:rPr lang="en-US" sz="4400" dirty="0">
                <a:cs typeface="Times New Roman" charset="0"/>
              </a:rPr>
              <a:t>Cohesion </a:t>
            </a:r>
            <a:endParaRPr lang="en-US" sz="4400" dirty="0"/>
          </a:p>
          <a:p>
            <a:pPr lvl="1">
              <a:buFont typeface="Wingdings" charset="0"/>
              <a:buNone/>
            </a:pPr>
            <a:endParaRPr lang="en-US" sz="3200" dirty="0">
              <a:cs typeface="Times New Roman" charset="0"/>
            </a:endParaRPr>
          </a:p>
        </p:txBody>
      </p:sp>
      <p:sp>
        <p:nvSpPr>
          <p:cNvPr id="32793" name="Rectangle 25"/>
          <p:cNvSpPr>
            <a:spLocks noChangeArrowheads="1"/>
          </p:cNvSpPr>
          <p:nvPr/>
        </p:nvSpPr>
        <p:spPr bwMode="auto">
          <a:xfrm>
            <a:off x="521707" y="1359945"/>
            <a:ext cx="8382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spcBef>
                <a:spcPct val="20000"/>
              </a:spcBef>
              <a:buClr>
                <a:schemeClr val="accent1"/>
              </a:buClr>
              <a:buSzPct val="70000"/>
            </a:pPr>
            <a:r>
              <a:rPr lang="en-US" sz="3200" dirty="0" smtClean="0"/>
              <a:t>Carron’s </a:t>
            </a:r>
            <a:r>
              <a:rPr lang="en-US" sz="3200" dirty="0"/>
              <a:t>general conceptual model of cohesion offered four general antecedents of cohesion</a:t>
            </a:r>
          </a:p>
          <a:p>
            <a:pPr>
              <a:spcBef>
                <a:spcPct val="20000"/>
              </a:spcBef>
              <a:buClr>
                <a:schemeClr val="accent1"/>
              </a:buClr>
              <a:buSzPct val="70000"/>
            </a:pPr>
            <a:r>
              <a:rPr lang="en-US" sz="3200" dirty="0" smtClean="0"/>
              <a:t>1. Environmental (situational)</a:t>
            </a:r>
          </a:p>
          <a:p>
            <a:pPr marL="457200" indent="-457200">
              <a:spcBef>
                <a:spcPct val="20000"/>
              </a:spcBef>
              <a:buClr>
                <a:schemeClr val="accent1"/>
              </a:buClr>
              <a:buSzPct val="70000"/>
              <a:buFont typeface="Arial"/>
              <a:buChar char="•"/>
            </a:pPr>
            <a:r>
              <a:rPr lang="en-US" sz="3200" dirty="0"/>
              <a:t>R</a:t>
            </a:r>
            <a:r>
              <a:rPr lang="en-US" sz="3200" dirty="0" smtClean="0"/>
              <a:t>elated </a:t>
            </a:r>
            <a:r>
              <a:rPr lang="en-US" sz="3200" dirty="0"/>
              <a:t>to the group's resistance to disruption and also the group size. </a:t>
            </a:r>
            <a:endParaRPr lang="en-US" sz="3200" dirty="0" smtClean="0"/>
          </a:p>
          <a:p>
            <a:pPr marL="457200" indent="-457200">
              <a:spcBef>
                <a:spcPct val="20000"/>
              </a:spcBef>
              <a:buClr>
                <a:schemeClr val="accent1"/>
              </a:buClr>
              <a:buSzPct val="70000"/>
              <a:buFont typeface="Arial"/>
              <a:buChar char="•"/>
            </a:pPr>
            <a:r>
              <a:rPr lang="en-US" sz="3200" dirty="0" smtClean="0"/>
              <a:t>Proximity </a:t>
            </a:r>
          </a:p>
          <a:p>
            <a:pPr marL="457200" indent="-457200">
              <a:spcBef>
                <a:spcPct val="20000"/>
              </a:spcBef>
              <a:buClr>
                <a:schemeClr val="accent1"/>
              </a:buClr>
              <a:buSzPct val="70000"/>
              <a:buFont typeface="Arial"/>
              <a:buChar char="•"/>
            </a:pPr>
            <a:r>
              <a:rPr lang="en-US" sz="3200" dirty="0" smtClean="0"/>
              <a:t>Distinctiveness</a:t>
            </a:r>
            <a:endParaRPr lang="en-US" sz="3200" dirty="0"/>
          </a:p>
          <a:p>
            <a:pPr>
              <a:spcBef>
                <a:spcPct val="20000"/>
              </a:spcBef>
              <a:buClr>
                <a:schemeClr val="accent1"/>
              </a:buClr>
              <a:buSzPct val="70000"/>
            </a:pPr>
            <a:endParaRPr lang="en-US" sz="3200" dirty="0"/>
          </a:p>
          <a:p>
            <a:pPr marL="982663" lvl="1" indent="-533400">
              <a:spcBef>
                <a:spcPct val="20000"/>
              </a:spcBef>
              <a:buClr>
                <a:schemeClr val="hlink"/>
              </a:buClr>
              <a:buSzPct val="65000"/>
              <a:buFont typeface="Wingdings" charset="0"/>
              <a:buNone/>
            </a:pPr>
            <a:endParaRPr lang="en-US" sz="2400" dirty="0">
              <a:cs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27573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98474" y="484094"/>
            <a:ext cx="7556313" cy="5642069"/>
          </a:xfrm>
        </p:spPr>
        <p:txBody>
          <a:bodyPr>
            <a:normAutofit lnSpcReduction="10000"/>
          </a:bodyPr>
          <a:lstStyle/>
          <a:p>
            <a:pPr marL="0" indent="0">
              <a:spcBef>
                <a:spcPct val="20000"/>
              </a:spcBef>
              <a:buClr>
                <a:schemeClr val="accent1"/>
              </a:buClr>
              <a:buSzPct val="70000"/>
              <a:buNone/>
            </a:pPr>
            <a:r>
              <a:rPr lang="en-US" sz="2800" dirty="0">
                <a:solidFill>
                  <a:srgbClr val="000000"/>
                </a:solidFill>
              </a:rPr>
              <a:t>2. Personal</a:t>
            </a:r>
          </a:p>
          <a:p>
            <a:pPr marL="0" indent="0">
              <a:spcBef>
                <a:spcPct val="20000"/>
              </a:spcBef>
              <a:buClr>
                <a:schemeClr val="accent1"/>
              </a:buClr>
              <a:buSzPct val="70000"/>
              <a:buNone/>
            </a:pPr>
            <a:r>
              <a:rPr lang="en-US" sz="2800" dirty="0">
                <a:solidFill>
                  <a:srgbClr val="000000"/>
                </a:solidFill>
              </a:rPr>
              <a:t>Sacrifice </a:t>
            </a:r>
            <a:r>
              <a:rPr lang="en-US" sz="2800" dirty="0" err="1">
                <a:solidFill>
                  <a:srgbClr val="000000"/>
                </a:solidFill>
              </a:rPr>
              <a:t>behaviour</a:t>
            </a:r>
            <a:r>
              <a:rPr lang="en-US" sz="2800" dirty="0">
                <a:solidFill>
                  <a:srgbClr val="000000"/>
                </a:solidFill>
              </a:rPr>
              <a:t>, </a:t>
            </a:r>
            <a:r>
              <a:rPr lang="en-US" sz="2800" dirty="0" smtClean="0">
                <a:solidFill>
                  <a:srgbClr val="000000"/>
                </a:solidFill>
              </a:rPr>
              <a:t>anxiety, work </a:t>
            </a:r>
            <a:r>
              <a:rPr lang="en-US" sz="2800" dirty="0">
                <a:solidFill>
                  <a:srgbClr val="000000"/>
                </a:solidFill>
              </a:rPr>
              <a:t>output, self-handicapping (excuse making) and mood (CG – enhanced mood)</a:t>
            </a:r>
            <a:r>
              <a:rPr lang="en-US" sz="2800" dirty="0" smtClean="0">
                <a:solidFill>
                  <a:srgbClr val="000000"/>
                </a:solidFill>
              </a:rPr>
              <a:t>.</a:t>
            </a:r>
          </a:p>
          <a:p>
            <a:pPr marL="0" indent="0">
              <a:spcBef>
                <a:spcPct val="20000"/>
              </a:spcBef>
              <a:buClr>
                <a:schemeClr val="accent1"/>
              </a:buClr>
              <a:buSzPct val="70000"/>
              <a:buNone/>
            </a:pPr>
            <a:endParaRPr lang="en-US" sz="2800" dirty="0">
              <a:solidFill>
                <a:srgbClr val="000000"/>
              </a:solidFill>
            </a:endParaRPr>
          </a:p>
          <a:p>
            <a:pPr marL="0" indent="0">
              <a:spcBef>
                <a:spcPct val="20000"/>
              </a:spcBef>
              <a:buClr>
                <a:schemeClr val="accent1"/>
              </a:buClr>
              <a:buSzPct val="70000"/>
              <a:buNone/>
            </a:pPr>
            <a:r>
              <a:rPr lang="en-US" sz="2800" dirty="0" smtClean="0">
                <a:solidFill>
                  <a:srgbClr val="000000"/>
                </a:solidFill>
              </a:rPr>
              <a:t>3. Leadership</a:t>
            </a:r>
          </a:p>
          <a:p>
            <a:pPr marL="0" indent="0">
              <a:spcBef>
                <a:spcPct val="20000"/>
              </a:spcBef>
              <a:buClr>
                <a:schemeClr val="accent1"/>
              </a:buClr>
              <a:buSzPct val="70000"/>
              <a:buNone/>
            </a:pPr>
            <a:r>
              <a:rPr lang="en-US" sz="2800" dirty="0">
                <a:solidFill>
                  <a:srgbClr val="000000"/>
                </a:solidFill>
              </a:rPr>
              <a:t>L</a:t>
            </a:r>
            <a:r>
              <a:rPr lang="en-US" sz="2800" dirty="0" smtClean="0">
                <a:solidFill>
                  <a:srgbClr val="000000"/>
                </a:solidFill>
              </a:rPr>
              <a:t>eader's </a:t>
            </a:r>
            <a:r>
              <a:rPr lang="en-US" sz="2800" dirty="0" err="1">
                <a:solidFill>
                  <a:srgbClr val="000000"/>
                </a:solidFill>
              </a:rPr>
              <a:t>behaviour</a:t>
            </a:r>
            <a:r>
              <a:rPr lang="en-US" sz="2800" dirty="0">
                <a:solidFill>
                  <a:srgbClr val="000000"/>
                </a:solidFill>
              </a:rPr>
              <a:t> and decision </a:t>
            </a:r>
            <a:r>
              <a:rPr lang="en-US" sz="2800" dirty="0" smtClean="0">
                <a:solidFill>
                  <a:srgbClr val="000000"/>
                </a:solidFill>
              </a:rPr>
              <a:t>style (training / instruction / social support). </a:t>
            </a:r>
          </a:p>
          <a:p>
            <a:pPr marL="0" indent="0">
              <a:spcBef>
                <a:spcPct val="20000"/>
              </a:spcBef>
              <a:buClr>
                <a:schemeClr val="accent1"/>
              </a:buClr>
              <a:buSzPct val="70000"/>
              <a:buNone/>
            </a:pPr>
            <a:endParaRPr lang="en-US" sz="2800" dirty="0">
              <a:solidFill>
                <a:srgbClr val="000000"/>
              </a:solidFill>
            </a:endParaRPr>
          </a:p>
          <a:p>
            <a:pPr marL="0" indent="0">
              <a:spcBef>
                <a:spcPct val="20000"/>
              </a:spcBef>
              <a:buClr>
                <a:schemeClr val="accent1"/>
              </a:buClr>
              <a:buSzPct val="70000"/>
              <a:buNone/>
            </a:pPr>
            <a:r>
              <a:rPr lang="en-US" sz="2800" dirty="0" smtClean="0">
                <a:solidFill>
                  <a:srgbClr val="000000"/>
                </a:solidFill>
              </a:rPr>
              <a:t>4. Team (Group) Factors</a:t>
            </a:r>
          </a:p>
          <a:p>
            <a:pPr marL="0" indent="0">
              <a:spcBef>
                <a:spcPct val="20000"/>
              </a:spcBef>
              <a:buClr>
                <a:schemeClr val="accent1"/>
              </a:buClr>
              <a:buSzPct val="70000"/>
              <a:buNone/>
            </a:pPr>
            <a:r>
              <a:rPr lang="en-US" sz="2800" dirty="0">
                <a:solidFill>
                  <a:srgbClr val="000000"/>
                </a:solidFill>
              </a:rPr>
              <a:t>G</a:t>
            </a:r>
            <a:r>
              <a:rPr lang="en-US" sz="2800" dirty="0" smtClean="0">
                <a:solidFill>
                  <a:srgbClr val="000000"/>
                </a:solidFill>
              </a:rPr>
              <a:t>roup </a:t>
            </a:r>
            <a:r>
              <a:rPr lang="en-US" sz="2800" dirty="0">
                <a:solidFill>
                  <a:srgbClr val="000000"/>
                </a:solidFill>
              </a:rPr>
              <a:t>norms and </a:t>
            </a:r>
            <a:r>
              <a:rPr lang="en-US" sz="2800" dirty="0" smtClean="0">
                <a:solidFill>
                  <a:srgbClr val="000000"/>
                </a:solidFill>
              </a:rPr>
              <a:t>roles (clearly defined – </a:t>
            </a:r>
            <a:r>
              <a:rPr lang="en-US" sz="2800" dirty="0" err="1" smtClean="0">
                <a:solidFill>
                  <a:srgbClr val="000000"/>
                </a:solidFill>
              </a:rPr>
              <a:t>inc</a:t>
            </a:r>
            <a:r>
              <a:rPr lang="en-US" sz="2800" dirty="0" smtClean="0">
                <a:solidFill>
                  <a:srgbClr val="000000"/>
                </a:solidFill>
              </a:rPr>
              <a:t> GC)</a:t>
            </a:r>
            <a:endParaRPr lang="en-US" sz="2800" dirty="0">
              <a:solidFill>
                <a:srgbClr val="000000"/>
              </a:solidFill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0888272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1" algn="ctr" defTabSz="457200" rtl="0">
              <a:spcBef>
                <a:spcPct val="0"/>
              </a:spcBef>
            </a:pPr>
            <a:r>
              <a:rPr lang="en-US" sz="4800" b="1" dirty="0" smtClean="0">
                <a:solidFill>
                  <a:schemeClr val="bg1"/>
                </a:solidFill>
                <a:cs typeface="Arial"/>
              </a:rPr>
              <a:t/>
            </a:r>
            <a:br>
              <a:rPr lang="en-US" sz="4800" b="1" dirty="0" smtClean="0">
                <a:solidFill>
                  <a:schemeClr val="bg1"/>
                </a:solidFill>
                <a:cs typeface="Arial"/>
              </a:rPr>
            </a:br>
            <a:r>
              <a:rPr lang="nl-NL" sz="4800" b="1" dirty="0" smtClean="0">
                <a:solidFill>
                  <a:srgbClr val="000000"/>
                </a:solidFill>
                <a:latin typeface="Arial"/>
                <a:cs typeface="Arial"/>
              </a:rPr>
              <a:t>Team building strategies to improve cohesion</a:t>
            </a:r>
            <a:endParaRPr lang="en-US" sz="4800" b="1" dirty="0">
              <a:solidFill>
                <a:srgbClr val="000000"/>
              </a:solidFill>
              <a:latin typeface="Arial"/>
              <a:cs typeface="Arial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0201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7346" y="677697"/>
            <a:ext cx="8686800" cy="1143000"/>
          </a:xfrm>
        </p:spPr>
        <p:txBody>
          <a:bodyPr>
            <a:noAutofit/>
          </a:bodyPr>
          <a:lstStyle/>
          <a:p>
            <a:r>
              <a:rPr lang="en-US" sz="3600" b="1" dirty="0" smtClean="0">
                <a:solidFill>
                  <a:srgbClr val="031D3E"/>
                </a:solidFill>
              </a:rPr>
              <a:t>Team building strategies</a:t>
            </a:r>
            <a:endParaRPr lang="en-US" sz="3600" b="1" dirty="0">
              <a:solidFill>
                <a:srgbClr val="031D3E"/>
              </a:solidFill>
            </a:endParaRPr>
          </a:p>
        </p:txBody>
      </p:sp>
      <p:sp>
        <p:nvSpPr>
          <p:cNvPr id="7" name="Content Placeholder 2"/>
          <p:cNvSpPr>
            <a:spLocks noGrp="1"/>
          </p:cNvSpPr>
          <p:nvPr>
            <p:ph idx="1"/>
          </p:nvPr>
        </p:nvSpPr>
        <p:spPr>
          <a:xfrm>
            <a:off x="457199" y="1358773"/>
            <a:ext cx="8391995" cy="3868738"/>
          </a:xfrm>
        </p:spPr>
        <p:txBody>
          <a:bodyPr>
            <a:noAutofit/>
          </a:bodyPr>
          <a:lstStyle/>
          <a:p>
            <a:pPr lvl="1">
              <a:spcBef>
                <a:spcPts val="0"/>
              </a:spcBef>
              <a:defRPr/>
            </a:pPr>
            <a:endParaRPr lang="en-GB" sz="1000" b="1" dirty="0">
              <a:solidFill>
                <a:srgbClr val="031D3E"/>
              </a:solidFill>
              <a:latin typeface="Arial"/>
              <a:cs typeface="Arial"/>
            </a:endParaRPr>
          </a:p>
          <a:p>
            <a:pPr>
              <a:lnSpc>
                <a:spcPct val="150000"/>
              </a:lnSpc>
              <a:spcBef>
                <a:spcPts val="0"/>
              </a:spcBef>
              <a:defRPr/>
            </a:pPr>
            <a:r>
              <a:rPr lang="nl-NL" b="1" dirty="0" smtClean="0">
                <a:solidFill>
                  <a:srgbClr val="031D3E"/>
                </a:solidFill>
                <a:latin typeface="Arial"/>
                <a:cs typeface="Arial"/>
              </a:rPr>
              <a:t>What is team building?</a:t>
            </a:r>
            <a:endParaRPr lang="en-GB" b="1" dirty="0" smtClean="0">
              <a:solidFill>
                <a:srgbClr val="031D3E"/>
              </a:solidFill>
              <a:latin typeface="Arial"/>
              <a:cs typeface="Arial"/>
            </a:endParaRPr>
          </a:p>
          <a:p>
            <a:pPr>
              <a:lnSpc>
                <a:spcPct val="150000"/>
              </a:lnSpc>
              <a:spcBef>
                <a:spcPts val="0"/>
              </a:spcBef>
              <a:defRPr/>
            </a:pPr>
            <a:r>
              <a:rPr lang="nl-NL" b="1" dirty="0" smtClean="0">
                <a:solidFill>
                  <a:srgbClr val="031D3E"/>
                </a:solidFill>
                <a:latin typeface="Arial"/>
                <a:cs typeface="Arial"/>
              </a:rPr>
              <a:t>General strategies</a:t>
            </a:r>
          </a:p>
          <a:p>
            <a:pPr>
              <a:lnSpc>
                <a:spcPct val="150000"/>
              </a:lnSpc>
              <a:spcBef>
                <a:spcPts val="0"/>
              </a:spcBef>
              <a:defRPr/>
            </a:pPr>
            <a:r>
              <a:rPr lang="en-GB" b="1" dirty="0" smtClean="0">
                <a:solidFill>
                  <a:srgbClr val="031D3E"/>
                </a:solidFill>
                <a:latin typeface="Arial"/>
                <a:cs typeface="Arial"/>
              </a:rPr>
              <a:t>Specific approaches in sport</a:t>
            </a:r>
          </a:p>
          <a:p>
            <a:pPr>
              <a:lnSpc>
                <a:spcPct val="150000"/>
              </a:lnSpc>
              <a:spcBef>
                <a:spcPts val="0"/>
              </a:spcBef>
              <a:defRPr/>
            </a:pPr>
            <a:r>
              <a:rPr lang="nl-NL" b="1" dirty="0" smtClean="0">
                <a:solidFill>
                  <a:srgbClr val="031D3E"/>
                </a:solidFill>
                <a:latin typeface="Arial"/>
                <a:cs typeface="Arial"/>
              </a:rPr>
              <a:t>Effectiveness</a:t>
            </a:r>
            <a:endParaRPr lang="en-GB" sz="2200" dirty="0">
              <a:solidFill>
                <a:srgbClr val="031D3E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0985206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" y="1249196"/>
            <a:ext cx="9143999" cy="56088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itle 1"/>
          <p:cNvSpPr txBox="1">
            <a:spLocks/>
          </p:cNvSpPr>
          <p:nvPr/>
        </p:nvSpPr>
        <p:spPr>
          <a:xfrm>
            <a:off x="457197" y="300152"/>
            <a:ext cx="8686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dirty="0" smtClean="0">
                <a:solidFill>
                  <a:srgbClr val="000000"/>
                </a:solidFill>
              </a:rPr>
              <a:t>Carron &amp; Spink (1993)</a:t>
            </a:r>
            <a:endParaRPr lang="en-US" sz="3600" b="1" dirty="0">
              <a:solidFill>
                <a:srgbClr val="000000"/>
              </a:solidFill>
            </a:endParaRPr>
          </a:p>
        </p:txBody>
      </p:sp>
      <p:cxnSp>
        <p:nvCxnSpPr>
          <p:cNvPr id="7" name="Straight Connector 4"/>
          <p:cNvCxnSpPr/>
          <p:nvPr/>
        </p:nvCxnSpPr>
        <p:spPr>
          <a:xfrm>
            <a:off x="457200" y="1062159"/>
            <a:ext cx="8229600" cy="0"/>
          </a:xfrm>
          <a:prstGeom prst="line">
            <a:avLst/>
          </a:prstGeom>
          <a:ln>
            <a:solidFill>
              <a:schemeClr val="bg1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28696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498474" y="1246324"/>
            <a:ext cx="7556313" cy="5611676"/>
          </a:xfrm>
        </p:spPr>
        <p:txBody>
          <a:bodyPr>
            <a:normAutofit fontScale="92500" lnSpcReduction="10000"/>
          </a:bodyPr>
          <a:lstStyle/>
          <a:p>
            <a:pPr marL="457200" indent="-457200">
              <a:buFont typeface="+mj-lt"/>
              <a:buAutoNum type="arabicPeriod"/>
            </a:pPr>
            <a:r>
              <a:rPr lang="nl-NL" sz="3200" b="1" dirty="0" err="1" smtClean="0">
                <a:solidFill>
                  <a:srgbClr val="031D3E"/>
                </a:solidFill>
                <a:latin typeface="+mj-lt"/>
              </a:rPr>
              <a:t>Distinctiveness</a:t>
            </a:r>
            <a:r>
              <a:rPr lang="nl-NL" sz="3200" b="1" dirty="0" smtClean="0">
                <a:solidFill>
                  <a:srgbClr val="031D3E"/>
                </a:solidFill>
                <a:latin typeface="+mj-lt"/>
              </a:rPr>
              <a:t>: </a:t>
            </a:r>
            <a:r>
              <a:rPr lang="nl-NL" sz="3200" dirty="0" err="1">
                <a:solidFill>
                  <a:srgbClr val="031D3E"/>
                </a:solidFill>
                <a:latin typeface="+mj-lt"/>
              </a:rPr>
              <a:t>S</a:t>
            </a:r>
            <a:r>
              <a:rPr lang="nl-NL" sz="3200" dirty="0" err="1" smtClean="0">
                <a:solidFill>
                  <a:srgbClr val="031D3E"/>
                </a:solidFill>
                <a:latin typeface="+mj-lt"/>
              </a:rPr>
              <a:t>trategies</a:t>
            </a:r>
            <a:r>
              <a:rPr lang="nl-NL" sz="3200" dirty="0" smtClean="0">
                <a:solidFill>
                  <a:srgbClr val="031D3E"/>
                </a:solidFill>
                <a:latin typeface="+mj-lt"/>
              </a:rPr>
              <a:t> to enhance the uniqueness of the group (develop a sense of “we); </a:t>
            </a:r>
            <a:r>
              <a:rPr lang="nl-NL" sz="3200" dirty="0" err="1" smtClean="0">
                <a:solidFill>
                  <a:srgbClr val="031D3E"/>
                </a:solidFill>
                <a:latin typeface="+mj-lt"/>
              </a:rPr>
              <a:t>emphasise</a:t>
            </a:r>
            <a:r>
              <a:rPr lang="nl-NL" sz="3200" dirty="0" smtClean="0">
                <a:solidFill>
                  <a:srgbClr val="031D3E"/>
                </a:solidFill>
                <a:latin typeface="+mj-lt"/>
              </a:rPr>
              <a:t> </a:t>
            </a:r>
            <a:r>
              <a:rPr lang="nl-NL" sz="3200" dirty="0" err="1" smtClean="0">
                <a:solidFill>
                  <a:srgbClr val="031D3E"/>
                </a:solidFill>
                <a:latin typeface="+mj-lt"/>
              </a:rPr>
              <a:t>traditions</a:t>
            </a:r>
            <a:endParaRPr lang="nl-NL" sz="3200" dirty="0" smtClean="0">
              <a:solidFill>
                <a:srgbClr val="031D3E"/>
              </a:solidFill>
              <a:latin typeface="+mj-lt"/>
            </a:endParaRPr>
          </a:p>
          <a:p>
            <a:pPr marL="457200" indent="-457200">
              <a:buFont typeface="+mj-lt"/>
              <a:buAutoNum type="arabicPeriod"/>
            </a:pPr>
            <a:r>
              <a:rPr lang="nl-NL" sz="3200" b="1" dirty="0" smtClean="0">
                <a:solidFill>
                  <a:srgbClr val="031D3E"/>
                </a:solidFill>
                <a:latin typeface="+mj-lt"/>
              </a:rPr>
              <a:t>Team norms</a:t>
            </a:r>
            <a:r>
              <a:rPr lang="nl-NL" sz="3200" dirty="0" smtClean="0">
                <a:solidFill>
                  <a:srgbClr val="031D3E"/>
                </a:solidFill>
                <a:latin typeface="+mj-lt"/>
              </a:rPr>
              <a:t>: Establish postive group standards. Show how group standards contribute to </a:t>
            </a:r>
            <a:r>
              <a:rPr lang="nl-NL" sz="3200" dirty="0" err="1" smtClean="0">
                <a:solidFill>
                  <a:srgbClr val="031D3E"/>
                </a:solidFill>
                <a:latin typeface="+mj-lt"/>
              </a:rPr>
              <a:t>effective</a:t>
            </a:r>
            <a:r>
              <a:rPr lang="nl-NL" sz="3200" dirty="0" smtClean="0">
                <a:solidFill>
                  <a:srgbClr val="031D3E"/>
                </a:solidFill>
                <a:latin typeface="+mj-lt"/>
              </a:rPr>
              <a:t> </a:t>
            </a:r>
            <a:r>
              <a:rPr lang="nl-NL" sz="3200" dirty="0" err="1" smtClean="0">
                <a:solidFill>
                  <a:srgbClr val="031D3E"/>
                </a:solidFill>
                <a:latin typeface="+mj-lt"/>
              </a:rPr>
              <a:t>functioning</a:t>
            </a:r>
            <a:endParaRPr lang="nl-NL" sz="3200" dirty="0">
              <a:solidFill>
                <a:srgbClr val="031D3E"/>
              </a:solidFill>
              <a:latin typeface="+mj-lt"/>
            </a:endParaRPr>
          </a:p>
          <a:p>
            <a:pPr marL="457200" indent="-457200">
              <a:buFont typeface="+mj-lt"/>
              <a:buAutoNum type="arabicPeriod"/>
            </a:pPr>
            <a:r>
              <a:rPr lang="nl-NL" sz="3200" b="1" dirty="0" smtClean="0">
                <a:solidFill>
                  <a:srgbClr val="031D3E"/>
                </a:solidFill>
                <a:latin typeface="+mj-lt"/>
              </a:rPr>
              <a:t>Team roles</a:t>
            </a:r>
            <a:r>
              <a:rPr lang="nl-NL" sz="3200" dirty="0" smtClean="0">
                <a:solidFill>
                  <a:srgbClr val="031D3E"/>
                </a:solidFill>
                <a:latin typeface="+mj-lt"/>
              </a:rPr>
              <a:t>: </a:t>
            </a:r>
            <a:r>
              <a:rPr lang="nl-NL" sz="3200" dirty="0" err="1" smtClean="0">
                <a:solidFill>
                  <a:srgbClr val="031D3E"/>
                </a:solidFill>
                <a:latin typeface="+mj-lt"/>
              </a:rPr>
              <a:t>Create</a:t>
            </a:r>
            <a:r>
              <a:rPr lang="nl-NL" sz="3200" dirty="0" smtClean="0">
                <a:solidFill>
                  <a:srgbClr val="031D3E"/>
                </a:solidFill>
                <a:latin typeface="+mj-lt"/>
              </a:rPr>
              <a:t> a team structure in which there is a clear differentiation in team positions/roles. Clarity and discuss role expectations for all athletes – ensure acceptance.</a:t>
            </a:r>
          </a:p>
          <a:p>
            <a:pPr marL="457200" indent="-457200">
              <a:buFont typeface="+mj-lt"/>
              <a:buAutoNum type="arabicPeriod"/>
            </a:pPr>
            <a:endParaRPr lang="nl-NL" sz="3200" dirty="0">
              <a:solidFill>
                <a:srgbClr val="031D3E"/>
              </a:solidFill>
              <a:latin typeface="+mj-lt"/>
            </a:endParaRPr>
          </a:p>
          <a:p>
            <a:pPr marL="457200" indent="-457200">
              <a:buFont typeface="+mj-lt"/>
              <a:buAutoNum type="arabicPeriod"/>
            </a:pPr>
            <a:endParaRPr lang="nl-NL" sz="3200" dirty="0">
              <a:solidFill>
                <a:srgbClr val="031D3E"/>
              </a:solidFill>
              <a:latin typeface="+mj-lt"/>
            </a:endParaRPr>
          </a:p>
          <a:p>
            <a:pPr marL="457200" indent="-457200">
              <a:buFont typeface="+mj-lt"/>
              <a:buAutoNum type="arabicPeriod"/>
            </a:pPr>
            <a:endParaRPr lang="nl-NL" sz="3200" dirty="0" smtClean="0">
              <a:solidFill>
                <a:srgbClr val="031D3E"/>
              </a:solidFill>
              <a:latin typeface="+mj-lt"/>
            </a:endParaRPr>
          </a:p>
          <a:p>
            <a:pPr marL="457200" indent="-457200">
              <a:buFont typeface="+mj-lt"/>
              <a:buAutoNum type="arabicPeriod"/>
            </a:pPr>
            <a:endParaRPr lang="en-GB" sz="2000" dirty="0">
              <a:solidFill>
                <a:srgbClr val="031D3E"/>
              </a:solidFill>
              <a:latin typeface="+mj-lt"/>
            </a:endParaRPr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457200" y="106197"/>
            <a:ext cx="8686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3600" b="1" dirty="0" smtClean="0">
                <a:solidFill>
                  <a:srgbClr val="031D3E"/>
                </a:solidFill>
              </a:rPr>
              <a:t>Carron &amp; Spink (1993) </a:t>
            </a:r>
            <a:endParaRPr lang="en-US" sz="3600" b="1" dirty="0">
              <a:solidFill>
                <a:srgbClr val="031D3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13056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Inhaltsplatzhalt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nl-NL" sz="2800" b="1" dirty="0" smtClean="0">
                <a:solidFill>
                  <a:srgbClr val="031D3E"/>
                </a:solidFill>
                <a:latin typeface="+mj-lt"/>
              </a:rPr>
              <a:t>Team communication</a:t>
            </a:r>
            <a:r>
              <a:rPr lang="nl-NL" sz="2800" dirty="0" smtClean="0">
                <a:solidFill>
                  <a:srgbClr val="031D3E"/>
                </a:solidFill>
                <a:latin typeface="+mj-lt"/>
              </a:rPr>
              <a:t>: </a:t>
            </a:r>
          </a:p>
          <a:p>
            <a:pPr marL="0" indent="0">
              <a:buNone/>
            </a:pPr>
            <a:endParaRPr lang="nl-NL" sz="1000" dirty="0" smtClean="0">
              <a:solidFill>
                <a:srgbClr val="031D3E"/>
              </a:solidFill>
              <a:latin typeface="+mj-lt"/>
            </a:endParaRPr>
          </a:p>
          <a:p>
            <a:pPr marL="0" indent="0">
              <a:buNone/>
            </a:pPr>
            <a:r>
              <a:rPr lang="nl-NL" sz="2800" dirty="0" smtClean="0">
                <a:solidFill>
                  <a:srgbClr val="031D3E"/>
                </a:solidFill>
                <a:latin typeface="+mj-lt"/>
              </a:rPr>
              <a:t>1. </a:t>
            </a:r>
            <a:r>
              <a:rPr lang="nl-NL" sz="2800" dirty="0" err="1" smtClean="0">
                <a:solidFill>
                  <a:srgbClr val="031D3E"/>
                </a:solidFill>
                <a:latin typeface="+mj-lt"/>
              </a:rPr>
              <a:t>Provide</a:t>
            </a:r>
            <a:r>
              <a:rPr lang="nl-NL" sz="2800" dirty="0" smtClean="0">
                <a:solidFill>
                  <a:srgbClr val="031D3E"/>
                </a:solidFill>
                <a:latin typeface="+mj-lt"/>
              </a:rPr>
              <a:t> opportunties for athlete input; </a:t>
            </a:r>
          </a:p>
          <a:p>
            <a:pPr marL="0" indent="0">
              <a:buNone/>
            </a:pPr>
            <a:r>
              <a:rPr lang="nl-NL" sz="2800" dirty="0" smtClean="0">
                <a:solidFill>
                  <a:srgbClr val="031D3E"/>
                </a:solidFill>
                <a:latin typeface="+mj-lt"/>
              </a:rPr>
              <a:t>2. </a:t>
            </a:r>
            <a:r>
              <a:rPr lang="nl-NL" sz="2800" dirty="0" err="1" smtClean="0">
                <a:solidFill>
                  <a:srgbClr val="031D3E"/>
                </a:solidFill>
                <a:latin typeface="+mj-lt"/>
              </a:rPr>
              <a:t>Reduce</a:t>
            </a:r>
            <a:r>
              <a:rPr lang="nl-NL" sz="2800" dirty="0" smtClean="0">
                <a:solidFill>
                  <a:srgbClr val="031D3E"/>
                </a:solidFill>
                <a:latin typeface="+mj-lt"/>
              </a:rPr>
              <a:t> uncertainty by being supportive; </a:t>
            </a:r>
          </a:p>
          <a:p>
            <a:pPr marL="0" indent="0">
              <a:buNone/>
            </a:pPr>
            <a:r>
              <a:rPr lang="nl-NL" sz="2800" dirty="0" smtClean="0">
                <a:solidFill>
                  <a:srgbClr val="031D3E"/>
                </a:solidFill>
                <a:latin typeface="+mj-lt"/>
              </a:rPr>
              <a:t>3. </a:t>
            </a:r>
            <a:r>
              <a:rPr lang="nl-NL" sz="2800" dirty="0">
                <a:solidFill>
                  <a:srgbClr val="031D3E"/>
                </a:solidFill>
                <a:latin typeface="+mj-lt"/>
              </a:rPr>
              <a:t>L</a:t>
            </a:r>
            <a:r>
              <a:rPr lang="nl-NL" sz="2800" dirty="0" smtClean="0">
                <a:solidFill>
                  <a:srgbClr val="031D3E"/>
                </a:solidFill>
                <a:latin typeface="+mj-lt"/>
              </a:rPr>
              <a:t>ead by example</a:t>
            </a:r>
          </a:p>
          <a:p>
            <a:pPr marL="0" indent="0">
              <a:buNone/>
            </a:pPr>
            <a:endParaRPr lang="nl-NL" sz="2800" dirty="0">
              <a:solidFill>
                <a:srgbClr val="031D3E"/>
              </a:solidFill>
              <a:latin typeface="+mj-lt"/>
            </a:endParaRPr>
          </a:p>
          <a:p>
            <a:pPr marL="0" indent="0">
              <a:buNone/>
            </a:pPr>
            <a:endParaRPr lang="nl-NL" sz="2800" dirty="0">
              <a:solidFill>
                <a:srgbClr val="031D3E"/>
              </a:solidFill>
              <a:latin typeface="+mj-lt"/>
            </a:endParaRPr>
          </a:p>
          <a:p>
            <a:pPr marL="0" indent="0">
              <a:buNone/>
            </a:pPr>
            <a:endParaRPr lang="nl-NL" sz="2800" dirty="0" smtClean="0">
              <a:solidFill>
                <a:srgbClr val="031D3E"/>
              </a:solidFill>
              <a:latin typeface="+mj-lt"/>
            </a:endParaRPr>
          </a:p>
          <a:p>
            <a:pPr marL="0" indent="0">
              <a:buNone/>
            </a:pPr>
            <a:endParaRPr lang="en-GB" sz="2800" dirty="0">
              <a:solidFill>
                <a:srgbClr val="031D3E"/>
              </a:solidFill>
              <a:latin typeface="+mj-lt"/>
            </a:endParaRPr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457200" y="106197"/>
            <a:ext cx="8686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dirty="0" smtClean="0">
                <a:solidFill>
                  <a:srgbClr val="031D3E"/>
                </a:solidFill>
              </a:rPr>
              <a:t>Carron &amp; Spink (1993)</a:t>
            </a:r>
            <a:endParaRPr lang="en-US" sz="3600" b="1" dirty="0">
              <a:solidFill>
                <a:srgbClr val="031D3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5132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4437286"/>
            <a:ext cx="7772400" cy="1435108"/>
          </a:xfrm>
        </p:spPr>
        <p:txBody>
          <a:bodyPr>
            <a:normAutofit fontScale="90000"/>
          </a:bodyPr>
          <a:lstStyle/>
          <a:p>
            <a:pPr lvl="1" algn="ctr" defTabSz="457200" rtl="0">
              <a:spcBef>
                <a:spcPct val="0"/>
              </a:spcBef>
            </a:pPr>
            <a:r>
              <a:rPr lang="nl-NL" sz="4800" b="1" dirty="0" smtClean="0">
                <a:solidFill>
                  <a:srgbClr val="000000"/>
                </a:solidFill>
                <a:latin typeface="Arial"/>
                <a:cs typeface="Arial"/>
              </a:rPr>
              <a:t>Team building approaches</a:t>
            </a:r>
            <a:endParaRPr lang="en-US" sz="4800" b="1" dirty="0">
              <a:solidFill>
                <a:srgbClr val="000000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0344716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Inhaltsplatzhalt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nl-NL" sz="2000" dirty="0">
              <a:latin typeface="+mj-lt"/>
            </a:endParaRPr>
          </a:p>
          <a:p>
            <a:pPr marL="0" indent="0">
              <a:buNone/>
            </a:pPr>
            <a:endParaRPr lang="nl-NL" sz="2000" dirty="0" smtClean="0">
              <a:latin typeface="+mj-lt"/>
            </a:endParaRPr>
          </a:p>
          <a:p>
            <a:pPr marL="0" indent="0">
              <a:buNone/>
            </a:pPr>
            <a:endParaRPr lang="en-GB" sz="2000" dirty="0">
              <a:latin typeface="+mj-lt"/>
            </a:endParaRPr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457200" y="106197"/>
            <a:ext cx="8686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Team building approaches</a:t>
            </a:r>
            <a:endParaRPr lang="en-US" sz="3600" b="1" dirty="0">
              <a:solidFill>
                <a:srgbClr val="031D3E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cxnSp>
        <p:nvCxnSpPr>
          <p:cNvPr id="5" name="Straight Connector 4"/>
          <p:cNvCxnSpPr/>
          <p:nvPr/>
        </p:nvCxnSpPr>
        <p:spPr>
          <a:xfrm>
            <a:off x="457200" y="1062159"/>
            <a:ext cx="8229600" cy="0"/>
          </a:xfrm>
          <a:prstGeom prst="line">
            <a:avLst/>
          </a:prstGeom>
          <a:ln>
            <a:solidFill>
              <a:srgbClr val="031D3E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" name="Inhaltsplatzhalter 2"/>
          <p:cNvSpPr txBox="1">
            <a:spLocks/>
          </p:cNvSpPr>
          <p:nvPr/>
        </p:nvSpPr>
        <p:spPr>
          <a:xfrm>
            <a:off x="457200" y="1416541"/>
            <a:ext cx="8229600" cy="3868738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nl-NL" sz="3500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Direct approach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nl-NL" sz="2600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sport psychology consultant works directly with athletes in terms of forming a partnership while implementing the team building program</a:t>
            </a:r>
          </a:p>
          <a:p>
            <a:pPr>
              <a:buFont typeface="Wingdings" panose="05000000000000000000" pitchFamily="2" charset="2"/>
              <a:buChar char="§"/>
            </a:pPr>
            <a:endParaRPr lang="nl-NL" sz="3600" dirty="0" smtClean="0">
              <a:solidFill>
                <a:srgbClr val="031D3E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indent="0">
              <a:buNone/>
            </a:pPr>
            <a:r>
              <a:rPr lang="nl-NL" sz="3500" b="1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Indirect approach</a:t>
            </a:r>
          </a:p>
          <a:p>
            <a:r>
              <a:rPr lang="nl-NL" sz="2600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Practitioner implements team building intervention through the coach</a:t>
            </a:r>
          </a:p>
          <a:p>
            <a:r>
              <a:rPr lang="nl-NL" sz="2600" dirty="0" smtClean="0">
                <a:solidFill>
                  <a:srgbClr val="031D3E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Coach implements the program to the team</a:t>
            </a:r>
            <a:endParaRPr lang="nl-NL" sz="2600" dirty="0">
              <a:solidFill>
                <a:srgbClr val="031D3E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indent="0">
              <a:buNone/>
            </a:pPr>
            <a:endParaRPr lang="nl-NL" sz="2000" dirty="0" smtClean="0">
              <a:solidFill>
                <a:srgbClr val="031D3E"/>
              </a:solidFill>
              <a:latin typeface="+mj-lt"/>
            </a:endParaRPr>
          </a:p>
          <a:p>
            <a:pPr marL="0" indent="0">
              <a:buFont typeface="Arial"/>
              <a:buNone/>
            </a:pPr>
            <a:endParaRPr lang="nl-NL" sz="2000" dirty="0" smtClean="0">
              <a:solidFill>
                <a:srgbClr val="031D3E"/>
              </a:solidFill>
              <a:latin typeface="+mj-lt"/>
            </a:endParaRPr>
          </a:p>
          <a:p>
            <a:pPr marL="0" indent="0">
              <a:buFont typeface="Arial"/>
              <a:buNone/>
            </a:pPr>
            <a:endParaRPr lang="nl-NL" sz="2000" dirty="0" smtClean="0">
              <a:solidFill>
                <a:srgbClr val="031D3E"/>
              </a:solidFill>
              <a:latin typeface="+mj-lt"/>
            </a:endParaRPr>
          </a:p>
          <a:p>
            <a:pPr marL="0" indent="0">
              <a:buFont typeface="Arial"/>
              <a:buNone/>
            </a:pPr>
            <a:endParaRPr lang="en-GB" sz="2000" dirty="0">
              <a:solidFill>
                <a:srgbClr val="031D3E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9193769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/>
          </p:cNvSpPr>
          <p:nvPr/>
        </p:nvSpPr>
        <p:spPr>
          <a:xfrm>
            <a:off x="457200" y="106197"/>
            <a:ext cx="8686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b="1" dirty="0" smtClean="0">
                <a:solidFill>
                  <a:srgbClr val="031D3E"/>
                </a:solidFill>
              </a:rPr>
              <a:t>Direct approach </a:t>
            </a:r>
            <a:r>
              <a:rPr lang="en-US" sz="1600" b="1" dirty="0" smtClean="0">
                <a:solidFill>
                  <a:srgbClr val="031D3E"/>
                </a:solidFill>
              </a:rPr>
              <a:t>(</a:t>
            </a:r>
            <a:r>
              <a:rPr lang="en-US" sz="1600" b="1" dirty="0" err="1" smtClean="0">
                <a:solidFill>
                  <a:srgbClr val="031D3E"/>
                </a:solidFill>
              </a:rPr>
              <a:t>Yukelson</a:t>
            </a:r>
            <a:r>
              <a:rPr lang="en-US" sz="1600" b="1" dirty="0" smtClean="0">
                <a:solidFill>
                  <a:srgbClr val="031D3E"/>
                </a:solidFill>
              </a:rPr>
              <a:t>, 1997)</a:t>
            </a:r>
            <a:endParaRPr lang="en-US" sz="1600" b="1" dirty="0">
              <a:solidFill>
                <a:srgbClr val="031D3E"/>
              </a:solidFill>
            </a:endParaRPr>
          </a:p>
        </p:txBody>
      </p:sp>
      <p:cxnSp>
        <p:nvCxnSpPr>
          <p:cNvPr id="5" name="Straight Connector 4"/>
          <p:cNvCxnSpPr/>
          <p:nvPr/>
        </p:nvCxnSpPr>
        <p:spPr>
          <a:xfrm>
            <a:off x="457200" y="1062159"/>
            <a:ext cx="8229600" cy="0"/>
          </a:xfrm>
          <a:prstGeom prst="line">
            <a:avLst/>
          </a:prstGeom>
          <a:ln>
            <a:solidFill>
              <a:srgbClr val="031D3E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" name="Inhaltsplatzhalter 2"/>
          <p:cNvSpPr txBox="1">
            <a:spLocks/>
          </p:cNvSpPr>
          <p:nvPr/>
        </p:nvSpPr>
        <p:spPr>
          <a:xfrm>
            <a:off x="457200" y="1283822"/>
            <a:ext cx="8229600" cy="3868738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/>
              <a:buNone/>
            </a:pPr>
            <a:r>
              <a:rPr lang="nl-NL" sz="2000" b="1" dirty="0" smtClean="0">
                <a:solidFill>
                  <a:srgbClr val="031D3E"/>
                </a:solidFill>
                <a:latin typeface="+mj-lt"/>
              </a:rPr>
              <a:t>Sport psychologist implements the approach (mainly advocated in sports, Stevens, 2002)</a:t>
            </a:r>
          </a:p>
          <a:p>
            <a:pPr marL="0" indent="0">
              <a:buFont typeface="Arial"/>
              <a:buNone/>
            </a:pPr>
            <a:endParaRPr lang="nl-NL" sz="2000" b="1" dirty="0">
              <a:solidFill>
                <a:srgbClr val="031D3E"/>
              </a:solidFill>
              <a:latin typeface="+mj-lt"/>
            </a:endParaRPr>
          </a:p>
          <a:p>
            <a:pPr marL="0" indent="0">
              <a:buFont typeface="Arial"/>
              <a:buNone/>
            </a:pPr>
            <a:r>
              <a:rPr lang="nl-NL" sz="2000" b="1" dirty="0" smtClean="0">
                <a:solidFill>
                  <a:srgbClr val="031D3E"/>
                </a:solidFill>
                <a:latin typeface="+mj-lt"/>
              </a:rPr>
              <a:t>Four stage process:</a:t>
            </a:r>
          </a:p>
          <a:p>
            <a:pPr marL="457200" lvl="0" indent="-457200">
              <a:buFont typeface="+mj-lt"/>
              <a:buAutoNum type="arabicPeriod"/>
            </a:pPr>
            <a:r>
              <a:rPr lang="nl-NL" sz="2400" dirty="0">
                <a:solidFill>
                  <a:srgbClr val="031D3E"/>
                </a:solidFill>
                <a:latin typeface="Arial"/>
              </a:rPr>
              <a:t>Assessment of the </a:t>
            </a:r>
            <a:r>
              <a:rPr lang="nl-NL" sz="2400" dirty="0" smtClean="0">
                <a:solidFill>
                  <a:srgbClr val="031D3E"/>
                </a:solidFill>
                <a:latin typeface="Arial"/>
              </a:rPr>
              <a:t>situation </a:t>
            </a:r>
          </a:p>
          <a:p>
            <a:pPr marL="457200" lvl="0" indent="-457200">
              <a:buFont typeface="+mj-lt"/>
              <a:buAutoNum type="arabicPeriod"/>
            </a:pPr>
            <a:r>
              <a:rPr lang="nl-NL" sz="2400" dirty="0" err="1" smtClean="0">
                <a:solidFill>
                  <a:srgbClr val="031D3E"/>
                </a:solidFill>
                <a:latin typeface="Arial"/>
              </a:rPr>
              <a:t>Education</a:t>
            </a:r>
            <a:r>
              <a:rPr lang="nl-NL" sz="2400" dirty="0" smtClean="0">
                <a:solidFill>
                  <a:srgbClr val="031D3E"/>
                </a:solidFill>
                <a:latin typeface="Arial"/>
              </a:rPr>
              <a:t> </a:t>
            </a:r>
            <a:r>
              <a:rPr lang="en-US" sz="2400" dirty="0" smtClean="0">
                <a:solidFill>
                  <a:srgbClr val="031D3E"/>
                </a:solidFill>
                <a:latin typeface="Arial"/>
              </a:rPr>
              <a:t>–</a:t>
            </a:r>
            <a:r>
              <a:rPr lang="nl-NL" sz="2400" dirty="0" smtClean="0">
                <a:solidFill>
                  <a:srgbClr val="031D3E"/>
                </a:solidFill>
                <a:latin typeface="Arial"/>
              </a:rPr>
              <a:t> </a:t>
            </a:r>
            <a:r>
              <a:rPr lang="nl-NL" sz="2400" dirty="0" err="1" smtClean="0">
                <a:solidFill>
                  <a:srgbClr val="031D3E"/>
                </a:solidFill>
                <a:latin typeface="Arial"/>
              </a:rPr>
              <a:t>overview</a:t>
            </a:r>
            <a:r>
              <a:rPr lang="nl-NL" sz="2400" dirty="0" smtClean="0">
                <a:solidFill>
                  <a:srgbClr val="031D3E"/>
                </a:solidFill>
                <a:latin typeface="Arial"/>
              </a:rPr>
              <a:t> of the </a:t>
            </a:r>
            <a:r>
              <a:rPr lang="nl-NL" sz="2400" dirty="0" err="1" smtClean="0">
                <a:solidFill>
                  <a:srgbClr val="031D3E"/>
                </a:solidFill>
                <a:latin typeface="Arial"/>
              </a:rPr>
              <a:t>nature</a:t>
            </a:r>
            <a:r>
              <a:rPr lang="nl-NL" sz="2400" dirty="0" smtClean="0">
                <a:solidFill>
                  <a:srgbClr val="031D3E"/>
                </a:solidFill>
                <a:latin typeface="Arial"/>
              </a:rPr>
              <a:t> of </a:t>
            </a:r>
            <a:r>
              <a:rPr lang="nl-NL" sz="2400" dirty="0" err="1" smtClean="0">
                <a:solidFill>
                  <a:srgbClr val="031D3E"/>
                </a:solidFill>
                <a:latin typeface="Arial"/>
              </a:rPr>
              <a:t>groups</a:t>
            </a:r>
            <a:r>
              <a:rPr lang="nl-NL" sz="2400" dirty="0" smtClean="0">
                <a:solidFill>
                  <a:srgbClr val="031D3E"/>
                </a:solidFill>
                <a:latin typeface="Arial"/>
              </a:rPr>
              <a:t> (</a:t>
            </a:r>
            <a:r>
              <a:rPr lang="nl-NL" sz="2400" dirty="0" err="1" smtClean="0">
                <a:solidFill>
                  <a:srgbClr val="031D3E"/>
                </a:solidFill>
                <a:latin typeface="Arial"/>
              </a:rPr>
              <a:t>Tuckman’s</a:t>
            </a:r>
            <a:r>
              <a:rPr lang="nl-NL" sz="2400" dirty="0" smtClean="0">
                <a:solidFill>
                  <a:srgbClr val="031D3E"/>
                </a:solidFill>
                <a:latin typeface="Arial"/>
              </a:rPr>
              <a:t> 1965 model of </a:t>
            </a:r>
            <a:r>
              <a:rPr lang="nl-NL" sz="2400" dirty="0" err="1" smtClean="0">
                <a:solidFill>
                  <a:srgbClr val="031D3E"/>
                </a:solidFill>
                <a:latin typeface="Arial"/>
              </a:rPr>
              <a:t>group</a:t>
            </a:r>
            <a:r>
              <a:rPr lang="nl-NL" sz="2400" dirty="0" smtClean="0">
                <a:solidFill>
                  <a:srgbClr val="031D3E"/>
                </a:solidFill>
                <a:latin typeface="Arial"/>
              </a:rPr>
              <a:t> </a:t>
            </a:r>
            <a:r>
              <a:rPr lang="nl-NL" sz="2400" dirty="0" err="1" smtClean="0">
                <a:solidFill>
                  <a:srgbClr val="031D3E"/>
                </a:solidFill>
                <a:latin typeface="Arial"/>
              </a:rPr>
              <a:t>development</a:t>
            </a:r>
            <a:r>
              <a:rPr lang="nl-NL" sz="2400" dirty="0" smtClean="0">
                <a:solidFill>
                  <a:srgbClr val="031D3E"/>
                </a:solidFill>
                <a:latin typeface="Arial"/>
              </a:rPr>
              <a:t>) Form, Storm, Norm, </a:t>
            </a:r>
            <a:r>
              <a:rPr lang="nl-NL" sz="2400" dirty="0" err="1" smtClean="0">
                <a:solidFill>
                  <a:srgbClr val="031D3E"/>
                </a:solidFill>
                <a:latin typeface="Arial"/>
              </a:rPr>
              <a:t>Perform</a:t>
            </a:r>
            <a:r>
              <a:rPr lang="nl-NL" sz="2400" dirty="0" smtClean="0">
                <a:solidFill>
                  <a:srgbClr val="031D3E"/>
                </a:solidFill>
                <a:latin typeface="Arial"/>
              </a:rPr>
              <a:t>.</a:t>
            </a:r>
          </a:p>
          <a:p>
            <a:pPr marL="457200" lvl="0" indent="-457200">
              <a:buFont typeface="+mj-lt"/>
              <a:buAutoNum type="arabicPeriod"/>
            </a:pPr>
            <a:r>
              <a:rPr lang="nl-NL" sz="2400" dirty="0" smtClean="0">
                <a:solidFill>
                  <a:srgbClr val="031D3E"/>
                </a:solidFill>
                <a:latin typeface="Arial"/>
              </a:rPr>
              <a:t>Brainstorming (</a:t>
            </a:r>
            <a:r>
              <a:rPr lang="nl-NL" sz="2400" dirty="0" err="1" smtClean="0">
                <a:solidFill>
                  <a:srgbClr val="031D3E"/>
                </a:solidFill>
                <a:latin typeface="Arial"/>
              </a:rPr>
              <a:t>identification</a:t>
            </a:r>
            <a:r>
              <a:rPr lang="nl-NL" sz="2400" dirty="0" smtClean="0">
                <a:solidFill>
                  <a:srgbClr val="031D3E"/>
                </a:solidFill>
                <a:latin typeface="Arial"/>
              </a:rPr>
              <a:t> of </a:t>
            </a:r>
            <a:r>
              <a:rPr lang="nl-NL" sz="2400" dirty="0" err="1" smtClean="0">
                <a:solidFill>
                  <a:srgbClr val="031D3E"/>
                </a:solidFill>
                <a:latin typeface="Arial"/>
              </a:rPr>
              <a:t>areas</a:t>
            </a:r>
            <a:r>
              <a:rPr lang="nl-NL" sz="2400" dirty="0" smtClean="0">
                <a:solidFill>
                  <a:srgbClr val="031D3E"/>
                </a:solidFill>
                <a:latin typeface="Arial"/>
              </a:rPr>
              <a:t> </a:t>
            </a:r>
            <a:r>
              <a:rPr lang="nl-NL" sz="2400" dirty="0" err="1" smtClean="0">
                <a:solidFill>
                  <a:srgbClr val="031D3E"/>
                </a:solidFill>
                <a:latin typeface="Arial"/>
              </a:rPr>
              <a:t>for</a:t>
            </a:r>
            <a:r>
              <a:rPr lang="nl-NL" sz="2400" dirty="0" smtClean="0">
                <a:solidFill>
                  <a:srgbClr val="031D3E"/>
                </a:solidFill>
                <a:latin typeface="Arial"/>
              </a:rPr>
              <a:t> </a:t>
            </a:r>
            <a:r>
              <a:rPr lang="nl-NL" sz="2400" dirty="0" err="1" smtClean="0">
                <a:solidFill>
                  <a:srgbClr val="031D3E"/>
                </a:solidFill>
                <a:latin typeface="Arial"/>
              </a:rPr>
              <a:t>improvement</a:t>
            </a:r>
            <a:r>
              <a:rPr lang="nl-NL" sz="2400" dirty="0" smtClean="0">
                <a:solidFill>
                  <a:srgbClr val="031D3E"/>
                </a:solidFill>
                <a:latin typeface="Arial"/>
              </a:rPr>
              <a:t>)</a:t>
            </a:r>
          </a:p>
          <a:p>
            <a:pPr marL="457200" lvl="0" indent="-457200">
              <a:buFont typeface="+mj-lt"/>
              <a:buAutoNum type="arabicPeriod"/>
            </a:pPr>
            <a:r>
              <a:rPr lang="nl-NL" sz="2400" dirty="0" err="1" smtClean="0">
                <a:solidFill>
                  <a:srgbClr val="031D3E"/>
                </a:solidFill>
                <a:latin typeface="Arial"/>
              </a:rPr>
              <a:t>Implementation</a:t>
            </a:r>
            <a:r>
              <a:rPr lang="nl-NL" sz="2400" dirty="0" smtClean="0">
                <a:solidFill>
                  <a:srgbClr val="031D3E"/>
                </a:solidFill>
                <a:latin typeface="Arial"/>
              </a:rPr>
              <a:t> stage (</a:t>
            </a:r>
            <a:r>
              <a:rPr lang="nl-NL" sz="2400" dirty="0" err="1" smtClean="0">
                <a:solidFill>
                  <a:srgbClr val="031D3E"/>
                </a:solidFill>
                <a:latin typeface="Arial"/>
              </a:rPr>
              <a:t>apply</a:t>
            </a:r>
            <a:r>
              <a:rPr lang="nl-NL" sz="2400" dirty="0" smtClean="0">
                <a:solidFill>
                  <a:srgbClr val="031D3E"/>
                </a:solidFill>
                <a:latin typeface="Arial"/>
              </a:rPr>
              <a:t> </a:t>
            </a:r>
            <a:r>
              <a:rPr lang="nl-NL" sz="2400" dirty="0" err="1" smtClean="0">
                <a:solidFill>
                  <a:srgbClr val="031D3E"/>
                </a:solidFill>
                <a:latin typeface="Arial"/>
              </a:rPr>
              <a:t>tailored</a:t>
            </a:r>
            <a:r>
              <a:rPr lang="nl-NL" sz="2400" dirty="0" smtClean="0">
                <a:solidFill>
                  <a:srgbClr val="031D3E"/>
                </a:solidFill>
                <a:latin typeface="Arial"/>
              </a:rPr>
              <a:t> team building </a:t>
            </a:r>
            <a:r>
              <a:rPr lang="nl-NL" sz="2400" dirty="0" err="1" smtClean="0">
                <a:solidFill>
                  <a:srgbClr val="031D3E"/>
                </a:solidFill>
                <a:latin typeface="Arial"/>
              </a:rPr>
              <a:t>strategies</a:t>
            </a:r>
            <a:r>
              <a:rPr lang="nl-NL" sz="2400" dirty="0" smtClean="0">
                <a:solidFill>
                  <a:srgbClr val="031D3E"/>
                </a:solidFill>
                <a:latin typeface="Arial"/>
              </a:rPr>
              <a:t> </a:t>
            </a:r>
            <a:r>
              <a:rPr lang="nl-NL" sz="2400" dirty="0" err="1" smtClean="0">
                <a:solidFill>
                  <a:srgbClr val="031D3E"/>
                </a:solidFill>
                <a:latin typeface="Arial"/>
              </a:rPr>
              <a:t>generated</a:t>
            </a:r>
            <a:r>
              <a:rPr lang="nl-NL" sz="2400" dirty="0" smtClean="0">
                <a:solidFill>
                  <a:srgbClr val="031D3E"/>
                </a:solidFill>
                <a:latin typeface="Arial"/>
              </a:rPr>
              <a:t> at </a:t>
            </a:r>
            <a:r>
              <a:rPr lang="nl-NL" sz="2400" dirty="0" err="1" smtClean="0">
                <a:solidFill>
                  <a:srgbClr val="031D3E"/>
                </a:solidFill>
                <a:latin typeface="Arial"/>
              </a:rPr>
              <a:t>previous</a:t>
            </a:r>
            <a:r>
              <a:rPr lang="nl-NL" sz="2400" dirty="0" smtClean="0">
                <a:solidFill>
                  <a:srgbClr val="031D3E"/>
                </a:solidFill>
                <a:latin typeface="Arial"/>
              </a:rPr>
              <a:t> stage). </a:t>
            </a:r>
          </a:p>
          <a:p>
            <a:pPr marL="0" indent="0">
              <a:buFont typeface="Arial"/>
              <a:buNone/>
            </a:pPr>
            <a:endParaRPr lang="nl-NL" sz="2000" b="1" dirty="0" smtClean="0">
              <a:solidFill>
                <a:srgbClr val="031D3E"/>
              </a:solidFill>
              <a:latin typeface="+mj-lt"/>
            </a:endParaRPr>
          </a:p>
          <a:p>
            <a:pPr marL="0" indent="0">
              <a:buFont typeface="Arial"/>
              <a:buNone/>
            </a:pPr>
            <a:endParaRPr lang="nl-NL" sz="2000" dirty="0" smtClean="0">
              <a:solidFill>
                <a:srgbClr val="031D3E"/>
              </a:solidFill>
              <a:latin typeface="+mj-lt"/>
            </a:endParaRPr>
          </a:p>
          <a:p>
            <a:pPr marL="0" indent="0">
              <a:buFont typeface="Arial"/>
              <a:buNone/>
            </a:pPr>
            <a:endParaRPr lang="nl-NL" sz="2000" dirty="0" smtClean="0">
              <a:solidFill>
                <a:srgbClr val="031D3E"/>
              </a:solidFill>
              <a:latin typeface="+mj-lt"/>
            </a:endParaRPr>
          </a:p>
          <a:p>
            <a:pPr marL="0" indent="0">
              <a:buFont typeface="Arial"/>
              <a:buNone/>
            </a:pPr>
            <a:endParaRPr lang="en-GB" sz="2000" dirty="0">
              <a:solidFill>
                <a:srgbClr val="031D3E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5082692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Inhaltsplatzhalt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nl-NL" sz="2000" dirty="0">
              <a:latin typeface="+mj-lt"/>
            </a:endParaRPr>
          </a:p>
          <a:p>
            <a:pPr marL="0" indent="0">
              <a:buNone/>
            </a:pPr>
            <a:endParaRPr lang="nl-NL" sz="2000" dirty="0" smtClean="0">
              <a:latin typeface="+mj-lt"/>
            </a:endParaRPr>
          </a:p>
          <a:p>
            <a:pPr marL="0" indent="0">
              <a:buNone/>
            </a:pPr>
            <a:endParaRPr lang="en-GB" sz="2000" dirty="0">
              <a:latin typeface="+mj-lt"/>
            </a:endParaRPr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457200" y="106197"/>
            <a:ext cx="8686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b="1" dirty="0" smtClean="0">
                <a:solidFill>
                  <a:srgbClr val="031D3E"/>
                </a:solidFill>
              </a:rPr>
              <a:t>Indirect approach </a:t>
            </a:r>
            <a:r>
              <a:rPr lang="en-US" sz="1600" b="1" dirty="0" smtClean="0">
                <a:solidFill>
                  <a:srgbClr val="031D3E"/>
                </a:solidFill>
              </a:rPr>
              <a:t>(Carron &amp; Spink, 1993)</a:t>
            </a:r>
            <a:endParaRPr lang="en-US" sz="1600" b="1" dirty="0">
              <a:solidFill>
                <a:srgbClr val="031D3E"/>
              </a:solidFill>
            </a:endParaRPr>
          </a:p>
        </p:txBody>
      </p:sp>
      <p:cxnSp>
        <p:nvCxnSpPr>
          <p:cNvPr id="5" name="Straight Connector 4"/>
          <p:cNvCxnSpPr/>
          <p:nvPr/>
        </p:nvCxnSpPr>
        <p:spPr>
          <a:xfrm>
            <a:off x="457200" y="1062159"/>
            <a:ext cx="8229600" cy="0"/>
          </a:xfrm>
          <a:prstGeom prst="line">
            <a:avLst/>
          </a:prstGeom>
          <a:ln>
            <a:solidFill>
              <a:srgbClr val="031D3E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" name="Inhaltsplatzhalter 2"/>
          <p:cNvSpPr txBox="1">
            <a:spLocks/>
          </p:cNvSpPr>
          <p:nvPr/>
        </p:nvSpPr>
        <p:spPr>
          <a:xfrm>
            <a:off x="457200" y="979805"/>
            <a:ext cx="8229600" cy="4956968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/>
              <a:buNone/>
            </a:pPr>
            <a:endParaRPr lang="nl-NL" sz="2600" b="1" dirty="0">
              <a:solidFill>
                <a:srgbClr val="031D3E"/>
              </a:solidFill>
              <a:latin typeface="+mj-lt"/>
            </a:endParaRPr>
          </a:p>
          <a:p>
            <a:pPr marL="514350" indent="-514350">
              <a:buFont typeface="+mj-lt"/>
              <a:buAutoNum type="arabicPeriod"/>
            </a:pPr>
            <a:r>
              <a:rPr lang="nl-NL" b="1" dirty="0" smtClean="0">
                <a:solidFill>
                  <a:srgbClr val="031D3E"/>
                </a:solidFill>
                <a:latin typeface="+mj-lt"/>
              </a:rPr>
              <a:t>Introductory phase:</a:t>
            </a:r>
            <a:r>
              <a:rPr lang="nl-NL" dirty="0" smtClean="0">
                <a:solidFill>
                  <a:srgbClr val="031D3E"/>
                </a:solidFill>
                <a:latin typeface="+mj-lt"/>
              </a:rPr>
              <a:t> </a:t>
            </a:r>
            <a:r>
              <a:rPr lang="en-GB" dirty="0" smtClean="0">
                <a:solidFill>
                  <a:srgbClr val="031D3E"/>
                </a:solidFill>
                <a:latin typeface="+mj-lt"/>
              </a:rPr>
              <a:t>provide the rationale for the importance </a:t>
            </a:r>
            <a:r>
              <a:rPr lang="en-GB" dirty="0">
                <a:solidFill>
                  <a:srgbClr val="031D3E"/>
                </a:solidFill>
                <a:latin typeface="+mj-lt"/>
              </a:rPr>
              <a:t>of </a:t>
            </a:r>
            <a:r>
              <a:rPr lang="en-GB" dirty="0" smtClean="0">
                <a:solidFill>
                  <a:srgbClr val="031D3E"/>
                </a:solidFill>
                <a:latin typeface="+mj-lt"/>
              </a:rPr>
              <a:t>teambuilding along with the benefits </a:t>
            </a:r>
            <a:r>
              <a:rPr lang="en-GB" dirty="0">
                <a:solidFill>
                  <a:srgbClr val="031D3E"/>
                </a:solidFill>
                <a:latin typeface="+mj-lt"/>
              </a:rPr>
              <a:t>derived of a highly </a:t>
            </a:r>
            <a:r>
              <a:rPr lang="en-GB" dirty="0" smtClean="0">
                <a:solidFill>
                  <a:srgbClr val="031D3E"/>
                </a:solidFill>
                <a:latin typeface="+mj-lt"/>
              </a:rPr>
              <a:t>cohesive group (Carron et </a:t>
            </a:r>
            <a:r>
              <a:rPr lang="en-GB" dirty="0">
                <a:solidFill>
                  <a:srgbClr val="031D3E"/>
                </a:solidFill>
                <a:latin typeface="+mj-lt"/>
              </a:rPr>
              <a:t>al., 1997</a:t>
            </a:r>
            <a:r>
              <a:rPr lang="en-GB" dirty="0" smtClean="0">
                <a:solidFill>
                  <a:srgbClr val="031D3E"/>
                </a:solidFill>
                <a:latin typeface="+mj-lt"/>
              </a:rPr>
              <a:t>).</a:t>
            </a:r>
          </a:p>
          <a:p>
            <a:pPr marL="514350" indent="-514350">
              <a:buFont typeface="+mj-lt"/>
              <a:buAutoNum type="arabicPeriod"/>
            </a:pPr>
            <a:endParaRPr lang="en-GB" dirty="0">
              <a:solidFill>
                <a:srgbClr val="031D3E"/>
              </a:solidFill>
              <a:latin typeface="+mj-lt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b="1" dirty="0" smtClean="0">
                <a:solidFill>
                  <a:srgbClr val="031D3E"/>
                </a:solidFill>
                <a:latin typeface="+mj-lt"/>
              </a:rPr>
              <a:t>Conceptual stage:</a:t>
            </a:r>
            <a:r>
              <a:rPr lang="en-GB" dirty="0" smtClean="0">
                <a:solidFill>
                  <a:srgbClr val="031D3E"/>
                </a:solidFill>
                <a:latin typeface="+mj-lt"/>
              </a:rPr>
              <a:t> o</a:t>
            </a:r>
            <a:r>
              <a:rPr lang="nl-NL" dirty="0" smtClean="0">
                <a:solidFill>
                  <a:srgbClr val="031D3E"/>
                </a:solidFill>
                <a:latin typeface="+mj-lt"/>
              </a:rPr>
              <a:t>pportunityto explain the Carron and Spink teambuilding model in a simplified manner and focus of possible intervention is discussed.</a:t>
            </a:r>
          </a:p>
          <a:p>
            <a:pPr marL="514350" indent="-514350">
              <a:buFont typeface="+mj-lt"/>
              <a:buAutoNum type="arabicPeriod"/>
            </a:pPr>
            <a:endParaRPr lang="nl-NL" dirty="0" smtClean="0">
              <a:solidFill>
                <a:srgbClr val="031D3E"/>
              </a:solidFill>
              <a:latin typeface="+mj-lt"/>
            </a:endParaRPr>
          </a:p>
          <a:p>
            <a:pPr marL="514350" indent="-514350">
              <a:buFont typeface="+mj-lt"/>
              <a:buAutoNum type="arabicPeriod"/>
            </a:pPr>
            <a:r>
              <a:rPr lang="nl-NL" b="1" dirty="0" smtClean="0">
                <a:solidFill>
                  <a:srgbClr val="031D3E"/>
                </a:solidFill>
                <a:latin typeface="+mj-lt"/>
              </a:rPr>
              <a:t>Practical stage:</a:t>
            </a:r>
            <a:r>
              <a:rPr lang="nl-NL" dirty="0" smtClean="0">
                <a:solidFill>
                  <a:srgbClr val="031D3E"/>
                </a:solidFill>
                <a:latin typeface="+mj-lt"/>
              </a:rPr>
              <a:t> </a:t>
            </a:r>
            <a:r>
              <a:rPr lang="en-GB" dirty="0" smtClean="0">
                <a:solidFill>
                  <a:srgbClr val="031D3E"/>
                </a:solidFill>
                <a:latin typeface="+mj-lt"/>
              </a:rPr>
              <a:t>interactive </a:t>
            </a:r>
            <a:r>
              <a:rPr lang="en-GB" dirty="0">
                <a:solidFill>
                  <a:srgbClr val="031D3E"/>
                </a:solidFill>
                <a:latin typeface="+mj-lt"/>
              </a:rPr>
              <a:t>brainstorming </a:t>
            </a:r>
            <a:r>
              <a:rPr lang="en-GB" dirty="0" smtClean="0">
                <a:solidFill>
                  <a:srgbClr val="031D3E"/>
                </a:solidFill>
                <a:latin typeface="+mj-lt"/>
              </a:rPr>
              <a:t>session (with coach) </a:t>
            </a:r>
            <a:r>
              <a:rPr lang="en-GB" dirty="0">
                <a:solidFill>
                  <a:srgbClr val="031D3E"/>
                </a:solidFill>
                <a:latin typeface="+mj-lt"/>
              </a:rPr>
              <a:t>attempt to generate as many specific </a:t>
            </a:r>
            <a:r>
              <a:rPr lang="en-GB" dirty="0" smtClean="0">
                <a:solidFill>
                  <a:srgbClr val="031D3E"/>
                </a:solidFill>
                <a:latin typeface="+mj-lt"/>
              </a:rPr>
              <a:t>strategies </a:t>
            </a:r>
            <a:r>
              <a:rPr lang="en-GB" dirty="0">
                <a:solidFill>
                  <a:srgbClr val="031D3E"/>
                </a:solidFill>
                <a:latin typeface="+mj-lt"/>
              </a:rPr>
              <a:t>as possible to use for team building </a:t>
            </a:r>
            <a:r>
              <a:rPr lang="en-GB" dirty="0" smtClean="0">
                <a:solidFill>
                  <a:srgbClr val="031D3E"/>
                </a:solidFill>
                <a:latin typeface="+mj-lt"/>
              </a:rPr>
              <a:t>in </a:t>
            </a:r>
            <a:r>
              <a:rPr lang="en-GB" dirty="0">
                <a:solidFill>
                  <a:srgbClr val="031D3E"/>
                </a:solidFill>
                <a:latin typeface="+mj-lt"/>
              </a:rPr>
              <a:t>their </a:t>
            </a:r>
            <a:r>
              <a:rPr lang="en-GB" dirty="0" smtClean="0">
                <a:solidFill>
                  <a:srgbClr val="031D3E"/>
                </a:solidFill>
                <a:latin typeface="+mj-lt"/>
              </a:rPr>
              <a:t>group</a:t>
            </a:r>
          </a:p>
          <a:p>
            <a:pPr marL="514350" indent="-514350">
              <a:buFont typeface="+mj-lt"/>
              <a:buAutoNum type="arabicPeriod"/>
            </a:pPr>
            <a:endParaRPr lang="nl-NL" dirty="0">
              <a:solidFill>
                <a:srgbClr val="031D3E"/>
              </a:solidFill>
              <a:latin typeface="+mj-lt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b="1" dirty="0">
                <a:solidFill>
                  <a:srgbClr val="031D3E"/>
                </a:solidFill>
                <a:latin typeface="+mj-lt"/>
              </a:rPr>
              <a:t>Intervention </a:t>
            </a:r>
            <a:r>
              <a:rPr lang="en-GB" b="1" dirty="0" smtClean="0">
                <a:solidFill>
                  <a:srgbClr val="031D3E"/>
                </a:solidFill>
                <a:latin typeface="+mj-lt"/>
              </a:rPr>
              <a:t>stage:</a:t>
            </a:r>
            <a:r>
              <a:rPr lang="en-GB" dirty="0" smtClean="0">
                <a:solidFill>
                  <a:srgbClr val="031D3E"/>
                </a:solidFill>
                <a:latin typeface="+mj-lt"/>
              </a:rPr>
              <a:t> team </a:t>
            </a:r>
            <a:r>
              <a:rPr lang="en-GB" dirty="0">
                <a:solidFill>
                  <a:srgbClr val="031D3E"/>
                </a:solidFill>
                <a:latin typeface="+mj-lt"/>
              </a:rPr>
              <a:t>building </a:t>
            </a:r>
            <a:r>
              <a:rPr lang="en-GB" dirty="0" smtClean="0">
                <a:solidFill>
                  <a:srgbClr val="031D3E"/>
                </a:solidFill>
                <a:latin typeface="+mj-lt"/>
              </a:rPr>
              <a:t>protocols </a:t>
            </a:r>
            <a:r>
              <a:rPr lang="en-GB" dirty="0">
                <a:solidFill>
                  <a:srgbClr val="031D3E"/>
                </a:solidFill>
                <a:latin typeface="+mj-lt"/>
              </a:rPr>
              <a:t>are introduced and maintained by the </a:t>
            </a:r>
            <a:r>
              <a:rPr lang="en-GB" dirty="0" smtClean="0">
                <a:solidFill>
                  <a:srgbClr val="031D3E"/>
                </a:solidFill>
                <a:latin typeface="+mj-lt"/>
              </a:rPr>
              <a:t>coaches. Monitor use &amp; adherence.</a:t>
            </a:r>
          </a:p>
          <a:p>
            <a:pPr marL="0" indent="0">
              <a:buNone/>
            </a:pPr>
            <a:endParaRPr lang="nl-NL" sz="2000" dirty="0">
              <a:solidFill>
                <a:srgbClr val="031D3E"/>
              </a:solidFill>
              <a:latin typeface="+mj-lt"/>
            </a:endParaRPr>
          </a:p>
          <a:p>
            <a:pPr marL="0" indent="0">
              <a:buNone/>
            </a:pPr>
            <a:endParaRPr lang="nl-NL" sz="2000" dirty="0" smtClean="0">
              <a:solidFill>
                <a:srgbClr val="031D3E"/>
              </a:solidFill>
              <a:latin typeface="+mj-lt"/>
            </a:endParaRPr>
          </a:p>
          <a:p>
            <a:pPr marL="0" indent="0">
              <a:buFont typeface="Arial"/>
              <a:buNone/>
            </a:pPr>
            <a:endParaRPr lang="nl-NL" sz="2000" dirty="0" smtClean="0">
              <a:solidFill>
                <a:srgbClr val="031D3E"/>
              </a:solidFill>
              <a:latin typeface="+mj-lt"/>
            </a:endParaRPr>
          </a:p>
          <a:p>
            <a:pPr marL="0" indent="0">
              <a:buFont typeface="Arial"/>
              <a:buNone/>
            </a:pPr>
            <a:endParaRPr lang="nl-NL" sz="2000" dirty="0" smtClean="0">
              <a:solidFill>
                <a:srgbClr val="031D3E"/>
              </a:solidFill>
              <a:latin typeface="+mj-lt"/>
            </a:endParaRPr>
          </a:p>
          <a:p>
            <a:pPr marL="0" indent="0">
              <a:buFont typeface="Arial"/>
              <a:buNone/>
            </a:pPr>
            <a:endParaRPr lang="en-GB" sz="2000" dirty="0">
              <a:solidFill>
                <a:srgbClr val="031D3E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067317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 smtClean="0">
                <a:solidFill>
                  <a:srgbClr val="000000"/>
                </a:solidFill>
                <a:cs typeface="Arial"/>
              </a:rPr>
              <a:t>Research task: </a:t>
            </a:r>
            <a:br>
              <a:rPr lang="en-US" b="1" dirty="0" smtClean="0">
                <a:solidFill>
                  <a:srgbClr val="000000"/>
                </a:solidFill>
                <a:cs typeface="Arial"/>
              </a:rPr>
            </a:br>
            <a:r>
              <a:rPr lang="en-US" b="1" dirty="0" smtClean="0">
                <a:solidFill>
                  <a:srgbClr val="000000"/>
                </a:solidFill>
                <a:cs typeface="Arial"/>
              </a:rPr>
              <a:t/>
            </a:r>
            <a:br>
              <a:rPr lang="en-US" b="1" dirty="0" smtClean="0">
                <a:solidFill>
                  <a:srgbClr val="000000"/>
                </a:solidFill>
                <a:cs typeface="Arial"/>
              </a:rPr>
            </a:br>
            <a:r>
              <a:rPr lang="en-US" b="1" dirty="0" smtClean="0">
                <a:solidFill>
                  <a:srgbClr val="000000"/>
                </a:solidFill>
                <a:cs typeface="Arial"/>
              </a:rPr>
              <a:t>In groups… 30 minutes to examine the following.</a:t>
            </a:r>
            <a:br>
              <a:rPr lang="en-US" b="1" dirty="0" smtClean="0">
                <a:solidFill>
                  <a:srgbClr val="000000"/>
                </a:solidFill>
                <a:cs typeface="Arial"/>
              </a:rPr>
            </a:br>
            <a:r>
              <a:rPr lang="en-US" b="1" dirty="0" smtClean="0">
                <a:solidFill>
                  <a:srgbClr val="000000"/>
                </a:solidFill>
                <a:cs typeface="Arial"/>
              </a:rPr>
              <a:t>What is the relationship between cohesion and performance? </a:t>
            </a:r>
            <a:r>
              <a:rPr lang="en-US" b="1" dirty="0">
                <a:solidFill>
                  <a:srgbClr val="000000"/>
                </a:solidFill>
                <a:cs typeface="Arial"/>
              </a:rPr>
              <a:t/>
            </a:r>
            <a:br>
              <a:rPr lang="en-US" b="1" dirty="0">
                <a:solidFill>
                  <a:srgbClr val="000000"/>
                </a:solidFill>
                <a:cs typeface="Arial"/>
              </a:rPr>
            </a:br>
            <a:r>
              <a:rPr lang="en-US" b="1" dirty="0" smtClean="0">
                <a:solidFill>
                  <a:srgbClr val="000000"/>
                </a:solidFill>
                <a:latin typeface="Arial"/>
                <a:cs typeface="Arial"/>
              </a:rPr>
              <a:t/>
            </a:r>
            <a:br>
              <a:rPr lang="en-US" b="1" dirty="0" smtClean="0">
                <a:solidFill>
                  <a:srgbClr val="000000"/>
                </a:solidFill>
                <a:latin typeface="Arial"/>
                <a:cs typeface="Arial"/>
              </a:rPr>
            </a:br>
            <a:endParaRPr lang="en-US" b="1" dirty="0">
              <a:solidFill>
                <a:srgbClr val="000000"/>
              </a:solidFill>
              <a:latin typeface="Arial"/>
              <a:cs typeface="Arial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r>
              <a:rPr lang="en-US" sz="2800" dirty="0" smtClean="0">
                <a:solidFill>
                  <a:srgbClr val="000000"/>
                </a:solidFill>
              </a:rPr>
              <a:t>What does the research suggest?</a:t>
            </a:r>
          </a:p>
          <a:p>
            <a:r>
              <a:rPr lang="en-US" sz="2800" dirty="0" smtClean="0">
                <a:solidFill>
                  <a:srgbClr val="000000"/>
                </a:solidFill>
              </a:rPr>
              <a:t>What are the issues with research in this area?</a:t>
            </a:r>
          </a:p>
          <a:p>
            <a:pPr marL="0" indent="0">
              <a:buNone/>
            </a:pPr>
            <a:endParaRPr lang="en-US" sz="28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66866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dvantage">
  <a:themeElements>
    <a:clrScheme name="Advantage">
      <a:dk1>
        <a:sysClr val="windowText" lastClr="000000"/>
      </a:dk1>
      <a:lt1>
        <a:sysClr val="window" lastClr="FFFFFF"/>
      </a:lt1>
      <a:dk2>
        <a:srgbClr val="2B142D"/>
      </a:dk2>
      <a:lt2>
        <a:srgbClr val="C3AFCC"/>
      </a:lt2>
      <a:accent1>
        <a:srgbClr val="663366"/>
      </a:accent1>
      <a:accent2>
        <a:srgbClr val="330F42"/>
      </a:accent2>
      <a:accent3>
        <a:srgbClr val="666699"/>
      </a:accent3>
      <a:accent4>
        <a:srgbClr val="999966"/>
      </a:accent4>
      <a:accent5>
        <a:srgbClr val="F7901E"/>
      </a:accent5>
      <a:accent6>
        <a:srgbClr val="A3A101"/>
      </a:accent6>
      <a:hlink>
        <a:srgbClr val="BC5FBC"/>
      </a:hlink>
      <a:folHlink>
        <a:srgbClr val="9775A7"/>
      </a:folHlink>
    </a:clrScheme>
    <a:fontScheme name="Advantage">
      <a:majorFont>
        <a:latin typeface="Rockwell"/>
        <a:ea typeface=""/>
        <a:cs typeface=""/>
        <a:font script="Jpan" typeface="ＭＳ ゴシック"/>
      </a:majorFont>
      <a:minorFont>
        <a:latin typeface="Rockwell"/>
        <a:ea typeface=""/>
        <a:cs typeface=""/>
        <a:font script="Jpan" typeface="ＭＳ ゴシック"/>
      </a:minorFont>
    </a:fontScheme>
    <a:fmtScheme name="Advantage">
      <a: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40000"/>
                <a:alpha val="100000"/>
                <a:satMod val="150000"/>
                <a:lumMod val="100000"/>
              </a:schemeClr>
            </a:gs>
            <a:gs pos="100000">
              <a:schemeClr val="phClr">
                <a:tint val="70000"/>
                <a:shade val="100000"/>
                <a:alpha val="100000"/>
                <a:satMod val="200000"/>
                <a:lumMod val="100000"/>
              </a:schemeClr>
            </a:gs>
          </a:gsLst>
          <a:lin ang="6000000" scaled="1"/>
        </a:gradFill>
        <a:gradFill rotWithShape="1">
          <a:gsLst>
            <a:gs pos="0">
              <a:schemeClr val="phClr">
                <a:shade val="40000"/>
                <a:alpha val="100000"/>
                <a:satMod val="150000"/>
                <a:lumMod val="100000"/>
              </a:schemeClr>
            </a:gs>
            <a:gs pos="100000">
              <a:schemeClr val="phClr">
                <a:tint val="70000"/>
                <a:shade val="100000"/>
                <a:alpha val="100000"/>
                <a:satMod val="200000"/>
                <a:lum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FFFFFF">
                <a:alpha val="75000"/>
              </a:srgbClr>
            </a:innerShdw>
            <a:outerShdw blurRad="63500" dist="25400" dir="5400000" rotWithShape="0">
              <a:srgbClr val="808080">
                <a:alpha val="75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twoPt" dir="tl">
              <a:rot lat="0" lon="0" rev="4500000"/>
            </a:lightRig>
          </a:scene3d>
          <a:sp3d>
            <a:bevelT w="635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1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Advantage.thmx</Template>
  <TotalTime>341</TotalTime>
  <Words>1426</Words>
  <Application>Microsoft Office PowerPoint</Application>
  <PresentationFormat>On-screen Show (4:3)</PresentationFormat>
  <Paragraphs>279</Paragraphs>
  <Slides>50</Slides>
  <Notes>28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Links</vt:lpstr>
      </vt:variant>
      <vt:variant>
        <vt:i4>1</vt:i4>
      </vt:variant>
      <vt:variant>
        <vt:lpstr>Slide Titles</vt:lpstr>
      </vt:variant>
      <vt:variant>
        <vt:i4>50</vt:i4>
      </vt:variant>
    </vt:vector>
  </HeadingPairs>
  <TitlesOfParts>
    <vt:vector size="52" baseType="lpstr">
      <vt:lpstr>Advantage</vt:lpstr>
      <vt:lpstr>\\localhost\Volumes\NO NAME\Semester 2 2016\SHSS5079 Sport psychology\Week 2\NO NAME:Semester 2 2016:SHSS5079 Sport psychology:Week 2:Cohesion Tasks W2.docx!OLE_LINK3</vt:lpstr>
      <vt:lpstr>Team Cohesion</vt:lpstr>
      <vt:lpstr>Task:     </vt:lpstr>
      <vt:lpstr>Topics to be covered today…</vt:lpstr>
      <vt:lpstr>Is cohesion important?     Task: Examples of successful teams / with or without social cohesion?   </vt:lpstr>
      <vt:lpstr>Examples…</vt:lpstr>
      <vt:lpstr>Importance</vt:lpstr>
      <vt:lpstr>Re-cap: Definition of Group  Cohesion</vt:lpstr>
      <vt:lpstr>Characteristics of cohesion</vt:lpstr>
      <vt:lpstr>Do teammates need to get on?</vt:lpstr>
      <vt:lpstr>Conceptual framework of cohesion</vt:lpstr>
      <vt:lpstr>Why stick together?</vt:lpstr>
      <vt:lpstr>Why stick together?</vt:lpstr>
      <vt:lpstr>PowerPoint Presentation</vt:lpstr>
      <vt:lpstr>Group Environment Questionnaire</vt:lpstr>
      <vt:lpstr>Conceptual framework cohesion</vt:lpstr>
      <vt:lpstr>Measurement…</vt:lpstr>
      <vt:lpstr>An alternative method…Sociograms </vt:lpstr>
      <vt:lpstr>Other ways…</vt:lpstr>
      <vt:lpstr>Cohesion Practical Tasks…</vt:lpstr>
      <vt:lpstr>Cohesion Practical Tasks…  Towers of Hanoi Team Tower Task Missionaries and Canibals</vt:lpstr>
      <vt:lpstr>Aims of the activities…</vt:lpstr>
      <vt:lpstr>Thinking about the Task…</vt:lpstr>
      <vt:lpstr>Introductory task: Towers of Hanoi</vt:lpstr>
      <vt:lpstr>Solution!</vt:lpstr>
      <vt:lpstr>How did your group work together?</vt:lpstr>
      <vt:lpstr> Thinking about the Task…</vt:lpstr>
      <vt:lpstr>Materials</vt:lpstr>
      <vt:lpstr>       Time plan - Task</vt:lpstr>
      <vt:lpstr>Reflection! </vt:lpstr>
      <vt:lpstr>PowerPoint Presentation</vt:lpstr>
      <vt:lpstr>Group Effectiveness…</vt:lpstr>
      <vt:lpstr>Factors affecting performance</vt:lpstr>
      <vt:lpstr>Missionaries and Cannibals</vt:lpstr>
      <vt:lpstr>Solution…</vt:lpstr>
      <vt:lpstr>Disadvantages of high levels of team cohesion</vt:lpstr>
      <vt:lpstr>So.....</vt:lpstr>
      <vt:lpstr>Great!</vt:lpstr>
      <vt:lpstr>Model of Cohesion  Carron &amp; Hausenblas, (1998) </vt:lpstr>
      <vt:lpstr>PowerPoint Presentation</vt:lpstr>
      <vt:lpstr>PowerPoint Presentation</vt:lpstr>
      <vt:lpstr> Team building strategies to improve cohesion</vt:lpstr>
      <vt:lpstr>Team building strategies</vt:lpstr>
      <vt:lpstr>PowerPoint Presentation</vt:lpstr>
      <vt:lpstr>PowerPoint Presentation</vt:lpstr>
      <vt:lpstr>PowerPoint Presentation</vt:lpstr>
      <vt:lpstr>Team building approaches</vt:lpstr>
      <vt:lpstr>PowerPoint Presentation</vt:lpstr>
      <vt:lpstr>PowerPoint Presentation</vt:lpstr>
      <vt:lpstr>PowerPoint Presentation</vt:lpstr>
      <vt:lpstr>Research task:   In groups… 30 minutes to examine the following. What is the relationship between cohesion and performance?   </vt:lpstr>
    </vt:vector>
  </TitlesOfParts>
  <Company>Trinity Saint David</Company>
  <LinksUpToDate>false</LinksUpToDate>
  <SharedDoc>false</SharedDoc>
  <HyperlinkBase/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Team Cohesion</dc:title>
  <dc:creator>SHOE4</dc:creator>
  <cp:lastModifiedBy>Administrator</cp:lastModifiedBy>
  <cp:revision>30</cp:revision>
  <dcterms:created xsi:type="dcterms:W3CDTF">2016-02-01T17:46:30Z</dcterms:created>
  <dcterms:modified xsi:type="dcterms:W3CDTF">2018-03-19T14:07:56Z</dcterms:modified>
</cp:coreProperties>
</file>