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85" d="100"/>
          <a:sy n="85" d="100"/>
        </p:scale>
        <p:origin x="562" y="6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36719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F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692640" y="-1280160"/>
            <a:ext cx="3840480" cy="3840480"/>
          </a:xfrm>
          <a:prstGeom prst="ellipse">
            <a:avLst/>
          </a:prstGeom>
          <a:solidFill>
            <a:srgbClr val="3E9C8F">
              <a:alpha val="22000"/>
            </a:srgbClr>
          </a:solidFill>
          <a:ln/>
        </p:spPr>
      </p:sp>
      <p:sp>
        <p:nvSpPr>
          <p:cNvPr id="3" name="Shape 1"/>
          <p:cNvSpPr/>
          <p:nvPr/>
        </p:nvSpPr>
        <p:spPr>
          <a:xfrm>
            <a:off x="-1097280" y="4754880"/>
            <a:ext cx="3291840" cy="3291840"/>
          </a:xfrm>
          <a:prstGeom prst="ellipse">
            <a:avLst/>
          </a:prstGeom>
          <a:solidFill>
            <a:srgbClr val="D9A441">
              <a:alpha val="18000"/>
            </a:srgbClr>
          </a:solidFill>
          <a:ln/>
        </p:spPr>
      </p:sp>
      <p:sp>
        <p:nvSpPr>
          <p:cNvPr id="4" name="Text 2"/>
          <p:cNvSpPr/>
          <p:nvPr/>
        </p:nvSpPr>
        <p:spPr>
          <a:xfrm>
            <a:off x="822960" y="141732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COMPONENT 1 · PRESENTATION</a:t>
            </a:r>
            <a:endParaRPr lang="en-US" sz="1400" dirty="0"/>
          </a:p>
        </p:txBody>
      </p:sp>
      <p:sp>
        <p:nvSpPr>
          <p:cNvPr id="5" name="Text 3"/>
          <p:cNvSpPr/>
          <p:nvPr/>
        </p:nvSpPr>
        <p:spPr>
          <a:xfrm>
            <a:off x="822960" y="1828800"/>
            <a:ext cx="10241280" cy="1828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lnSpc>
                <a:spcPct val="105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Health, Wellbeing and</a:t>
            </a:r>
            <a:endParaRPr lang="en-US" sz="4200" dirty="0"/>
          </a:p>
          <a:p>
            <a:pPr marL="0" indent="0">
              <a:lnSpc>
                <a:spcPct val="105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Sustainable Development</a:t>
            </a:r>
            <a:endParaRPr lang="en-US" sz="4200" dirty="0"/>
          </a:p>
        </p:txBody>
      </p:sp>
      <p:sp>
        <p:nvSpPr>
          <p:cNvPr id="6" name="Text 4"/>
          <p:cNvSpPr/>
          <p:nvPr/>
        </p:nvSpPr>
        <p:spPr>
          <a:xfrm>
            <a:off x="822960" y="3611880"/>
            <a:ext cx="868680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i="1" dirty="0">
                <a:solidFill>
                  <a:srgbClr val="CFE6E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holistic health, wellbeing and sustainable development within the health and social care sector</a:t>
            </a:r>
            <a:endParaRPr lang="en-US" sz="1600" dirty="0"/>
          </a:p>
        </p:txBody>
      </p:sp>
      <p:sp>
        <p:nvSpPr>
          <p:cNvPr id="7" name="Shape 5"/>
          <p:cNvSpPr/>
          <p:nvPr/>
        </p:nvSpPr>
        <p:spPr>
          <a:xfrm>
            <a:off x="822960" y="4434840"/>
            <a:ext cx="4023360" cy="0"/>
          </a:xfrm>
          <a:prstGeom prst="line">
            <a:avLst/>
          </a:prstGeom>
          <a:noFill/>
          <a:ln w="19050">
            <a:solidFill>
              <a:srgbClr val="3E9C8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22960" y="461772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name: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2560320" y="461772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Stefan Burcea</a:t>
            </a:r>
            <a:endParaRPr lang="en-US" sz="1300" dirty="0"/>
          </a:p>
        </p:txBody>
      </p:sp>
      <p:sp>
        <p:nvSpPr>
          <p:cNvPr id="10" name="Text 8"/>
          <p:cNvSpPr/>
          <p:nvPr/>
        </p:nvSpPr>
        <p:spPr>
          <a:xfrm>
            <a:off x="822960" y="498348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Student ID:</a:t>
            </a:r>
            <a:endParaRPr lang="en-US" sz="1300" dirty="0"/>
          </a:p>
        </p:txBody>
      </p:sp>
      <p:sp>
        <p:nvSpPr>
          <p:cNvPr id="11" name="Text 9"/>
          <p:cNvSpPr/>
          <p:nvPr/>
        </p:nvSpPr>
        <p:spPr>
          <a:xfrm>
            <a:off x="2560320" y="498348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2246403</a:t>
            </a:r>
            <a:endParaRPr lang="en-US" sz="1300" dirty="0"/>
          </a:p>
        </p:txBody>
      </p:sp>
      <p:sp>
        <p:nvSpPr>
          <p:cNvPr id="12" name="Text 10"/>
          <p:cNvSpPr/>
          <p:nvPr/>
        </p:nvSpPr>
        <p:spPr>
          <a:xfrm>
            <a:off x="822960" y="534924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Module: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2560320" y="534924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1300" dirty="0"/>
          </a:p>
        </p:txBody>
      </p:sp>
      <p:sp>
        <p:nvSpPr>
          <p:cNvPr id="14" name="Text 12"/>
          <p:cNvSpPr/>
          <p:nvPr/>
        </p:nvSpPr>
        <p:spPr>
          <a:xfrm>
            <a:off x="822960" y="5715000"/>
            <a:ext cx="17373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Lecturer:</a:t>
            </a:r>
            <a:endParaRPr lang="en-US" sz="1300" dirty="0"/>
          </a:p>
        </p:txBody>
      </p:sp>
      <p:sp>
        <p:nvSpPr>
          <p:cNvPr id="15" name="Text 13"/>
          <p:cNvSpPr/>
          <p:nvPr/>
        </p:nvSpPr>
        <p:spPr>
          <a:xfrm>
            <a:off x="2560320" y="5715000"/>
            <a:ext cx="73152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Itse Olaoye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INTRODUCTION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Why This Topic Matters Now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48640" y="1691640"/>
            <a:ext cx="6126480" cy="4389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Purpose: to critically examine how health, wellbeing and sustainable development are integrated within the health and social care sector, and how this integration shapes service delivery.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Context: the health and care sector faces rising pressure from an ageing population, chronic disease burden and constrained public finances.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inequalities remain persistent across socio-economic groups and regions of the UK.</a:t>
            </a:r>
            <a:endParaRPr lang="en-US" sz="1500" dirty="0"/>
          </a:p>
          <a:p>
            <a:pPr marL="228600" indent="-228600">
              <a:spcAft>
                <a:spcPts val="12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aligns directly with WHO Sustainable Development Goal 3 (Good Health and Wellbeing), alongside SDG 10 (Reduced Inequalities) and SDG 11 (Sustainable Communities).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7040880" y="1600200"/>
            <a:ext cx="4480560" cy="4526280"/>
          </a:xfrm>
          <a:prstGeom prst="roundRect">
            <a:avLst>
              <a:gd name="adj" fmla="val 2449"/>
            </a:avLst>
          </a:prstGeom>
          <a:solidFill>
            <a:srgbClr val="EAF2F0"/>
          </a:solidFill>
          <a:ln/>
        </p:spPr>
      </p:sp>
      <p:sp>
        <p:nvSpPr>
          <p:cNvPr id="6" name="Text 4"/>
          <p:cNvSpPr/>
          <p:nvPr/>
        </p:nvSpPr>
        <p:spPr>
          <a:xfrm>
            <a:off x="7360920" y="1783080"/>
            <a:ext cx="38404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B4F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PRESENTATION ROADMAP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7360920" y="2240280"/>
            <a:ext cx="310896" cy="310896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8" name="Text 6"/>
          <p:cNvSpPr/>
          <p:nvPr/>
        </p:nvSpPr>
        <p:spPr>
          <a:xfrm>
            <a:off x="7360920" y="224028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6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156" dirty="0"/>
          </a:p>
        </p:txBody>
      </p:sp>
      <p:sp>
        <p:nvSpPr>
          <p:cNvPr id="9" name="Text 7"/>
          <p:cNvSpPr/>
          <p:nvPr/>
        </p:nvSpPr>
        <p:spPr>
          <a:xfrm>
            <a:off x="7818120" y="221284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7360920" y="2766060"/>
            <a:ext cx="310896" cy="310896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1" name="Text 9"/>
          <p:cNvSpPr/>
          <p:nvPr/>
        </p:nvSpPr>
        <p:spPr>
          <a:xfrm>
            <a:off x="7360920" y="276606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6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156" dirty="0"/>
          </a:p>
        </p:txBody>
      </p:sp>
      <p:sp>
        <p:nvSpPr>
          <p:cNvPr id="12" name="Text 10"/>
          <p:cNvSpPr/>
          <p:nvPr/>
        </p:nvSpPr>
        <p:spPr>
          <a:xfrm>
            <a:off x="7818120" y="273862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models</a:t>
            </a:r>
            <a:endParaRPr lang="en-US" sz="1350" dirty="0"/>
          </a:p>
        </p:txBody>
      </p:sp>
      <p:sp>
        <p:nvSpPr>
          <p:cNvPr id="13" name="Shape 11"/>
          <p:cNvSpPr/>
          <p:nvPr/>
        </p:nvSpPr>
        <p:spPr>
          <a:xfrm>
            <a:off x="7360920" y="3291840"/>
            <a:ext cx="310896" cy="310896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4" name="Text 12"/>
          <p:cNvSpPr/>
          <p:nvPr/>
        </p:nvSpPr>
        <p:spPr>
          <a:xfrm>
            <a:off x="7360920" y="329184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6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156" dirty="0"/>
          </a:p>
        </p:txBody>
      </p:sp>
      <p:sp>
        <p:nvSpPr>
          <p:cNvPr id="15" name="Text 13"/>
          <p:cNvSpPr/>
          <p:nvPr/>
        </p:nvSpPr>
        <p:spPr>
          <a:xfrm>
            <a:off x="7818120" y="326440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&amp; governance</a:t>
            </a:r>
            <a:endParaRPr lang="en-US" sz="1350" dirty="0"/>
          </a:p>
        </p:txBody>
      </p:sp>
      <p:sp>
        <p:nvSpPr>
          <p:cNvPr id="16" name="Shape 14"/>
          <p:cNvSpPr/>
          <p:nvPr/>
        </p:nvSpPr>
        <p:spPr>
          <a:xfrm>
            <a:off x="7360920" y="3817620"/>
            <a:ext cx="310896" cy="310896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7" name="Text 15"/>
          <p:cNvSpPr/>
          <p:nvPr/>
        </p:nvSpPr>
        <p:spPr>
          <a:xfrm>
            <a:off x="7360920" y="381762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6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156" dirty="0"/>
          </a:p>
        </p:txBody>
      </p:sp>
      <p:sp>
        <p:nvSpPr>
          <p:cNvPr id="18" name="Text 16"/>
          <p:cNvSpPr/>
          <p:nvPr/>
        </p:nvSpPr>
        <p:spPr>
          <a:xfrm>
            <a:off x="7818120" y="379018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delivery</a:t>
            </a:r>
            <a:endParaRPr lang="en-US" sz="1350" dirty="0"/>
          </a:p>
        </p:txBody>
      </p:sp>
      <p:sp>
        <p:nvSpPr>
          <p:cNvPr id="19" name="Shape 17"/>
          <p:cNvSpPr/>
          <p:nvPr/>
        </p:nvSpPr>
        <p:spPr>
          <a:xfrm>
            <a:off x="7360920" y="4343400"/>
            <a:ext cx="310896" cy="310896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20" name="Text 18"/>
          <p:cNvSpPr/>
          <p:nvPr/>
        </p:nvSpPr>
        <p:spPr>
          <a:xfrm>
            <a:off x="7360920" y="434340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6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156" dirty="0"/>
          </a:p>
        </p:txBody>
      </p:sp>
      <p:sp>
        <p:nvSpPr>
          <p:cNvPr id="21" name="Text 19"/>
          <p:cNvSpPr/>
          <p:nvPr/>
        </p:nvSpPr>
        <p:spPr>
          <a:xfrm>
            <a:off x="7818120" y="431596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health initiatives</a:t>
            </a:r>
            <a:endParaRPr lang="en-US" sz="1350" dirty="0"/>
          </a:p>
        </p:txBody>
      </p:sp>
      <p:sp>
        <p:nvSpPr>
          <p:cNvPr id="22" name="Shape 20"/>
          <p:cNvSpPr/>
          <p:nvPr/>
        </p:nvSpPr>
        <p:spPr>
          <a:xfrm>
            <a:off x="7360920" y="4869180"/>
            <a:ext cx="310896" cy="310896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23" name="Text 21"/>
          <p:cNvSpPr/>
          <p:nvPr/>
        </p:nvSpPr>
        <p:spPr>
          <a:xfrm>
            <a:off x="7360920" y="486918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6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156" dirty="0"/>
          </a:p>
        </p:txBody>
      </p:sp>
      <p:sp>
        <p:nvSpPr>
          <p:cNvPr id="24" name="Text 22"/>
          <p:cNvSpPr/>
          <p:nvPr/>
        </p:nvSpPr>
        <p:spPr>
          <a:xfrm>
            <a:off x="7818120" y="484174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and access</a:t>
            </a:r>
            <a:endParaRPr lang="en-US" sz="1350" dirty="0"/>
          </a:p>
        </p:txBody>
      </p:sp>
      <p:sp>
        <p:nvSpPr>
          <p:cNvPr id="25" name="Shape 23"/>
          <p:cNvSpPr/>
          <p:nvPr/>
        </p:nvSpPr>
        <p:spPr>
          <a:xfrm>
            <a:off x="7360920" y="5394960"/>
            <a:ext cx="310896" cy="310896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26" name="Text 24"/>
          <p:cNvSpPr/>
          <p:nvPr/>
        </p:nvSpPr>
        <p:spPr>
          <a:xfrm>
            <a:off x="7360920" y="5394960"/>
            <a:ext cx="310896" cy="310896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6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1156" dirty="0"/>
          </a:p>
        </p:txBody>
      </p:sp>
      <p:sp>
        <p:nvSpPr>
          <p:cNvPr id="27" name="Text 25"/>
          <p:cNvSpPr/>
          <p:nvPr/>
        </p:nvSpPr>
        <p:spPr>
          <a:xfrm>
            <a:off x="7818120" y="5367528"/>
            <a:ext cx="356616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 &amp; recommendations</a:t>
            </a:r>
            <a:endParaRPr lang="en-US" sz="1350" dirty="0"/>
          </a:p>
        </p:txBody>
      </p:sp>
      <p:sp>
        <p:nvSpPr>
          <p:cNvPr id="28" name="Text 26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9" name="Text 27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Concept of Health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394960" cy="4434840"/>
          </a:xfrm>
          <a:prstGeom prst="roundRect">
            <a:avLst>
              <a:gd name="adj" fmla="val 2474"/>
            </a:avLst>
          </a:prstGeom>
          <a:solidFill>
            <a:srgbClr val="0B4F4A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192024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DEFINITION (1948)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868680" y="2286000"/>
            <a:ext cx="4754880" cy="15544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900" i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Health is a state of complete physical, mental and social wellbeing — not merely the absence of disease or infirmity.</a:t>
            </a:r>
            <a:endParaRPr lang="en-US" sz="1900" dirty="0"/>
          </a:p>
        </p:txBody>
      </p:sp>
      <p:sp>
        <p:nvSpPr>
          <p:cNvPr id="7" name="Shape 5"/>
          <p:cNvSpPr/>
          <p:nvPr/>
        </p:nvSpPr>
        <p:spPr>
          <a:xfrm>
            <a:off x="868680" y="3931920"/>
            <a:ext cx="4754880" cy="0"/>
          </a:xfrm>
          <a:prstGeom prst="line">
            <a:avLst/>
          </a:prstGeom>
          <a:noFill/>
          <a:ln w="12700">
            <a:solidFill>
              <a:srgbClr val="3E9C8F"/>
            </a:solidFill>
            <a:prstDash val="solid"/>
          </a:ln>
        </p:spPr>
      </p:sp>
      <p:sp>
        <p:nvSpPr>
          <p:cNvPr id="8" name="Text 6"/>
          <p:cNvSpPr/>
          <p:nvPr/>
        </p:nvSpPr>
        <p:spPr>
          <a:xfrm>
            <a:off x="868680" y="4114800"/>
            <a:ext cx="4754880" cy="18288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40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Moves beyond a purely biomedical, disease-focused view.</a:t>
            </a:r>
            <a:endParaRPr lang="en-US" sz="140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40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Establishes health as a holistic, multi-dimensional construct still used to underpin global policy.</a:t>
            </a:r>
            <a:endParaRPr lang="en-US" sz="1400" dirty="0"/>
          </a:p>
        </p:txBody>
      </p:sp>
      <p:sp>
        <p:nvSpPr>
          <p:cNvPr id="9" name="Text 7"/>
          <p:cNvSpPr/>
          <p:nvPr/>
        </p:nvSpPr>
        <p:spPr>
          <a:xfrm>
            <a:off x="6309360" y="1783080"/>
            <a:ext cx="5212080" cy="4297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Implication: requires a holistic approach that considers biological, psychological and social dimensions together, rather than treating illness in isolation.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 to practice: directly informs management of chronic disease, mental health provision and the wider social determinants of health.</a:t>
            </a:r>
            <a:endParaRPr lang="en-US" sz="150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This concept underpins the biopsychosocial and social models discussed later, and is foundational to WHO's Sustainable Development Goals framework.</a:t>
            </a:r>
            <a:endParaRPr lang="en-US" sz="1500" dirty="0"/>
          </a:p>
        </p:txBody>
      </p:sp>
      <p:sp>
        <p:nvSpPr>
          <p:cNvPr id="10" name="Text 8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11" name="Text 9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Concept of Wellbeing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2697480" cy="1965960"/>
          </a:xfrm>
          <a:prstGeom prst="roundRect">
            <a:avLst>
              <a:gd name="adj" fmla="val 4651"/>
            </a:avLst>
          </a:prstGeom>
          <a:solidFill>
            <a:srgbClr val="EAF2F0"/>
          </a:solidFill>
          <a:ln/>
        </p:spPr>
      </p:sp>
      <p:sp>
        <p:nvSpPr>
          <p:cNvPr id="5" name="Shape 3"/>
          <p:cNvSpPr/>
          <p:nvPr/>
        </p:nvSpPr>
        <p:spPr>
          <a:xfrm>
            <a:off x="777240" y="1965960"/>
            <a:ext cx="502920" cy="50292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19659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1870" dirty="0"/>
          </a:p>
        </p:txBody>
      </p:sp>
      <p:sp>
        <p:nvSpPr>
          <p:cNvPr id="7" name="Text 5"/>
          <p:cNvSpPr/>
          <p:nvPr/>
        </p:nvSpPr>
        <p:spPr>
          <a:xfrm>
            <a:off x="731520" y="2560320"/>
            <a:ext cx="2331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Emotional</a:t>
            </a:r>
            <a:endParaRPr lang="en-US" sz="1600" dirty="0"/>
          </a:p>
        </p:txBody>
      </p:sp>
      <p:sp>
        <p:nvSpPr>
          <p:cNvPr id="8" name="Text 6"/>
          <p:cNvSpPr/>
          <p:nvPr/>
        </p:nvSpPr>
        <p:spPr>
          <a:xfrm>
            <a:off x="731520" y="2926080"/>
            <a:ext cx="2331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Capacity to regulate mood and cope with adversity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3383280" y="1737360"/>
            <a:ext cx="2697480" cy="1965960"/>
          </a:xfrm>
          <a:prstGeom prst="roundRect">
            <a:avLst>
              <a:gd name="adj" fmla="val 4651"/>
            </a:avLst>
          </a:prstGeom>
          <a:solidFill>
            <a:srgbClr val="EAF2F0"/>
          </a:solidFill>
          <a:ln/>
        </p:spPr>
      </p:sp>
      <p:sp>
        <p:nvSpPr>
          <p:cNvPr id="10" name="Shape 8"/>
          <p:cNvSpPr/>
          <p:nvPr/>
        </p:nvSpPr>
        <p:spPr>
          <a:xfrm>
            <a:off x="3611880" y="1965960"/>
            <a:ext cx="502920" cy="50292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1" name="Text 9"/>
          <p:cNvSpPr/>
          <p:nvPr/>
        </p:nvSpPr>
        <p:spPr>
          <a:xfrm>
            <a:off x="3611880" y="19659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</a:t>
            </a:r>
            <a:endParaRPr lang="en-US" sz="1870" dirty="0"/>
          </a:p>
        </p:txBody>
      </p:sp>
      <p:sp>
        <p:nvSpPr>
          <p:cNvPr id="12" name="Text 10"/>
          <p:cNvSpPr/>
          <p:nvPr/>
        </p:nvSpPr>
        <p:spPr>
          <a:xfrm>
            <a:off x="3566160" y="2560320"/>
            <a:ext cx="2331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Mental</a:t>
            </a:r>
            <a:endParaRPr lang="en-US" sz="1600" dirty="0"/>
          </a:p>
        </p:txBody>
      </p:sp>
      <p:sp>
        <p:nvSpPr>
          <p:cNvPr id="13" name="Text 11"/>
          <p:cNvSpPr/>
          <p:nvPr/>
        </p:nvSpPr>
        <p:spPr>
          <a:xfrm>
            <a:off x="3566160" y="2926080"/>
            <a:ext cx="2331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Cognitive function, resilience and freedom from psychological distress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6217920" y="1737360"/>
            <a:ext cx="2697480" cy="1965960"/>
          </a:xfrm>
          <a:prstGeom prst="roundRect">
            <a:avLst>
              <a:gd name="adj" fmla="val 4651"/>
            </a:avLst>
          </a:prstGeom>
          <a:solidFill>
            <a:srgbClr val="EAF2F0"/>
          </a:solidFill>
          <a:ln/>
        </p:spPr>
      </p:sp>
      <p:sp>
        <p:nvSpPr>
          <p:cNvPr id="15" name="Shape 13"/>
          <p:cNvSpPr/>
          <p:nvPr/>
        </p:nvSpPr>
        <p:spPr>
          <a:xfrm>
            <a:off x="6446520" y="1965960"/>
            <a:ext cx="502920" cy="50292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6" name="Text 14"/>
          <p:cNvSpPr/>
          <p:nvPr/>
        </p:nvSpPr>
        <p:spPr>
          <a:xfrm>
            <a:off x="6446520" y="19659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1870" dirty="0"/>
          </a:p>
        </p:txBody>
      </p:sp>
      <p:sp>
        <p:nvSpPr>
          <p:cNvPr id="17" name="Text 15"/>
          <p:cNvSpPr/>
          <p:nvPr/>
        </p:nvSpPr>
        <p:spPr>
          <a:xfrm>
            <a:off x="6400800" y="2560320"/>
            <a:ext cx="2331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</a:t>
            </a:r>
            <a:endParaRPr lang="en-US" sz="1600" dirty="0"/>
          </a:p>
        </p:txBody>
      </p:sp>
      <p:sp>
        <p:nvSpPr>
          <p:cNvPr id="18" name="Text 16"/>
          <p:cNvSpPr/>
          <p:nvPr/>
        </p:nvSpPr>
        <p:spPr>
          <a:xfrm>
            <a:off x="6400800" y="2926080"/>
            <a:ext cx="2331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Quality of relationships, connectedness and community belonging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9052560" y="1737360"/>
            <a:ext cx="2697480" cy="1965960"/>
          </a:xfrm>
          <a:prstGeom prst="roundRect">
            <a:avLst>
              <a:gd name="adj" fmla="val 4651"/>
            </a:avLst>
          </a:prstGeom>
          <a:solidFill>
            <a:srgbClr val="EAF2F0"/>
          </a:solidFill>
          <a:ln/>
        </p:spPr>
      </p:sp>
      <p:sp>
        <p:nvSpPr>
          <p:cNvPr id="20" name="Shape 18"/>
          <p:cNvSpPr/>
          <p:nvPr/>
        </p:nvSpPr>
        <p:spPr>
          <a:xfrm>
            <a:off x="9281160" y="1965960"/>
            <a:ext cx="502920" cy="50292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21" name="Text 19"/>
          <p:cNvSpPr/>
          <p:nvPr/>
        </p:nvSpPr>
        <p:spPr>
          <a:xfrm>
            <a:off x="9281160" y="1965960"/>
            <a:ext cx="502920" cy="5029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87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</a:t>
            </a:r>
            <a:endParaRPr lang="en-US" sz="1870" dirty="0"/>
          </a:p>
        </p:txBody>
      </p:sp>
      <p:sp>
        <p:nvSpPr>
          <p:cNvPr id="22" name="Text 20"/>
          <p:cNvSpPr/>
          <p:nvPr/>
        </p:nvSpPr>
        <p:spPr>
          <a:xfrm>
            <a:off x="9235440" y="2560320"/>
            <a:ext cx="2331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Economic</a:t>
            </a:r>
            <a:endParaRPr lang="en-US" sz="1600" dirty="0"/>
          </a:p>
        </p:txBody>
      </p:sp>
      <p:sp>
        <p:nvSpPr>
          <p:cNvPr id="23" name="Text 21"/>
          <p:cNvSpPr/>
          <p:nvPr/>
        </p:nvSpPr>
        <p:spPr>
          <a:xfrm>
            <a:off x="9235440" y="2926080"/>
            <a:ext cx="233172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Financial security and its downstream effect on health outcomes</a:t>
            </a:r>
            <a:endParaRPr lang="en-US" sz="1150" dirty="0"/>
          </a:p>
        </p:txBody>
      </p:sp>
      <p:sp>
        <p:nvSpPr>
          <p:cNvPr id="24" name="Text 22"/>
          <p:cNvSpPr/>
          <p:nvPr/>
        </p:nvSpPr>
        <p:spPr>
          <a:xfrm>
            <a:off x="548640" y="3977640"/>
            <a:ext cx="1060704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4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Link to service delivery: wellbeing is not a peripheral concern — it directly influences clinical outcomes, recovery times and patient engagement with care.</a:t>
            </a:r>
            <a:endParaRPr lang="en-US" sz="145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4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Applied example: workplace and community wellbeing programmes (e.g. NHS staff wellbeing initiatives, social prescribing) demonstrate measurable improvements in both mental health and service utilisation.</a:t>
            </a:r>
            <a:endParaRPr lang="en-US" sz="145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4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wellbeing lens shifts practice from treating illness reactively to building resilience proactively — a principle central to sustainable, person-centred care.</a:t>
            </a:r>
            <a:endParaRPr lang="en-US" sz="1450" dirty="0"/>
          </a:p>
        </p:txBody>
      </p:sp>
      <p:sp>
        <p:nvSpPr>
          <p:cNvPr id="25" name="Text 23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6" name="Text 24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KEY CONCEPTS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Sustainable Development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737360"/>
            <a:ext cx="5120640" cy="4343400"/>
          </a:xfrm>
          <a:prstGeom prst="roundRect">
            <a:avLst>
              <a:gd name="adj" fmla="val 2526"/>
            </a:avLst>
          </a:prstGeom>
          <a:solidFill>
            <a:srgbClr val="EAF2F0"/>
          </a:solidFill>
          <a:ln/>
        </p:spPr>
      </p:sp>
      <p:sp>
        <p:nvSpPr>
          <p:cNvPr id="5" name="Text 3"/>
          <p:cNvSpPr/>
          <p:nvPr/>
        </p:nvSpPr>
        <p:spPr>
          <a:xfrm>
            <a:off x="868680" y="1965960"/>
            <a:ext cx="45720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B4F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DEFINITION</a:t>
            </a:r>
            <a:endParaRPr lang="en-US" sz="1200" dirty="0"/>
          </a:p>
        </p:txBody>
      </p:sp>
      <p:sp>
        <p:nvSpPr>
          <p:cNvPr id="6" name="Text 4"/>
          <p:cNvSpPr/>
          <p:nvPr/>
        </p:nvSpPr>
        <p:spPr>
          <a:xfrm>
            <a:off x="868680" y="2331720"/>
            <a:ext cx="4480560" cy="13716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i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Development that meets the needs of the present without compromising the ability of future generations to meet their own needs.</a:t>
            </a:r>
            <a:endParaRPr lang="en-US" sz="1700" dirty="0"/>
          </a:p>
        </p:txBody>
      </p:sp>
      <p:sp>
        <p:nvSpPr>
          <p:cNvPr id="7" name="Text 5"/>
          <p:cNvSpPr/>
          <p:nvPr/>
        </p:nvSpPr>
        <p:spPr>
          <a:xfrm>
            <a:off x="868680" y="3840480"/>
            <a:ext cx="448056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4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Applies directly to healthcare: sustainable resourcing, preventive investment and environmentally responsible service models.</a:t>
            </a:r>
            <a:endParaRPr lang="en-US" sz="140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4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Prevention-focused care reduces long-term demand on health systems while protecting outcomes for future populations.</a:t>
            </a:r>
            <a:endParaRPr lang="en-US" sz="1400" dirty="0"/>
          </a:p>
        </p:txBody>
      </p:sp>
      <p:sp>
        <p:nvSpPr>
          <p:cNvPr id="8" name="Text 6"/>
          <p:cNvSpPr/>
          <p:nvPr/>
        </p:nvSpPr>
        <p:spPr>
          <a:xfrm>
            <a:off x="5943600" y="1828800"/>
            <a:ext cx="56692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0B4F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RELEVANT UN SUSTAINABLE DEVELOPMENT GOALS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943600" y="2286000"/>
            <a:ext cx="5669280" cy="1005840"/>
          </a:xfrm>
          <a:prstGeom prst="roundRect">
            <a:avLst>
              <a:gd name="adj" fmla="val 7273"/>
            </a:avLst>
          </a:prstGeom>
          <a:solidFill>
            <a:srgbClr val="0B4F4A"/>
          </a:solidFill>
          <a:ln/>
        </p:spPr>
      </p:sp>
      <p:sp>
        <p:nvSpPr>
          <p:cNvPr id="10" name="Text 8"/>
          <p:cNvSpPr/>
          <p:nvPr/>
        </p:nvSpPr>
        <p:spPr>
          <a:xfrm>
            <a:off x="6126480" y="2395728"/>
            <a:ext cx="10058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SDG 3</a:t>
            </a:r>
            <a:endParaRPr lang="en-US" sz="2000" dirty="0"/>
          </a:p>
        </p:txBody>
      </p:sp>
      <p:sp>
        <p:nvSpPr>
          <p:cNvPr id="11" name="Text 9"/>
          <p:cNvSpPr/>
          <p:nvPr/>
        </p:nvSpPr>
        <p:spPr>
          <a:xfrm>
            <a:off x="7178040" y="2395728"/>
            <a:ext cx="42976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Good Health and Wellbeing</a:t>
            </a:r>
            <a:endParaRPr lang="en-US" sz="1400" dirty="0"/>
          </a:p>
        </p:txBody>
      </p:sp>
      <p:sp>
        <p:nvSpPr>
          <p:cNvPr id="12" name="Text 10"/>
          <p:cNvSpPr/>
          <p:nvPr/>
        </p:nvSpPr>
        <p:spPr>
          <a:xfrm>
            <a:off x="7178040" y="2743200"/>
            <a:ext cx="4297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D8E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Ensure healthy lives and promote wellbeing for all, at all ages</a:t>
            </a:r>
            <a:endParaRPr lang="en-US" sz="1150" dirty="0"/>
          </a:p>
        </p:txBody>
      </p:sp>
      <p:sp>
        <p:nvSpPr>
          <p:cNvPr id="13" name="Shape 11"/>
          <p:cNvSpPr/>
          <p:nvPr/>
        </p:nvSpPr>
        <p:spPr>
          <a:xfrm>
            <a:off x="5943600" y="3456432"/>
            <a:ext cx="5669280" cy="1005840"/>
          </a:xfrm>
          <a:prstGeom prst="roundRect">
            <a:avLst>
              <a:gd name="adj" fmla="val 7273"/>
            </a:avLst>
          </a:prstGeom>
          <a:solidFill>
            <a:srgbClr val="0B4F4A"/>
          </a:solidFill>
          <a:ln/>
        </p:spPr>
      </p:sp>
      <p:sp>
        <p:nvSpPr>
          <p:cNvPr id="14" name="Text 12"/>
          <p:cNvSpPr/>
          <p:nvPr/>
        </p:nvSpPr>
        <p:spPr>
          <a:xfrm>
            <a:off x="6126480" y="3566160"/>
            <a:ext cx="10058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SDG 10</a:t>
            </a:r>
            <a:endParaRPr lang="en-US" sz="2000" dirty="0"/>
          </a:p>
        </p:txBody>
      </p:sp>
      <p:sp>
        <p:nvSpPr>
          <p:cNvPr id="15" name="Text 13"/>
          <p:cNvSpPr/>
          <p:nvPr/>
        </p:nvSpPr>
        <p:spPr>
          <a:xfrm>
            <a:off x="7178040" y="3566160"/>
            <a:ext cx="42976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Inequalities</a:t>
            </a:r>
            <a:endParaRPr lang="en-US" sz="1400" dirty="0"/>
          </a:p>
        </p:txBody>
      </p:sp>
      <p:sp>
        <p:nvSpPr>
          <p:cNvPr id="16" name="Text 14"/>
          <p:cNvSpPr/>
          <p:nvPr/>
        </p:nvSpPr>
        <p:spPr>
          <a:xfrm>
            <a:off x="7178040" y="3913632"/>
            <a:ext cx="4297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D8E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 inequality within and among populations, including in access to care</a:t>
            </a:r>
            <a:endParaRPr lang="en-US" sz="1150" dirty="0"/>
          </a:p>
        </p:txBody>
      </p:sp>
      <p:sp>
        <p:nvSpPr>
          <p:cNvPr id="17" name="Shape 15"/>
          <p:cNvSpPr/>
          <p:nvPr/>
        </p:nvSpPr>
        <p:spPr>
          <a:xfrm>
            <a:off x="5943600" y="4626864"/>
            <a:ext cx="5669280" cy="1005840"/>
          </a:xfrm>
          <a:prstGeom prst="roundRect">
            <a:avLst>
              <a:gd name="adj" fmla="val 7273"/>
            </a:avLst>
          </a:prstGeom>
          <a:solidFill>
            <a:srgbClr val="0B4F4A"/>
          </a:solidFill>
          <a:ln/>
        </p:spPr>
      </p:sp>
      <p:sp>
        <p:nvSpPr>
          <p:cNvPr id="18" name="Text 16"/>
          <p:cNvSpPr/>
          <p:nvPr/>
        </p:nvSpPr>
        <p:spPr>
          <a:xfrm>
            <a:off x="6126480" y="4736592"/>
            <a:ext cx="1005840" cy="7772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2000" b="1" dirty="0">
                <a:solidFill>
                  <a:srgbClr val="D9A441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SDG 11</a:t>
            </a:r>
            <a:endParaRPr lang="en-US" sz="2000" dirty="0"/>
          </a:p>
        </p:txBody>
      </p:sp>
      <p:sp>
        <p:nvSpPr>
          <p:cNvPr id="19" name="Text 17"/>
          <p:cNvSpPr/>
          <p:nvPr/>
        </p:nvSpPr>
        <p:spPr>
          <a:xfrm>
            <a:off x="7178040" y="4736592"/>
            <a:ext cx="429768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Sustainable Communities</a:t>
            </a:r>
            <a:endParaRPr lang="en-US" sz="1400" dirty="0"/>
          </a:p>
        </p:txBody>
      </p:sp>
      <p:sp>
        <p:nvSpPr>
          <p:cNvPr id="20" name="Text 18"/>
          <p:cNvSpPr/>
          <p:nvPr/>
        </p:nvSpPr>
        <p:spPr>
          <a:xfrm>
            <a:off x="7178040" y="5084064"/>
            <a:ext cx="4297680" cy="4572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D8ECE8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inclusive, safe and resilient communities and services</a:t>
            </a:r>
            <a:endParaRPr lang="en-US" sz="1150" dirty="0"/>
          </a:p>
        </p:txBody>
      </p:sp>
      <p:sp>
        <p:nvSpPr>
          <p:cNvPr id="21" name="Text 19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RELEVANCE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Relevance in Modern Health Systems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3566160" cy="4023360"/>
          </a:xfrm>
          <a:prstGeom prst="roundRect">
            <a:avLst>
              <a:gd name="adj" fmla="val 2564"/>
            </a:avLst>
          </a:prstGeom>
          <a:solidFill>
            <a:srgbClr val="EAF2F0"/>
          </a:solidFill>
          <a:ln/>
        </p:spPr>
      </p:sp>
      <p:sp>
        <p:nvSpPr>
          <p:cNvPr id="5" name="Shape 3"/>
          <p:cNvSpPr/>
          <p:nvPr/>
        </p:nvSpPr>
        <p:spPr>
          <a:xfrm>
            <a:off x="822960" y="2103120"/>
            <a:ext cx="548640" cy="54864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21031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4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</a:t>
            </a:r>
            <a:endParaRPr lang="en-US" sz="2040" dirty="0"/>
          </a:p>
        </p:txBody>
      </p:sp>
      <p:sp>
        <p:nvSpPr>
          <p:cNvPr id="7" name="Text 5"/>
          <p:cNvSpPr/>
          <p:nvPr/>
        </p:nvSpPr>
        <p:spPr>
          <a:xfrm>
            <a:off x="822960" y="2788920"/>
            <a:ext cx="30175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NHS Long Term Plan</a:t>
            </a:r>
            <a:endParaRPr lang="en-US" sz="1700" dirty="0"/>
          </a:p>
        </p:txBody>
      </p:sp>
      <p:sp>
        <p:nvSpPr>
          <p:cNvPr id="8" name="Text 6"/>
          <p:cNvSpPr/>
          <p:nvPr/>
        </p:nvSpPr>
        <p:spPr>
          <a:xfrm>
            <a:off x="822960" y="3429000"/>
            <a:ext cx="301752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Sets a national strategic commitment toward prevention, integration and person-centred, sustainable care (NHS England, 2019).</a:t>
            </a:r>
            <a:endParaRPr lang="en-US" sz="1300" dirty="0"/>
          </a:p>
        </p:txBody>
      </p:sp>
      <p:sp>
        <p:nvSpPr>
          <p:cNvPr id="9" name="Shape 7"/>
          <p:cNvSpPr/>
          <p:nvPr/>
        </p:nvSpPr>
        <p:spPr>
          <a:xfrm>
            <a:off x="4343400" y="1828800"/>
            <a:ext cx="3566160" cy="4023360"/>
          </a:xfrm>
          <a:prstGeom prst="roundRect">
            <a:avLst>
              <a:gd name="adj" fmla="val 2564"/>
            </a:avLst>
          </a:prstGeom>
          <a:solidFill>
            <a:srgbClr val="EAF2F0"/>
          </a:solidFill>
          <a:ln/>
        </p:spPr>
      </p:sp>
      <p:sp>
        <p:nvSpPr>
          <p:cNvPr id="10" name="Shape 8"/>
          <p:cNvSpPr/>
          <p:nvPr/>
        </p:nvSpPr>
        <p:spPr>
          <a:xfrm>
            <a:off x="4617720" y="2103120"/>
            <a:ext cx="548640" cy="54864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1" name="Text 9"/>
          <p:cNvSpPr/>
          <p:nvPr/>
        </p:nvSpPr>
        <p:spPr>
          <a:xfrm>
            <a:off x="4617720" y="21031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4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</a:t>
            </a:r>
            <a:endParaRPr lang="en-US" sz="2040" dirty="0"/>
          </a:p>
        </p:txBody>
      </p:sp>
      <p:sp>
        <p:nvSpPr>
          <p:cNvPr id="12" name="Text 10"/>
          <p:cNvSpPr/>
          <p:nvPr/>
        </p:nvSpPr>
        <p:spPr>
          <a:xfrm>
            <a:off x="4617720" y="2788920"/>
            <a:ext cx="30175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Rising Costs</a:t>
            </a:r>
            <a:endParaRPr lang="en-US" sz="1700" dirty="0"/>
          </a:p>
        </p:txBody>
      </p:sp>
      <p:sp>
        <p:nvSpPr>
          <p:cNvPr id="13" name="Text 11"/>
          <p:cNvSpPr/>
          <p:nvPr/>
        </p:nvSpPr>
        <p:spPr>
          <a:xfrm>
            <a:off x="4617720" y="3429000"/>
            <a:ext cx="301752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Demand and cost pressures on the NHS continue to grow faster than funding, driven by chronic disease and complexity of need.</a:t>
            </a:r>
            <a:endParaRPr lang="en-US" sz="1300" dirty="0"/>
          </a:p>
        </p:txBody>
      </p:sp>
      <p:sp>
        <p:nvSpPr>
          <p:cNvPr id="14" name="Shape 12"/>
          <p:cNvSpPr/>
          <p:nvPr/>
        </p:nvSpPr>
        <p:spPr>
          <a:xfrm>
            <a:off x="8138160" y="1828800"/>
            <a:ext cx="3566160" cy="4023360"/>
          </a:xfrm>
          <a:prstGeom prst="roundRect">
            <a:avLst>
              <a:gd name="adj" fmla="val 2564"/>
            </a:avLst>
          </a:prstGeom>
          <a:solidFill>
            <a:srgbClr val="EAF2F0"/>
          </a:solidFill>
          <a:ln/>
        </p:spPr>
      </p:sp>
      <p:sp>
        <p:nvSpPr>
          <p:cNvPr id="15" name="Shape 13"/>
          <p:cNvSpPr/>
          <p:nvPr/>
        </p:nvSpPr>
        <p:spPr>
          <a:xfrm>
            <a:off x="8412480" y="2103120"/>
            <a:ext cx="548640" cy="54864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6" name="Text 14"/>
          <p:cNvSpPr/>
          <p:nvPr/>
        </p:nvSpPr>
        <p:spPr>
          <a:xfrm>
            <a:off x="8412480" y="2103120"/>
            <a:ext cx="548640" cy="5486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04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</a:t>
            </a:r>
            <a:endParaRPr lang="en-US" sz="2040" dirty="0"/>
          </a:p>
        </p:txBody>
      </p:sp>
      <p:sp>
        <p:nvSpPr>
          <p:cNvPr id="17" name="Text 15"/>
          <p:cNvSpPr/>
          <p:nvPr/>
        </p:nvSpPr>
        <p:spPr>
          <a:xfrm>
            <a:off x="8412480" y="2788920"/>
            <a:ext cx="301752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7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Ageing Population</a:t>
            </a:r>
            <a:endParaRPr lang="en-US" sz="1700" dirty="0"/>
          </a:p>
        </p:txBody>
      </p:sp>
      <p:sp>
        <p:nvSpPr>
          <p:cNvPr id="18" name="Text 16"/>
          <p:cNvSpPr/>
          <p:nvPr/>
        </p:nvSpPr>
        <p:spPr>
          <a:xfrm>
            <a:off x="8412480" y="3429000"/>
            <a:ext cx="3017520" cy="2194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 older population increases prevalence of multi-morbidity, raising demand for integrated, sustainable service models.</a:t>
            </a:r>
            <a:endParaRPr lang="en-US" sz="1300" dirty="0"/>
          </a:p>
        </p:txBody>
      </p:sp>
      <p:sp>
        <p:nvSpPr>
          <p:cNvPr id="19" name="Text 17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THEORETICAL PERSPECTIVES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Models of Health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691640"/>
            <a:ext cx="5486400" cy="2103120"/>
          </a:xfrm>
          <a:prstGeom prst="roundRect">
            <a:avLst>
              <a:gd name="adj" fmla="val 4348"/>
            </a:avLst>
          </a:prstGeom>
          <a:solidFill>
            <a:srgbClr val="EAF2F0"/>
          </a:solidFill>
          <a:ln/>
        </p:spPr>
      </p:sp>
      <p:sp>
        <p:nvSpPr>
          <p:cNvPr id="5" name="Shape 3"/>
          <p:cNvSpPr/>
          <p:nvPr/>
        </p:nvSpPr>
        <p:spPr>
          <a:xfrm>
            <a:off x="731520" y="1856232"/>
            <a:ext cx="73152" cy="73152"/>
          </a:xfrm>
          <a:prstGeom prst="roundRect">
            <a:avLst/>
          </a:prstGeom>
          <a:solidFill>
            <a:srgbClr val="0B4F4A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1801368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Medical Model</a:t>
            </a:r>
            <a:endParaRPr lang="en-US" sz="1550" dirty="0"/>
          </a:p>
        </p:txBody>
      </p:sp>
      <p:sp>
        <p:nvSpPr>
          <p:cNvPr id="7" name="Text 5"/>
          <p:cNvSpPr/>
          <p:nvPr/>
        </p:nvSpPr>
        <p:spPr>
          <a:xfrm>
            <a:off x="822960" y="2194560"/>
            <a:ext cx="502920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diagnosis and treatment of disease within the body.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Strength: Effective for acute, single-cause conditions.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Ignores social and psychological determinants of health (Engel, 1977).</a:t>
            </a:r>
            <a:endParaRPr lang="en-US" sz="1130" dirty="0"/>
          </a:p>
        </p:txBody>
      </p:sp>
      <p:sp>
        <p:nvSpPr>
          <p:cNvPr id="8" name="Shape 6"/>
          <p:cNvSpPr/>
          <p:nvPr/>
        </p:nvSpPr>
        <p:spPr>
          <a:xfrm>
            <a:off x="6172200" y="1691640"/>
            <a:ext cx="5486400" cy="2103120"/>
          </a:xfrm>
          <a:prstGeom prst="roundRect">
            <a:avLst>
              <a:gd name="adj" fmla="val 4348"/>
            </a:avLst>
          </a:prstGeom>
          <a:solidFill>
            <a:srgbClr val="EAF2F0"/>
          </a:solidFill>
          <a:ln/>
        </p:spPr>
      </p:sp>
      <p:sp>
        <p:nvSpPr>
          <p:cNvPr id="9" name="Shape 7"/>
          <p:cNvSpPr/>
          <p:nvPr/>
        </p:nvSpPr>
        <p:spPr>
          <a:xfrm>
            <a:off x="6355080" y="1856232"/>
            <a:ext cx="73152" cy="73152"/>
          </a:xfrm>
          <a:prstGeom prst="roundRect">
            <a:avLst/>
          </a:prstGeom>
          <a:solidFill>
            <a:srgbClr val="0B4F4A"/>
          </a:solidFill>
          <a:ln/>
        </p:spPr>
      </p:sp>
      <p:sp>
        <p:nvSpPr>
          <p:cNvPr id="10" name="Text 8"/>
          <p:cNvSpPr/>
          <p:nvPr/>
        </p:nvSpPr>
        <p:spPr>
          <a:xfrm>
            <a:off x="6446520" y="1801368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Biopsychosocial Model</a:t>
            </a:r>
            <a:endParaRPr lang="en-US" sz="1550" dirty="0"/>
          </a:p>
        </p:txBody>
      </p:sp>
      <p:sp>
        <p:nvSpPr>
          <p:cNvPr id="11" name="Text 9"/>
          <p:cNvSpPr/>
          <p:nvPr/>
        </p:nvSpPr>
        <p:spPr>
          <a:xfrm>
            <a:off x="6446520" y="2194560"/>
            <a:ext cx="502920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Integrates biological, psychological and social factors in understanding health.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Strength: Offers a genuinely holistic view of the patient.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More complex and resource-intensive to implement in practice (Engel, 1977).</a:t>
            </a:r>
            <a:endParaRPr lang="en-US" sz="1130" dirty="0"/>
          </a:p>
        </p:txBody>
      </p:sp>
      <p:sp>
        <p:nvSpPr>
          <p:cNvPr id="12" name="Shape 10"/>
          <p:cNvSpPr/>
          <p:nvPr/>
        </p:nvSpPr>
        <p:spPr>
          <a:xfrm>
            <a:off x="548640" y="3977640"/>
            <a:ext cx="5486400" cy="2103120"/>
          </a:xfrm>
          <a:prstGeom prst="roundRect">
            <a:avLst>
              <a:gd name="adj" fmla="val 4348"/>
            </a:avLst>
          </a:prstGeom>
          <a:solidFill>
            <a:srgbClr val="EAF2F0"/>
          </a:solidFill>
          <a:ln/>
        </p:spPr>
      </p:sp>
      <p:sp>
        <p:nvSpPr>
          <p:cNvPr id="13" name="Shape 11"/>
          <p:cNvSpPr/>
          <p:nvPr/>
        </p:nvSpPr>
        <p:spPr>
          <a:xfrm>
            <a:off x="731520" y="4142232"/>
            <a:ext cx="73152" cy="73152"/>
          </a:xfrm>
          <a:prstGeom prst="roundRect">
            <a:avLst/>
          </a:prstGeom>
          <a:solidFill>
            <a:srgbClr val="0B4F4A"/>
          </a:solidFill>
          <a:ln/>
        </p:spPr>
      </p:sp>
      <p:sp>
        <p:nvSpPr>
          <p:cNvPr id="14" name="Text 12"/>
          <p:cNvSpPr/>
          <p:nvPr/>
        </p:nvSpPr>
        <p:spPr>
          <a:xfrm>
            <a:off x="822960" y="4087368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Model</a:t>
            </a:r>
            <a:endParaRPr lang="en-US" sz="1550" dirty="0"/>
          </a:p>
        </p:txBody>
      </p:sp>
      <p:sp>
        <p:nvSpPr>
          <p:cNvPr id="15" name="Text 13"/>
          <p:cNvSpPr/>
          <p:nvPr/>
        </p:nvSpPr>
        <p:spPr>
          <a:xfrm>
            <a:off x="822960" y="4480560"/>
            <a:ext cx="502920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Centres on social determinants — housing, income, education — as drivers of health.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Strength: Explains persistent health inequalities effectively.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Harder to translate into individual clinical practice (Marmot, 2010; Bambra, 2016).</a:t>
            </a:r>
            <a:endParaRPr lang="en-US" sz="1130" dirty="0"/>
          </a:p>
        </p:txBody>
      </p:sp>
      <p:sp>
        <p:nvSpPr>
          <p:cNvPr id="16" name="Shape 14"/>
          <p:cNvSpPr/>
          <p:nvPr/>
        </p:nvSpPr>
        <p:spPr>
          <a:xfrm>
            <a:off x="6172200" y="3977640"/>
            <a:ext cx="5486400" cy="2103120"/>
          </a:xfrm>
          <a:prstGeom prst="roundRect">
            <a:avLst>
              <a:gd name="adj" fmla="val 4348"/>
            </a:avLst>
          </a:prstGeom>
          <a:solidFill>
            <a:srgbClr val="EAF2F0"/>
          </a:solidFill>
          <a:ln/>
        </p:spPr>
      </p:sp>
      <p:sp>
        <p:nvSpPr>
          <p:cNvPr id="17" name="Shape 15"/>
          <p:cNvSpPr/>
          <p:nvPr/>
        </p:nvSpPr>
        <p:spPr>
          <a:xfrm>
            <a:off x="6355080" y="4142232"/>
            <a:ext cx="73152" cy="73152"/>
          </a:xfrm>
          <a:prstGeom prst="roundRect">
            <a:avLst/>
          </a:prstGeom>
          <a:solidFill>
            <a:srgbClr val="0B4F4A"/>
          </a:solidFill>
          <a:ln/>
        </p:spPr>
      </p:sp>
      <p:sp>
        <p:nvSpPr>
          <p:cNvPr id="18" name="Text 16"/>
          <p:cNvSpPr/>
          <p:nvPr/>
        </p:nvSpPr>
        <p:spPr>
          <a:xfrm>
            <a:off x="6446520" y="4087368"/>
            <a:ext cx="493776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Salutogenic Model</a:t>
            </a:r>
            <a:endParaRPr lang="en-US" sz="1550" dirty="0"/>
          </a:p>
        </p:txBody>
      </p:sp>
      <p:sp>
        <p:nvSpPr>
          <p:cNvPr id="19" name="Text 17"/>
          <p:cNvSpPr/>
          <p:nvPr/>
        </p:nvSpPr>
        <p:spPr>
          <a:xfrm>
            <a:off x="6446520" y="4480560"/>
            <a:ext cx="5029200" cy="15087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Focuses on resources and factors that promote health, not just illness.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Strength: Strong basis for prevention and early intervention.</a:t>
            </a:r>
            <a:endParaRPr lang="en-US" sz="1130" dirty="0"/>
          </a:p>
          <a:p>
            <a:pPr marL="228600" indent="-228600">
              <a:spcAft>
                <a:spcPts val="400"/>
              </a:spcAft>
              <a:buSzPct val="100000"/>
              <a:buChar char="▪"/>
            </a:pPr>
            <a:r>
              <a:rPr lang="en-US" sz="113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Limitation: Comparatively limited uptake in mainstream service design (Antonovsky, 1996).</a:t>
            </a:r>
            <a:endParaRPr lang="en-US" sz="1130" dirty="0"/>
          </a:p>
        </p:txBody>
      </p:sp>
      <p:sp>
        <p:nvSpPr>
          <p:cNvPr id="20" name="Text 18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1" name="Text 19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COMPARISON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Comparing the Models of Health</a:t>
            </a:r>
            <a:endParaRPr lang="en-US" sz="3200" dirty="0"/>
          </a:p>
        </p:txBody>
      </p:sp>
      <p:graphicFrame>
        <p:nvGraphicFramePr>
          <p:cNvPr id="9" name="Table 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79011935"/>
              </p:ext>
            </p:extLst>
          </p:nvPr>
        </p:nvGraphicFramePr>
        <p:xfrm>
          <a:off x="548640" y="1783080"/>
          <a:ext cx="11064240" cy="2743200"/>
        </p:xfrm>
        <a:graphic>
          <a:graphicData uri="http://schemas.openxmlformats.org/drawingml/2006/table">
            <a:tbl>
              <a:tblPr/>
              <a:tblGrid>
                <a:gridCol w="36880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6880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68808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6858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Dimension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Medical vs Biopsychosocial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4A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300" b="1" dirty="0">
                          <a:solidFill>
                            <a:srgbClr val="FFFFFF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Social vs Salutogenic</a:t>
                      </a:r>
                      <a:endParaRPr lang="en-US" sz="130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B4F4A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Focus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Disease pathology vs whole-person integration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Structural inequality vs individual health resources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Strength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Precision in acute care vs comprehensiveness in chronic care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Explains inequality vs promotes prevention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685800"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Limitation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Narrow scope vs harder implementation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indent="0">
                        <a:buNone/>
                      </a:pPr>
                      <a:r>
                        <a:rPr lang="en-US" sz="1250" dirty="0">
                          <a:solidFill>
                            <a:srgbClr val="17302D"/>
                          </a:solidFill>
                          <a:latin typeface="Calibri" pitchFamily="34" charset="0"/>
                          <a:ea typeface="Calibri" pitchFamily="34" charset="-122"/>
                          <a:cs typeface="Calibri" pitchFamily="34" charset="-120"/>
                        </a:rPr>
                        <a:t>Limited individual actionability vs low mainstream uptake</a:t>
                      </a:r>
                      <a:endParaRPr lang="en-US" sz="1250" dirty="0">
                        <a:latin typeface="Calibri" charset="0"/>
                        <a:ea typeface="Calibri" charset="0"/>
                        <a:cs typeface="Calibri" charset="0"/>
                      </a:endParaRPr>
                    </a:p>
                  </a:txBody>
                  <a:tcPr>
                    <a:lnL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D5E3E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5" name="Shape 2"/>
          <p:cNvSpPr/>
          <p:nvPr/>
        </p:nvSpPr>
        <p:spPr>
          <a:xfrm>
            <a:off x="548640" y="4754880"/>
            <a:ext cx="11064240" cy="1325880"/>
          </a:xfrm>
          <a:prstGeom prst="roundRect">
            <a:avLst>
              <a:gd name="adj" fmla="val 6897"/>
            </a:avLst>
          </a:prstGeom>
          <a:solidFill>
            <a:srgbClr val="0B4F4A"/>
          </a:solidFill>
          <a:ln/>
        </p:spPr>
      </p:sp>
      <p:sp>
        <p:nvSpPr>
          <p:cNvPr id="6" name="Text 3"/>
          <p:cNvSpPr/>
          <p:nvPr/>
        </p:nvSpPr>
        <p:spPr>
          <a:xfrm>
            <a:off x="822960" y="4892040"/>
            <a:ext cx="2743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00" b="1" kern="0" spc="150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100" dirty="0"/>
          </a:p>
        </p:txBody>
      </p:sp>
      <p:sp>
        <p:nvSpPr>
          <p:cNvPr id="7" name="Text 4"/>
          <p:cNvSpPr/>
          <p:nvPr/>
        </p:nvSpPr>
        <p:spPr>
          <a:xfrm>
            <a:off x="822960" y="5148072"/>
            <a:ext cx="10515600" cy="86868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0" indent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 single model is sufficient on its own. Effective, sustainable practice requires combining these perspectives — biomedical precision, holistic integration, structural awareness of inequality and a proactive focus on health-promoting resources.</a:t>
            </a:r>
            <a:endParaRPr lang="en-US" sz="1350" dirty="0"/>
          </a:p>
        </p:txBody>
      </p:sp>
      <p:sp>
        <p:nvSpPr>
          <p:cNvPr id="8" name="Text 5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4" name="Text 6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8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POLICY &amp; GOVERNANCE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and Governance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5760720" cy="420624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Health in All Policies (WHO, 2013): embeds health considerations across sectors beyond healthcare — housing, education, transport and environment.</a:t>
            </a:r>
            <a:endParaRPr lang="en-US" sz="15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Long Term Plan (NHS England, 2019): commits to prevention, integration and sustainable service redesign as core strategic priorities.</a:t>
            </a:r>
            <a:endParaRPr lang="en-US" sz="15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Mental Health Implementation Plan: operationalises expansion of mental health provision as a named national priority.</a:t>
            </a:r>
            <a:endParaRPr lang="en-US" sz="1500" dirty="0"/>
          </a:p>
        </p:txBody>
      </p:sp>
      <p:sp>
        <p:nvSpPr>
          <p:cNvPr id="5" name="Shape 3"/>
          <p:cNvSpPr/>
          <p:nvPr/>
        </p:nvSpPr>
        <p:spPr>
          <a:xfrm>
            <a:off x="6583680" y="1783080"/>
            <a:ext cx="4937760" cy="4206240"/>
          </a:xfrm>
          <a:prstGeom prst="roundRect">
            <a:avLst>
              <a:gd name="adj" fmla="val 2609"/>
            </a:avLst>
          </a:prstGeom>
          <a:solidFill>
            <a:srgbClr val="EAF2F0"/>
          </a:solidFill>
          <a:ln/>
        </p:spPr>
      </p:sp>
      <p:sp>
        <p:nvSpPr>
          <p:cNvPr id="6" name="Text 4"/>
          <p:cNvSpPr/>
          <p:nvPr/>
        </p:nvSpPr>
        <p:spPr>
          <a:xfrm>
            <a:off x="6903720" y="1965960"/>
            <a:ext cx="42976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B4F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IMPLEMENTATION BARRIERS</a:t>
            </a:r>
            <a:endParaRPr lang="en-US" sz="1200" dirty="0"/>
          </a:p>
        </p:txBody>
      </p:sp>
      <p:sp>
        <p:nvSpPr>
          <p:cNvPr id="7" name="Shape 5"/>
          <p:cNvSpPr/>
          <p:nvPr/>
        </p:nvSpPr>
        <p:spPr>
          <a:xfrm>
            <a:off x="6903720" y="2423160"/>
            <a:ext cx="384048" cy="384048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8" name="Text 6"/>
          <p:cNvSpPr/>
          <p:nvPr/>
        </p:nvSpPr>
        <p:spPr>
          <a:xfrm>
            <a:off x="6903720" y="242316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28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!</a:t>
            </a:r>
            <a:endParaRPr lang="en-US" sz="1428" dirty="0"/>
          </a:p>
        </p:txBody>
      </p:sp>
      <p:sp>
        <p:nvSpPr>
          <p:cNvPr id="9" name="Text 7"/>
          <p:cNvSpPr/>
          <p:nvPr/>
        </p:nvSpPr>
        <p:spPr>
          <a:xfrm>
            <a:off x="7452360" y="2377440"/>
            <a:ext cx="3931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Funding constraints</a:t>
            </a:r>
            <a:endParaRPr lang="en-US" sz="1400" dirty="0"/>
          </a:p>
        </p:txBody>
      </p:sp>
      <p:sp>
        <p:nvSpPr>
          <p:cNvPr id="10" name="Text 8"/>
          <p:cNvSpPr/>
          <p:nvPr/>
        </p:nvSpPr>
        <p:spPr>
          <a:xfrm>
            <a:off x="7452360" y="2715768"/>
            <a:ext cx="3931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Prevention and integration compete for resource against acute demand</a:t>
            </a:r>
            <a:endParaRPr lang="en-US" sz="1150" dirty="0"/>
          </a:p>
        </p:txBody>
      </p:sp>
      <p:sp>
        <p:nvSpPr>
          <p:cNvPr id="11" name="Shape 9"/>
          <p:cNvSpPr/>
          <p:nvPr/>
        </p:nvSpPr>
        <p:spPr>
          <a:xfrm>
            <a:off x="6903720" y="3429000"/>
            <a:ext cx="384048" cy="384048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2" name="Text 10"/>
          <p:cNvSpPr/>
          <p:nvPr/>
        </p:nvSpPr>
        <p:spPr>
          <a:xfrm>
            <a:off x="6903720" y="342900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28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!</a:t>
            </a:r>
            <a:endParaRPr lang="en-US" sz="1428" dirty="0"/>
          </a:p>
        </p:txBody>
      </p:sp>
      <p:sp>
        <p:nvSpPr>
          <p:cNvPr id="13" name="Text 11"/>
          <p:cNvSpPr/>
          <p:nvPr/>
        </p:nvSpPr>
        <p:spPr>
          <a:xfrm>
            <a:off x="7452360" y="3383280"/>
            <a:ext cx="3931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Workforce shortages</a:t>
            </a:r>
            <a:endParaRPr lang="en-US" sz="1400" dirty="0"/>
          </a:p>
        </p:txBody>
      </p:sp>
      <p:sp>
        <p:nvSpPr>
          <p:cNvPr id="14" name="Text 12"/>
          <p:cNvSpPr/>
          <p:nvPr/>
        </p:nvSpPr>
        <p:spPr>
          <a:xfrm>
            <a:off x="7452360" y="3721608"/>
            <a:ext cx="3931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Staff capacity limits the ability to deliver holistic, integrated care</a:t>
            </a:r>
            <a:endParaRPr lang="en-US" sz="1150" dirty="0"/>
          </a:p>
        </p:txBody>
      </p:sp>
      <p:sp>
        <p:nvSpPr>
          <p:cNvPr id="15" name="Shape 13"/>
          <p:cNvSpPr/>
          <p:nvPr/>
        </p:nvSpPr>
        <p:spPr>
          <a:xfrm>
            <a:off x="6903720" y="4434840"/>
            <a:ext cx="384048" cy="384048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6" name="Text 14"/>
          <p:cNvSpPr/>
          <p:nvPr/>
        </p:nvSpPr>
        <p:spPr>
          <a:xfrm>
            <a:off x="6903720" y="4434840"/>
            <a:ext cx="384048" cy="384048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428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!</a:t>
            </a:r>
            <a:endParaRPr lang="en-US" sz="1428" dirty="0"/>
          </a:p>
        </p:txBody>
      </p:sp>
      <p:sp>
        <p:nvSpPr>
          <p:cNvPr id="17" name="Text 15"/>
          <p:cNvSpPr/>
          <p:nvPr/>
        </p:nvSpPr>
        <p:spPr>
          <a:xfrm>
            <a:off x="7452360" y="4389120"/>
            <a:ext cx="393192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Bureaucracy</a:t>
            </a:r>
            <a:endParaRPr lang="en-US" sz="1400" dirty="0"/>
          </a:p>
        </p:txBody>
      </p:sp>
      <p:sp>
        <p:nvSpPr>
          <p:cNvPr id="18" name="Text 16"/>
          <p:cNvSpPr/>
          <p:nvPr/>
        </p:nvSpPr>
        <p:spPr>
          <a:xfrm>
            <a:off x="7452360" y="4727448"/>
            <a:ext cx="393192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Fragmented commissioning and reporting structures slow implementation</a:t>
            </a:r>
            <a:endParaRPr lang="en-US" sz="1150" dirty="0"/>
          </a:p>
        </p:txBody>
      </p:sp>
      <p:sp>
        <p:nvSpPr>
          <p:cNvPr id="19" name="Text 17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0" name="Text 18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SERVICE DELIVERY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Delivering Integrated Services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6949440" cy="1097280"/>
          </a:xfrm>
          <a:prstGeom prst="roundRect">
            <a:avLst>
              <a:gd name="adj" fmla="val 8333"/>
            </a:avLst>
          </a:prstGeom>
          <a:solidFill>
            <a:srgbClr val="EAF2F0"/>
          </a:solidFill>
          <a:ln/>
        </p:spPr>
      </p:sp>
      <p:sp>
        <p:nvSpPr>
          <p:cNvPr id="5" name="Shape 3"/>
          <p:cNvSpPr/>
          <p:nvPr/>
        </p:nvSpPr>
        <p:spPr>
          <a:xfrm>
            <a:off x="777240" y="2057400"/>
            <a:ext cx="640080" cy="640080"/>
          </a:xfrm>
          <a:prstGeom prst="ellipse">
            <a:avLst/>
          </a:prstGeom>
          <a:solidFill>
            <a:srgbClr val="0B4F4A"/>
          </a:solidFill>
          <a:ln/>
        </p:spPr>
      </p:sp>
      <p:sp>
        <p:nvSpPr>
          <p:cNvPr id="6" name="Text 4"/>
          <p:cNvSpPr/>
          <p:nvPr/>
        </p:nvSpPr>
        <p:spPr>
          <a:xfrm>
            <a:off x="777240" y="205740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38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380" dirty="0"/>
          </a:p>
        </p:txBody>
      </p:sp>
      <p:sp>
        <p:nvSpPr>
          <p:cNvPr id="7" name="Text 5"/>
          <p:cNvSpPr/>
          <p:nvPr/>
        </p:nvSpPr>
        <p:spPr>
          <a:xfrm>
            <a:off x="1600200" y="1901952"/>
            <a:ext cx="5760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Telehealth</a:t>
            </a:r>
            <a:endParaRPr lang="en-US" sz="1550" dirty="0"/>
          </a:p>
        </p:txBody>
      </p:sp>
      <p:sp>
        <p:nvSpPr>
          <p:cNvPr id="8" name="Text 6"/>
          <p:cNvSpPr/>
          <p:nvPr/>
        </p:nvSpPr>
        <p:spPr>
          <a:xfrm>
            <a:off x="1600200" y="2267712"/>
            <a:ext cx="5760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Remote consultation and monitoring, widening access particularly for rural and mobility-limited populations.</a:t>
            </a:r>
            <a:endParaRPr lang="en-US" sz="1200" dirty="0"/>
          </a:p>
        </p:txBody>
      </p:sp>
      <p:sp>
        <p:nvSpPr>
          <p:cNvPr id="9" name="Shape 7"/>
          <p:cNvSpPr/>
          <p:nvPr/>
        </p:nvSpPr>
        <p:spPr>
          <a:xfrm>
            <a:off x="548640" y="3063240"/>
            <a:ext cx="6949440" cy="1097280"/>
          </a:xfrm>
          <a:prstGeom prst="roundRect">
            <a:avLst>
              <a:gd name="adj" fmla="val 8333"/>
            </a:avLst>
          </a:prstGeom>
          <a:solidFill>
            <a:srgbClr val="F4F7F6"/>
          </a:solidFill>
          <a:ln/>
        </p:spPr>
      </p:sp>
      <p:sp>
        <p:nvSpPr>
          <p:cNvPr id="10" name="Shape 8"/>
          <p:cNvSpPr/>
          <p:nvPr/>
        </p:nvSpPr>
        <p:spPr>
          <a:xfrm>
            <a:off x="777240" y="3291840"/>
            <a:ext cx="640080" cy="640080"/>
          </a:xfrm>
          <a:prstGeom prst="ellipse">
            <a:avLst/>
          </a:prstGeom>
          <a:solidFill>
            <a:srgbClr val="0B4F4A"/>
          </a:solidFill>
          <a:ln/>
        </p:spPr>
      </p:sp>
      <p:sp>
        <p:nvSpPr>
          <p:cNvPr id="11" name="Text 9"/>
          <p:cNvSpPr/>
          <p:nvPr/>
        </p:nvSpPr>
        <p:spPr>
          <a:xfrm>
            <a:off x="777240" y="329184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38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380" dirty="0"/>
          </a:p>
        </p:txBody>
      </p:sp>
      <p:sp>
        <p:nvSpPr>
          <p:cNvPr id="12" name="Text 10"/>
          <p:cNvSpPr/>
          <p:nvPr/>
        </p:nvSpPr>
        <p:spPr>
          <a:xfrm>
            <a:off x="1600200" y="3136392"/>
            <a:ext cx="5760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Integrated Care Systems (ICSs)</a:t>
            </a:r>
            <a:endParaRPr lang="en-US" sz="1550" dirty="0"/>
          </a:p>
        </p:txBody>
      </p:sp>
      <p:sp>
        <p:nvSpPr>
          <p:cNvPr id="13" name="Text 11"/>
          <p:cNvSpPr/>
          <p:nvPr/>
        </p:nvSpPr>
        <p:spPr>
          <a:xfrm>
            <a:off x="1600200" y="3502152"/>
            <a:ext cx="5760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and social care bodies collaborating around shared population health outcomes (Department of Health, 2021).</a:t>
            </a:r>
            <a:endParaRPr lang="en-US" sz="1200" dirty="0"/>
          </a:p>
        </p:txBody>
      </p:sp>
      <p:sp>
        <p:nvSpPr>
          <p:cNvPr id="14" name="Shape 12"/>
          <p:cNvSpPr/>
          <p:nvPr/>
        </p:nvSpPr>
        <p:spPr>
          <a:xfrm>
            <a:off x="548640" y="4297680"/>
            <a:ext cx="6949440" cy="1097280"/>
          </a:xfrm>
          <a:prstGeom prst="roundRect">
            <a:avLst>
              <a:gd name="adj" fmla="val 8333"/>
            </a:avLst>
          </a:prstGeom>
          <a:solidFill>
            <a:srgbClr val="EAF2F0"/>
          </a:solidFill>
          <a:ln/>
        </p:spPr>
      </p:sp>
      <p:sp>
        <p:nvSpPr>
          <p:cNvPr id="15" name="Shape 13"/>
          <p:cNvSpPr/>
          <p:nvPr/>
        </p:nvSpPr>
        <p:spPr>
          <a:xfrm>
            <a:off x="777240" y="4526280"/>
            <a:ext cx="640080" cy="640080"/>
          </a:xfrm>
          <a:prstGeom prst="ellipse">
            <a:avLst/>
          </a:prstGeom>
          <a:solidFill>
            <a:srgbClr val="0B4F4A"/>
          </a:solidFill>
          <a:ln/>
        </p:spPr>
      </p:sp>
      <p:sp>
        <p:nvSpPr>
          <p:cNvPr id="16" name="Text 14"/>
          <p:cNvSpPr/>
          <p:nvPr/>
        </p:nvSpPr>
        <p:spPr>
          <a:xfrm>
            <a:off x="777240" y="4526280"/>
            <a:ext cx="640080" cy="6400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238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380" dirty="0"/>
          </a:p>
        </p:txBody>
      </p:sp>
      <p:sp>
        <p:nvSpPr>
          <p:cNvPr id="17" name="Text 15"/>
          <p:cNvSpPr/>
          <p:nvPr/>
        </p:nvSpPr>
        <p:spPr>
          <a:xfrm>
            <a:off x="1600200" y="4370832"/>
            <a:ext cx="576072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55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Community Health Hubs</a:t>
            </a:r>
            <a:endParaRPr lang="en-US" sz="1550" dirty="0"/>
          </a:p>
        </p:txBody>
      </p:sp>
      <p:sp>
        <p:nvSpPr>
          <p:cNvPr id="18" name="Text 16"/>
          <p:cNvSpPr/>
          <p:nvPr/>
        </p:nvSpPr>
        <p:spPr>
          <a:xfrm>
            <a:off x="1600200" y="4736592"/>
            <a:ext cx="576072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Localised, accessible delivery points combining physical, mental health and social support services.</a:t>
            </a:r>
            <a:endParaRPr lang="en-US" sz="1200" dirty="0"/>
          </a:p>
        </p:txBody>
      </p:sp>
      <p:sp>
        <p:nvSpPr>
          <p:cNvPr id="19" name="Shape 17"/>
          <p:cNvSpPr/>
          <p:nvPr/>
        </p:nvSpPr>
        <p:spPr>
          <a:xfrm>
            <a:off x="7818120" y="1828800"/>
            <a:ext cx="3794760" cy="3703320"/>
          </a:xfrm>
          <a:prstGeom prst="roundRect">
            <a:avLst>
              <a:gd name="adj" fmla="val 2963"/>
            </a:avLst>
          </a:prstGeom>
          <a:solidFill>
            <a:srgbClr val="0B4F4A"/>
          </a:solidFill>
          <a:ln/>
        </p:spPr>
      </p:sp>
      <p:sp>
        <p:nvSpPr>
          <p:cNvPr id="20" name="Text 18"/>
          <p:cNvSpPr/>
          <p:nvPr/>
        </p:nvSpPr>
        <p:spPr>
          <a:xfrm>
            <a:off x="8092440" y="2011680"/>
            <a:ext cx="320040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IMPACT</a:t>
            </a:r>
            <a:endParaRPr lang="en-US" sz="1200" dirty="0"/>
          </a:p>
        </p:txBody>
      </p:sp>
      <p:sp>
        <p:nvSpPr>
          <p:cNvPr id="21" name="Text 19"/>
          <p:cNvSpPr/>
          <p:nvPr/>
        </p:nvSpPr>
        <p:spPr>
          <a:xfrm>
            <a:off x="8092440" y="2377440"/>
            <a:ext cx="3246120" cy="30175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200"/>
              </a:spcAft>
              <a:buSzPct val="100000"/>
              <a:buChar char="▪"/>
            </a:pPr>
            <a:r>
              <a:rPr lang="en-US" sz="130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Improved access, particularly for underserved and geographically isolated populations.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▪"/>
            </a:pPr>
            <a:r>
              <a:rPr lang="en-US" sz="130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Reduced pressure on acute and emergency services through earlier, community-based intervention.</a:t>
            </a:r>
            <a:endParaRPr lang="en-US" sz="1300" dirty="0"/>
          </a:p>
          <a:p>
            <a:pPr marL="228600" indent="-228600">
              <a:spcAft>
                <a:spcPts val="1200"/>
              </a:spcAft>
              <a:buSzPct val="100000"/>
              <a:buChar char="▪"/>
            </a:pPr>
            <a:r>
              <a:rPr lang="en-US" sz="130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Better patient outcomes through continuity and coordination across providers.</a:t>
            </a:r>
            <a:endParaRPr lang="en-US" sz="1300" dirty="0"/>
          </a:p>
        </p:txBody>
      </p:sp>
      <p:sp>
        <p:nvSpPr>
          <p:cNvPr id="22" name="Text 20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3" name="Text 21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HEALTH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Public Health Initiatives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828800"/>
            <a:ext cx="3520440" cy="3017520"/>
          </a:xfrm>
          <a:prstGeom prst="roundRect">
            <a:avLst>
              <a:gd name="adj" fmla="val 3030"/>
            </a:avLst>
          </a:prstGeom>
          <a:solidFill>
            <a:srgbClr val="EAF2F0"/>
          </a:solidFill>
          <a:ln/>
        </p:spPr>
      </p:sp>
      <p:sp>
        <p:nvSpPr>
          <p:cNvPr id="5" name="Shape 3"/>
          <p:cNvSpPr/>
          <p:nvPr/>
        </p:nvSpPr>
        <p:spPr>
          <a:xfrm>
            <a:off x="1897380" y="2148840"/>
            <a:ext cx="822960" cy="82296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6" name="Text 4"/>
          <p:cNvSpPr/>
          <p:nvPr/>
        </p:nvSpPr>
        <p:spPr>
          <a:xfrm>
            <a:off x="1897380" y="214884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6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</a:t>
            </a:r>
            <a:endParaRPr lang="en-US" sz="3060" dirty="0"/>
          </a:p>
        </p:txBody>
      </p:sp>
      <p:sp>
        <p:nvSpPr>
          <p:cNvPr id="7" name="Text 5"/>
          <p:cNvSpPr/>
          <p:nvPr/>
        </p:nvSpPr>
        <p:spPr>
          <a:xfrm>
            <a:off x="777240" y="3154680"/>
            <a:ext cx="30632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Smoking Cessation</a:t>
            </a:r>
            <a:endParaRPr lang="en-US" sz="1500" dirty="0"/>
          </a:p>
        </p:txBody>
      </p:sp>
      <p:sp>
        <p:nvSpPr>
          <p:cNvPr id="8" name="Text 6"/>
          <p:cNvSpPr/>
          <p:nvPr/>
        </p:nvSpPr>
        <p:spPr>
          <a:xfrm>
            <a:off x="777240" y="3703320"/>
            <a:ext cx="30632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National anti-smoking campaigns and support services reducing prevalence over time.</a:t>
            </a:r>
            <a:endParaRPr lang="en-US" sz="1150" dirty="0"/>
          </a:p>
        </p:txBody>
      </p:sp>
      <p:sp>
        <p:nvSpPr>
          <p:cNvPr id="9" name="Shape 7"/>
          <p:cNvSpPr/>
          <p:nvPr/>
        </p:nvSpPr>
        <p:spPr>
          <a:xfrm>
            <a:off x="4297680" y="1828800"/>
            <a:ext cx="3520440" cy="3017520"/>
          </a:xfrm>
          <a:prstGeom prst="roundRect">
            <a:avLst>
              <a:gd name="adj" fmla="val 3030"/>
            </a:avLst>
          </a:prstGeom>
          <a:solidFill>
            <a:srgbClr val="EAF2F0"/>
          </a:solidFill>
          <a:ln/>
        </p:spPr>
      </p:sp>
      <p:sp>
        <p:nvSpPr>
          <p:cNvPr id="10" name="Shape 8"/>
          <p:cNvSpPr/>
          <p:nvPr/>
        </p:nvSpPr>
        <p:spPr>
          <a:xfrm>
            <a:off x="5646420" y="2148840"/>
            <a:ext cx="822960" cy="82296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1" name="Text 9"/>
          <p:cNvSpPr/>
          <p:nvPr/>
        </p:nvSpPr>
        <p:spPr>
          <a:xfrm>
            <a:off x="5646420" y="214884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6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</a:t>
            </a:r>
            <a:endParaRPr lang="en-US" sz="3060" dirty="0"/>
          </a:p>
        </p:txBody>
      </p:sp>
      <p:sp>
        <p:nvSpPr>
          <p:cNvPr id="12" name="Text 10"/>
          <p:cNvSpPr/>
          <p:nvPr/>
        </p:nvSpPr>
        <p:spPr>
          <a:xfrm>
            <a:off x="4526280" y="3154680"/>
            <a:ext cx="30632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Obesity Strategy</a:t>
            </a:r>
            <a:endParaRPr lang="en-US" sz="1500" dirty="0"/>
          </a:p>
        </p:txBody>
      </p:sp>
      <p:sp>
        <p:nvSpPr>
          <p:cNvPr id="13" name="Text 11"/>
          <p:cNvSpPr/>
          <p:nvPr/>
        </p:nvSpPr>
        <p:spPr>
          <a:xfrm>
            <a:off x="4526280" y="3703320"/>
            <a:ext cx="30632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Government strategy targeting food environment, labelling and public awareness (UK Government, 2020).</a:t>
            </a:r>
            <a:endParaRPr lang="en-US" sz="1150" dirty="0"/>
          </a:p>
        </p:txBody>
      </p:sp>
      <p:sp>
        <p:nvSpPr>
          <p:cNvPr id="14" name="Shape 12"/>
          <p:cNvSpPr/>
          <p:nvPr/>
        </p:nvSpPr>
        <p:spPr>
          <a:xfrm>
            <a:off x="8046720" y="1828800"/>
            <a:ext cx="3520440" cy="3017520"/>
          </a:xfrm>
          <a:prstGeom prst="roundRect">
            <a:avLst>
              <a:gd name="adj" fmla="val 3030"/>
            </a:avLst>
          </a:prstGeom>
          <a:solidFill>
            <a:srgbClr val="EAF2F0"/>
          </a:solidFill>
          <a:ln/>
        </p:spPr>
      </p:sp>
      <p:sp>
        <p:nvSpPr>
          <p:cNvPr id="15" name="Shape 13"/>
          <p:cNvSpPr/>
          <p:nvPr/>
        </p:nvSpPr>
        <p:spPr>
          <a:xfrm>
            <a:off x="9395460" y="2148840"/>
            <a:ext cx="822960" cy="822960"/>
          </a:xfrm>
          <a:prstGeom prst="ellipse">
            <a:avLst/>
          </a:prstGeom>
          <a:solidFill>
            <a:srgbClr val="3E9C8F"/>
          </a:solidFill>
          <a:ln/>
        </p:spPr>
      </p:sp>
      <p:sp>
        <p:nvSpPr>
          <p:cNvPr id="16" name="Text 14"/>
          <p:cNvSpPr/>
          <p:nvPr/>
        </p:nvSpPr>
        <p:spPr>
          <a:xfrm>
            <a:off x="9395460" y="2148840"/>
            <a:ext cx="82296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306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</a:t>
            </a:r>
            <a:endParaRPr lang="en-US" sz="3060" dirty="0"/>
          </a:p>
        </p:txBody>
      </p:sp>
      <p:sp>
        <p:nvSpPr>
          <p:cNvPr id="17" name="Text 15"/>
          <p:cNvSpPr/>
          <p:nvPr/>
        </p:nvSpPr>
        <p:spPr>
          <a:xfrm>
            <a:off x="8275320" y="3154680"/>
            <a:ext cx="3063240" cy="5943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0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Physical Activity Promotion</a:t>
            </a:r>
            <a:endParaRPr lang="en-US" sz="1500" dirty="0"/>
          </a:p>
        </p:txBody>
      </p:sp>
      <p:sp>
        <p:nvSpPr>
          <p:cNvPr id="18" name="Text 16"/>
          <p:cNvSpPr/>
          <p:nvPr/>
        </p:nvSpPr>
        <p:spPr>
          <a:xfrm>
            <a:off x="8275320" y="3703320"/>
            <a:ext cx="3063240" cy="10515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15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Campaigns and infrastructure encouraging active lifestyles across the life course.</a:t>
            </a:r>
            <a:endParaRPr lang="en-US" sz="1150" dirty="0"/>
          </a:p>
        </p:txBody>
      </p:sp>
      <p:sp>
        <p:nvSpPr>
          <p:cNvPr id="19" name="Shape 17"/>
          <p:cNvSpPr/>
          <p:nvPr/>
        </p:nvSpPr>
        <p:spPr>
          <a:xfrm>
            <a:off x="548640" y="5074920"/>
            <a:ext cx="11064240" cy="1005840"/>
          </a:xfrm>
          <a:prstGeom prst="roundRect">
            <a:avLst>
              <a:gd name="adj" fmla="val 9091"/>
            </a:avLst>
          </a:prstGeom>
          <a:solidFill>
            <a:srgbClr val="F4F7F6"/>
          </a:solidFill>
          <a:ln/>
        </p:spPr>
      </p:sp>
      <p:sp>
        <p:nvSpPr>
          <p:cNvPr id="20" name="Text 18"/>
          <p:cNvSpPr/>
          <p:nvPr/>
        </p:nvSpPr>
        <p:spPr>
          <a:xfrm>
            <a:off x="822960" y="5212080"/>
            <a:ext cx="10515600" cy="7315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50" i="1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Cumulative impact: sustained public health campaigns contribute measurably to reduced incidence of preventable chronic disease across the population (Public Health England, 2020).</a:t>
            </a:r>
            <a:endParaRPr lang="en-US" sz="1350" dirty="0"/>
          </a:p>
        </p:txBody>
      </p:sp>
      <p:sp>
        <p:nvSpPr>
          <p:cNvPr id="21" name="Text 19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22" name="Text 20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Equity and Access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52120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0B4F4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PERSISTING DISPARITIES</a:t>
            </a:r>
            <a:endParaRPr lang="en-US" sz="1200" dirty="0"/>
          </a:p>
        </p:txBody>
      </p:sp>
      <p:sp>
        <p:nvSpPr>
          <p:cNvPr id="5" name="Text 3"/>
          <p:cNvSpPr/>
          <p:nvPr/>
        </p:nvSpPr>
        <p:spPr>
          <a:xfrm>
            <a:off x="548640" y="2148840"/>
            <a:ext cx="5394960" cy="39319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Socio-economic inequalities: lower-income groups experience poorer health outcomes and reduced life expectancy (Marmot, 2010).</a:t>
            </a:r>
            <a:endParaRPr lang="en-US" sz="15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Regional variation: significant disparities in service availability and outcomes between English regions and devolved nations.</a:t>
            </a:r>
            <a:endParaRPr lang="en-US" sz="150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50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Minority and marginalised groups: face additional structural barriers to timely, culturally-appropriate care (Bambra, 2016).</a:t>
            </a:r>
            <a:endParaRPr lang="en-US" sz="1500" dirty="0"/>
          </a:p>
        </p:txBody>
      </p:sp>
      <p:sp>
        <p:nvSpPr>
          <p:cNvPr id="6" name="Shape 4"/>
          <p:cNvSpPr/>
          <p:nvPr/>
        </p:nvSpPr>
        <p:spPr>
          <a:xfrm>
            <a:off x="6309360" y="1783080"/>
            <a:ext cx="5212080" cy="4297680"/>
          </a:xfrm>
          <a:prstGeom prst="roundRect">
            <a:avLst>
              <a:gd name="adj" fmla="val 2553"/>
            </a:avLst>
          </a:prstGeom>
          <a:solidFill>
            <a:srgbClr val="0B4F4A"/>
          </a:solidFill>
          <a:ln/>
        </p:spPr>
      </p:sp>
      <p:sp>
        <p:nvSpPr>
          <p:cNvPr id="7" name="Text 5"/>
          <p:cNvSpPr/>
          <p:nvPr/>
        </p:nvSpPr>
        <p:spPr>
          <a:xfrm>
            <a:off x="6583680" y="1965960"/>
            <a:ext cx="466344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00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INITIATIVES TO REDUCE INEQUALITY</a:t>
            </a:r>
            <a:endParaRPr lang="en-US" sz="1200" dirty="0"/>
          </a:p>
        </p:txBody>
      </p:sp>
      <p:sp>
        <p:nvSpPr>
          <p:cNvPr id="8" name="Text 6"/>
          <p:cNvSpPr/>
          <p:nvPr/>
        </p:nvSpPr>
        <p:spPr>
          <a:xfrm>
            <a:off x="6583680" y="2377440"/>
            <a:ext cx="4663440" cy="36576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45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Universal healthcare access maintained through the NHS's founding principle of care free at the point of use.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45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Targeted outreach programmes for underserved communities and high-risk populations.</a:t>
            </a:r>
            <a:endParaRPr lang="en-US" sz="1450" dirty="0"/>
          </a:p>
          <a:p>
            <a:pPr marL="228600" indent="-228600">
              <a:spcAft>
                <a:spcPts val="1400"/>
              </a:spcAft>
              <a:buSzPct val="100000"/>
              <a:buChar char="▪"/>
            </a:pPr>
            <a:r>
              <a:rPr lang="en-US" sz="1450" dirty="0">
                <a:solidFill>
                  <a:srgbClr val="E6F1E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Data-led resource allocation aimed at closing regional and demographic outcome gaps.</a:t>
            </a:r>
            <a:endParaRPr lang="en-US" sz="1450" dirty="0"/>
          </a:p>
        </p:txBody>
      </p:sp>
      <p:sp>
        <p:nvSpPr>
          <p:cNvPr id="9" name="Text 7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10" name="Text 8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CRITICAL EVALUATION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Works — and What Doesn't</a:t>
            </a:r>
            <a:endParaRPr lang="en-US" sz="3200" dirty="0"/>
          </a:p>
        </p:txBody>
      </p:sp>
      <p:sp>
        <p:nvSpPr>
          <p:cNvPr id="4" name="Shape 2"/>
          <p:cNvSpPr/>
          <p:nvPr/>
        </p:nvSpPr>
        <p:spPr>
          <a:xfrm>
            <a:off x="548640" y="1783080"/>
            <a:ext cx="5394960" cy="2743200"/>
          </a:xfrm>
          <a:prstGeom prst="roundRect">
            <a:avLst>
              <a:gd name="adj" fmla="val 3333"/>
            </a:avLst>
          </a:prstGeom>
          <a:solidFill>
            <a:srgbClr val="E3F1EC"/>
          </a:solidFill>
          <a:ln/>
        </p:spPr>
      </p:sp>
      <p:sp>
        <p:nvSpPr>
          <p:cNvPr id="5" name="Text 3"/>
          <p:cNvSpPr/>
          <p:nvPr/>
        </p:nvSpPr>
        <p:spPr>
          <a:xfrm>
            <a:off x="822960" y="192024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1B6E4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WORKS</a:t>
            </a:r>
            <a:endParaRPr lang="en-US" sz="1300" dirty="0"/>
          </a:p>
        </p:txBody>
      </p:sp>
      <p:sp>
        <p:nvSpPr>
          <p:cNvPr id="6" name="Text 4"/>
          <p:cNvSpPr/>
          <p:nvPr/>
        </p:nvSpPr>
        <p:spPr>
          <a:xfrm>
            <a:off x="822960" y="2286000"/>
            <a:ext cx="484632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Holistic models of health that integrate biological, psychological and social factors.</a:t>
            </a:r>
            <a:endParaRPr lang="en-US" sz="135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Telehealth expanding access and continuity of care.</a:t>
            </a:r>
            <a:endParaRPr lang="en-US" sz="135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Preventive, upstream investment reducing long-term demand.</a:t>
            </a:r>
            <a:endParaRPr lang="en-US" sz="1350" dirty="0"/>
          </a:p>
        </p:txBody>
      </p:sp>
      <p:sp>
        <p:nvSpPr>
          <p:cNvPr id="7" name="Shape 5"/>
          <p:cNvSpPr/>
          <p:nvPr/>
        </p:nvSpPr>
        <p:spPr>
          <a:xfrm>
            <a:off x="6217920" y="1783080"/>
            <a:ext cx="5394960" cy="2743200"/>
          </a:xfrm>
          <a:prstGeom prst="roundRect">
            <a:avLst>
              <a:gd name="adj" fmla="val 3333"/>
            </a:avLst>
          </a:prstGeom>
          <a:solidFill>
            <a:srgbClr val="F7E9E3"/>
          </a:solidFill>
          <a:ln/>
        </p:spPr>
      </p:sp>
      <p:sp>
        <p:nvSpPr>
          <p:cNvPr id="8" name="Text 6"/>
          <p:cNvSpPr/>
          <p:nvPr/>
        </p:nvSpPr>
        <p:spPr>
          <a:xfrm>
            <a:off x="6492240" y="1920240"/>
            <a:ext cx="4754880" cy="32004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dirty="0">
                <a:solidFill>
                  <a:srgbClr val="A34A2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DOES NOT WORK</a:t>
            </a:r>
            <a:endParaRPr lang="en-US" sz="1300" dirty="0"/>
          </a:p>
        </p:txBody>
      </p:sp>
      <p:sp>
        <p:nvSpPr>
          <p:cNvPr id="9" name="Text 7"/>
          <p:cNvSpPr/>
          <p:nvPr/>
        </p:nvSpPr>
        <p:spPr>
          <a:xfrm>
            <a:off x="6492240" y="2286000"/>
            <a:ext cx="4846320" cy="210312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Insufficient resourcing to sustain integrated, preventive models at scale.</a:t>
            </a:r>
            <a:endParaRPr lang="en-US" sz="135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Inconsistent implementation of policy across regions and providers.</a:t>
            </a:r>
            <a:endParaRPr lang="en-US" sz="1350" dirty="0"/>
          </a:p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3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Persistent structural inequalities that undermine equitable access.</a:t>
            </a:r>
            <a:endParaRPr lang="en-US" sz="1350" dirty="0"/>
          </a:p>
        </p:txBody>
      </p:sp>
      <p:sp>
        <p:nvSpPr>
          <p:cNvPr id="10" name="Shape 8"/>
          <p:cNvSpPr/>
          <p:nvPr/>
        </p:nvSpPr>
        <p:spPr>
          <a:xfrm>
            <a:off x="548640" y="4709160"/>
            <a:ext cx="11064240" cy="1417320"/>
          </a:xfrm>
          <a:prstGeom prst="roundRect">
            <a:avLst>
              <a:gd name="adj" fmla="val 6452"/>
            </a:avLst>
          </a:prstGeom>
          <a:solidFill>
            <a:srgbClr val="0B4F4A"/>
          </a:solidFill>
          <a:ln/>
        </p:spPr>
      </p:sp>
      <p:sp>
        <p:nvSpPr>
          <p:cNvPr id="11" name="Text 9"/>
          <p:cNvSpPr/>
          <p:nvPr/>
        </p:nvSpPr>
        <p:spPr>
          <a:xfrm>
            <a:off x="822960" y="4846320"/>
            <a:ext cx="3657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200" b="1" kern="0" spc="150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RECOMMENDATIONS</a:t>
            </a:r>
            <a:endParaRPr lang="en-US" sz="1200" dirty="0"/>
          </a:p>
        </p:txBody>
      </p:sp>
      <p:sp>
        <p:nvSpPr>
          <p:cNvPr id="12" name="Text 10"/>
          <p:cNvSpPr/>
          <p:nvPr/>
        </p:nvSpPr>
        <p:spPr>
          <a:xfrm>
            <a:off x="822960" y="5138928"/>
            <a:ext cx="10424160" cy="91440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000"/>
              </a:spcAft>
              <a:buSzPct val="100000"/>
              <a:buChar char="▪"/>
            </a:pPr>
            <a:r>
              <a:rPr lang="en-US" sz="13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Increase investment in prevention; expand Integrated Care Systems; grow the mental health workforce; adopt intersectoral policy that treats health as a shared, cross-government responsibility.</a:t>
            </a:r>
            <a:endParaRPr lang="en-US" sz="1300" dirty="0"/>
          </a:p>
        </p:txBody>
      </p:sp>
      <p:sp>
        <p:nvSpPr>
          <p:cNvPr id="13" name="Text 11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14" name="Text 12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F4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9875520" y="4206240"/>
            <a:ext cx="3291840" cy="3291840"/>
          </a:xfrm>
          <a:prstGeom prst="ellipse">
            <a:avLst/>
          </a:prstGeom>
          <a:solidFill>
            <a:srgbClr val="3E9C8F">
              <a:alpha val="20000"/>
            </a:srgbClr>
          </a:solidFill>
          <a:ln/>
        </p:spPr>
      </p:sp>
      <p:sp>
        <p:nvSpPr>
          <p:cNvPr id="3" name="Text 1"/>
          <p:cNvSpPr/>
          <p:nvPr/>
        </p:nvSpPr>
        <p:spPr>
          <a:xfrm>
            <a:off x="822960" y="868680"/>
            <a:ext cx="73152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400" b="1" kern="0" spc="300" dirty="0">
                <a:solidFill>
                  <a:srgbClr val="D9A441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CONCLUSION</a:t>
            </a:r>
            <a:endParaRPr lang="en-US" sz="1400" dirty="0"/>
          </a:p>
        </p:txBody>
      </p:sp>
      <p:sp>
        <p:nvSpPr>
          <p:cNvPr id="4" name="Text 2"/>
          <p:cNvSpPr/>
          <p:nvPr/>
        </p:nvSpPr>
        <p:spPr>
          <a:xfrm>
            <a:off x="822960" y="1234440"/>
            <a:ext cx="1005840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Integration Is Essential</a:t>
            </a:r>
            <a:endParaRPr lang="en-US" sz="3400" dirty="0"/>
          </a:p>
        </p:txBody>
      </p:sp>
      <p:sp>
        <p:nvSpPr>
          <p:cNvPr id="5" name="Shape 3"/>
          <p:cNvSpPr/>
          <p:nvPr/>
        </p:nvSpPr>
        <p:spPr>
          <a:xfrm>
            <a:off x="822960" y="2331720"/>
            <a:ext cx="411480" cy="411480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6" name="Text 4"/>
          <p:cNvSpPr/>
          <p:nvPr/>
        </p:nvSpPr>
        <p:spPr>
          <a:xfrm>
            <a:off x="822960" y="233172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3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530" dirty="0"/>
          </a:p>
        </p:txBody>
      </p:sp>
      <p:sp>
        <p:nvSpPr>
          <p:cNvPr id="7" name="Text 5"/>
          <p:cNvSpPr/>
          <p:nvPr/>
        </p:nvSpPr>
        <p:spPr>
          <a:xfrm>
            <a:off x="1417320" y="231343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Integrating health, wellbeing and sustainable development is essential to building a resilient health and social care sector.</a:t>
            </a:r>
            <a:endParaRPr lang="en-US" sz="1600" dirty="0"/>
          </a:p>
        </p:txBody>
      </p:sp>
      <p:sp>
        <p:nvSpPr>
          <p:cNvPr id="8" name="Shape 6"/>
          <p:cNvSpPr/>
          <p:nvPr/>
        </p:nvSpPr>
        <p:spPr>
          <a:xfrm>
            <a:off x="822960" y="3246120"/>
            <a:ext cx="411480" cy="411480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9" name="Text 7"/>
          <p:cNvSpPr/>
          <p:nvPr/>
        </p:nvSpPr>
        <p:spPr>
          <a:xfrm>
            <a:off x="822960" y="324612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3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530" dirty="0"/>
          </a:p>
        </p:txBody>
      </p:sp>
      <p:sp>
        <p:nvSpPr>
          <p:cNvPr id="10" name="Text 8"/>
          <p:cNvSpPr/>
          <p:nvPr/>
        </p:nvSpPr>
        <p:spPr>
          <a:xfrm>
            <a:off x="1417320" y="322783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Holistic models of health provide the conceptual foundation for this integration.</a:t>
            </a:r>
            <a:endParaRPr lang="en-US" sz="1600" dirty="0"/>
          </a:p>
        </p:txBody>
      </p:sp>
      <p:sp>
        <p:nvSpPr>
          <p:cNvPr id="11" name="Shape 9"/>
          <p:cNvSpPr/>
          <p:nvPr/>
        </p:nvSpPr>
        <p:spPr>
          <a:xfrm>
            <a:off x="822960" y="4160520"/>
            <a:ext cx="411480" cy="411480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2" name="Text 10"/>
          <p:cNvSpPr/>
          <p:nvPr/>
        </p:nvSpPr>
        <p:spPr>
          <a:xfrm>
            <a:off x="822960" y="416052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3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530" dirty="0"/>
          </a:p>
        </p:txBody>
      </p:sp>
      <p:sp>
        <p:nvSpPr>
          <p:cNvPr id="13" name="Text 11"/>
          <p:cNvSpPr/>
          <p:nvPr/>
        </p:nvSpPr>
        <p:spPr>
          <a:xfrm>
            <a:off x="1417320" y="414223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Integrated services and prevention-focused investment are the practical keys to sustainable delivery.</a:t>
            </a:r>
            <a:endParaRPr lang="en-US" sz="1600" dirty="0"/>
          </a:p>
        </p:txBody>
      </p:sp>
      <p:sp>
        <p:nvSpPr>
          <p:cNvPr id="14" name="Shape 12"/>
          <p:cNvSpPr/>
          <p:nvPr/>
        </p:nvSpPr>
        <p:spPr>
          <a:xfrm>
            <a:off x="822960" y="5074920"/>
            <a:ext cx="411480" cy="411480"/>
          </a:xfrm>
          <a:prstGeom prst="ellipse">
            <a:avLst/>
          </a:prstGeom>
          <a:solidFill>
            <a:srgbClr val="D9A441"/>
          </a:solidFill>
          <a:ln/>
        </p:spPr>
      </p:sp>
      <p:sp>
        <p:nvSpPr>
          <p:cNvPr id="15" name="Text 13"/>
          <p:cNvSpPr/>
          <p:nvPr/>
        </p:nvSpPr>
        <p:spPr>
          <a:xfrm>
            <a:off x="822960" y="5074920"/>
            <a:ext cx="411480" cy="41148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ctr">
              <a:buNone/>
            </a:pPr>
            <a:r>
              <a:rPr lang="en-US" sz="1530" b="1" dirty="0">
                <a:solidFill>
                  <a:srgbClr val="0B4F4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530" dirty="0"/>
          </a:p>
        </p:txBody>
      </p:sp>
      <p:sp>
        <p:nvSpPr>
          <p:cNvPr id="16" name="Text 14"/>
          <p:cNvSpPr/>
          <p:nvPr/>
        </p:nvSpPr>
        <p:spPr>
          <a:xfrm>
            <a:off x="1417320" y="5056632"/>
            <a:ext cx="9601200" cy="68580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6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Equity must remain a standing priority — sustainability without fairness is incomplete.</a:t>
            </a:r>
            <a:endParaRPr lang="en-US" sz="1600" dirty="0"/>
          </a:p>
        </p:txBody>
      </p:sp>
      <p:sp>
        <p:nvSpPr>
          <p:cNvPr id="17" name="Text 15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18" name="Text 16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14</a:t>
            </a:r>
            <a:endParaRPr lang="en-US" sz="900" dirty="0"/>
          </a:p>
        </p:txBody>
      </p:sp>
      <p:sp>
        <p:nvSpPr>
          <p:cNvPr id="19" name="Text 17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9CC9C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548640" y="411480"/>
            <a:ext cx="9144000" cy="3657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1300" b="1" kern="0" spc="200" dirty="0">
                <a:solidFill>
                  <a:srgbClr val="3E9C8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 LIST</a:t>
            </a:r>
            <a:endParaRPr lang="en-US" sz="1300" dirty="0"/>
          </a:p>
        </p:txBody>
      </p:sp>
      <p:sp>
        <p:nvSpPr>
          <p:cNvPr id="3" name="Text 1"/>
          <p:cNvSpPr/>
          <p:nvPr/>
        </p:nvSpPr>
        <p:spPr>
          <a:xfrm>
            <a:off x="548640" y="731520"/>
            <a:ext cx="10607040" cy="82296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3200" b="1" dirty="0">
                <a:solidFill>
                  <a:srgbClr val="17302D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(Harvard Style)</a:t>
            </a:r>
            <a:endParaRPr lang="en-US" sz="3200" dirty="0"/>
          </a:p>
        </p:txBody>
      </p:sp>
      <p:sp>
        <p:nvSpPr>
          <p:cNvPr id="4" name="Text 2"/>
          <p:cNvSpPr/>
          <p:nvPr/>
        </p:nvSpPr>
        <p:spPr>
          <a:xfrm>
            <a:off x="548640" y="1783080"/>
            <a:ext cx="5394960" cy="4480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Antonovsky, A. (1996) 'The salutogenic model as a theory to guide health promotion', Health Promotion International, 11(1), pp. 11–18.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Bambra, C. (2016) Health Divides: Where You Live Can Kill You. Bristol: Policy Press.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Department of Health and Social Care (2021) Integrated Care Systems: Guidance. London: DHSC.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Engel, G.L. (1977) 'The need for a new medical model: a challenge for biomedicine', Science, 196(4286), pp. 129–136.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Marmot, M. (2010) Fair Society, Healthy Lives: The Marmot Review. London: The Marmot Review.</a:t>
            </a:r>
            <a:endParaRPr lang="en-US" sz="1250" dirty="0"/>
          </a:p>
        </p:txBody>
      </p:sp>
      <p:sp>
        <p:nvSpPr>
          <p:cNvPr id="5" name="Text 3"/>
          <p:cNvSpPr/>
          <p:nvPr/>
        </p:nvSpPr>
        <p:spPr>
          <a:xfrm>
            <a:off x="6263640" y="1783080"/>
            <a:ext cx="5394960" cy="4480560"/>
          </a:xfrm>
          <a:prstGeom prst="rect">
            <a:avLst/>
          </a:prstGeom>
          <a:noFill/>
          <a:ln/>
        </p:spPr>
        <p:txBody>
          <a:bodyPr wrap="square" rtlCol="0" anchor="t"/>
          <a:lstStyle/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NHS England (2019) The NHS Long Term Plan. London: NHS England.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Health England (2020) Health Profile for England 2020. London: PHE.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UK Government (2020) Tackling Obesity: Government Strategy. London: HM Government.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(1948) Constitution of the World Health Organization. Geneva: WHO.</a:t>
            </a:r>
            <a:endParaRPr lang="en-US" sz="1250" dirty="0"/>
          </a:p>
          <a:p>
            <a:pPr marL="228600" indent="-228600">
              <a:spcAft>
                <a:spcPts val="1600"/>
              </a:spcAft>
              <a:buSzPct val="100000"/>
              <a:buChar char="▪"/>
            </a:pPr>
            <a:r>
              <a:rPr lang="en-US" sz="1250" dirty="0">
                <a:solidFill>
                  <a:srgbClr val="17302D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World Health Organization (2013) Health in All Policies: Framework for Country Action. Geneva: WHO.</a:t>
            </a:r>
            <a:endParaRPr lang="en-US" sz="1250" dirty="0"/>
          </a:p>
        </p:txBody>
      </p:sp>
      <p:sp>
        <p:nvSpPr>
          <p:cNvPr id="6" name="Text 4"/>
          <p:cNvSpPr/>
          <p:nvPr/>
        </p:nvSpPr>
        <p:spPr>
          <a:xfrm>
            <a:off x="457200" y="6537960"/>
            <a:ext cx="82296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BMHP6030 — Health, Wellbeing and Sustainable Development</a:t>
            </a:r>
            <a:endParaRPr lang="en-US" sz="900" dirty="0"/>
          </a:p>
        </p:txBody>
      </p:sp>
      <p:sp>
        <p:nvSpPr>
          <p:cNvPr id="7" name="Text 5"/>
          <p:cNvSpPr/>
          <p:nvPr/>
        </p:nvSpPr>
        <p:spPr>
          <a:xfrm>
            <a:off x="11338560" y="6537960"/>
            <a:ext cx="457200" cy="274320"/>
          </a:xfrm>
          <a:prstGeom prst="rect">
            <a:avLst/>
          </a:prstGeom>
          <a:noFill/>
          <a:ln/>
        </p:spPr>
        <p:txBody>
          <a:bodyPr wrap="square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45605C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1791</Words>
  <Application>Microsoft Office PowerPoint</Application>
  <PresentationFormat>Widescreen</PresentationFormat>
  <Paragraphs>250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Arial</vt:lpstr>
      <vt:lpstr>Calibri</vt:lpstr>
      <vt:lpstr>Cambria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Amanet</cp:lastModifiedBy>
  <cp:revision>2</cp:revision>
  <dcterms:created xsi:type="dcterms:W3CDTF">2026-07-20T22:51:39Z</dcterms:created>
  <dcterms:modified xsi:type="dcterms:W3CDTF">2026-07-21T06:28:53Z</dcterms:modified>
</cp:coreProperties>
</file>