
<file path=[Content_Types].xml><?xml version="1.0" encoding="utf-8"?>
<Types xmlns="http://schemas.openxmlformats.org/package/2006/content-types">
  <Default Extension="xml" ContentType="application/xml"/>
  <Default Extension="jpeg" ContentType="image/jpeg"/>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comments/comment1.xml" ContentType="application/vnd.openxmlformats-officedocument.presentationml.comment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16" r:id="rId1"/>
  </p:sldMasterIdLst>
  <p:notesMasterIdLst>
    <p:notesMasterId r:id="rId20"/>
  </p:notesMasterIdLst>
  <p:sldIdLst>
    <p:sldId id="256" r:id="rId2"/>
    <p:sldId id="269" r:id="rId3"/>
    <p:sldId id="271" r:id="rId4"/>
    <p:sldId id="270" r:id="rId5"/>
    <p:sldId id="257" r:id="rId6"/>
    <p:sldId id="258" r:id="rId7"/>
    <p:sldId id="259" r:id="rId8"/>
    <p:sldId id="260" r:id="rId9"/>
    <p:sldId id="262" r:id="rId10"/>
    <p:sldId id="263" r:id="rId11"/>
    <p:sldId id="264" r:id="rId12"/>
    <p:sldId id="272" r:id="rId13"/>
    <p:sldId id="274" r:id="rId14"/>
    <p:sldId id="275" r:id="rId15"/>
    <p:sldId id="276" r:id="rId16"/>
    <p:sldId id="265" r:id="rId17"/>
    <p:sldId id="267" r:id="rId18"/>
    <p:sldId id="268"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Leah Morris (P146313)" initials="LM(" lastIdx="1" clrIdx="0">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5854"/>
    <p:restoredTop sz="92943"/>
  </p:normalViewPr>
  <p:slideViewPr>
    <p:cSldViewPr snapToGrid="0" snapToObjects="1">
      <p:cViewPr>
        <p:scale>
          <a:sx n="80" d="100"/>
          <a:sy n="80" d="100"/>
        </p:scale>
        <p:origin x="2360" y="102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8.xml"/><Relationship Id="rId20" Type="http://schemas.openxmlformats.org/officeDocument/2006/relationships/notesMaster" Target="notesMasters/notesMaster1.xml"/><Relationship Id="rId21" Type="http://schemas.openxmlformats.org/officeDocument/2006/relationships/commentAuthors" Target="commentAuthors.xml"/><Relationship Id="rId22" Type="http://schemas.openxmlformats.org/officeDocument/2006/relationships/presProps" Target="presProps.xml"/><Relationship Id="rId23" Type="http://schemas.openxmlformats.org/officeDocument/2006/relationships/viewProps" Target="viewProps.xml"/><Relationship Id="rId24" Type="http://schemas.openxmlformats.org/officeDocument/2006/relationships/theme" Target="theme/theme1.xml"/><Relationship Id="rId25" Type="http://schemas.openxmlformats.org/officeDocument/2006/relationships/tableStyles" Target="tableStyles.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s>
</file>

<file path=ppt/comments/comment1.xml><?xml version="1.0" encoding="utf-8"?>
<p:cmLst xmlns:a="http://schemas.openxmlformats.org/drawingml/2006/main" xmlns:r="http://schemas.openxmlformats.org/officeDocument/2006/relationships" xmlns:p="http://schemas.openxmlformats.org/presentationml/2006/main">
  <p:cm authorId="1" dt="2019-03-14T10:10:17.919" idx="1">
    <p:pos x="10" y="10"/>
    <p:text/>
    <p:extLst>
      <p:ext uri="{C676402C-5697-4E1C-873F-D02D1690AC5C}">
        <p15:threadingInfo xmlns:p15="http://schemas.microsoft.com/office/powerpoint/2012/main" timeZoneBias="0"/>
      </p:ext>
    </p:extLst>
  </p:cm>
</p:cmLst>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1511FC2-9283-714F-B390-E8700BCA427D}" type="datetimeFigureOut">
              <a:rPr lang="en-US" smtClean="0"/>
              <a:t>3/19/19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9443F52-B916-904D-8D73-5FE0C4181073}" type="slidenum">
              <a:rPr lang="en-US" smtClean="0"/>
              <a:t>‹#›</a:t>
            </a:fld>
            <a:endParaRPr lang="en-US"/>
          </a:p>
        </p:txBody>
      </p:sp>
    </p:spTree>
    <p:extLst>
      <p:ext uri="{BB962C8B-B14F-4D97-AF65-F5344CB8AC3E}">
        <p14:creationId xmlns:p14="http://schemas.microsoft.com/office/powerpoint/2010/main" val="2160595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71CC329-3297-C34D-93B0-0BC98B34EECB}" type="datetimeFigureOut">
              <a:rPr lang="en-US" smtClean="0"/>
              <a:t>3/19/19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0E06B0A-CBD8-0E42-8EAC-6042F2B8907A}"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C71CC329-3297-C34D-93B0-0BC98B34EECB}" type="datetimeFigureOut">
              <a:rPr lang="en-US" smtClean="0"/>
              <a:t>3/19/19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0E06B0A-CBD8-0E42-8EAC-6042F2B8907A}"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71CC329-3297-C34D-93B0-0BC98B34EECB}" type="datetimeFigureOut">
              <a:rPr lang="en-US" smtClean="0"/>
              <a:t>3/19/19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0E06B0A-CBD8-0E42-8EAC-6042F2B8907A}"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71CC329-3297-C34D-93B0-0BC98B34EECB}" type="datetimeFigureOut">
              <a:rPr lang="en-US" smtClean="0"/>
              <a:t>3/19/19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0E06B0A-CBD8-0E42-8EAC-6042F2B8907A}" type="slidenum">
              <a:rPr lang="en-US" smtClean="0"/>
              <a:t>‹#›</a:t>
            </a:fld>
            <a:endParaRPr lang="en-US"/>
          </a:p>
        </p:txBody>
      </p:sp>
    </p:spTree>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71CC329-3297-C34D-93B0-0BC98B34EECB}" type="datetimeFigureOut">
              <a:rPr lang="en-US" smtClean="0"/>
              <a:t>3/19/19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0E06B0A-CBD8-0E42-8EAC-6042F2B8907A}" type="slidenum">
              <a:rPr lang="en-US" smtClean="0"/>
              <a:t>‹#›</a:t>
            </a:fld>
            <a:endParaRPr lang="en-US"/>
          </a:p>
        </p:txBody>
      </p:sp>
    </p:spTree>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C71CC329-3297-C34D-93B0-0BC98B34EECB}" type="datetimeFigureOut">
              <a:rPr lang="en-US" smtClean="0"/>
              <a:t>3/19/19</a:t>
            </a:fld>
            <a:endParaRPr lang="en-US"/>
          </a:p>
        </p:txBody>
      </p:sp>
      <p:sp>
        <p:nvSpPr>
          <p:cNvPr id="5" name="Footer Placeholder 3"/>
          <p:cNvSpPr>
            <a:spLocks noGrp="1"/>
          </p:cNvSpPr>
          <p:nvPr>
            <p:ph type="ftr" sz="quarter" idx="11"/>
          </p:nvPr>
        </p:nvSpPr>
        <p:spPr/>
        <p:txBody>
          <a:bodyPr/>
          <a:lstStyle/>
          <a:p>
            <a:endParaRPr lang="en-US"/>
          </a:p>
        </p:txBody>
      </p:sp>
      <p:sp>
        <p:nvSpPr>
          <p:cNvPr id="6" name="Slide Number Placeholder 4"/>
          <p:cNvSpPr>
            <a:spLocks noGrp="1"/>
          </p:cNvSpPr>
          <p:nvPr>
            <p:ph type="sldNum" sz="quarter" idx="12"/>
          </p:nvPr>
        </p:nvSpPr>
        <p:spPr/>
        <p:txBody>
          <a:bodyPr/>
          <a:lstStyle/>
          <a:p>
            <a:fld id="{60E06B0A-CBD8-0E42-8EAC-6042F2B8907A}"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C71CC329-3297-C34D-93B0-0BC98B34EECB}" type="datetimeFigureOut">
              <a:rPr lang="en-US" smtClean="0"/>
              <a:t>3/19/19</a:t>
            </a:fld>
            <a:endParaRPr lang="en-US"/>
          </a:p>
        </p:txBody>
      </p:sp>
      <p:sp>
        <p:nvSpPr>
          <p:cNvPr id="5" name="Footer Placeholder 2"/>
          <p:cNvSpPr>
            <a:spLocks noGrp="1"/>
          </p:cNvSpPr>
          <p:nvPr>
            <p:ph type="ftr" sz="quarter" idx="11"/>
          </p:nvPr>
        </p:nvSpPr>
        <p:spPr/>
        <p:txBody>
          <a:bodyPr/>
          <a:lstStyle/>
          <a:p>
            <a:endParaRPr lang="en-US"/>
          </a:p>
        </p:txBody>
      </p:sp>
      <p:sp>
        <p:nvSpPr>
          <p:cNvPr id="6" name="Slide Number Placeholder 3"/>
          <p:cNvSpPr>
            <a:spLocks noGrp="1"/>
          </p:cNvSpPr>
          <p:nvPr>
            <p:ph type="sldNum" sz="quarter" idx="12"/>
          </p:nvPr>
        </p:nvSpPr>
        <p:spPr/>
        <p:txBody>
          <a:bodyPr/>
          <a:lstStyle/>
          <a:p>
            <a:fld id="{60E06B0A-CBD8-0E42-8EAC-6042F2B8907A}"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C71CC329-3297-C34D-93B0-0BC98B34EECB}" type="datetimeFigureOut">
              <a:rPr lang="en-US" smtClean="0"/>
              <a:t>3/19/19</a:t>
            </a:fld>
            <a:endParaRPr lang="en-US"/>
          </a:p>
        </p:txBody>
      </p:sp>
      <p:sp>
        <p:nvSpPr>
          <p:cNvPr id="5" name="Footer Placeholder 5"/>
          <p:cNvSpPr>
            <a:spLocks noGrp="1"/>
          </p:cNvSpPr>
          <p:nvPr>
            <p:ph type="ftr" sz="quarter" idx="11"/>
          </p:nvPr>
        </p:nvSpPr>
        <p:spPr/>
        <p:txBody>
          <a:bodyPr/>
          <a:lstStyle/>
          <a:p>
            <a:endParaRPr lang="en-US"/>
          </a:p>
        </p:txBody>
      </p:sp>
      <p:sp>
        <p:nvSpPr>
          <p:cNvPr id="6" name="Slide Number Placeholder 6"/>
          <p:cNvSpPr>
            <a:spLocks noGrp="1"/>
          </p:cNvSpPr>
          <p:nvPr>
            <p:ph type="sldNum" sz="quarter" idx="12"/>
          </p:nvPr>
        </p:nvSpPr>
        <p:spPr/>
        <p:txBody>
          <a:bodyPr/>
          <a:lstStyle/>
          <a:p>
            <a:fld id="{60E06B0A-CBD8-0E42-8EAC-6042F2B8907A}" type="slidenum">
              <a:rPr lang="en-US" smtClean="0"/>
              <a:t>‹#›</a:t>
            </a:fld>
            <a:endParaRPr lang="en-US"/>
          </a:p>
        </p:txBody>
      </p:sp>
    </p:spTree>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Drag picture to placeholder or click icon to add</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71CC329-3297-C34D-93B0-0BC98B34EECB}" type="datetimeFigureOut">
              <a:rPr lang="en-US" smtClean="0"/>
              <a:t>3/19/19</a:t>
            </a:fld>
            <a:endParaRPr lang="en-US"/>
          </a:p>
        </p:txBody>
      </p:sp>
      <p:sp>
        <p:nvSpPr>
          <p:cNvPr id="6" name="Footer Placeholder 5"/>
          <p:cNvSpPr>
            <a:spLocks noGrp="1"/>
          </p:cNvSpPr>
          <p:nvPr>
            <p:ph type="ftr" sz="quarter" idx="11"/>
          </p:nvPr>
        </p:nvSpPr>
        <p:spPr/>
        <p:txBody>
          <a:bodyPr/>
          <a:lstStyle/>
          <a:p>
            <a:r>
              <a:rPr lang="en-US" smtClean="0"/>
              <a:t>
              </a:t>
            </a:r>
            <a:endParaRPr lang="en-US" dirty="0"/>
          </a:p>
        </p:txBody>
      </p:sp>
      <p:sp>
        <p:nvSpPr>
          <p:cNvPr id="7" name="Slide Number Placeholder 6"/>
          <p:cNvSpPr>
            <a:spLocks noGrp="1"/>
          </p:cNvSpPr>
          <p:nvPr>
            <p:ph type="sldNum" sz="quarter" idx="12"/>
          </p:nvPr>
        </p:nvSpPr>
        <p:spPr/>
        <p:txBody>
          <a:bodyPr/>
          <a:lstStyle/>
          <a:p>
            <a:fld id="{60E06B0A-CBD8-0E42-8EAC-6042F2B8907A}"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Drag picture to placeholder or click icon to add</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71CC329-3297-C34D-93B0-0BC98B34EECB}" type="datetimeFigureOut">
              <a:rPr lang="en-US" smtClean="0"/>
              <a:t>3/19/19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0E06B0A-CBD8-0E42-8EAC-6042F2B8907A}"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71CC329-3297-C34D-93B0-0BC98B34EECB}" type="datetimeFigureOut">
              <a:rPr lang="en-US" smtClean="0"/>
              <a:t>3/19/19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0E06B0A-CBD8-0E42-8EAC-6042F2B8907A}"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71CC329-3297-C34D-93B0-0BC98B34EECB}" type="datetimeFigureOut">
              <a:rPr lang="en-US" smtClean="0"/>
              <a:t>3/19/19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0E06B0A-CBD8-0E42-8EAC-6042F2B8907A}" type="slidenum">
              <a:rPr lang="en-US" smtClean="0"/>
              <a:t>‹#›</a:t>
            </a:fld>
            <a:endParaRPr lang="en-US"/>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C71CC329-3297-C34D-93B0-0BC98B34EECB}" type="datetimeFigureOut">
              <a:rPr lang="en-US" smtClean="0"/>
              <a:t>3/19/19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0E06B0A-CBD8-0E42-8EAC-6042F2B8907A}" type="slidenum">
              <a:rPr lang="en-US" smtClean="0"/>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C71CC329-3297-C34D-93B0-0BC98B34EECB}" type="datetimeFigureOut">
              <a:rPr lang="en-US" smtClean="0"/>
              <a:t>3/19/19</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0E06B0A-CBD8-0E42-8EAC-6042F2B8907A}" type="slidenum">
              <a:rPr lang="en-US" smtClean="0"/>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Drag picture to placeholder or click icon to add</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Drag picture to placeholder or click icon to add</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Drag picture to placeholder or click icon to add</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C71CC329-3297-C34D-93B0-0BC98B34EECB}" type="datetimeFigureOut">
              <a:rPr lang="en-US" smtClean="0"/>
              <a:t>3/19/19</a:t>
            </a:fld>
            <a:endParaRPr lang="en-US"/>
          </a:p>
        </p:txBody>
      </p:sp>
      <p:sp>
        <p:nvSpPr>
          <p:cNvPr id="4"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0E06B0A-CBD8-0E42-8EAC-6042F2B8907A}" type="slidenum">
              <a:rPr lang="en-US" smtClean="0"/>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71CC329-3297-C34D-93B0-0BC98B34EECB}" type="datetimeFigureOut">
              <a:rPr lang="en-US" smtClean="0"/>
              <a:t>3/19/19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0E06B0A-CBD8-0E42-8EAC-6042F2B8907A}" type="slidenum">
              <a:rPr lang="en-US" smtClean="0"/>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71CC329-3297-C34D-93B0-0BC98B34EECB}" type="datetimeFigureOut">
              <a:rPr lang="en-US" smtClean="0"/>
              <a:t>3/19/19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0E06B0A-CBD8-0E42-8EAC-6042F2B8907A}"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20" Type="http://schemas.openxmlformats.org/officeDocument/2006/relationships/image" Target="../media/image3.png"/><Relationship Id="rId21" Type="http://schemas.openxmlformats.org/officeDocument/2006/relationships/image" Target="../media/image4.png"/><Relationship Id="rId22" Type="http://schemas.openxmlformats.org/officeDocument/2006/relationships/image" Target="../media/image5.png"/><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slideLayout" Target="../slideLayouts/slideLayout12.xml"/><Relationship Id="rId13" Type="http://schemas.openxmlformats.org/officeDocument/2006/relationships/slideLayout" Target="../slideLayouts/slideLayout13.xml"/><Relationship Id="rId14" Type="http://schemas.openxmlformats.org/officeDocument/2006/relationships/slideLayout" Target="../slideLayouts/slideLayout14.xml"/><Relationship Id="rId15" Type="http://schemas.openxmlformats.org/officeDocument/2006/relationships/slideLayout" Target="../slideLayouts/slideLayout15.xml"/><Relationship Id="rId16" Type="http://schemas.openxmlformats.org/officeDocument/2006/relationships/slideLayout" Target="../slideLayouts/slideLayout16.xml"/><Relationship Id="rId17" Type="http://schemas.openxmlformats.org/officeDocument/2006/relationships/slideLayout" Target="../slideLayouts/slideLayout17.xml"/><Relationship Id="rId18" Type="http://schemas.openxmlformats.org/officeDocument/2006/relationships/theme" Target="../theme/theme1.xml"/><Relationship Id="rId19" Type="http://schemas.openxmlformats.org/officeDocument/2006/relationships/image" Target="../media/image2.png"/><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C71CC329-3297-C34D-93B0-0BC98B34EECB}" type="datetimeFigureOut">
              <a:rPr lang="en-US" smtClean="0"/>
              <a:t>3/19/19</a:t>
            </a:fld>
            <a:endParaRPr lang="en-US"/>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60E06B0A-CBD8-0E42-8EAC-6042F2B8907A}" type="slidenum">
              <a:rPr lang="en-US" smtClean="0"/>
              <a:t>‹#›</a:t>
            </a:fld>
            <a:endParaRPr lang="en-US"/>
          </a:p>
        </p:txBody>
      </p:sp>
    </p:spTree>
    <p:extLst>
      <p:ext uri="{BB962C8B-B14F-4D97-AF65-F5344CB8AC3E}">
        <p14:creationId xmlns:p14="http://schemas.microsoft.com/office/powerpoint/2010/main" val="973229498"/>
      </p:ext>
    </p:extLst>
  </p:cSld>
  <p:clrMap bg1="dk1" tx1="lt1" bg2="dk2" tx2="lt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 id="2147483828" r:id="rId12"/>
    <p:sldLayoutId id="2147483829" r:id="rId13"/>
    <p:sldLayoutId id="2147483830" r:id="rId14"/>
    <p:sldLayoutId id="2147483831" r:id="rId15"/>
    <p:sldLayoutId id="2147483832" r:id="rId16"/>
    <p:sldLayoutId id="2147483833"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comments" Target="../comments/commen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7.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https://oxfamilibrary.openrepository.com/bitstream/handle/10546/620621/gd-integrating-gender-research-planning-210219-en.pdf?sequence=1"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68627" y="2619662"/>
            <a:ext cx="7190342" cy="2134093"/>
          </a:xfrm>
        </p:spPr>
        <p:txBody>
          <a:bodyPr>
            <a:normAutofit fontScale="90000"/>
          </a:bodyPr>
          <a:lstStyle/>
          <a:p>
            <a:pPr algn="ctr"/>
            <a:r>
              <a:rPr lang="en-US" sz="4000" dirty="0">
                <a:latin typeface="Arial" charset="0"/>
                <a:ea typeface="Arial" charset="0"/>
                <a:cs typeface="Arial" charset="0"/>
              </a:rPr>
              <a:t>Critically explore one International Humanitarian Care </a:t>
            </a:r>
            <a:r>
              <a:rPr lang="en-US" sz="4000" dirty="0" smtClean="0">
                <a:latin typeface="Arial" charset="0"/>
                <a:ea typeface="Arial" charset="0"/>
                <a:cs typeface="Arial" charset="0"/>
              </a:rPr>
              <a:t>organization </a:t>
            </a:r>
            <a:r>
              <a:rPr lang="en-US" sz="4000" dirty="0">
                <a:latin typeface="Arial" charset="0"/>
                <a:ea typeface="Arial" charset="0"/>
                <a:cs typeface="Arial" charset="0"/>
              </a:rPr>
              <a:t>that supports people within one of the following areas: </a:t>
            </a:r>
            <a:r>
              <a:rPr lang="en-US" dirty="0" smtClean="0"/>
              <a:t/>
            </a:r>
            <a:br>
              <a:rPr lang="en-US" dirty="0" smtClean="0"/>
            </a:br>
            <a:r>
              <a:rPr lang="en-US" dirty="0" smtClean="0"/>
              <a:t/>
            </a:r>
            <a:br>
              <a:rPr lang="en-US" dirty="0" smtClean="0"/>
            </a:br>
            <a:endParaRPr lang="en-US" dirty="0"/>
          </a:p>
        </p:txBody>
      </p:sp>
      <p:sp>
        <p:nvSpPr>
          <p:cNvPr id="3" name="Subtitle 2"/>
          <p:cNvSpPr>
            <a:spLocks noGrp="1"/>
          </p:cNvSpPr>
          <p:nvPr>
            <p:ph type="subTitle" idx="1"/>
          </p:nvPr>
        </p:nvSpPr>
        <p:spPr>
          <a:xfrm>
            <a:off x="1683171" y="3686709"/>
            <a:ext cx="8825658" cy="2174263"/>
          </a:xfrm>
        </p:spPr>
        <p:txBody>
          <a:bodyPr>
            <a:noAutofit/>
          </a:bodyPr>
          <a:lstStyle/>
          <a:p>
            <a:pPr algn="ctr">
              <a:lnSpc>
                <a:spcPct val="150000"/>
              </a:lnSpc>
            </a:pPr>
            <a:r>
              <a:rPr lang="en-US" sz="2400" dirty="0" smtClean="0"/>
              <a:t> Poverty and Inequality </a:t>
            </a:r>
          </a:p>
          <a:p>
            <a:pPr algn="ctr">
              <a:lnSpc>
                <a:spcPct val="150000"/>
              </a:lnSpc>
            </a:pPr>
            <a:r>
              <a:rPr lang="en-US" sz="2400" dirty="0" smtClean="0"/>
              <a:t>  Health and Nutrition</a:t>
            </a:r>
          </a:p>
          <a:p>
            <a:pPr algn="ctr">
              <a:lnSpc>
                <a:spcPct val="150000"/>
              </a:lnSpc>
            </a:pPr>
            <a:r>
              <a:rPr lang="en-US" sz="2400" dirty="0" smtClean="0"/>
              <a:t>Education</a:t>
            </a:r>
            <a:br>
              <a:rPr lang="en-US" sz="2400" dirty="0" smtClean="0"/>
            </a:br>
            <a:r>
              <a:rPr lang="en-US" sz="2400" dirty="0" smtClean="0"/>
              <a:t>Gender and Youth</a:t>
            </a:r>
            <a:endParaRPr lang="en-US" sz="2400" dirty="0"/>
          </a:p>
        </p:txBody>
      </p:sp>
    </p:spTree>
    <p:extLst>
      <p:ext uri="{BB962C8B-B14F-4D97-AF65-F5344CB8AC3E}">
        <p14:creationId xmlns:p14="http://schemas.microsoft.com/office/powerpoint/2010/main" val="48473850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26780" y="76201"/>
            <a:ext cx="7528420" cy="3061446"/>
          </a:xfrm>
        </p:spPr>
        <p:txBody>
          <a:bodyPr/>
          <a:lstStyle/>
          <a:p>
            <a:r>
              <a:rPr lang="en-US" sz="16600" dirty="0" smtClean="0">
                <a:latin typeface="Al Bayan Plain" charset="-78"/>
                <a:ea typeface="Al Bayan Plain" charset="-78"/>
                <a:cs typeface="Al Bayan Plain" charset="-78"/>
              </a:rPr>
              <a:t>OXFAM</a:t>
            </a:r>
            <a:endParaRPr lang="en-US" sz="16600" dirty="0">
              <a:latin typeface="Al Bayan Plain" charset="-78"/>
              <a:ea typeface="Al Bayan Plain" charset="-78"/>
              <a:cs typeface="Al Bayan Plain" charset="-78"/>
            </a:endParaRPr>
          </a:p>
        </p:txBody>
      </p:sp>
      <p:sp>
        <p:nvSpPr>
          <p:cNvPr id="4" name="TextBox 3"/>
          <p:cNvSpPr txBox="1"/>
          <p:nvPr/>
        </p:nvSpPr>
        <p:spPr>
          <a:xfrm>
            <a:off x="1087989" y="2541902"/>
            <a:ext cx="9815538" cy="3600986"/>
          </a:xfrm>
          <a:prstGeom prst="rect">
            <a:avLst/>
          </a:prstGeom>
          <a:noFill/>
        </p:spPr>
        <p:txBody>
          <a:bodyPr wrap="square" rtlCol="0">
            <a:spAutoFit/>
          </a:bodyPr>
          <a:lstStyle/>
          <a:p>
            <a:pPr algn="ctr">
              <a:lnSpc>
                <a:spcPct val="150000"/>
              </a:lnSpc>
            </a:pPr>
            <a:r>
              <a:rPr lang="en-US" sz="2800" dirty="0" smtClean="0">
                <a:latin typeface="Al Bayan Plain" charset="-78"/>
                <a:ea typeface="Al Bayan Plain" charset="-78"/>
                <a:cs typeface="Al Bayan Plain" charset="-78"/>
              </a:rPr>
              <a:t>This presentation will critically discuss the International Humanitarian Care organization OXFAM and demonstrate </a:t>
            </a:r>
            <a:r>
              <a:rPr lang="en-US" sz="2800" dirty="0">
                <a:latin typeface="Al Bayan Plain" charset="-78"/>
                <a:ea typeface="Al Bayan Plain" charset="-78"/>
                <a:cs typeface="Al Bayan Plain" charset="-78"/>
              </a:rPr>
              <a:t>the policies and practices of humanitarian care through the work </a:t>
            </a:r>
            <a:r>
              <a:rPr lang="en-US" sz="2800" dirty="0" smtClean="0">
                <a:latin typeface="Al Bayan Plain" charset="-78"/>
                <a:ea typeface="Al Bayan Plain" charset="-78"/>
                <a:cs typeface="Al Bayan Plain" charset="-78"/>
              </a:rPr>
              <a:t>of OXFAM </a:t>
            </a:r>
            <a:r>
              <a:rPr lang="en-US" sz="2800" dirty="0">
                <a:latin typeface="Al Bayan Plain" charset="-78"/>
                <a:ea typeface="Al Bayan Plain" charset="-78"/>
                <a:cs typeface="Al Bayan Plain" charset="-78"/>
              </a:rPr>
              <a:t>and the ways in which this engages with meeting human need. </a:t>
            </a:r>
            <a:endParaRPr lang="en-US" sz="2800" dirty="0" smtClean="0">
              <a:latin typeface="Al Bayan Plain" charset="-78"/>
              <a:ea typeface="Al Bayan Plain" charset="-78"/>
              <a:cs typeface="Al Bayan Plain" charset="-78"/>
            </a:endParaRPr>
          </a:p>
          <a:p>
            <a:endParaRPr lang="en-US" dirty="0"/>
          </a:p>
        </p:txBody>
      </p:sp>
    </p:spTree>
    <p:extLst>
      <p:ext uri="{BB962C8B-B14F-4D97-AF65-F5344CB8AC3E}">
        <p14:creationId xmlns:p14="http://schemas.microsoft.com/office/powerpoint/2010/main" val="2025293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9" presetClass="entr" presetSubtype="0" decel="10000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 calcmode="lin" valueType="num">
                                      <p:cBhvr>
                                        <p:cTn id="9" dur="500" fill="hold"/>
                                        <p:tgtEl>
                                          <p:spTgt spid="2"/>
                                        </p:tgtEl>
                                        <p:attrNameLst>
                                          <p:attrName>style.rotation</p:attrName>
                                        </p:attrNameLst>
                                      </p:cBhvr>
                                      <p:tavLst>
                                        <p:tav tm="0">
                                          <p:val>
                                            <p:fltVal val="360"/>
                                          </p:val>
                                        </p:tav>
                                        <p:tav tm="100000">
                                          <p:val>
                                            <p:fltVal val="0"/>
                                          </p:val>
                                        </p:tav>
                                      </p:tavLst>
                                    </p:anim>
                                    <p:animEffect transition="in" filter="fade">
                                      <p:cBhvr>
                                        <p:cTn id="1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092295" y="2537660"/>
            <a:ext cx="8946541" cy="2882639"/>
          </a:xfrm>
        </p:spPr>
        <p:style>
          <a:lnRef idx="1">
            <a:schemeClr val="accent1"/>
          </a:lnRef>
          <a:fillRef idx="3">
            <a:schemeClr val="accent1"/>
          </a:fillRef>
          <a:effectRef idx="2">
            <a:schemeClr val="accent1"/>
          </a:effectRef>
          <a:fontRef idx="minor">
            <a:schemeClr val="lt1"/>
          </a:fontRef>
        </p:style>
        <p:txBody>
          <a:bodyPr>
            <a:normAutofit lnSpcReduction="10000"/>
          </a:bodyPr>
          <a:lstStyle/>
          <a:p>
            <a:r>
              <a:rPr lang="en-US" dirty="0" smtClean="0"/>
              <a:t>What is meant by humanitarian care?</a:t>
            </a:r>
          </a:p>
          <a:p>
            <a:r>
              <a:rPr lang="en-US" dirty="0" smtClean="0"/>
              <a:t>Who are </a:t>
            </a:r>
            <a:r>
              <a:rPr lang="en-US" dirty="0"/>
              <a:t>O</a:t>
            </a:r>
            <a:r>
              <a:rPr lang="en-US" dirty="0" smtClean="0"/>
              <a:t>xfam and what do they do?</a:t>
            </a:r>
          </a:p>
          <a:p>
            <a:r>
              <a:rPr lang="en-US" dirty="0" smtClean="0"/>
              <a:t>What research has found struggles Oxfam are facing right now?</a:t>
            </a:r>
          </a:p>
          <a:p>
            <a:r>
              <a:rPr lang="en-US" dirty="0" smtClean="0"/>
              <a:t>What has been a success for Oxfam international?</a:t>
            </a:r>
          </a:p>
          <a:p>
            <a:r>
              <a:rPr lang="en-US" dirty="0" smtClean="0"/>
              <a:t>Ongoing humanitarian aid challenges</a:t>
            </a:r>
          </a:p>
          <a:p>
            <a:r>
              <a:rPr lang="en-US" dirty="0" smtClean="0"/>
              <a:t>Similarities and differences in research</a:t>
            </a:r>
          </a:p>
          <a:p>
            <a:r>
              <a:rPr lang="en-US" dirty="0" smtClean="0"/>
              <a:t>What has worked well and what isn’t?</a:t>
            </a:r>
          </a:p>
          <a:p>
            <a:endParaRPr lang="en-US" dirty="0" smtClean="0"/>
          </a:p>
          <a:p>
            <a:endParaRPr lang="en-US" dirty="0" smtClean="0"/>
          </a:p>
          <a:p>
            <a:endParaRPr lang="en-US" dirty="0"/>
          </a:p>
        </p:txBody>
      </p:sp>
      <p:sp>
        <p:nvSpPr>
          <p:cNvPr id="4" name="Rectangle 3"/>
          <p:cNvSpPr/>
          <p:nvPr/>
        </p:nvSpPr>
        <p:spPr>
          <a:xfrm>
            <a:off x="71043" y="389388"/>
            <a:ext cx="9967793" cy="923330"/>
          </a:xfrm>
          <a:prstGeom prst="rect">
            <a:avLst/>
          </a:prstGeom>
          <a:noFill/>
        </p:spPr>
        <p:txBody>
          <a:bodyPr wrap="none" lIns="91440" tIns="45720" rIns="91440" bIns="45720">
            <a:spAutoFit/>
          </a:bodyPr>
          <a:lstStyle/>
          <a:p>
            <a:pPr algn="ctr"/>
            <a:r>
              <a:rPr lang="en-GB" sz="5400" b="1" dirty="0" smtClean="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rPr>
              <a:t>This presentation will discuss..</a:t>
            </a:r>
            <a:endParaRPr lang="en-GB" sz="5400" b="1" dirty="0">
              <a:ln w="12700">
                <a:solidFill>
                  <a:schemeClr val="accent1"/>
                </a:solidFill>
                <a:prstDash val="solid"/>
              </a:ln>
              <a:pattFill prst="pct50">
                <a:fgClr>
                  <a:schemeClr val="accent1"/>
                </a:fgClr>
                <a:bgClr>
                  <a:schemeClr val="accent1">
                    <a:lumMod val="20000"/>
                    <a:lumOff val="80000"/>
                  </a:schemeClr>
                </a:bgClr>
              </a:pattFill>
              <a:effectLst>
                <a:outerShdw dist="38100" dir="2640000" algn="bl" rotWithShape="0">
                  <a:schemeClr val="accent1"/>
                </a:outerShdw>
              </a:effectLst>
            </a:endParaRPr>
          </a:p>
        </p:txBody>
      </p:sp>
    </p:spTree>
    <p:extLst>
      <p:ext uri="{BB962C8B-B14F-4D97-AF65-F5344CB8AC3E}">
        <p14:creationId xmlns:p14="http://schemas.microsoft.com/office/powerpoint/2010/main" val="173463506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00292" y="2766426"/>
            <a:ext cx="9952617" cy="1400530"/>
          </a:xfrm>
        </p:spPr>
        <p:txBody>
          <a:bodyPr/>
          <a:lstStyle/>
          <a:p>
            <a:r>
              <a:rPr lang="en-US" sz="4800" dirty="0" smtClean="0">
                <a:latin typeface="Al Bayan Plain" charset="-78"/>
                <a:ea typeface="Al Bayan Plain" charset="-78"/>
                <a:cs typeface="Al Bayan Plain" charset="-78"/>
              </a:rPr>
              <a:t>What is meant by humanitarian care?</a:t>
            </a:r>
            <a:endParaRPr lang="en-US" sz="4800" dirty="0">
              <a:latin typeface="Al Bayan Plain" charset="-78"/>
              <a:ea typeface="Al Bayan Plain" charset="-78"/>
              <a:cs typeface="Al Bayan Plain" charset="-78"/>
            </a:endParaRPr>
          </a:p>
        </p:txBody>
      </p:sp>
      <p:cxnSp>
        <p:nvCxnSpPr>
          <p:cNvPr id="6" name="Straight Arrow Connector 5"/>
          <p:cNvCxnSpPr/>
          <p:nvPr/>
        </p:nvCxnSpPr>
        <p:spPr>
          <a:xfrm flipV="1">
            <a:off x="5749636" y="1620982"/>
            <a:ext cx="27709" cy="1145444"/>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7" name="TextBox 6"/>
          <p:cNvSpPr txBox="1"/>
          <p:nvPr/>
        </p:nvSpPr>
        <p:spPr>
          <a:xfrm>
            <a:off x="4537363" y="1136072"/>
            <a:ext cx="2479964" cy="369332"/>
          </a:xfrm>
          <a:prstGeom prst="rect">
            <a:avLst/>
          </a:prstGeom>
          <a:noFill/>
        </p:spPr>
        <p:txBody>
          <a:bodyPr wrap="square" rtlCol="0">
            <a:spAutoFit/>
          </a:bodyPr>
          <a:lstStyle/>
          <a:p>
            <a:r>
              <a:rPr lang="en-US" dirty="0" smtClean="0"/>
              <a:t>Aid in emergencies</a:t>
            </a:r>
            <a:endParaRPr lang="en-US" dirty="0"/>
          </a:p>
        </p:txBody>
      </p:sp>
      <p:cxnSp>
        <p:nvCxnSpPr>
          <p:cNvPr id="8" name="Straight Arrow Connector 7"/>
          <p:cNvCxnSpPr/>
          <p:nvPr/>
        </p:nvCxnSpPr>
        <p:spPr>
          <a:xfrm flipV="1">
            <a:off x="8936183" y="1925782"/>
            <a:ext cx="928254" cy="88683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0" name="Straight Arrow Connector 9"/>
          <p:cNvCxnSpPr/>
          <p:nvPr/>
        </p:nvCxnSpPr>
        <p:spPr>
          <a:xfrm flipH="1" flipV="1">
            <a:off x="1918853" y="1801220"/>
            <a:ext cx="900545" cy="965206"/>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13" name="TextBox 12"/>
          <p:cNvSpPr txBox="1"/>
          <p:nvPr/>
        </p:nvSpPr>
        <p:spPr>
          <a:xfrm>
            <a:off x="623455" y="1343891"/>
            <a:ext cx="2847108" cy="369332"/>
          </a:xfrm>
          <a:prstGeom prst="rect">
            <a:avLst/>
          </a:prstGeom>
          <a:noFill/>
        </p:spPr>
        <p:txBody>
          <a:bodyPr wrap="square" rtlCol="0">
            <a:spAutoFit/>
          </a:bodyPr>
          <a:lstStyle/>
          <a:p>
            <a:r>
              <a:rPr lang="en-US" dirty="0" smtClean="0"/>
              <a:t>Gender in emergencies</a:t>
            </a:r>
            <a:endParaRPr lang="en-US" dirty="0"/>
          </a:p>
        </p:txBody>
      </p:sp>
      <p:sp>
        <p:nvSpPr>
          <p:cNvPr id="14" name="TextBox 13"/>
          <p:cNvSpPr txBox="1"/>
          <p:nvPr/>
        </p:nvSpPr>
        <p:spPr>
          <a:xfrm>
            <a:off x="9282546" y="1320739"/>
            <a:ext cx="2812472" cy="369332"/>
          </a:xfrm>
          <a:prstGeom prst="rect">
            <a:avLst/>
          </a:prstGeom>
          <a:noFill/>
        </p:spPr>
        <p:txBody>
          <a:bodyPr wrap="square" rtlCol="0">
            <a:spAutoFit/>
          </a:bodyPr>
          <a:lstStyle/>
          <a:p>
            <a:r>
              <a:rPr lang="en-US" dirty="0" smtClean="0"/>
              <a:t>Keeping </a:t>
            </a:r>
            <a:r>
              <a:rPr lang="en-US" smtClean="0"/>
              <a:t>people safe</a:t>
            </a:r>
            <a:endParaRPr lang="en-US"/>
          </a:p>
        </p:txBody>
      </p:sp>
      <p:cxnSp>
        <p:nvCxnSpPr>
          <p:cNvPr id="21" name="Straight Arrow Connector 20"/>
          <p:cNvCxnSpPr/>
          <p:nvPr/>
        </p:nvCxnSpPr>
        <p:spPr>
          <a:xfrm>
            <a:off x="5777345" y="3466691"/>
            <a:ext cx="0" cy="1285418"/>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23" name="TextBox 22"/>
          <p:cNvSpPr txBox="1"/>
          <p:nvPr/>
        </p:nvSpPr>
        <p:spPr>
          <a:xfrm>
            <a:off x="4395354" y="4867221"/>
            <a:ext cx="3096492" cy="369332"/>
          </a:xfrm>
          <a:prstGeom prst="rect">
            <a:avLst/>
          </a:prstGeom>
          <a:noFill/>
        </p:spPr>
        <p:txBody>
          <a:bodyPr wrap="square" rtlCol="0">
            <a:spAutoFit/>
          </a:bodyPr>
          <a:lstStyle/>
          <a:p>
            <a:r>
              <a:rPr lang="en-US" smtClean="0"/>
              <a:t>Emergency food security</a:t>
            </a:r>
            <a:endParaRPr lang="en-US"/>
          </a:p>
        </p:txBody>
      </p:sp>
      <p:cxnSp>
        <p:nvCxnSpPr>
          <p:cNvPr id="25" name="Straight Arrow Connector 24"/>
          <p:cNvCxnSpPr/>
          <p:nvPr/>
        </p:nvCxnSpPr>
        <p:spPr>
          <a:xfrm>
            <a:off x="8809616" y="3856243"/>
            <a:ext cx="1415039" cy="1829009"/>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26" name="TextBox 25"/>
          <p:cNvSpPr txBox="1"/>
          <p:nvPr/>
        </p:nvSpPr>
        <p:spPr>
          <a:xfrm>
            <a:off x="9628910" y="5874327"/>
            <a:ext cx="2119745" cy="369332"/>
          </a:xfrm>
          <a:prstGeom prst="rect">
            <a:avLst/>
          </a:prstGeom>
          <a:noFill/>
        </p:spPr>
        <p:txBody>
          <a:bodyPr wrap="square" rtlCol="0">
            <a:spAutoFit/>
          </a:bodyPr>
          <a:lstStyle/>
          <a:p>
            <a:r>
              <a:rPr lang="en-US" dirty="0" smtClean="0"/>
              <a:t>Public Health </a:t>
            </a:r>
            <a:endParaRPr lang="en-US" dirty="0"/>
          </a:p>
        </p:txBody>
      </p:sp>
      <p:cxnSp>
        <p:nvCxnSpPr>
          <p:cNvPr id="27" name="Straight Arrow Connector 26"/>
          <p:cNvCxnSpPr/>
          <p:nvPr/>
        </p:nvCxnSpPr>
        <p:spPr>
          <a:xfrm flipH="1">
            <a:off x="1432610" y="3607070"/>
            <a:ext cx="1370806" cy="207818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
        <p:nvSpPr>
          <p:cNvPr id="31" name="TextBox 30"/>
          <p:cNvSpPr txBox="1"/>
          <p:nvPr/>
        </p:nvSpPr>
        <p:spPr>
          <a:xfrm>
            <a:off x="249382" y="5874327"/>
            <a:ext cx="2355273" cy="369332"/>
          </a:xfrm>
          <a:prstGeom prst="rect">
            <a:avLst/>
          </a:prstGeom>
          <a:noFill/>
        </p:spPr>
        <p:txBody>
          <a:bodyPr wrap="square" rtlCol="0">
            <a:spAutoFit/>
          </a:bodyPr>
          <a:lstStyle/>
          <a:p>
            <a:r>
              <a:rPr lang="en-US" dirty="0" smtClean="0"/>
              <a:t>Refugees</a:t>
            </a:r>
            <a:endParaRPr lang="en-US" dirty="0"/>
          </a:p>
        </p:txBody>
      </p:sp>
    </p:spTree>
    <p:extLst>
      <p:ext uri="{BB962C8B-B14F-4D97-AF65-F5344CB8AC3E}">
        <p14:creationId xmlns:p14="http://schemas.microsoft.com/office/powerpoint/2010/main" val="25158969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31049" y="201706"/>
            <a:ext cx="8336524" cy="1400530"/>
          </a:xfrm>
        </p:spPr>
        <p:txBody>
          <a:bodyPr/>
          <a:lstStyle/>
          <a:p>
            <a:pPr algn="ctr"/>
            <a:r>
              <a:rPr lang="en-US" b="1" dirty="0" smtClean="0"/>
              <a:t>OXFAM</a:t>
            </a:r>
            <a:endParaRPr lang="en-US" b="1" dirty="0"/>
          </a:p>
        </p:txBody>
      </p:sp>
      <p:sp>
        <p:nvSpPr>
          <p:cNvPr id="3" name="Content Placeholder 2"/>
          <p:cNvSpPr>
            <a:spLocks noGrp="1"/>
          </p:cNvSpPr>
          <p:nvPr>
            <p:ph idx="1"/>
          </p:nvPr>
        </p:nvSpPr>
        <p:spPr>
          <a:xfrm>
            <a:off x="1426041" y="2268071"/>
            <a:ext cx="8946541" cy="4195481"/>
          </a:xfrm>
        </p:spPr>
        <p:txBody>
          <a:bodyPr/>
          <a:lstStyle/>
          <a:p>
            <a:pPr algn="ctr"/>
            <a:r>
              <a:rPr lang="en-US" sz="2800" dirty="0" smtClean="0">
                <a:latin typeface="Arial" charset="0"/>
                <a:ea typeface="Arial" charset="0"/>
                <a:cs typeface="Arial" charset="0"/>
              </a:rPr>
              <a:t>Who are Oxfam?</a:t>
            </a:r>
          </a:p>
          <a:p>
            <a:pPr algn="ctr"/>
            <a:r>
              <a:rPr lang="en-US" sz="2800" dirty="0" smtClean="0">
                <a:latin typeface="Arial" charset="0"/>
                <a:ea typeface="Arial" charset="0"/>
                <a:cs typeface="Arial" charset="0"/>
              </a:rPr>
              <a:t>What are their goals and values?</a:t>
            </a:r>
          </a:p>
          <a:p>
            <a:pPr algn="ctr"/>
            <a:r>
              <a:rPr lang="en-US" sz="2800" dirty="0" smtClean="0">
                <a:latin typeface="Arial" charset="0"/>
                <a:ea typeface="Arial" charset="0"/>
                <a:cs typeface="Arial" charset="0"/>
              </a:rPr>
              <a:t>How do they make a difference?</a:t>
            </a:r>
          </a:p>
          <a:p>
            <a:pPr algn="ctr"/>
            <a:r>
              <a:rPr lang="en-US" sz="2800" dirty="0" smtClean="0">
                <a:latin typeface="Arial" charset="0"/>
                <a:ea typeface="Arial" charset="0"/>
                <a:cs typeface="Arial" charset="0"/>
              </a:rPr>
              <a:t>What resources do they use?</a:t>
            </a:r>
          </a:p>
          <a:p>
            <a:pPr algn="ctr"/>
            <a:r>
              <a:rPr lang="en-US" sz="2800" dirty="0" smtClean="0">
                <a:latin typeface="Arial" charset="0"/>
                <a:ea typeface="Arial" charset="0"/>
                <a:cs typeface="Arial" charset="0"/>
              </a:rPr>
              <a:t>Where can they be found?</a:t>
            </a:r>
          </a:p>
          <a:p>
            <a:endParaRPr lang="en-US" dirty="0" smtClean="0"/>
          </a:p>
          <a:p>
            <a:endParaRPr lang="en-US" dirty="0" smtClean="0"/>
          </a:p>
          <a:p>
            <a:endParaRPr lang="en-US" dirty="0"/>
          </a:p>
        </p:txBody>
      </p:sp>
      <p:cxnSp>
        <p:nvCxnSpPr>
          <p:cNvPr id="5" name="Straight Arrow Connector 4"/>
          <p:cNvCxnSpPr/>
          <p:nvPr/>
        </p:nvCxnSpPr>
        <p:spPr>
          <a:xfrm flipV="1">
            <a:off x="8193741" y="1748929"/>
            <a:ext cx="1434353" cy="55581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6" name="Straight Arrow Connector 5"/>
          <p:cNvCxnSpPr/>
          <p:nvPr/>
        </p:nvCxnSpPr>
        <p:spPr>
          <a:xfrm>
            <a:off x="8346141" y="4996600"/>
            <a:ext cx="1281953" cy="51343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9" name="Straight Arrow Connector 8"/>
          <p:cNvCxnSpPr/>
          <p:nvPr/>
        </p:nvCxnSpPr>
        <p:spPr>
          <a:xfrm flipH="1" flipV="1">
            <a:off x="1731049" y="2268071"/>
            <a:ext cx="1487281" cy="47513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1" name="Straight Arrow Connector 10"/>
          <p:cNvCxnSpPr/>
          <p:nvPr/>
        </p:nvCxnSpPr>
        <p:spPr>
          <a:xfrm flipH="1">
            <a:off x="1712688" y="4183052"/>
            <a:ext cx="1452284" cy="649942"/>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4" name="Straight Arrow Connector 13"/>
          <p:cNvCxnSpPr/>
          <p:nvPr/>
        </p:nvCxnSpPr>
        <p:spPr>
          <a:xfrm flipV="1">
            <a:off x="5899311" y="1434353"/>
            <a:ext cx="0" cy="466165"/>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8" name="Straight Arrow Connector 17"/>
          <p:cNvCxnSpPr/>
          <p:nvPr/>
        </p:nvCxnSpPr>
        <p:spPr>
          <a:xfrm>
            <a:off x="5899311" y="5283676"/>
            <a:ext cx="8430" cy="452717"/>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159463088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290975" y="2675113"/>
            <a:ext cx="9678041" cy="646331"/>
          </a:xfrm>
          <a:prstGeom prst="rect">
            <a:avLst/>
          </a:prstGeom>
          <a:noFill/>
        </p:spPr>
        <p:txBody>
          <a:bodyPr wrap="square" rtlCol="0">
            <a:spAutoFit/>
          </a:bodyPr>
          <a:lstStyle/>
          <a:p>
            <a:pPr algn="ctr"/>
            <a:r>
              <a:rPr lang="en-US" sz="3600" b="1" u="sng" dirty="0" err="1" smtClean="0">
                <a:ln w="0"/>
                <a:solidFill>
                  <a:srgbClr val="FF0000"/>
                </a:solidFill>
                <a:effectLst>
                  <a:outerShdw blurRad="38100" dist="19050" dir="2700000" algn="tl" rotWithShape="0">
                    <a:schemeClr val="dk1">
                      <a:alpha val="40000"/>
                    </a:schemeClr>
                  </a:outerShdw>
                </a:effectLst>
                <a:latin typeface="Ayuthaya" charset="-34"/>
                <a:ea typeface="Ayuthaya" charset="-34"/>
                <a:cs typeface="Ayuthaya" charset="-34"/>
              </a:rPr>
              <a:t>Yemens</a:t>
            </a:r>
            <a:r>
              <a:rPr lang="en-US" sz="3600" b="1" u="sng" dirty="0">
                <a:ln w="0"/>
                <a:solidFill>
                  <a:srgbClr val="FF0000"/>
                </a:solidFill>
                <a:effectLst>
                  <a:outerShdw blurRad="38100" dist="19050" dir="2700000" algn="tl" rotWithShape="0">
                    <a:schemeClr val="dk1">
                      <a:alpha val="40000"/>
                    </a:schemeClr>
                  </a:outerShdw>
                </a:effectLst>
                <a:latin typeface="Ayuthaya" charset="-34"/>
                <a:ea typeface="Ayuthaya" charset="-34"/>
                <a:cs typeface="Ayuthaya" charset="-34"/>
              </a:rPr>
              <a:t> </a:t>
            </a:r>
            <a:r>
              <a:rPr lang="en-US" sz="3600" b="1" u="sng" dirty="0" smtClean="0">
                <a:ln w="0"/>
                <a:solidFill>
                  <a:srgbClr val="FF0000"/>
                </a:solidFill>
                <a:effectLst>
                  <a:outerShdw blurRad="38100" dist="19050" dir="2700000" algn="tl" rotWithShape="0">
                    <a:schemeClr val="dk1">
                      <a:alpha val="40000"/>
                    </a:schemeClr>
                  </a:outerShdw>
                </a:effectLst>
                <a:latin typeface="Ayuthaya" charset="-34"/>
                <a:ea typeface="Ayuthaya" charset="-34"/>
                <a:cs typeface="Ayuthaya" charset="-34"/>
              </a:rPr>
              <a:t>shattered food economy  </a:t>
            </a:r>
            <a:endParaRPr lang="en-US" sz="3600" b="1" u="sng" dirty="0">
              <a:ln w="0"/>
              <a:solidFill>
                <a:srgbClr val="FF0000"/>
              </a:solidFill>
              <a:effectLst>
                <a:outerShdw blurRad="38100" dist="19050" dir="2700000" algn="tl" rotWithShape="0">
                  <a:schemeClr val="dk1">
                    <a:alpha val="40000"/>
                  </a:schemeClr>
                </a:outerShdw>
              </a:effectLst>
              <a:latin typeface="Ayuthaya" charset="-34"/>
              <a:ea typeface="Ayuthaya" charset="-34"/>
              <a:cs typeface="Ayuthaya" charset="-34"/>
            </a:endParaRPr>
          </a:p>
        </p:txBody>
      </p:sp>
      <p:sp>
        <p:nvSpPr>
          <p:cNvPr id="6" name="Rectangle 5"/>
          <p:cNvSpPr/>
          <p:nvPr/>
        </p:nvSpPr>
        <p:spPr>
          <a:xfrm>
            <a:off x="260956" y="1096972"/>
            <a:ext cx="11557972" cy="923330"/>
          </a:xfrm>
          <a:prstGeom prst="rect">
            <a:avLst/>
          </a:prstGeom>
          <a:noFill/>
        </p:spPr>
        <p:txBody>
          <a:bodyPr wrap="none" lIns="91440" tIns="45720" rIns="91440" bIns="45720">
            <a:spAutoFit/>
          </a:bodyPr>
          <a:lstStyle/>
          <a:p>
            <a:pPr algn="ctr"/>
            <a:r>
              <a:rPr lang="en-GB" sz="54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rPr>
              <a:t>What struggles are Oxfam facing?</a:t>
            </a:r>
            <a:endParaRPr lang="en-GB" sz="54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
        <p:nvSpPr>
          <p:cNvPr id="8" name="TextBox 7"/>
          <p:cNvSpPr txBox="1"/>
          <p:nvPr/>
        </p:nvSpPr>
        <p:spPr>
          <a:xfrm>
            <a:off x="1110867" y="4031673"/>
            <a:ext cx="9858149" cy="1815882"/>
          </a:xfrm>
          <a:prstGeom prst="rect">
            <a:avLst/>
          </a:prstGeom>
          <a:noFill/>
        </p:spPr>
        <p:txBody>
          <a:bodyPr wrap="square" rtlCol="0">
            <a:spAutoFit/>
          </a:bodyPr>
          <a:lstStyle/>
          <a:p>
            <a:pPr algn="ctr"/>
            <a:r>
              <a:rPr lang="en-US" sz="2800" dirty="0" smtClean="0"/>
              <a:t>What are Oxfam doing to help?</a:t>
            </a:r>
          </a:p>
          <a:p>
            <a:pPr algn="ctr"/>
            <a:r>
              <a:rPr lang="en-US" sz="2800" dirty="0" smtClean="0"/>
              <a:t>What other problems are the people of Yemen facing?</a:t>
            </a:r>
          </a:p>
          <a:p>
            <a:pPr algn="ctr"/>
            <a:r>
              <a:rPr lang="en-US" sz="2800" dirty="0" smtClean="0"/>
              <a:t>Is the programme provided by Oxfam a success?</a:t>
            </a:r>
          </a:p>
          <a:p>
            <a:pPr algn="ctr"/>
            <a:r>
              <a:rPr lang="en-US" sz="2800" dirty="0" smtClean="0"/>
              <a:t>What are Oxfam doing to try and make peace?</a:t>
            </a:r>
            <a:endParaRPr lang="en-US" sz="2800" dirty="0"/>
          </a:p>
        </p:txBody>
      </p:sp>
    </p:spTree>
    <p:extLst>
      <p:ext uri="{BB962C8B-B14F-4D97-AF65-F5344CB8AC3E}">
        <p14:creationId xmlns:p14="http://schemas.microsoft.com/office/powerpoint/2010/main" val="36536963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loud 5"/>
          <p:cNvSpPr/>
          <p:nvPr/>
        </p:nvSpPr>
        <p:spPr>
          <a:xfrm>
            <a:off x="462709" y="1071535"/>
            <a:ext cx="10796530" cy="4968607"/>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noFill/>
            </a:endParaRPr>
          </a:p>
        </p:txBody>
      </p:sp>
      <p:sp>
        <p:nvSpPr>
          <p:cNvPr id="4" name="TextBox 3"/>
          <p:cNvSpPr txBox="1"/>
          <p:nvPr/>
        </p:nvSpPr>
        <p:spPr>
          <a:xfrm>
            <a:off x="1355075" y="2401677"/>
            <a:ext cx="9705860" cy="2308324"/>
          </a:xfrm>
          <a:prstGeom prst="rect">
            <a:avLst/>
          </a:prstGeom>
          <a:noFill/>
        </p:spPr>
        <p:txBody>
          <a:bodyPr wrap="square" rtlCol="0">
            <a:spAutoFit/>
          </a:bodyPr>
          <a:lstStyle/>
          <a:p>
            <a:pPr algn="ctr"/>
            <a:r>
              <a:rPr lang="en-US" sz="2400" dirty="0" smtClean="0">
                <a:latin typeface="Al Bayan Plain" charset="-78"/>
                <a:ea typeface="Al Bayan Plain" charset="-78"/>
                <a:cs typeface="Al Bayan Plain" charset="-78"/>
              </a:rPr>
              <a:t>The economy of Yemen has halved since 2015. The people of Yemen do not have much salary of any sort and over 80% of the population live beneath the poverty line. In 2018, retail costs in 2018 on products of nourishment were much higher than in the pre-emergency period. Fuel costs had also increased and the breakdown of earnings and increase in costs has pushed food far beyond their reach. (Oxfam, 2019)</a:t>
            </a:r>
            <a:endParaRPr lang="en-US" sz="2400" dirty="0">
              <a:latin typeface="Al Bayan Plain" charset="-78"/>
              <a:ea typeface="Al Bayan Plain" charset="-78"/>
              <a:cs typeface="Al Bayan Plain" charset="-78"/>
            </a:endParaRPr>
          </a:p>
        </p:txBody>
      </p:sp>
    </p:spTree>
    <p:extLst>
      <p:ext uri="{BB962C8B-B14F-4D97-AF65-F5344CB8AC3E}">
        <p14:creationId xmlns:p14="http://schemas.microsoft.com/office/powerpoint/2010/main" val="111170867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05956" y="-122034"/>
            <a:ext cx="10867612" cy="1754326"/>
          </a:xfrm>
          <a:prstGeom prst="rect">
            <a:avLst/>
          </a:prstGeom>
          <a:noFill/>
        </p:spPr>
        <p:txBody>
          <a:bodyPr wrap="square" lIns="91440" tIns="45720" rIns="91440" bIns="45720">
            <a:spAutoFit/>
          </a:bodyPr>
          <a:lstStyle/>
          <a:p>
            <a:pPr algn="ctr"/>
            <a:r>
              <a:rPr lang="en-US" sz="5400" b="0" cap="none" spc="0" dirty="0">
                <a:ln w="0"/>
                <a:solidFill>
                  <a:schemeClr val="accent1"/>
                </a:solidFill>
                <a:effectLst>
                  <a:outerShdw blurRad="38100" dist="25400" dir="5400000" algn="ctr" rotWithShape="0">
                    <a:srgbClr val="6E747A">
                      <a:alpha val="43000"/>
                    </a:srgbClr>
                  </a:outerShdw>
                </a:effectLst>
              </a:rPr>
              <a:t>West Sumatra earthquake (2009) </a:t>
            </a:r>
          </a:p>
        </p:txBody>
      </p:sp>
      <p:sp>
        <p:nvSpPr>
          <p:cNvPr id="6" name="TextBox 5"/>
          <p:cNvSpPr txBox="1"/>
          <p:nvPr/>
        </p:nvSpPr>
        <p:spPr>
          <a:xfrm>
            <a:off x="3726873" y="2424878"/>
            <a:ext cx="4087092" cy="769441"/>
          </a:xfrm>
          <a:prstGeom prst="rect">
            <a:avLst/>
          </a:prstGeom>
          <a:noFill/>
        </p:spPr>
        <p:txBody>
          <a:bodyPr wrap="square" rtlCol="0">
            <a:spAutoFit/>
          </a:bodyPr>
          <a:lstStyle/>
          <a:p>
            <a:r>
              <a:rPr lang="en-US" sz="4400" i="1" dirty="0" smtClean="0">
                <a:latin typeface="Al Bayan Plain" charset="-78"/>
                <a:ea typeface="Al Bayan Plain" charset="-78"/>
                <a:cs typeface="Al Bayan Plain" charset="-78"/>
              </a:rPr>
              <a:t>Gender Equality</a:t>
            </a:r>
            <a:endParaRPr lang="en-US" sz="4400" i="1" dirty="0">
              <a:latin typeface="Al Bayan Plain" charset="-78"/>
              <a:ea typeface="Al Bayan Plain" charset="-78"/>
              <a:cs typeface="Al Bayan Plain" charset="-78"/>
            </a:endParaRPr>
          </a:p>
        </p:txBody>
      </p:sp>
      <p:sp>
        <p:nvSpPr>
          <p:cNvPr id="7" name="Rectangle 6"/>
          <p:cNvSpPr/>
          <p:nvPr/>
        </p:nvSpPr>
        <p:spPr>
          <a:xfrm>
            <a:off x="-259256" y="1778547"/>
            <a:ext cx="11998036" cy="646331"/>
          </a:xfrm>
          <a:prstGeom prst="rect">
            <a:avLst/>
          </a:prstGeom>
          <a:noFill/>
        </p:spPr>
        <p:txBody>
          <a:bodyPr wrap="square" lIns="91440" tIns="45720" rIns="91440" bIns="45720">
            <a:spAutoFit/>
          </a:bodyPr>
          <a:lstStyle/>
          <a:p>
            <a:pPr algn="ctr"/>
            <a:r>
              <a:rPr lang="en-US" sz="36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Al Bayan Plain" charset="-78"/>
                <a:ea typeface="Al Bayan Plain" charset="-78"/>
                <a:cs typeface="Al Bayan Plain" charset="-78"/>
              </a:rPr>
              <a:t>What has been a success for </a:t>
            </a:r>
            <a:r>
              <a:rPr lang="en-US" sz="3600" b="1" cap="none" spc="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Al Bayan Plain" charset="-78"/>
                <a:ea typeface="Al Bayan Plain" charset="-78"/>
                <a:cs typeface="Al Bayan Plain" charset="-78"/>
              </a:rPr>
              <a:t>Oxfam international</a:t>
            </a:r>
            <a:r>
              <a:rPr lang="en-US" sz="3600" b="1" cap="none" spc="0" dirty="0" smtClean="0">
                <a:ln w="13462">
                  <a:solidFill>
                    <a:schemeClr val="bg1"/>
                  </a:solidFill>
                  <a:prstDash val="solid"/>
                </a:ln>
                <a:solidFill>
                  <a:schemeClr val="tx1">
                    <a:lumMod val="85000"/>
                    <a:lumOff val="15000"/>
                  </a:schemeClr>
                </a:solidFill>
                <a:effectLst>
                  <a:outerShdw dist="38100" dir="2700000" algn="bl" rotWithShape="0">
                    <a:schemeClr val="accent5"/>
                  </a:outerShdw>
                </a:effectLst>
                <a:latin typeface="Al Bayan Plain" charset="-78"/>
                <a:ea typeface="Al Bayan Plain" charset="-78"/>
                <a:cs typeface="Al Bayan Plain" charset="-78"/>
              </a:rPr>
              <a:t>?</a:t>
            </a:r>
            <a:endParaRPr lang="en-US" sz="3600" b="1" cap="none" spc="0" dirty="0">
              <a:ln w="13462">
                <a:solidFill>
                  <a:schemeClr val="bg1"/>
                </a:solidFill>
                <a:prstDash val="solid"/>
              </a:ln>
              <a:solidFill>
                <a:schemeClr val="tx1">
                  <a:lumMod val="85000"/>
                  <a:lumOff val="15000"/>
                </a:schemeClr>
              </a:solidFill>
              <a:effectLst>
                <a:outerShdw dist="38100" dir="2700000" algn="bl" rotWithShape="0">
                  <a:schemeClr val="accent5"/>
                </a:outerShdw>
              </a:effectLst>
            </a:endParaRPr>
          </a:p>
        </p:txBody>
      </p:sp>
      <p:sp>
        <p:nvSpPr>
          <p:cNvPr id="9" name="TextBox 8"/>
          <p:cNvSpPr txBox="1"/>
          <p:nvPr/>
        </p:nvSpPr>
        <p:spPr>
          <a:xfrm>
            <a:off x="236106" y="4114799"/>
            <a:ext cx="11068626" cy="1846659"/>
          </a:xfrm>
          <a:prstGeom prst="rect">
            <a:avLst/>
          </a:prstGeom>
          <a:noFill/>
        </p:spPr>
        <p:txBody>
          <a:bodyPr wrap="square" rtlCol="0">
            <a:spAutoFit/>
          </a:bodyPr>
          <a:lstStyle/>
          <a:p>
            <a:pPr algn="ctr"/>
            <a:r>
              <a:rPr lang="en-GB" sz="2400" dirty="0"/>
              <a:t>Humanitarian responses should meet 'safe programming' ethics for women and young girls, just as men and young boys, in order to handle dangers. Likewise, responses ought to guarantee access to great quality, safe, and confidential services for survivors of gender-based violence. </a:t>
            </a:r>
          </a:p>
          <a:p>
            <a:endParaRPr lang="en-US" dirty="0"/>
          </a:p>
        </p:txBody>
      </p:sp>
    </p:spTree>
    <p:extLst>
      <p:ext uri="{BB962C8B-B14F-4D97-AF65-F5344CB8AC3E}">
        <p14:creationId xmlns:p14="http://schemas.microsoft.com/office/powerpoint/2010/main" val="1379921404"/>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32477" y="390389"/>
            <a:ext cx="9809096" cy="707886"/>
          </a:xfrm>
          <a:prstGeom prst="rect">
            <a:avLst/>
          </a:prstGeom>
          <a:noFill/>
        </p:spPr>
        <p:txBody>
          <a:bodyPr wrap="none" lIns="91440" tIns="45720" rIns="91440" bIns="45720">
            <a:spAutoFit/>
          </a:bodyPr>
          <a:lstStyle/>
          <a:p>
            <a:pPr algn="ctr"/>
            <a:r>
              <a:rPr lang="en-GB" sz="4000" b="1" cap="none" spc="0" dirty="0" smtClean="0">
                <a:ln w="0"/>
                <a:solidFill>
                  <a:schemeClr val="accent1"/>
                </a:solidFill>
                <a:effectLst>
                  <a:outerShdw blurRad="38100" dist="25400" dir="5400000" algn="ctr" rotWithShape="0">
                    <a:srgbClr val="6E747A">
                      <a:alpha val="43000"/>
                    </a:srgbClr>
                  </a:outerShdw>
                </a:effectLst>
              </a:rPr>
              <a:t>Ongoing Humanitarian Aid Challenges</a:t>
            </a:r>
            <a:endParaRPr lang="en-GB" sz="4000" b="1" cap="none" spc="0" dirty="0">
              <a:ln w="0"/>
              <a:solidFill>
                <a:schemeClr val="accent1"/>
              </a:solidFill>
              <a:effectLst>
                <a:outerShdw blurRad="38100" dist="25400" dir="5400000" algn="ctr" rotWithShape="0">
                  <a:srgbClr val="6E747A">
                    <a:alpha val="43000"/>
                  </a:srgbClr>
                </a:outerShdw>
              </a:effectLst>
            </a:endParaRP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65607" y="1691231"/>
            <a:ext cx="6270051" cy="4378035"/>
          </a:xfrm>
          <a:prstGeom prst="rect">
            <a:avLst/>
          </a:prstGeom>
        </p:spPr>
      </p:pic>
      <p:sp>
        <p:nvSpPr>
          <p:cNvPr id="9" name="TextBox 8"/>
          <p:cNvSpPr txBox="1"/>
          <p:nvPr/>
        </p:nvSpPr>
        <p:spPr>
          <a:xfrm>
            <a:off x="4946072" y="6070241"/>
            <a:ext cx="3325091" cy="369332"/>
          </a:xfrm>
          <a:prstGeom prst="rect">
            <a:avLst/>
          </a:prstGeom>
          <a:noFill/>
        </p:spPr>
        <p:txBody>
          <a:bodyPr wrap="square" rtlCol="0">
            <a:spAutoFit/>
          </a:bodyPr>
          <a:lstStyle/>
          <a:p>
            <a:r>
              <a:rPr lang="is-IS" dirty="0" smtClean="0"/>
              <a:t>Achilles &amp; Hemsley, (2019)</a:t>
            </a:r>
            <a:endParaRPr lang="en-US" dirty="0"/>
          </a:p>
        </p:txBody>
      </p:sp>
      <p:sp>
        <p:nvSpPr>
          <p:cNvPr id="10" name="TextBox 9"/>
          <p:cNvSpPr txBox="1"/>
          <p:nvPr/>
        </p:nvSpPr>
        <p:spPr>
          <a:xfrm>
            <a:off x="7245927" y="2033588"/>
            <a:ext cx="4752109" cy="3693319"/>
          </a:xfrm>
          <a:prstGeom prst="rect">
            <a:avLst/>
          </a:prstGeom>
          <a:noFill/>
        </p:spPr>
        <p:txBody>
          <a:bodyPr wrap="square" rtlCol="0">
            <a:spAutoFit/>
          </a:bodyPr>
          <a:lstStyle/>
          <a:p>
            <a:r>
              <a:rPr lang="en-US" dirty="0" smtClean="0"/>
              <a:t>Humanitarian access is challenging due to the government of Syria’s restrictions. Different parts of Syria are run by the government and other parts can be controlled by other authorities and groups. </a:t>
            </a:r>
          </a:p>
          <a:p>
            <a:r>
              <a:rPr lang="en-US" dirty="0" smtClean="0"/>
              <a:t>This is making humanitarian organizations and other partners unable to provide access to the basic needs of civilians. </a:t>
            </a:r>
          </a:p>
          <a:p>
            <a:r>
              <a:rPr lang="en-US" dirty="0" smtClean="0"/>
              <a:t>The humanitarian organizations and the government of Syria need to work closely together to be able to provide access to sustainable basic needs.</a:t>
            </a:r>
          </a:p>
        </p:txBody>
      </p:sp>
    </p:spTree>
    <p:extLst>
      <p:ext uri="{BB962C8B-B14F-4D97-AF65-F5344CB8AC3E}">
        <p14:creationId xmlns:p14="http://schemas.microsoft.com/office/powerpoint/2010/main" val="63044217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836718" y="1459891"/>
            <a:ext cx="5974773" cy="4677672"/>
          </a:xfrm>
          <a:prstGeom prst="rect">
            <a:avLst/>
          </a:prstGeom>
        </p:spPr>
      </p:pic>
      <p:sp>
        <p:nvSpPr>
          <p:cNvPr id="7" name="Rectangle 6"/>
          <p:cNvSpPr/>
          <p:nvPr/>
        </p:nvSpPr>
        <p:spPr>
          <a:xfrm>
            <a:off x="8382413" y="6373090"/>
            <a:ext cx="3074881" cy="369332"/>
          </a:xfrm>
          <a:prstGeom prst="rect">
            <a:avLst/>
          </a:prstGeom>
        </p:spPr>
        <p:txBody>
          <a:bodyPr wrap="none">
            <a:spAutoFit/>
          </a:bodyPr>
          <a:lstStyle/>
          <a:p>
            <a:r>
              <a:rPr lang="is-IS" dirty="0" smtClean="0"/>
              <a:t>Achilles &amp; Hemsley, (2019)</a:t>
            </a:r>
            <a:endParaRPr lang="en-US" dirty="0"/>
          </a:p>
        </p:txBody>
      </p:sp>
    </p:spTree>
    <p:extLst>
      <p:ext uri="{BB962C8B-B14F-4D97-AF65-F5344CB8AC3E}">
        <p14:creationId xmlns:p14="http://schemas.microsoft.com/office/powerpoint/2010/main" val="15728731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4070009" y="1154018"/>
            <a:ext cx="4059125" cy="923330"/>
          </a:xfrm>
          <a:prstGeom prst="rect">
            <a:avLst/>
          </a:prstGeom>
          <a:noFill/>
        </p:spPr>
        <p:txBody>
          <a:bodyPr wrap="none" lIns="91440" tIns="45720" rIns="91440" bIns="45720">
            <a:spAutoFit/>
          </a:bodyPr>
          <a:lstStyle/>
          <a:p>
            <a:pPr algn="ctr"/>
            <a:r>
              <a:rPr lang="en-GB" sz="5400" smtClean="0">
                <a:ln w="0"/>
                <a:solidFill>
                  <a:schemeClr val="accent1"/>
                </a:solidFill>
                <a:effectLst>
                  <a:outerShdw blurRad="38100" dist="25400" dir="5400000" algn="ctr" rotWithShape="0">
                    <a:srgbClr val="6E747A">
                      <a:alpha val="43000"/>
                    </a:srgbClr>
                  </a:outerShdw>
                </a:effectLst>
              </a:rPr>
              <a:t>SIMILARITIES</a:t>
            </a:r>
            <a:endParaRPr lang="en-GB" sz="5400" b="0" cap="none" spc="0" dirty="0">
              <a:ln w="0"/>
              <a:solidFill>
                <a:schemeClr val="accent1"/>
              </a:solidFill>
              <a:effectLst>
                <a:outerShdw blurRad="38100" dist="25400" dir="5400000" algn="ctr" rotWithShape="0">
                  <a:srgbClr val="6E747A">
                    <a:alpha val="43000"/>
                  </a:srgbClr>
                </a:outerShdw>
              </a:effectLst>
            </a:endParaRPr>
          </a:p>
        </p:txBody>
      </p:sp>
      <p:sp>
        <p:nvSpPr>
          <p:cNvPr id="7" name="TextBox 6"/>
          <p:cNvSpPr txBox="1"/>
          <p:nvPr/>
        </p:nvSpPr>
        <p:spPr>
          <a:xfrm>
            <a:off x="1444445" y="2357554"/>
            <a:ext cx="9310254" cy="2585323"/>
          </a:xfrm>
          <a:prstGeom prst="rect">
            <a:avLst/>
          </a:prstGeom>
          <a:noFill/>
        </p:spPr>
        <p:txBody>
          <a:bodyPr wrap="square" rtlCol="0">
            <a:spAutoFit/>
          </a:bodyPr>
          <a:lstStyle/>
          <a:p>
            <a:pPr algn="ctr"/>
            <a:r>
              <a:rPr lang="en-GB" sz="2400" dirty="0">
                <a:latin typeface="Arial" charset="0"/>
                <a:ea typeface="Arial" charset="0"/>
                <a:cs typeface="Arial" charset="0"/>
              </a:rPr>
              <a:t>There can be many similarities and differences within humanitarian crisis across the world and from research found by </a:t>
            </a:r>
            <a:r>
              <a:rPr lang="en-GB" sz="2400" dirty="0" err="1">
                <a:latin typeface="Arial" charset="0"/>
                <a:ea typeface="Arial" charset="0"/>
                <a:cs typeface="Arial" charset="0"/>
              </a:rPr>
              <a:t>Yaseen</a:t>
            </a:r>
            <a:r>
              <a:rPr lang="en-GB" sz="2400" dirty="0">
                <a:latin typeface="Arial" charset="0"/>
                <a:ea typeface="Arial" charset="0"/>
                <a:cs typeface="Arial" charset="0"/>
              </a:rPr>
              <a:t> and Hillier, (2019), </a:t>
            </a:r>
            <a:r>
              <a:rPr lang="en-GB" sz="2400" dirty="0" err="1">
                <a:latin typeface="Arial" charset="0"/>
                <a:ea typeface="Arial" charset="0"/>
                <a:cs typeface="Arial" charset="0"/>
              </a:rPr>
              <a:t>oxfam</a:t>
            </a:r>
            <a:r>
              <a:rPr lang="en-GB" sz="2400" dirty="0">
                <a:latin typeface="Arial" charset="0"/>
                <a:ea typeface="Arial" charset="0"/>
                <a:cs typeface="Arial" charset="0"/>
              </a:rPr>
              <a:t> international, (2013) and Achilles and </a:t>
            </a:r>
            <a:r>
              <a:rPr lang="en-GB" sz="2400" dirty="0" err="1">
                <a:latin typeface="Arial" charset="0"/>
                <a:ea typeface="Arial" charset="0"/>
                <a:cs typeface="Arial" charset="0"/>
              </a:rPr>
              <a:t>Hemsley</a:t>
            </a:r>
            <a:r>
              <a:rPr lang="en-GB" sz="2400" dirty="0">
                <a:latin typeface="Arial" charset="0"/>
                <a:ea typeface="Arial" charset="0"/>
                <a:cs typeface="Arial" charset="0"/>
              </a:rPr>
              <a:t>, (2019) it seems that </a:t>
            </a:r>
            <a:r>
              <a:rPr lang="en-GB" sz="2400" dirty="0">
                <a:solidFill>
                  <a:schemeClr val="accent1">
                    <a:lumMod val="75000"/>
                  </a:schemeClr>
                </a:solidFill>
                <a:latin typeface="Arial" charset="0"/>
                <a:ea typeface="Arial" charset="0"/>
                <a:cs typeface="Arial" charset="0"/>
              </a:rPr>
              <a:t>gender inequality </a:t>
            </a:r>
            <a:r>
              <a:rPr lang="en-GB" sz="2400" dirty="0">
                <a:latin typeface="Arial" charset="0"/>
                <a:ea typeface="Arial" charset="0"/>
                <a:cs typeface="Arial" charset="0"/>
              </a:rPr>
              <a:t>is a strong issue in all areas of research in tackling </a:t>
            </a:r>
            <a:r>
              <a:rPr lang="en-GB" sz="2400" dirty="0" smtClean="0">
                <a:latin typeface="Arial" charset="0"/>
                <a:ea typeface="Arial" charset="0"/>
                <a:cs typeface="Arial" charset="0"/>
              </a:rPr>
              <a:t>poverty and helping rebuild lives.</a:t>
            </a:r>
          </a:p>
          <a:p>
            <a:pPr algn="ctr"/>
            <a:r>
              <a:rPr lang="en-GB" sz="2400" dirty="0" smtClean="0">
                <a:latin typeface="Arial" charset="0"/>
                <a:ea typeface="Arial" charset="0"/>
                <a:cs typeface="Arial" charset="0"/>
              </a:rPr>
              <a:t> </a:t>
            </a:r>
            <a:endParaRPr lang="en-GB" sz="2400" dirty="0">
              <a:latin typeface="Arial" charset="0"/>
              <a:ea typeface="Arial" charset="0"/>
              <a:cs typeface="Arial" charset="0"/>
            </a:endParaRPr>
          </a:p>
          <a:p>
            <a:endParaRPr lang="en-US" dirty="0"/>
          </a:p>
        </p:txBody>
      </p:sp>
    </p:spTree>
    <p:extLst>
      <p:ext uri="{BB962C8B-B14F-4D97-AF65-F5344CB8AC3E}">
        <p14:creationId xmlns:p14="http://schemas.microsoft.com/office/powerpoint/2010/main" val="212298378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46111" y="2115263"/>
            <a:ext cx="8946541" cy="4195481"/>
          </a:xfrm>
        </p:spPr>
        <p:style>
          <a:lnRef idx="3">
            <a:schemeClr val="lt1"/>
          </a:lnRef>
          <a:fillRef idx="1">
            <a:schemeClr val="accent1"/>
          </a:fillRef>
          <a:effectRef idx="1">
            <a:schemeClr val="accent1"/>
          </a:effectRef>
          <a:fontRef idx="minor">
            <a:schemeClr val="lt1"/>
          </a:fontRef>
        </p:style>
        <p:txBody>
          <a:bodyPr/>
          <a:lstStyle/>
          <a:p>
            <a:pPr lvl="0"/>
            <a:r>
              <a:rPr lang="en-GB" dirty="0" smtClean="0"/>
              <a:t>Found </a:t>
            </a:r>
            <a:r>
              <a:rPr lang="en-GB" dirty="0"/>
              <a:t>that one in three households are headed by women </a:t>
            </a:r>
          </a:p>
          <a:p>
            <a:pPr lvl="0"/>
            <a:r>
              <a:rPr lang="en-GB" dirty="0"/>
              <a:t>Women were found to previously struggle to claim their HLP rights.</a:t>
            </a:r>
          </a:p>
          <a:p>
            <a:pPr lvl="0"/>
            <a:r>
              <a:rPr lang="en-GB" dirty="0"/>
              <a:t>This means that they as the social norm they are not on any property deeds which makes it harder for women to have ownership</a:t>
            </a:r>
          </a:p>
          <a:p>
            <a:pPr lvl="0"/>
            <a:r>
              <a:rPr lang="en-GB" dirty="0"/>
              <a:t>There can be found that there is lack of access in legal services</a:t>
            </a:r>
          </a:p>
          <a:p>
            <a:pPr lvl="0"/>
            <a:r>
              <a:rPr lang="en-GB" dirty="0"/>
              <a:t>Acts of violence affecting ability to claim rights </a:t>
            </a:r>
            <a:r>
              <a:rPr lang="en-US" dirty="0">
                <a:latin typeface="Arial" charset="0"/>
                <a:ea typeface="Arial" charset="0"/>
                <a:cs typeface="Arial" charset="0"/>
              </a:rPr>
              <a:t/>
            </a:r>
            <a:br>
              <a:rPr lang="en-US" dirty="0">
                <a:latin typeface="Arial" charset="0"/>
                <a:ea typeface="Arial" charset="0"/>
                <a:cs typeface="Arial" charset="0"/>
              </a:rPr>
            </a:br>
            <a:endParaRPr lang="en-US" dirty="0" smtClean="0">
              <a:latin typeface="Arial" charset="0"/>
              <a:ea typeface="Arial" charset="0"/>
              <a:cs typeface="Arial" charset="0"/>
            </a:endParaRPr>
          </a:p>
          <a:p>
            <a:endParaRPr lang="en-US" dirty="0"/>
          </a:p>
        </p:txBody>
      </p:sp>
      <p:sp>
        <p:nvSpPr>
          <p:cNvPr id="4" name="Rectangle 3"/>
          <p:cNvSpPr/>
          <p:nvPr/>
        </p:nvSpPr>
        <p:spPr>
          <a:xfrm>
            <a:off x="351976" y="427989"/>
            <a:ext cx="7332648" cy="738664"/>
          </a:xfrm>
          <a:prstGeom prst="rect">
            <a:avLst/>
          </a:prstGeom>
        </p:spPr>
        <p:txBody>
          <a:bodyPr wrap="none">
            <a:spAutoFit/>
          </a:bodyPr>
          <a:lstStyle/>
          <a:p>
            <a:r>
              <a:rPr lang="en-US" sz="4200" dirty="0" err="1">
                <a:latin typeface="Arial" charset="0"/>
                <a:ea typeface="Arial" charset="0"/>
                <a:cs typeface="Arial" charset="0"/>
              </a:rPr>
              <a:t>Archilles</a:t>
            </a:r>
            <a:r>
              <a:rPr lang="en-US" sz="4200" dirty="0">
                <a:latin typeface="Arial" charset="0"/>
                <a:ea typeface="Arial" charset="0"/>
                <a:cs typeface="Arial" charset="0"/>
              </a:rPr>
              <a:t> and </a:t>
            </a:r>
            <a:r>
              <a:rPr lang="en-US" sz="4200" dirty="0" err="1">
                <a:latin typeface="Arial" charset="0"/>
                <a:ea typeface="Arial" charset="0"/>
                <a:cs typeface="Arial" charset="0"/>
              </a:rPr>
              <a:t>Hemsley</a:t>
            </a:r>
            <a:r>
              <a:rPr lang="en-US" sz="4200" dirty="0">
                <a:latin typeface="Arial" charset="0"/>
                <a:ea typeface="Arial" charset="0"/>
                <a:cs typeface="Arial" charset="0"/>
              </a:rPr>
              <a:t>, (2019)</a:t>
            </a:r>
          </a:p>
        </p:txBody>
      </p:sp>
    </p:spTree>
    <p:extLst>
      <p:ext uri="{BB962C8B-B14F-4D97-AF65-F5344CB8AC3E}">
        <p14:creationId xmlns:p14="http://schemas.microsoft.com/office/powerpoint/2010/main" val="28843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400" dirty="0">
                <a:latin typeface="Arial" charset="0"/>
                <a:ea typeface="Arial" charset="0"/>
                <a:cs typeface="Arial" charset="0"/>
              </a:rPr>
              <a:t>Oxfam International, (2013)</a:t>
            </a:r>
            <a:br>
              <a:rPr lang="en-US" sz="4400" dirty="0">
                <a:latin typeface="Arial" charset="0"/>
                <a:ea typeface="Arial" charset="0"/>
                <a:cs typeface="Arial" charset="0"/>
              </a:rPr>
            </a:br>
            <a:endParaRPr lang="en-US" dirty="0"/>
          </a:p>
        </p:txBody>
      </p:sp>
      <p:sp>
        <p:nvSpPr>
          <p:cNvPr id="3" name="Content Placeholder 2"/>
          <p:cNvSpPr>
            <a:spLocks noGrp="1"/>
          </p:cNvSpPr>
          <p:nvPr>
            <p:ph idx="1"/>
          </p:nvPr>
        </p:nvSpPr>
        <p:spPr/>
        <p:style>
          <a:lnRef idx="3">
            <a:schemeClr val="lt1"/>
          </a:lnRef>
          <a:fillRef idx="1">
            <a:schemeClr val="accent1"/>
          </a:fillRef>
          <a:effectRef idx="1">
            <a:schemeClr val="accent1"/>
          </a:effectRef>
          <a:fontRef idx="minor">
            <a:schemeClr val="lt1"/>
          </a:fontRef>
        </p:style>
        <p:txBody>
          <a:bodyPr>
            <a:normAutofit lnSpcReduction="10000"/>
          </a:bodyPr>
          <a:lstStyle/>
          <a:p>
            <a:pPr lvl="0"/>
            <a:r>
              <a:rPr lang="en-GB" dirty="0"/>
              <a:t>Found that males are often targeted and killed even though research on 141 different countries found more women are killed during disasters in  communities that are poor. </a:t>
            </a:r>
          </a:p>
          <a:p>
            <a:pPr lvl="0"/>
            <a:r>
              <a:rPr lang="en-GB" dirty="0"/>
              <a:t>Age, class, ethnicity and disability can all be causes of vulnerability and can form gender inequality</a:t>
            </a:r>
          </a:p>
          <a:p>
            <a:pPr lvl="0"/>
            <a:r>
              <a:rPr lang="en-GB" dirty="0"/>
              <a:t>Women face restriction in owning valuable animals </a:t>
            </a:r>
          </a:p>
          <a:p>
            <a:pPr lvl="0"/>
            <a:r>
              <a:rPr lang="en-GB" dirty="0"/>
              <a:t>Unequal roles of men and women affect women, girls, boys and men differently in disasters and times of crisis</a:t>
            </a:r>
          </a:p>
          <a:p>
            <a:pPr lvl="0"/>
            <a:r>
              <a:rPr lang="en-GB" dirty="0"/>
              <a:t>Women and girls face a higher risk of displacement</a:t>
            </a:r>
          </a:p>
          <a:p>
            <a:pPr lvl="0"/>
            <a:r>
              <a:rPr lang="en-GB" dirty="0"/>
              <a:t>Men feel pressured to gain status </a:t>
            </a:r>
          </a:p>
          <a:p>
            <a:pPr lvl="0"/>
            <a:r>
              <a:rPr lang="en-GB" dirty="0"/>
              <a:t>Gender based violence increases during and after a </a:t>
            </a:r>
            <a:r>
              <a:rPr lang="en-GB" dirty="0" smtClean="0"/>
              <a:t>disaster</a:t>
            </a:r>
            <a:endParaRPr lang="en-GB" dirty="0"/>
          </a:p>
        </p:txBody>
      </p:sp>
    </p:spTree>
    <p:extLst>
      <p:ext uri="{BB962C8B-B14F-4D97-AF65-F5344CB8AC3E}">
        <p14:creationId xmlns:p14="http://schemas.microsoft.com/office/powerpoint/2010/main" val="50474718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flipH="1">
            <a:off x="270165" y="376978"/>
            <a:ext cx="9621980" cy="738664"/>
          </a:xfrm>
          <a:prstGeom prst="rect">
            <a:avLst/>
          </a:prstGeom>
        </p:spPr>
        <p:txBody>
          <a:bodyPr wrap="square">
            <a:spAutoFit/>
          </a:bodyPr>
          <a:lstStyle/>
          <a:p>
            <a:r>
              <a:rPr lang="en-US" sz="4200" dirty="0" err="1">
                <a:latin typeface="Arial" charset="0"/>
                <a:ea typeface="Arial" charset="0"/>
                <a:cs typeface="Arial" charset="0"/>
              </a:rPr>
              <a:t>Yaseen</a:t>
            </a:r>
            <a:r>
              <a:rPr lang="en-US" sz="4200" dirty="0">
                <a:latin typeface="Arial" charset="0"/>
                <a:ea typeface="Arial" charset="0"/>
                <a:cs typeface="Arial" charset="0"/>
              </a:rPr>
              <a:t> and Hillier, (2019)</a:t>
            </a:r>
            <a:endParaRPr lang="en-US" sz="4200" dirty="0"/>
          </a:p>
        </p:txBody>
      </p:sp>
      <p:sp>
        <p:nvSpPr>
          <p:cNvPr id="7" name="Rectangle 6"/>
          <p:cNvSpPr/>
          <p:nvPr/>
        </p:nvSpPr>
        <p:spPr>
          <a:xfrm>
            <a:off x="450272" y="2011854"/>
            <a:ext cx="8943109" cy="3725507"/>
          </a:xfrm>
          <a:prstGeom prst="rect">
            <a:avLst/>
          </a:prstGeom>
        </p:spPr>
        <p:style>
          <a:lnRef idx="3">
            <a:schemeClr val="lt1"/>
          </a:lnRef>
          <a:fillRef idx="1">
            <a:schemeClr val="accent1"/>
          </a:fillRef>
          <a:effectRef idx="1">
            <a:schemeClr val="accent1"/>
          </a:effectRef>
          <a:fontRef idx="minor">
            <a:schemeClr val="lt1"/>
          </a:fontRef>
        </p:style>
        <p:txBody>
          <a:bodyPr wrap="square">
            <a:spAutoFit/>
          </a:bodyPr>
          <a:lstStyle/>
          <a:p>
            <a:pPr marL="342900" marR="0" lvl="0" indent="-342900">
              <a:lnSpc>
                <a:spcPct val="150000"/>
              </a:lnSpc>
              <a:spcBef>
                <a:spcPts val="0"/>
              </a:spcBef>
              <a:spcAft>
                <a:spcPts val="0"/>
              </a:spcAft>
              <a:buFont typeface="Symbol" charset="2"/>
              <a:buChar char=""/>
            </a:pPr>
            <a:r>
              <a:rPr lang="en-GB" sz="2000" dirty="0">
                <a:latin typeface="+mj-lt"/>
                <a:ea typeface="Calibri" charset="0"/>
                <a:cs typeface="Times New Roman" charset="0"/>
              </a:rPr>
              <a:t>Women often eat last and least</a:t>
            </a:r>
          </a:p>
          <a:p>
            <a:pPr marL="342900" marR="0" lvl="0" indent="-342900">
              <a:lnSpc>
                <a:spcPct val="150000"/>
              </a:lnSpc>
              <a:spcBef>
                <a:spcPts val="0"/>
              </a:spcBef>
              <a:spcAft>
                <a:spcPts val="0"/>
              </a:spcAft>
              <a:buFont typeface="Symbol" charset="2"/>
              <a:buChar char=""/>
            </a:pPr>
            <a:r>
              <a:rPr lang="en-GB" sz="2000" dirty="0">
                <a:latin typeface="+mj-lt"/>
                <a:ea typeface="Calibri" charset="0"/>
                <a:cs typeface="Times New Roman" charset="0"/>
              </a:rPr>
              <a:t>Further suffering by high rates of physical, psychological and sexual violence</a:t>
            </a:r>
          </a:p>
          <a:p>
            <a:pPr marL="342900" marR="0" lvl="0" indent="-342900">
              <a:lnSpc>
                <a:spcPct val="150000"/>
              </a:lnSpc>
              <a:spcBef>
                <a:spcPts val="0"/>
              </a:spcBef>
              <a:spcAft>
                <a:spcPts val="0"/>
              </a:spcAft>
              <a:buFont typeface="Symbol" charset="2"/>
              <a:buChar char=""/>
            </a:pPr>
            <a:r>
              <a:rPr lang="en-GB" sz="2000" dirty="0">
                <a:latin typeface="+mj-lt"/>
                <a:ea typeface="Calibri" charset="0"/>
                <a:cs typeface="Times New Roman" charset="0"/>
              </a:rPr>
              <a:t>There can be 1.1 million pregnant women who are malnourished</a:t>
            </a:r>
          </a:p>
          <a:p>
            <a:pPr marL="342900" marR="0" lvl="0" indent="-342900">
              <a:lnSpc>
                <a:spcPct val="150000"/>
              </a:lnSpc>
              <a:spcBef>
                <a:spcPts val="0"/>
              </a:spcBef>
              <a:spcAft>
                <a:spcPts val="0"/>
              </a:spcAft>
              <a:buFont typeface="Symbol" charset="2"/>
              <a:buChar char=""/>
            </a:pPr>
            <a:r>
              <a:rPr lang="en-GB" sz="2000" dirty="0">
                <a:latin typeface="+mj-lt"/>
                <a:ea typeface="Calibri" charset="0"/>
                <a:cs typeface="Times New Roman" charset="0"/>
              </a:rPr>
              <a:t>More vulnerable and exposed to further harm because of displacement, access to rights and family instability</a:t>
            </a:r>
          </a:p>
          <a:p>
            <a:pPr marL="342900" marR="0" lvl="0" indent="-342900">
              <a:lnSpc>
                <a:spcPct val="150000"/>
              </a:lnSpc>
              <a:spcBef>
                <a:spcPts val="0"/>
              </a:spcBef>
              <a:spcAft>
                <a:spcPts val="0"/>
              </a:spcAft>
              <a:buFont typeface="Symbol" charset="2"/>
              <a:buChar char=""/>
            </a:pPr>
            <a:r>
              <a:rPr lang="en-GB" sz="2000" dirty="0">
                <a:latin typeface="+mj-lt"/>
                <a:ea typeface="Calibri" charset="0"/>
                <a:cs typeface="Times New Roman" charset="0"/>
              </a:rPr>
              <a:t>Yemen lacks national policies/legislation in protection of gender based violence</a:t>
            </a:r>
            <a:endParaRPr lang="en-GB" sz="2000" dirty="0">
              <a:effectLst/>
              <a:latin typeface="+mj-lt"/>
              <a:ea typeface="Calibri" charset="0"/>
              <a:cs typeface="Times New Roman" charset="0"/>
            </a:endParaRPr>
          </a:p>
        </p:txBody>
      </p:sp>
    </p:spTree>
    <p:extLst>
      <p:ext uri="{BB962C8B-B14F-4D97-AF65-F5344CB8AC3E}">
        <p14:creationId xmlns:p14="http://schemas.microsoft.com/office/powerpoint/2010/main" val="72551583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51344" y="1848171"/>
            <a:ext cx="8946541" cy="4195481"/>
          </a:xfrm>
        </p:spPr>
        <p:txBody>
          <a:bodyPr>
            <a:normAutofit fontScale="92500" lnSpcReduction="20000"/>
          </a:bodyPr>
          <a:lstStyle/>
          <a:p>
            <a:r>
              <a:rPr lang="en-US" dirty="0" smtClean="0"/>
              <a:t>Research can be one of the main areas that Oxfam’s approach is made of. In a world that is fast changing, research can enable organizations such as Oxfam to pinpoint credibility in campaigns that help design programmes to recognize new priorities and add to external debates. </a:t>
            </a:r>
          </a:p>
          <a:p>
            <a:r>
              <a:rPr lang="en-US" dirty="0" smtClean="0"/>
              <a:t>Integrating Gender in research planning is a new guideline for Oxfam. Adding strong gender analysis to research that is surrounded by information on the differences and inequalities in lives of all women, men, girls and women and members of other gender diverse groups can make gender fairer futures and take people out of the norms that dictate attitudes </a:t>
            </a:r>
            <a:r>
              <a:rPr lang="en-US" dirty="0"/>
              <a:t>and roles. </a:t>
            </a:r>
            <a:endParaRPr lang="en-US" dirty="0" smtClean="0"/>
          </a:p>
          <a:p>
            <a:r>
              <a:rPr lang="en-US" dirty="0" smtClean="0"/>
              <a:t>Not acknowledging gender in research is seen as not useful research. By not adding gender into the research will question the validity of the findings and social real life situations that people are facing. This would also cause programmes being developed to reinforce and go against challenging the inequalities faced within gender.</a:t>
            </a:r>
          </a:p>
        </p:txBody>
      </p:sp>
      <p:sp>
        <p:nvSpPr>
          <p:cNvPr id="4" name="Rectangle 3"/>
          <p:cNvSpPr/>
          <p:nvPr/>
        </p:nvSpPr>
        <p:spPr>
          <a:xfrm>
            <a:off x="617436" y="895849"/>
            <a:ext cx="9967724" cy="769441"/>
          </a:xfrm>
          <a:prstGeom prst="rect">
            <a:avLst/>
          </a:prstGeom>
          <a:noFill/>
        </p:spPr>
        <p:txBody>
          <a:bodyPr wrap="square" lIns="91440" tIns="45720" rIns="91440" bIns="45720">
            <a:spAutoFit/>
          </a:bodyPr>
          <a:lstStyle/>
          <a:p>
            <a:pPr algn="ctr"/>
            <a:r>
              <a:rPr lang="en-US" sz="4400" b="0" cap="none" spc="0" dirty="0" smtClean="0">
                <a:ln w="0"/>
                <a:solidFill>
                  <a:schemeClr val="accent1"/>
                </a:solidFill>
                <a:effectLst>
                  <a:outerShdw blurRad="38100" dist="25400" dir="5400000" algn="ctr" rotWithShape="0">
                    <a:srgbClr val="6E747A">
                      <a:alpha val="43000"/>
                    </a:srgbClr>
                  </a:outerShdw>
                </a:effectLst>
              </a:rPr>
              <a:t>POLICY IN PRACTICE</a:t>
            </a:r>
            <a:endParaRPr lang="en-US" sz="4400" b="0" cap="none" spc="0" dirty="0">
              <a:ln w="0"/>
              <a:solidFill>
                <a:schemeClr val="accent1"/>
              </a:solidFill>
              <a:effectLst>
                <a:outerShdw blurRad="38100" dist="25400" dir="5400000" algn="ctr" rotWithShape="0">
                  <a:srgbClr val="6E747A">
                    <a:alpha val="43000"/>
                  </a:srgbClr>
                </a:outerShdw>
              </a:effectLst>
            </a:endParaRPr>
          </a:p>
        </p:txBody>
      </p:sp>
      <p:sp>
        <p:nvSpPr>
          <p:cNvPr id="6" name="Rectangle 5"/>
          <p:cNvSpPr/>
          <p:nvPr/>
        </p:nvSpPr>
        <p:spPr>
          <a:xfrm>
            <a:off x="882315" y="6488668"/>
            <a:ext cx="10347157" cy="369332"/>
          </a:xfrm>
          <a:prstGeom prst="rect">
            <a:avLst/>
          </a:prstGeom>
        </p:spPr>
        <p:txBody>
          <a:bodyPr wrap="square">
            <a:spAutoFit/>
          </a:bodyPr>
          <a:lstStyle/>
          <a:p>
            <a:r>
              <a:rPr lang="en-US" dirty="0" smtClean="0"/>
              <a:t>Guidelines followed </a:t>
            </a:r>
            <a:r>
              <a:rPr lang="en-US" smtClean="0"/>
              <a:t>within procedure by </a:t>
            </a:r>
            <a:r>
              <a:rPr lang="en-US" dirty="0" err="1" smtClean="0"/>
              <a:t>Parvez</a:t>
            </a:r>
            <a:r>
              <a:rPr lang="en-US" dirty="0" smtClean="0"/>
              <a:t>, Butt., </a:t>
            </a:r>
            <a:r>
              <a:rPr lang="en-US" dirty="0" err="1" smtClean="0"/>
              <a:t>Jayasinghe</a:t>
            </a:r>
            <a:r>
              <a:rPr lang="en-US" dirty="0" smtClean="0"/>
              <a:t> and </a:t>
            </a:r>
            <a:r>
              <a:rPr lang="en-US" dirty="0" err="1"/>
              <a:t>Zaaroura</a:t>
            </a:r>
            <a:r>
              <a:rPr lang="en-US" dirty="0" smtClean="0"/>
              <a:t>, (2019)</a:t>
            </a:r>
            <a:endParaRPr lang="en-US" dirty="0"/>
          </a:p>
        </p:txBody>
      </p:sp>
    </p:spTree>
    <p:extLst>
      <p:ext uri="{BB962C8B-B14F-4D97-AF65-F5344CB8AC3E}">
        <p14:creationId xmlns:p14="http://schemas.microsoft.com/office/powerpoint/2010/main" val="17694123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14635" y="1714368"/>
            <a:ext cx="11635941" cy="769441"/>
          </a:xfrm>
          <a:prstGeom prst="rect">
            <a:avLst/>
          </a:prstGeom>
          <a:noFill/>
        </p:spPr>
        <p:txBody>
          <a:bodyPr wrap="none" lIns="91440" tIns="45720" rIns="91440" bIns="45720">
            <a:spAutoFit/>
          </a:bodyPr>
          <a:lstStyle/>
          <a:p>
            <a:pPr algn="ctr"/>
            <a:r>
              <a:rPr lang="en-US" sz="4400" b="0" cap="none" spc="0" dirty="0" smtClean="0">
                <a:ln w="0"/>
                <a:solidFill>
                  <a:schemeClr val="accent1"/>
                </a:solidFill>
                <a:effectLst>
                  <a:outerShdw blurRad="38100" dist="25400" dir="5400000" algn="ctr" rotWithShape="0">
                    <a:srgbClr val="6E747A">
                      <a:alpha val="43000"/>
                    </a:srgbClr>
                  </a:outerShdw>
                </a:effectLst>
                <a:latin typeface="Al Bayan Plain" charset="-78"/>
                <a:ea typeface="Al Bayan Plain" charset="-78"/>
                <a:cs typeface="Al Bayan Plain" charset="-78"/>
              </a:rPr>
              <a:t>WHAT IS WORKING FOR OXFAM AND WHAT ISN’T?</a:t>
            </a:r>
            <a:endParaRPr lang="en-US" sz="4400" b="0" cap="none" spc="0" dirty="0">
              <a:ln w="0"/>
              <a:solidFill>
                <a:schemeClr val="accent1"/>
              </a:solidFill>
              <a:effectLst>
                <a:outerShdw blurRad="38100" dist="25400" dir="5400000" algn="ctr" rotWithShape="0">
                  <a:srgbClr val="6E747A">
                    <a:alpha val="43000"/>
                  </a:srgbClr>
                </a:outerShdw>
              </a:effectLst>
            </a:endParaRPr>
          </a:p>
        </p:txBody>
      </p:sp>
      <p:sp>
        <p:nvSpPr>
          <p:cNvPr id="6" name="TextBox 5"/>
          <p:cNvSpPr txBox="1"/>
          <p:nvPr/>
        </p:nvSpPr>
        <p:spPr>
          <a:xfrm>
            <a:off x="858982" y="2563091"/>
            <a:ext cx="10183091" cy="2585323"/>
          </a:xfrm>
          <a:prstGeom prst="rect">
            <a:avLst/>
          </a:prstGeom>
          <a:noFill/>
        </p:spPr>
        <p:txBody>
          <a:bodyPr wrap="square" rtlCol="0">
            <a:spAutoFit/>
          </a:bodyPr>
          <a:lstStyle/>
          <a:p>
            <a:pPr algn="ctr"/>
            <a:r>
              <a:rPr lang="en-US" dirty="0" smtClean="0"/>
              <a:t>There are many policies and laws in which aim to protect and support women in poverty and challenge inequalities.  Oxfam’s aim as stated by Oxfam,(2019) by creating programmes within the humanitarian response is to enable women in poverty to hold leadership in all sectors and help take part in the process of recovery after disaster. </a:t>
            </a:r>
          </a:p>
          <a:p>
            <a:pPr algn="ctr"/>
            <a:r>
              <a:rPr lang="en-US" dirty="0" smtClean="0"/>
              <a:t>An assessment conducted by Oxfam, (2019) found that once a number of women had cash assistance, the money was used to buy medicine rather than food and 14% of female-headed households continued to have a poor food consumption which a lot more compared to the 6% of male-headed households. </a:t>
            </a:r>
          </a:p>
          <a:p>
            <a:endParaRPr lang="en-US" dirty="0"/>
          </a:p>
        </p:txBody>
      </p:sp>
    </p:spTree>
    <p:extLst>
      <p:ext uri="{BB962C8B-B14F-4D97-AF65-F5344CB8AC3E}">
        <p14:creationId xmlns:p14="http://schemas.microsoft.com/office/powerpoint/2010/main" val="54761236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6542" y="1853248"/>
            <a:ext cx="10850795" cy="4195481"/>
          </a:xfrm>
        </p:spPr>
        <p:txBody>
          <a:bodyPr>
            <a:normAutofit/>
          </a:bodyPr>
          <a:lstStyle/>
          <a:p>
            <a:pPr algn="ctr"/>
            <a:r>
              <a:rPr lang="en-US" dirty="0" smtClean="0"/>
              <a:t>To conclude this presentation has critically explored the humanitarian organization OXFAM that can support people all over the world in areas of poverty and inequality, health and nutrition, education and gender and youth. Research found within this presentation found to focus mainly on poverty, nutrition and gender. It was found hard to directly pin point one area of support within humanitarian need as all of the basic needs surround and fall into each other.  </a:t>
            </a:r>
          </a:p>
          <a:p>
            <a:pPr algn="ctr"/>
            <a:r>
              <a:rPr lang="en-US" dirty="0" smtClean="0"/>
              <a:t>Research by Oxfam International, (</a:t>
            </a:r>
            <a:r>
              <a:rPr lang="en-US" dirty="0" smtClean="0">
                <a:solidFill>
                  <a:schemeClr val="accent1">
                    <a:lumMod val="75000"/>
                  </a:schemeClr>
                </a:solidFill>
              </a:rPr>
              <a:t>2013</a:t>
            </a:r>
            <a:r>
              <a:rPr lang="en-US" dirty="0" smtClean="0"/>
              <a:t>) states how Oxfam want to involve women in all aspects of the programme in decision making which does allow women to get involved, be able to speak up and has been proven to be a success in humanitarian aid BUT research by  </a:t>
            </a:r>
            <a:r>
              <a:rPr lang="en-US" dirty="0" err="1" smtClean="0"/>
              <a:t>Yaseen</a:t>
            </a:r>
            <a:r>
              <a:rPr lang="en-US" dirty="0" smtClean="0"/>
              <a:t> and Hillier, (</a:t>
            </a:r>
            <a:r>
              <a:rPr lang="en-US" dirty="0" smtClean="0">
                <a:solidFill>
                  <a:schemeClr val="accent1">
                    <a:lumMod val="75000"/>
                  </a:schemeClr>
                </a:solidFill>
              </a:rPr>
              <a:t>2019</a:t>
            </a:r>
            <a:r>
              <a:rPr lang="en-US" dirty="0" smtClean="0"/>
              <a:t>) really does emphasize the current gender inequality still at large within places of humanitarian need and there can be other issues that act as barriers to the women who want to take part in the response such as cultural restrictions.</a:t>
            </a:r>
          </a:p>
        </p:txBody>
      </p:sp>
      <p:sp>
        <p:nvSpPr>
          <p:cNvPr id="5" name="Rectangle 4"/>
          <p:cNvSpPr/>
          <p:nvPr/>
        </p:nvSpPr>
        <p:spPr>
          <a:xfrm>
            <a:off x="238640" y="458310"/>
            <a:ext cx="4488729" cy="923330"/>
          </a:xfrm>
          <a:prstGeom prst="rect">
            <a:avLst/>
          </a:prstGeom>
          <a:noFill/>
        </p:spPr>
        <p:txBody>
          <a:bodyPr wrap="none" lIns="91440" tIns="45720" rIns="91440" bIns="45720">
            <a:spAutoFit/>
          </a:bodyPr>
          <a:lstStyle/>
          <a:p>
            <a:pPr algn="ctr"/>
            <a:r>
              <a:rPr lang="en-US" sz="5400" b="0" cap="none" spc="0" dirty="0" smtClean="0">
                <a:ln w="0"/>
                <a:solidFill>
                  <a:schemeClr val="accent1"/>
                </a:solidFill>
                <a:effectLst>
                  <a:outerShdw blurRad="38100" dist="25400" dir="5400000" algn="ctr" rotWithShape="0">
                    <a:srgbClr val="6E747A">
                      <a:alpha val="43000"/>
                    </a:srgbClr>
                  </a:outerShdw>
                </a:effectLst>
              </a:rPr>
              <a:t>Conclusion.. </a:t>
            </a:r>
            <a:endParaRPr lang="en-US" sz="5400" b="0" cap="none" spc="0" dirty="0">
              <a:ln w="0"/>
              <a:solidFill>
                <a:schemeClr val="accent1"/>
              </a:solidFill>
              <a:effectLst>
                <a:outerShdw blurRad="38100" dist="25400" dir="5400000" algn="ctr" rotWithShape="0">
                  <a:srgbClr val="6E747A">
                    <a:alpha val="43000"/>
                  </a:srgbClr>
                </a:outerShdw>
              </a:effectLst>
            </a:endParaRPr>
          </a:p>
        </p:txBody>
      </p:sp>
    </p:spTree>
    <p:extLst>
      <p:ext uri="{BB962C8B-B14F-4D97-AF65-F5344CB8AC3E}">
        <p14:creationId xmlns:p14="http://schemas.microsoft.com/office/powerpoint/2010/main" val="184111259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a:t>
            </a:r>
            <a:endParaRPr lang="en-US" dirty="0"/>
          </a:p>
        </p:txBody>
      </p:sp>
      <p:sp>
        <p:nvSpPr>
          <p:cNvPr id="4" name="Rectangle 3"/>
          <p:cNvSpPr/>
          <p:nvPr/>
        </p:nvSpPr>
        <p:spPr>
          <a:xfrm>
            <a:off x="646111" y="1853248"/>
            <a:ext cx="10374815" cy="4955203"/>
          </a:xfrm>
          <a:prstGeom prst="rect">
            <a:avLst/>
          </a:prstGeom>
        </p:spPr>
        <p:txBody>
          <a:bodyPr wrap="square">
            <a:spAutoFit/>
          </a:bodyPr>
          <a:lstStyle/>
          <a:p>
            <a:pPr marL="285750" indent="-285750">
              <a:buFont typeface="Arial" charset="0"/>
              <a:buChar char="•"/>
            </a:pPr>
            <a:r>
              <a:rPr lang="is-IS" sz="2000" dirty="0"/>
              <a:t>Achilles, K. &amp; Hemsley, M.(2019) </a:t>
            </a:r>
            <a:r>
              <a:rPr lang="is-IS" sz="2000" i="1" dirty="0"/>
              <a:t>AID IN LIMBO</a:t>
            </a:r>
            <a:r>
              <a:rPr lang="is-IS" sz="2000" dirty="0"/>
              <a:t>. Oxford, Oxfam.</a:t>
            </a:r>
            <a:endParaRPr lang="en-US" sz="2000" dirty="0" smtClean="0"/>
          </a:p>
          <a:p>
            <a:pPr marL="285750" indent="-285750">
              <a:buFont typeface="Arial" charset="0"/>
              <a:buChar char="•"/>
            </a:pPr>
            <a:r>
              <a:rPr lang="en-US" sz="2000" dirty="0" smtClean="0"/>
              <a:t>C</a:t>
            </a:r>
            <a:r>
              <a:rPr lang="en-US" sz="2000" dirty="0"/>
              <a:t>. Harvey &amp; I. Smyth (2012) ‘Post-Earthquake Response and Reconstruction: Gender-sensitive advocacy in Indonesia’, Oxfam, http://</a:t>
            </a:r>
            <a:r>
              <a:rPr lang="en-US" sz="2000" dirty="0" err="1"/>
              <a:t>oxf.am</a:t>
            </a:r>
            <a:r>
              <a:rPr lang="en-US" sz="2000" dirty="0"/>
              <a:t>/</a:t>
            </a:r>
            <a:r>
              <a:rPr lang="en-US" sz="2000" dirty="0" err="1"/>
              <a:t>UvR</a:t>
            </a:r>
            <a:r>
              <a:rPr lang="en-US" sz="2000" dirty="0"/>
              <a:t> </a:t>
            </a:r>
          </a:p>
          <a:p>
            <a:pPr marL="285750" indent="-285750">
              <a:buFont typeface="Arial" charset="0"/>
              <a:buChar char="•"/>
            </a:pPr>
            <a:r>
              <a:rPr lang="is-IS" sz="2000" dirty="0" smtClean="0"/>
              <a:t>Oxfam </a:t>
            </a:r>
            <a:r>
              <a:rPr lang="is-IS" sz="2000" dirty="0"/>
              <a:t>International. (2013) </a:t>
            </a:r>
            <a:r>
              <a:rPr lang="en-US" sz="2000" i="1" dirty="0"/>
              <a:t>GENDER ISSUES IN CONFLICT AND HUMANITARIAN ACTION. </a:t>
            </a:r>
            <a:r>
              <a:rPr lang="en-US" sz="2000" dirty="0"/>
              <a:t>Oxford, Oxfam GB. </a:t>
            </a:r>
            <a:endParaRPr lang="en-US" sz="2000" i="1" dirty="0" smtClean="0"/>
          </a:p>
          <a:p>
            <a:pPr marL="285750" indent="-285750">
              <a:buFont typeface="Arial" charset="0"/>
              <a:buChar char="•"/>
            </a:pPr>
            <a:r>
              <a:rPr lang="en-US" sz="2000" dirty="0" smtClean="0"/>
              <a:t>Oxfam </a:t>
            </a:r>
            <a:r>
              <a:rPr lang="en-US" sz="2000" dirty="0"/>
              <a:t>International &amp; Hami. (2019) </a:t>
            </a:r>
            <a:r>
              <a:rPr lang="en-US" sz="2000" i="1" dirty="0"/>
              <a:t>FIGHTING INEQUALITY IN NEPAL. </a:t>
            </a:r>
            <a:r>
              <a:rPr lang="en-US" sz="2000" dirty="0"/>
              <a:t>Oxford, Oxfam </a:t>
            </a:r>
            <a:r>
              <a:rPr lang="en-US" sz="2000" dirty="0" smtClean="0"/>
              <a:t>GB.</a:t>
            </a:r>
          </a:p>
          <a:p>
            <a:pPr marL="285750" indent="-285750">
              <a:buFont typeface="Arial" charset="0"/>
              <a:buChar char="•"/>
            </a:pPr>
            <a:r>
              <a:rPr lang="en-US" sz="2000" dirty="0" err="1" smtClean="0"/>
              <a:t>Parvez</a:t>
            </a:r>
            <a:r>
              <a:rPr lang="en-US" sz="2000" dirty="0" smtClean="0"/>
              <a:t>, Butt. A., </a:t>
            </a:r>
            <a:r>
              <a:rPr lang="en-US" sz="2000" dirty="0" err="1" smtClean="0"/>
              <a:t>Jayasinghe</a:t>
            </a:r>
            <a:r>
              <a:rPr lang="en-US" sz="2000" dirty="0" smtClean="0"/>
              <a:t>, N. and </a:t>
            </a:r>
            <a:r>
              <a:rPr lang="en-US" sz="2000" dirty="0" err="1" smtClean="0"/>
              <a:t>Zaaroura</a:t>
            </a:r>
            <a:r>
              <a:rPr lang="en-US" sz="2000" dirty="0" smtClean="0"/>
              <a:t>, M. (2019) Integrating Gender In Research. </a:t>
            </a:r>
            <a:r>
              <a:rPr lang="en-US" sz="2000" dirty="0"/>
              <a:t>Available at </a:t>
            </a:r>
            <a:r>
              <a:rPr lang="en-US" sz="2000" dirty="0">
                <a:hlinkClick r:id="rId2"/>
              </a:rPr>
              <a:t>https://</a:t>
            </a:r>
            <a:r>
              <a:rPr lang="en-US" sz="2000" dirty="0" smtClean="0">
                <a:hlinkClick r:id="rId2"/>
              </a:rPr>
              <a:t>oxfamilibrary.openrepository.com/bitstream/handle/10546/620621/gd-integrating-gender-research-planning-210219-en.pdf?sequence=1</a:t>
            </a:r>
            <a:r>
              <a:rPr lang="en-US" sz="2000" dirty="0" smtClean="0"/>
              <a:t> Date accessed 18/03/2019</a:t>
            </a:r>
          </a:p>
          <a:p>
            <a:pPr marL="285750" indent="-285750">
              <a:buFont typeface="Arial" charset="0"/>
              <a:buChar char="•"/>
            </a:pPr>
            <a:r>
              <a:rPr lang="en-US" sz="2000" dirty="0" err="1" smtClean="0"/>
              <a:t>Yaseen</a:t>
            </a:r>
            <a:r>
              <a:rPr lang="en-US" sz="2000" dirty="0"/>
              <a:t>, T. &amp; Hillier D. (2019) </a:t>
            </a:r>
            <a:r>
              <a:rPr lang="en-US" sz="2000" i="1" dirty="0" err="1"/>
              <a:t>Yemens</a:t>
            </a:r>
            <a:r>
              <a:rPr lang="en-US" sz="2000" i="1" dirty="0"/>
              <a:t> shattered food economy. </a:t>
            </a:r>
            <a:r>
              <a:rPr lang="en-US" sz="2000" dirty="0"/>
              <a:t>Oxford</a:t>
            </a:r>
            <a:r>
              <a:rPr lang="en-US" sz="2000" i="1" dirty="0"/>
              <a:t>, </a:t>
            </a:r>
            <a:r>
              <a:rPr lang="en-US" sz="2000" dirty="0"/>
              <a:t>Oxfam GB. </a:t>
            </a:r>
          </a:p>
          <a:p>
            <a:endParaRPr lang="en-US" dirty="0"/>
          </a:p>
          <a:p>
            <a:pPr marL="285750" indent="-285750">
              <a:buFont typeface="Arial" charset="0"/>
              <a:buChar char="•"/>
            </a:pPr>
            <a:endParaRPr lang="en-US" dirty="0"/>
          </a:p>
        </p:txBody>
      </p:sp>
    </p:spTree>
    <p:extLst>
      <p:ext uri="{BB962C8B-B14F-4D97-AF65-F5344CB8AC3E}">
        <p14:creationId xmlns:p14="http://schemas.microsoft.com/office/powerpoint/2010/main" val="487464121"/>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8949</TotalTime>
  <Words>1393</Words>
  <Application>Microsoft Macintosh PowerPoint</Application>
  <PresentationFormat>Widescreen</PresentationFormat>
  <Paragraphs>87</Paragraphs>
  <Slides>18</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18</vt:i4>
      </vt:variant>
    </vt:vector>
  </HeadingPairs>
  <TitlesOfParts>
    <vt:vector size="27" baseType="lpstr">
      <vt:lpstr>Al Bayan Plain</vt:lpstr>
      <vt:lpstr>Ayuthaya</vt:lpstr>
      <vt:lpstr>Calibri</vt:lpstr>
      <vt:lpstr>Century Gothic</vt:lpstr>
      <vt:lpstr>Symbol</vt:lpstr>
      <vt:lpstr>Times New Roman</vt:lpstr>
      <vt:lpstr>Wingdings 3</vt:lpstr>
      <vt:lpstr>Arial</vt:lpstr>
      <vt:lpstr>Ion</vt:lpstr>
      <vt:lpstr>Critically explore one International Humanitarian Care organization that supports people within one of the following areas:   </vt:lpstr>
      <vt:lpstr>OXFAM</vt:lpstr>
      <vt:lpstr>PowerPoint Presentation</vt:lpstr>
      <vt:lpstr>What is meant by humanitarian care?</vt:lpstr>
      <vt:lpstr>OXFAM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Oxfam International, (2013) </vt:lpstr>
      <vt:lpstr>PowerPoint Presentation</vt:lpstr>
      <vt:lpstr>PowerPoint Presentation</vt:lpstr>
      <vt:lpstr>PowerPoint Presentation</vt:lpstr>
      <vt:lpstr>PowerPoint Presentation</vt:lpstr>
      <vt:lpstr>References</vt:lpstr>
    </vt:vector>
  </TitlesOfParts>
  <Company/>
  <LinksUpToDate>false</LinksUpToDate>
  <SharedDoc>false</SharedDoc>
  <HyperlinksChanged>false</HyperlinksChanged>
  <AppVersion>15.0038</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Critically explore one International Humanitarian Care organisation that supports people within one of the following areas:   </dc:title>
  <dc:creator>Leah Morris (P146313)</dc:creator>
  <cp:lastModifiedBy>Leah Morris (P146313)</cp:lastModifiedBy>
  <cp:revision>67</cp:revision>
  <dcterms:created xsi:type="dcterms:W3CDTF">2019-03-12T21:27:19Z</dcterms:created>
  <dcterms:modified xsi:type="dcterms:W3CDTF">2019-03-19T13:22:20Z</dcterms:modified>
</cp:coreProperties>
</file>