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6"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647CC7-C886-4D28-8458-A65CE98B7E14}" v="2" dt="2023-10-14T15:27:01.3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5398" autoAdjust="0"/>
  </p:normalViewPr>
  <p:slideViewPr>
    <p:cSldViewPr snapToGrid="0">
      <p:cViewPr varScale="1">
        <p:scale>
          <a:sx n="109" d="100"/>
          <a:sy n="109" d="100"/>
        </p:scale>
        <p:origin x="384" y="42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MACK ACADEMIC DEVELOPER" userId="896c6934ebc2c4de" providerId="LiveId" clId="{21647CC7-C886-4D28-8458-A65CE98B7E14}"/>
    <pc:docChg chg="modSld">
      <pc:chgData name="RIMACK ACADEMIC DEVELOPER" userId="896c6934ebc2c4de" providerId="LiveId" clId="{21647CC7-C886-4D28-8458-A65CE98B7E14}" dt="2023-10-14T15:40:43.583" v="2" actId="1076"/>
      <pc:docMkLst>
        <pc:docMk/>
      </pc:docMkLst>
      <pc:sldChg chg="modSp mod">
        <pc:chgData name="RIMACK ACADEMIC DEVELOPER" userId="896c6934ebc2c4de" providerId="LiveId" clId="{21647CC7-C886-4D28-8458-A65CE98B7E14}" dt="2023-10-14T15:40:43.583" v="2" actId="1076"/>
        <pc:sldMkLst>
          <pc:docMk/>
          <pc:sldMk cId="1371930883" sldId="257"/>
        </pc:sldMkLst>
        <pc:spChg chg="mod">
          <ac:chgData name="RIMACK ACADEMIC DEVELOPER" userId="896c6934ebc2c4de" providerId="LiveId" clId="{21647CC7-C886-4D28-8458-A65CE98B7E14}" dt="2023-10-14T15:40:43.583" v="2" actId="1076"/>
          <ac:spMkLst>
            <pc:docMk/>
            <pc:sldMk cId="1371930883" sldId="257"/>
            <ac:spMk id="8" creationId="{4DD37809-02CF-9F04-DBD8-370123A29E00}"/>
          </ac:spMkLst>
        </pc:spChg>
      </pc:sldChg>
      <pc:sldChg chg="setBg">
        <pc:chgData name="RIMACK ACADEMIC DEVELOPER" userId="896c6934ebc2c4de" providerId="LiveId" clId="{21647CC7-C886-4D28-8458-A65CE98B7E14}" dt="2023-10-14T15:27:01.369" v="1"/>
        <pc:sldMkLst>
          <pc:docMk/>
          <pc:sldMk cId="2105120940" sldId="26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CE5E0E-280C-499D-8407-0561647433E6}"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US"/>
        </a:p>
      </dgm:t>
    </dgm:pt>
    <dgm:pt modelId="{03FC1BF4-779A-4724-95B4-A927BF9200CF}">
      <dgm:prSet phldrT="[Text]" custT="1"/>
      <dgm:spPr/>
      <dgm:t>
        <a:bodyPr/>
        <a:lstStyle/>
        <a:p>
          <a:pPr algn="l"/>
          <a:r>
            <a:rPr lang="en-US" sz="1600" b="1" dirty="0">
              <a:solidFill>
                <a:schemeClr val="tx1"/>
              </a:solidFill>
              <a:latin typeface="Times New Roman" panose="02020603050405020304" pitchFamily="18" charset="0"/>
              <a:ea typeface="Arial" panose="020B0604020202020204" pitchFamily="34" charset="0"/>
            </a:rPr>
            <a:t>Introduction</a:t>
          </a:r>
          <a:endParaRPr lang="en-US" sz="1600" dirty="0">
            <a:solidFill>
              <a:schemeClr val="tx1"/>
            </a:solidFill>
          </a:endParaRPr>
        </a:p>
      </dgm:t>
    </dgm:pt>
    <dgm:pt modelId="{23363585-E9CC-42D2-8C2E-DE15A618D87C}" type="parTrans" cxnId="{3AD0C579-667C-47F8-80E0-523F9EA1A758}">
      <dgm:prSet/>
      <dgm:spPr/>
      <dgm:t>
        <a:bodyPr/>
        <a:lstStyle/>
        <a:p>
          <a:endParaRPr lang="en-US"/>
        </a:p>
      </dgm:t>
    </dgm:pt>
    <dgm:pt modelId="{A749D6F6-EF0F-466A-BA93-D3CDB7A77814}" type="sibTrans" cxnId="{3AD0C579-667C-47F8-80E0-523F9EA1A758}">
      <dgm:prSet/>
      <dgm:spPr/>
      <dgm:t>
        <a:bodyPr/>
        <a:lstStyle/>
        <a:p>
          <a:endParaRPr lang="en-US"/>
        </a:p>
      </dgm:t>
    </dgm:pt>
    <dgm:pt modelId="{DF767454-01D7-474C-BC1F-BBD9CFAFF9C8}">
      <dgm:prSet phldrT="[Text]"/>
      <dgm:spPr/>
      <dgm:t>
        <a:bodyPr/>
        <a:lstStyle/>
        <a:p>
          <a:r>
            <a:rPr lang="en-US" b="1" dirty="0">
              <a:latin typeface="Times New Roman" panose="02020603050405020304" pitchFamily="18" charset="0"/>
              <a:ea typeface="Arial" panose="020B0604020202020204" pitchFamily="34" charset="0"/>
            </a:rPr>
            <a:t>Importance of Hospitality</a:t>
          </a:r>
          <a:endParaRPr lang="en-US" dirty="0"/>
        </a:p>
      </dgm:t>
    </dgm:pt>
    <dgm:pt modelId="{D33B0AFF-11B2-4B2A-8F4D-80AF41CFFFB0}" type="parTrans" cxnId="{C6420807-3E50-4268-B31E-6C8DA3DDDB12}">
      <dgm:prSet/>
      <dgm:spPr/>
      <dgm:t>
        <a:bodyPr/>
        <a:lstStyle/>
        <a:p>
          <a:endParaRPr lang="en-US"/>
        </a:p>
      </dgm:t>
    </dgm:pt>
    <dgm:pt modelId="{9CEA4BB3-676E-4658-BE03-D2927F459C92}" type="sibTrans" cxnId="{C6420807-3E50-4268-B31E-6C8DA3DDDB12}">
      <dgm:prSet/>
      <dgm:spPr/>
      <dgm:t>
        <a:bodyPr/>
        <a:lstStyle/>
        <a:p>
          <a:endParaRPr lang="en-US"/>
        </a:p>
      </dgm:t>
    </dgm:pt>
    <dgm:pt modelId="{2871227A-6E46-483B-9609-F76784592613}">
      <dgm:prSet phldrT="[Text]" custT="1"/>
      <dgm:spPr/>
      <dgm:t>
        <a:bodyPr/>
        <a:lstStyle/>
        <a:p>
          <a:r>
            <a:rPr lang="en-US" sz="1600" b="1" dirty="0">
              <a:solidFill>
                <a:schemeClr val="tx1"/>
              </a:solidFill>
              <a:latin typeface="Times New Roman" panose="02020603050405020304" pitchFamily="18" charset="0"/>
              <a:ea typeface="Arial" panose="020B0604020202020204" pitchFamily="34" charset="0"/>
            </a:rPr>
            <a:t>Overview of Hotel Indigo</a:t>
          </a:r>
          <a:endParaRPr lang="en-US" sz="1600" dirty="0">
            <a:solidFill>
              <a:schemeClr val="tx1"/>
            </a:solidFill>
          </a:endParaRPr>
        </a:p>
      </dgm:t>
    </dgm:pt>
    <dgm:pt modelId="{12FE1953-F04B-4884-8FA1-0ADCB12B7AF4}" type="parTrans" cxnId="{8D976F88-F1B5-4686-807C-827EC47166B8}">
      <dgm:prSet/>
      <dgm:spPr/>
      <dgm:t>
        <a:bodyPr/>
        <a:lstStyle/>
        <a:p>
          <a:endParaRPr lang="en-US"/>
        </a:p>
      </dgm:t>
    </dgm:pt>
    <dgm:pt modelId="{90A7F1BD-FD2D-494A-8E50-FC57487B21C9}" type="sibTrans" cxnId="{8D976F88-F1B5-4686-807C-827EC47166B8}">
      <dgm:prSet/>
      <dgm:spPr/>
      <dgm:t>
        <a:bodyPr/>
        <a:lstStyle/>
        <a:p>
          <a:endParaRPr lang="en-US"/>
        </a:p>
      </dgm:t>
    </dgm:pt>
    <dgm:pt modelId="{313E02F6-F63A-4205-A7B7-088786858459}">
      <dgm:prSet phldrT="[Text]"/>
      <dgm:spPr/>
      <dgm:t>
        <a:bodyPr/>
        <a:lstStyle/>
        <a:p>
          <a:pPr algn="ctr"/>
          <a:r>
            <a:rPr lang="en-US" b="1" dirty="0">
              <a:latin typeface="Times New Roman" panose="02020603050405020304" pitchFamily="18" charset="0"/>
              <a:ea typeface="Arial" panose="020B0604020202020204" pitchFamily="34" charset="0"/>
            </a:rPr>
            <a:t>Role of Guest Service in Hospital Management</a:t>
          </a:r>
          <a:endParaRPr lang="en-US" dirty="0"/>
        </a:p>
      </dgm:t>
    </dgm:pt>
    <dgm:pt modelId="{18CF5378-0940-4B40-B294-697CC9A6CCF2}" type="parTrans" cxnId="{9155EFFE-7533-46B4-B4F0-8283D128C1D8}">
      <dgm:prSet/>
      <dgm:spPr/>
      <dgm:t>
        <a:bodyPr/>
        <a:lstStyle/>
        <a:p>
          <a:endParaRPr lang="en-US"/>
        </a:p>
      </dgm:t>
    </dgm:pt>
    <dgm:pt modelId="{AF0A0A29-FD4F-4B30-A5FC-40D8CD7D830F}" type="sibTrans" cxnId="{9155EFFE-7533-46B4-B4F0-8283D128C1D8}">
      <dgm:prSet/>
      <dgm:spPr/>
      <dgm:t>
        <a:bodyPr/>
        <a:lstStyle/>
        <a:p>
          <a:endParaRPr lang="en-US"/>
        </a:p>
      </dgm:t>
    </dgm:pt>
    <dgm:pt modelId="{683C4F14-103A-4120-864B-869759083821}">
      <dgm:prSet phldrT="[Text]" custT="1"/>
      <dgm:spPr/>
      <dgm:t>
        <a:bodyPr/>
        <a:lstStyle/>
        <a:p>
          <a:r>
            <a:rPr lang="en-US" sz="1400" b="1" dirty="0">
              <a:solidFill>
                <a:schemeClr val="tx1"/>
              </a:solidFill>
              <a:latin typeface="Times New Roman" panose="02020603050405020304" pitchFamily="18" charset="0"/>
              <a:ea typeface="Arial" panose="020B0604020202020204" pitchFamily="34" charset="0"/>
            </a:rPr>
            <a:t>The hotel’s main consumers and the reason they appeal to this group</a:t>
          </a:r>
          <a:endParaRPr lang="en-US" sz="1400" dirty="0">
            <a:solidFill>
              <a:schemeClr val="tx1"/>
            </a:solidFill>
          </a:endParaRPr>
        </a:p>
      </dgm:t>
    </dgm:pt>
    <dgm:pt modelId="{836EF230-4738-40A2-B74F-8C19578C6E4E}" type="parTrans" cxnId="{D09E5266-EF69-409C-9506-64239BB73C38}">
      <dgm:prSet/>
      <dgm:spPr/>
      <dgm:t>
        <a:bodyPr/>
        <a:lstStyle/>
        <a:p>
          <a:endParaRPr lang="en-US"/>
        </a:p>
      </dgm:t>
    </dgm:pt>
    <dgm:pt modelId="{C0C5CCBA-E010-4D4B-8281-7D2B78F8133F}" type="sibTrans" cxnId="{D09E5266-EF69-409C-9506-64239BB73C38}">
      <dgm:prSet/>
      <dgm:spPr/>
      <dgm:t>
        <a:bodyPr/>
        <a:lstStyle/>
        <a:p>
          <a:endParaRPr lang="en-US" dirty="0"/>
        </a:p>
      </dgm:t>
    </dgm:pt>
    <dgm:pt modelId="{7086667C-A29C-4CEE-9459-3FAF396A0ADF}">
      <dgm:prSet phldrT="[Text]"/>
      <dgm:spPr/>
      <dgm:t>
        <a:bodyPr/>
        <a:lstStyle/>
        <a:p>
          <a:pPr algn="ctr"/>
          <a:r>
            <a:rPr lang="en-US" b="1" dirty="0">
              <a:latin typeface="Times New Roman" panose="02020603050405020304" pitchFamily="18" charset="0"/>
              <a:ea typeface="Arial" panose="020B0604020202020204" pitchFamily="34" charset="0"/>
            </a:rPr>
            <a:t>Importance of Hospitality</a:t>
          </a:r>
          <a:endParaRPr lang="en-US" dirty="0"/>
        </a:p>
      </dgm:t>
    </dgm:pt>
    <dgm:pt modelId="{1AA012EF-3258-4748-A516-D2F5B580F32B}" type="parTrans" cxnId="{AEAA610B-597F-4C34-A7D5-182860BA35C4}">
      <dgm:prSet/>
      <dgm:spPr/>
      <dgm:t>
        <a:bodyPr/>
        <a:lstStyle/>
        <a:p>
          <a:endParaRPr lang="en-US"/>
        </a:p>
      </dgm:t>
    </dgm:pt>
    <dgm:pt modelId="{0E4CF7D0-CB37-4F67-B554-314DB993B748}" type="sibTrans" cxnId="{AEAA610B-597F-4C34-A7D5-182860BA35C4}">
      <dgm:prSet/>
      <dgm:spPr/>
      <dgm:t>
        <a:bodyPr/>
        <a:lstStyle/>
        <a:p>
          <a:endParaRPr lang="en-US"/>
        </a:p>
      </dgm:t>
    </dgm:pt>
    <dgm:pt modelId="{683B8B02-E45F-48E9-BFCD-95AE7F31D85C}">
      <dgm:prSet/>
      <dgm:spPr/>
      <dgm:t>
        <a:bodyPr/>
        <a:lstStyle/>
        <a:p>
          <a:endParaRPr lang="en-US"/>
        </a:p>
      </dgm:t>
    </dgm:pt>
    <dgm:pt modelId="{EBF026CB-35B0-4B32-B54C-BBB25760EBB7}" type="parTrans" cxnId="{0F183C09-F2C9-4194-85AB-DC1EC21C79F1}">
      <dgm:prSet/>
      <dgm:spPr/>
      <dgm:t>
        <a:bodyPr/>
        <a:lstStyle/>
        <a:p>
          <a:endParaRPr lang="en-US"/>
        </a:p>
      </dgm:t>
    </dgm:pt>
    <dgm:pt modelId="{ABFB3EF4-4A79-435A-93AD-571454ABED81}" type="sibTrans" cxnId="{0F183C09-F2C9-4194-85AB-DC1EC21C79F1}">
      <dgm:prSet/>
      <dgm:spPr/>
      <dgm:t>
        <a:bodyPr/>
        <a:lstStyle/>
        <a:p>
          <a:endParaRPr lang="en-US" dirty="0"/>
        </a:p>
      </dgm:t>
    </dgm:pt>
    <dgm:pt modelId="{348FD532-54BE-4D00-AEEF-C16748357045}" type="pres">
      <dgm:prSet presAssocID="{9DCE5E0E-280C-499D-8407-0561647433E6}" presName="Name0" presStyleCnt="0">
        <dgm:presLayoutVars>
          <dgm:chMax/>
          <dgm:chPref/>
          <dgm:dir/>
          <dgm:animLvl val="lvl"/>
        </dgm:presLayoutVars>
      </dgm:prSet>
      <dgm:spPr/>
    </dgm:pt>
    <dgm:pt modelId="{0A5D819C-DAD7-4690-A111-358C489749BA}" type="pres">
      <dgm:prSet presAssocID="{03FC1BF4-779A-4724-95B4-A927BF9200CF}" presName="composite" presStyleCnt="0"/>
      <dgm:spPr/>
    </dgm:pt>
    <dgm:pt modelId="{203C5748-3734-435E-B160-3FB0C3B6AAD2}" type="pres">
      <dgm:prSet presAssocID="{03FC1BF4-779A-4724-95B4-A927BF9200CF}" presName="Parent1" presStyleLbl="node1" presStyleIdx="0" presStyleCnt="8" custScaleX="126390">
        <dgm:presLayoutVars>
          <dgm:chMax val="1"/>
          <dgm:chPref val="1"/>
          <dgm:bulletEnabled val="1"/>
        </dgm:presLayoutVars>
      </dgm:prSet>
      <dgm:spPr/>
    </dgm:pt>
    <dgm:pt modelId="{CB5DCE82-828E-49D6-AA70-A251156422FB}" type="pres">
      <dgm:prSet presAssocID="{03FC1BF4-779A-4724-95B4-A927BF9200CF}" presName="Childtext1" presStyleLbl="revTx" presStyleIdx="0" presStyleCnt="4" custScaleX="62261" custLinFactY="42463" custLinFactNeighborX="-44807" custLinFactNeighborY="100000">
        <dgm:presLayoutVars>
          <dgm:chMax val="0"/>
          <dgm:chPref val="0"/>
          <dgm:bulletEnabled val="1"/>
        </dgm:presLayoutVars>
      </dgm:prSet>
      <dgm:spPr/>
    </dgm:pt>
    <dgm:pt modelId="{481C8285-E1E6-4204-A55B-2D67A6B5D887}" type="pres">
      <dgm:prSet presAssocID="{03FC1BF4-779A-4724-95B4-A927BF9200CF}" presName="BalanceSpacing" presStyleCnt="0"/>
      <dgm:spPr/>
    </dgm:pt>
    <dgm:pt modelId="{A3794DF4-F390-4DD8-92E1-8E18129EB3BC}" type="pres">
      <dgm:prSet presAssocID="{03FC1BF4-779A-4724-95B4-A927BF9200CF}" presName="BalanceSpacing1" presStyleCnt="0"/>
      <dgm:spPr/>
    </dgm:pt>
    <dgm:pt modelId="{3D127AE0-412C-4E38-AEE3-1763AB8CFC50}" type="pres">
      <dgm:prSet presAssocID="{A749D6F6-EF0F-466A-BA93-D3CDB7A77814}" presName="Accent1Text" presStyleLbl="node1" presStyleIdx="1" presStyleCnt="8"/>
      <dgm:spPr/>
    </dgm:pt>
    <dgm:pt modelId="{339BCD79-725F-45A6-A621-12729C0058A3}" type="pres">
      <dgm:prSet presAssocID="{A749D6F6-EF0F-466A-BA93-D3CDB7A77814}" presName="spaceBetweenRectangles" presStyleCnt="0"/>
      <dgm:spPr/>
    </dgm:pt>
    <dgm:pt modelId="{55F1D3D2-E748-4B62-A88C-2AE6653EAB0F}" type="pres">
      <dgm:prSet presAssocID="{2871227A-6E46-483B-9609-F76784592613}" presName="composite" presStyleCnt="0"/>
      <dgm:spPr/>
    </dgm:pt>
    <dgm:pt modelId="{86F22E3E-2171-4099-9CA1-58011031FF44}" type="pres">
      <dgm:prSet presAssocID="{2871227A-6E46-483B-9609-F76784592613}" presName="Parent1" presStyleLbl="node1" presStyleIdx="2" presStyleCnt="8">
        <dgm:presLayoutVars>
          <dgm:chMax val="1"/>
          <dgm:chPref val="1"/>
          <dgm:bulletEnabled val="1"/>
        </dgm:presLayoutVars>
      </dgm:prSet>
      <dgm:spPr/>
    </dgm:pt>
    <dgm:pt modelId="{D393BD3E-E1F3-4182-8306-555C7C36CAED}" type="pres">
      <dgm:prSet presAssocID="{2871227A-6E46-483B-9609-F76784592613}" presName="Childtext1" presStyleLbl="revTx" presStyleIdx="1" presStyleCnt="4" custScaleX="71094" custLinFactY="-34389" custLinFactNeighborX="51987" custLinFactNeighborY="-100000">
        <dgm:presLayoutVars>
          <dgm:chMax val="0"/>
          <dgm:chPref val="0"/>
          <dgm:bulletEnabled val="1"/>
        </dgm:presLayoutVars>
      </dgm:prSet>
      <dgm:spPr/>
    </dgm:pt>
    <dgm:pt modelId="{85CFC40C-9EDE-4DF4-BA91-AA717463BA87}" type="pres">
      <dgm:prSet presAssocID="{2871227A-6E46-483B-9609-F76784592613}" presName="BalanceSpacing" presStyleCnt="0"/>
      <dgm:spPr/>
    </dgm:pt>
    <dgm:pt modelId="{32BA8ED5-3910-4E9C-81E0-2C15C6355A84}" type="pres">
      <dgm:prSet presAssocID="{2871227A-6E46-483B-9609-F76784592613}" presName="BalanceSpacing1" presStyleCnt="0"/>
      <dgm:spPr/>
    </dgm:pt>
    <dgm:pt modelId="{CC2767CC-DC74-4E5A-A617-38645B4AA6ED}" type="pres">
      <dgm:prSet presAssocID="{90A7F1BD-FD2D-494A-8E50-FC57487B21C9}" presName="Accent1Text" presStyleLbl="node1" presStyleIdx="3" presStyleCnt="8"/>
      <dgm:spPr/>
    </dgm:pt>
    <dgm:pt modelId="{074CA200-1617-47BF-AA4C-A1DD4811E50C}" type="pres">
      <dgm:prSet presAssocID="{90A7F1BD-FD2D-494A-8E50-FC57487B21C9}" presName="spaceBetweenRectangles" presStyleCnt="0"/>
      <dgm:spPr/>
    </dgm:pt>
    <dgm:pt modelId="{DFD0E542-4BCC-4401-AB11-583D819C83A9}" type="pres">
      <dgm:prSet presAssocID="{683C4F14-103A-4120-864B-869759083821}" presName="composite" presStyleCnt="0"/>
      <dgm:spPr/>
    </dgm:pt>
    <dgm:pt modelId="{1E50FB21-7A66-4AAC-9B6B-50DEB97F710D}" type="pres">
      <dgm:prSet presAssocID="{683C4F14-103A-4120-864B-869759083821}" presName="Parent1" presStyleLbl="node1" presStyleIdx="4" presStyleCnt="8" custScaleX="119587">
        <dgm:presLayoutVars>
          <dgm:chMax val="1"/>
          <dgm:chPref val="1"/>
          <dgm:bulletEnabled val="1"/>
        </dgm:presLayoutVars>
      </dgm:prSet>
      <dgm:spPr/>
    </dgm:pt>
    <dgm:pt modelId="{EA9F186D-D76D-4DF3-82BA-365D989CC2EA}" type="pres">
      <dgm:prSet presAssocID="{683C4F14-103A-4120-864B-869759083821}" presName="Childtext1" presStyleLbl="revTx" presStyleIdx="2" presStyleCnt="4" custScaleX="64775" custLinFactY="-35954" custLinFactNeighborX="-47590" custLinFactNeighborY="-100000">
        <dgm:presLayoutVars>
          <dgm:chMax val="0"/>
          <dgm:chPref val="0"/>
          <dgm:bulletEnabled val="1"/>
        </dgm:presLayoutVars>
      </dgm:prSet>
      <dgm:spPr/>
    </dgm:pt>
    <dgm:pt modelId="{24977C54-A304-4830-82CD-2D1B0FAFC36A}" type="pres">
      <dgm:prSet presAssocID="{683C4F14-103A-4120-864B-869759083821}" presName="BalanceSpacing" presStyleCnt="0"/>
      <dgm:spPr/>
    </dgm:pt>
    <dgm:pt modelId="{F6BC9E81-AFF4-4AD2-ACB9-9C6075D40027}" type="pres">
      <dgm:prSet presAssocID="{683C4F14-103A-4120-864B-869759083821}" presName="BalanceSpacing1" presStyleCnt="0"/>
      <dgm:spPr/>
    </dgm:pt>
    <dgm:pt modelId="{950E10D9-AEF0-407E-9456-DBAF69A50AD6}" type="pres">
      <dgm:prSet presAssocID="{C0C5CCBA-E010-4D4B-8281-7D2B78F8133F}" presName="Accent1Text" presStyleLbl="node1" presStyleIdx="5" presStyleCnt="8"/>
      <dgm:spPr/>
    </dgm:pt>
    <dgm:pt modelId="{DD95BB7E-9657-4267-A509-BDC460E7F6A9}" type="pres">
      <dgm:prSet presAssocID="{C0C5CCBA-E010-4D4B-8281-7D2B78F8133F}" presName="spaceBetweenRectangles" presStyleCnt="0"/>
      <dgm:spPr/>
    </dgm:pt>
    <dgm:pt modelId="{7D8B430E-80CD-4B97-ADDA-3020F0E2F6E1}" type="pres">
      <dgm:prSet presAssocID="{683B8B02-E45F-48E9-BFCD-95AE7F31D85C}" presName="composite" presStyleCnt="0"/>
      <dgm:spPr/>
    </dgm:pt>
    <dgm:pt modelId="{173CA21E-14B5-4786-A376-41357ECE4219}" type="pres">
      <dgm:prSet presAssocID="{683B8B02-E45F-48E9-BFCD-95AE7F31D85C}" presName="Parent1" presStyleLbl="node1" presStyleIdx="6" presStyleCnt="8">
        <dgm:presLayoutVars>
          <dgm:chMax val="1"/>
          <dgm:chPref val="1"/>
          <dgm:bulletEnabled val="1"/>
        </dgm:presLayoutVars>
      </dgm:prSet>
      <dgm:spPr/>
    </dgm:pt>
    <dgm:pt modelId="{8D98D692-EEF0-4E98-84C3-FC3D42AAA386}" type="pres">
      <dgm:prSet presAssocID="{683B8B02-E45F-48E9-BFCD-95AE7F31D85C}" presName="Childtext1" presStyleLbl="revTx" presStyleIdx="3" presStyleCnt="4">
        <dgm:presLayoutVars>
          <dgm:chMax val="0"/>
          <dgm:chPref val="0"/>
          <dgm:bulletEnabled val="1"/>
        </dgm:presLayoutVars>
      </dgm:prSet>
      <dgm:spPr/>
    </dgm:pt>
    <dgm:pt modelId="{7EF16110-52B1-457A-80F6-BE37D8381164}" type="pres">
      <dgm:prSet presAssocID="{683B8B02-E45F-48E9-BFCD-95AE7F31D85C}" presName="BalanceSpacing" presStyleCnt="0"/>
      <dgm:spPr/>
    </dgm:pt>
    <dgm:pt modelId="{55A47B98-78ED-49B4-BE91-74D36EAEDCEF}" type="pres">
      <dgm:prSet presAssocID="{683B8B02-E45F-48E9-BFCD-95AE7F31D85C}" presName="BalanceSpacing1" presStyleCnt="0"/>
      <dgm:spPr/>
    </dgm:pt>
    <dgm:pt modelId="{0FD77AA8-5E1E-4318-9495-99460F3FAD77}" type="pres">
      <dgm:prSet presAssocID="{ABFB3EF4-4A79-435A-93AD-571454ABED81}" presName="Accent1Text" presStyleLbl="node1" presStyleIdx="7" presStyleCnt="8"/>
      <dgm:spPr/>
    </dgm:pt>
  </dgm:ptLst>
  <dgm:cxnLst>
    <dgm:cxn modelId="{C6420807-3E50-4268-B31E-6C8DA3DDDB12}" srcId="{03FC1BF4-779A-4724-95B4-A927BF9200CF}" destId="{DF767454-01D7-474C-BC1F-BBD9CFAFF9C8}" srcOrd="0" destOrd="0" parTransId="{D33B0AFF-11B2-4B2A-8F4D-80AF41CFFFB0}" sibTransId="{9CEA4BB3-676E-4658-BE03-D2927F459C92}"/>
    <dgm:cxn modelId="{0F183C09-F2C9-4194-85AB-DC1EC21C79F1}" srcId="{9DCE5E0E-280C-499D-8407-0561647433E6}" destId="{683B8B02-E45F-48E9-BFCD-95AE7F31D85C}" srcOrd="3" destOrd="0" parTransId="{EBF026CB-35B0-4B32-B54C-BBB25760EBB7}" sibTransId="{ABFB3EF4-4A79-435A-93AD-571454ABED81}"/>
    <dgm:cxn modelId="{AEAA610B-597F-4C34-A7D5-182860BA35C4}" srcId="{683C4F14-103A-4120-864B-869759083821}" destId="{7086667C-A29C-4CEE-9459-3FAF396A0ADF}" srcOrd="0" destOrd="0" parTransId="{1AA012EF-3258-4748-A516-D2F5B580F32B}" sibTransId="{0E4CF7D0-CB37-4F67-B554-314DB993B748}"/>
    <dgm:cxn modelId="{5B98C41B-2BAF-435D-96FE-594055066743}" type="presOf" srcId="{ABFB3EF4-4A79-435A-93AD-571454ABED81}" destId="{0FD77AA8-5E1E-4318-9495-99460F3FAD77}" srcOrd="0" destOrd="0" presId="urn:microsoft.com/office/officeart/2008/layout/AlternatingHexagons"/>
    <dgm:cxn modelId="{CEA1F41D-1980-4F99-9ED0-40F9554C98F7}" type="presOf" srcId="{A749D6F6-EF0F-466A-BA93-D3CDB7A77814}" destId="{3D127AE0-412C-4E38-AEE3-1763AB8CFC50}" srcOrd="0" destOrd="0" presId="urn:microsoft.com/office/officeart/2008/layout/AlternatingHexagons"/>
    <dgm:cxn modelId="{C772691E-06CC-49BE-B9DC-246F53A77AC9}" type="presOf" srcId="{313E02F6-F63A-4205-A7B7-088786858459}" destId="{D393BD3E-E1F3-4182-8306-555C7C36CAED}" srcOrd="0" destOrd="0" presId="urn:microsoft.com/office/officeart/2008/layout/AlternatingHexagons"/>
    <dgm:cxn modelId="{F8E75421-6453-43B3-939C-ADCE8C31B06B}" type="presOf" srcId="{2871227A-6E46-483B-9609-F76784592613}" destId="{86F22E3E-2171-4099-9CA1-58011031FF44}" srcOrd="0" destOrd="0" presId="urn:microsoft.com/office/officeart/2008/layout/AlternatingHexagons"/>
    <dgm:cxn modelId="{8C23FC30-B4A9-47CD-A4EC-94895B18FCAC}" type="presOf" srcId="{7086667C-A29C-4CEE-9459-3FAF396A0ADF}" destId="{EA9F186D-D76D-4DF3-82BA-365D989CC2EA}" srcOrd="0" destOrd="0" presId="urn:microsoft.com/office/officeart/2008/layout/AlternatingHexagons"/>
    <dgm:cxn modelId="{D09E5266-EF69-409C-9506-64239BB73C38}" srcId="{9DCE5E0E-280C-499D-8407-0561647433E6}" destId="{683C4F14-103A-4120-864B-869759083821}" srcOrd="2" destOrd="0" parTransId="{836EF230-4738-40A2-B74F-8C19578C6E4E}" sibTransId="{C0C5CCBA-E010-4D4B-8281-7D2B78F8133F}"/>
    <dgm:cxn modelId="{3AD0C579-667C-47F8-80E0-523F9EA1A758}" srcId="{9DCE5E0E-280C-499D-8407-0561647433E6}" destId="{03FC1BF4-779A-4724-95B4-A927BF9200CF}" srcOrd="0" destOrd="0" parTransId="{23363585-E9CC-42D2-8C2E-DE15A618D87C}" sibTransId="{A749D6F6-EF0F-466A-BA93-D3CDB7A77814}"/>
    <dgm:cxn modelId="{8D976F88-F1B5-4686-807C-827EC47166B8}" srcId="{9DCE5E0E-280C-499D-8407-0561647433E6}" destId="{2871227A-6E46-483B-9609-F76784592613}" srcOrd="1" destOrd="0" parTransId="{12FE1953-F04B-4884-8FA1-0ADCB12B7AF4}" sibTransId="{90A7F1BD-FD2D-494A-8E50-FC57487B21C9}"/>
    <dgm:cxn modelId="{2796778E-D635-4E0A-BE1D-B60E40FD3A58}" type="presOf" srcId="{90A7F1BD-FD2D-494A-8E50-FC57487B21C9}" destId="{CC2767CC-DC74-4E5A-A617-38645B4AA6ED}" srcOrd="0" destOrd="0" presId="urn:microsoft.com/office/officeart/2008/layout/AlternatingHexagons"/>
    <dgm:cxn modelId="{3F12D494-BB93-4B5D-A0BE-CF6E2693308B}" type="presOf" srcId="{DF767454-01D7-474C-BC1F-BBD9CFAFF9C8}" destId="{CB5DCE82-828E-49D6-AA70-A251156422FB}" srcOrd="0" destOrd="0" presId="urn:microsoft.com/office/officeart/2008/layout/AlternatingHexagons"/>
    <dgm:cxn modelId="{2BC267BE-5165-4BB6-88E0-015DDFB6CFD7}" type="presOf" srcId="{9DCE5E0E-280C-499D-8407-0561647433E6}" destId="{348FD532-54BE-4D00-AEEF-C16748357045}" srcOrd="0" destOrd="0" presId="urn:microsoft.com/office/officeart/2008/layout/AlternatingHexagons"/>
    <dgm:cxn modelId="{7FB9B3D6-703C-44A1-9805-4770F18DCC9E}" type="presOf" srcId="{03FC1BF4-779A-4724-95B4-A927BF9200CF}" destId="{203C5748-3734-435E-B160-3FB0C3B6AAD2}" srcOrd="0" destOrd="0" presId="urn:microsoft.com/office/officeart/2008/layout/AlternatingHexagons"/>
    <dgm:cxn modelId="{DDD6F8D8-85CC-478C-8D2F-EAAFCA76299B}" type="presOf" srcId="{683C4F14-103A-4120-864B-869759083821}" destId="{1E50FB21-7A66-4AAC-9B6B-50DEB97F710D}" srcOrd="0" destOrd="0" presId="urn:microsoft.com/office/officeart/2008/layout/AlternatingHexagons"/>
    <dgm:cxn modelId="{F0DEE8DE-408E-4212-BDB4-6A24EE2554C5}" type="presOf" srcId="{C0C5CCBA-E010-4D4B-8281-7D2B78F8133F}" destId="{950E10D9-AEF0-407E-9456-DBAF69A50AD6}" srcOrd="0" destOrd="0" presId="urn:microsoft.com/office/officeart/2008/layout/AlternatingHexagons"/>
    <dgm:cxn modelId="{48E497F5-30F0-4888-BD78-F58484C1A0B8}" type="presOf" srcId="{683B8B02-E45F-48E9-BFCD-95AE7F31D85C}" destId="{173CA21E-14B5-4786-A376-41357ECE4219}" srcOrd="0" destOrd="0" presId="urn:microsoft.com/office/officeart/2008/layout/AlternatingHexagons"/>
    <dgm:cxn modelId="{9155EFFE-7533-46B4-B4F0-8283D128C1D8}" srcId="{2871227A-6E46-483B-9609-F76784592613}" destId="{313E02F6-F63A-4205-A7B7-088786858459}" srcOrd="0" destOrd="0" parTransId="{18CF5378-0940-4B40-B294-697CC9A6CCF2}" sibTransId="{AF0A0A29-FD4F-4B30-A5FC-40D8CD7D830F}"/>
    <dgm:cxn modelId="{71F0A71A-DFF9-485F-9F05-E5EFD8795DDB}" type="presParOf" srcId="{348FD532-54BE-4D00-AEEF-C16748357045}" destId="{0A5D819C-DAD7-4690-A111-358C489749BA}" srcOrd="0" destOrd="0" presId="urn:microsoft.com/office/officeart/2008/layout/AlternatingHexagons"/>
    <dgm:cxn modelId="{631CFBE6-6CD4-4156-8744-78B757B72784}" type="presParOf" srcId="{0A5D819C-DAD7-4690-A111-358C489749BA}" destId="{203C5748-3734-435E-B160-3FB0C3B6AAD2}" srcOrd="0" destOrd="0" presId="urn:microsoft.com/office/officeart/2008/layout/AlternatingHexagons"/>
    <dgm:cxn modelId="{93D4CFB4-DD6F-496C-9A94-534AFD1033F3}" type="presParOf" srcId="{0A5D819C-DAD7-4690-A111-358C489749BA}" destId="{CB5DCE82-828E-49D6-AA70-A251156422FB}" srcOrd="1" destOrd="0" presId="urn:microsoft.com/office/officeart/2008/layout/AlternatingHexagons"/>
    <dgm:cxn modelId="{DFD0B856-F90B-4489-8346-09208BEBAF9E}" type="presParOf" srcId="{0A5D819C-DAD7-4690-A111-358C489749BA}" destId="{481C8285-E1E6-4204-A55B-2D67A6B5D887}" srcOrd="2" destOrd="0" presId="urn:microsoft.com/office/officeart/2008/layout/AlternatingHexagons"/>
    <dgm:cxn modelId="{35B0E601-3D4E-4E1F-B777-B9AB702D6E1D}" type="presParOf" srcId="{0A5D819C-DAD7-4690-A111-358C489749BA}" destId="{A3794DF4-F390-4DD8-92E1-8E18129EB3BC}" srcOrd="3" destOrd="0" presId="urn:microsoft.com/office/officeart/2008/layout/AlternatingHexagons"/>
    <dgm:cxn modelId="{0B97D308-1A06-4C85-B1A5-23288612B5F7}" type="presParOf" srcId="{0A5D819C-DAD7-4690-A111-358C489749BA}" destId="{3D127AE0-412C-4E38-AEE3-1763AB8CFC50}" srcOrd="4" destOrd="0" presId="urn:microsoft.com/office/officeart/2008/layout/AlternatingHexagons"/>
    <dgm:cxn modelId="{E410655C-E9D4-4BFD-B019-F7DB6E3EADB3}" type="presParOf" srcId="{348FD532-54BE-4D00-AEEF-C16748357045}" destId="{339BCD79-725F-45A6-A621-12729C0058A3}" srcOrd="1" destOrd="0" presId="urn:microsoft.com/office/officeart/2008/layout/AlternatingHexagons"/>
    <dgm:cxn modelId="{D9530C4C-91F0-4876-A8BE-7F6140FAAC86}" type="presParOf" srcId="{348FD532-54BE-4D00-AEEF-C16748357045}" destId="{55F1D3D2-E748-4B62-A88C-2AE6653EAB0F}" srcOrd="2" destOrd="0" presId="urn:microsoft.com/office/officeart/2008/layout/AlternatingHexagons"/>
    <dgm:cxn modelId="{3B2B9D8A-E557-4FF0-A91D-89CA2ABF2382}" type="presParOf" srcId="{55F1D3D2-E748-4B62-A88C-2AE6653EAB0F}" destId="{86F22E3E-2171-4099-9CA1-58011031FF44}" srcOrd="0" destOrd="0" presId="urn:microsoft.com/office/officeart/2008/layout/AlternatingHexagons"/>
    <dgm:cxn modelId="{7DBF49BC-B66E-460B-852D-AA05CFE3E4A4}" type="presParOf" srcId="{55F1D3D2-E748-4B62-A88C-2AE6653EAB0F}" destId="{D393BD3E-E1F3-4182-8306-555C7C36CAED}" srcOrd="1" destOrd="0" presId="urn:microsoft.com/office/officeart/2008/layout/AlternatingHexagons"/>
    <dgm:cxn modelId="{76F78859-6D46-4F2C-9773-B6F345089A7E}" type="presParOf" srcId="{55F1D3D2-E748-4B62-A88C-2AE6653EAB0F}" destId="{85CFC40C-9EDE-4DF4-BA91-AA717463BA87}" srcOrd="2" destOrd="0" presId="urn:microsoft.com/office/officeart/2008/layout/AlternatingHexagons"/>
    <dgm:cxn modelId="{E9D99D44-74BD-4702-9E2C-144A573BEBAC}" type="presParOf" srcId="{55F1D3D2-E748-4B62-A88C-2AE6653EAB0F}" destId="{32BA8ED5-3910-4E9C-81E0-2C15C6355A84}" srcOrd="3" destOrd="0" presId="urn:microsoft.com/office/officeart/2008/layout/AlternatingHexagons"/>
    <dgm:cxn modelId="{B4A5A511-48C1-4065-AF64-E6A18F4F2409}" type="presParOf" srcId="{55F1D3D2-E748-4B62-A88C-2AE6653EAB0F}" destId="{CC2767CC-DC74-4E5A-A617-38645B4AA6ED}" srcOrd="4" destOrd="0" presId="urn:microsoft.com/office/officeart/2008/layout/AlternatingHexagons"/>
    <dgm:cxn modelId="{32945EBA-A0E2-41FF-9A67-65AB5AEA982F}" type="presParOf" srcId="{348FD532-54BE-4D00-AEEF-C16748357045}" destId="{074CA200-1617-47BF-AA4C-A1DD4811E50C}" srcOrd="3" destOrd="0" presId="urn:microsoft.com/office/officeart/2008/layout/AlternatingHexagons"/>
    <dgm:cxn modelId="{7E37AA85-5B43-4523-8CE0-E5639380B7C5}" type="presParOf" srcId="{348FD532-54BE-4D00-AEEF-C16748357045}" destId="{DFD0E542-4BCC-4401-AB11-583D819C83A9}" srcOrd="4" destOrd="0" presId="urn:microsoft.com/office/officeart/2008/layout/AlternatingHexagons"/>
    <dgm:cxn modelId="{E0187D3D-BA85-4F58-A7BA-197745C0CA8D}" type="presParOf" srcId="{DFD0E542-4BCC-4401-AB11-583D819C83A9}" destId="{1E50FB21-7A66-4AAC-9B6B-50DEB97F710D}" srcOrd="0" destOrd="0" presId="urn:microsoft.com/office/officeart/2008/layout/AlternatingHexagons"/>
    <dgm:cxn modelId="{382376A1-F8E9-4E1D-BA59-D042FBE65450}" type="presParOf" srcId="{DFD0E542-4BCC-4401-AB11-583D819C83A9}" destId="{EA9F186D-D76D-4DF3-82BA-365D989CC2EA}" srcOrd="1" destOrd="0" presId="urn:microsoft.com/office/officeart/2008/layout/AlternatingHexagons"/>
    <dgm:cxn modelId="{8A9E7480-F97B-4CB0-BA1C-5FBAFEDDE78A}" type="presParOf" srcId="{DFD0E542-4BCC-4401-AB11-583D819C83A9}" destId="{24977C54-A304-4830-82CD-2D1B0FAFC36A}" srcOrd="2" destOrd="0" presId="urn:microsoft.com/office/officeart/2008/layout/AlternatingHexagons"/>
    <dgm:cxn modelId="{F8F3AD96-631E-4893-8208-834D9CF922AD}" type="presParOf" srcId="{DFD0E542-4BCC-4401-AB11-583D819C83A9}" destId="{F6BC9E81-AFF4-4AD2-ACB9-9C6075D40027}" srcOrd="3" destOrd="0" presId="urn:microsoft.com/office/officeart/2008/layout/AlternatingHexagons"/>
    <dgm:cxn modelId="{587DCE23-00E3-4274-86B0-A503EBBBD6F4}" type="presParOf" srcId="{DFD0E542-4BCC-4401-AB11-583D819C83A9}" destId="{950E10D9-AEF0-407E-9456-DBAF69A50AD6}" srcOrd="4" destOrd="0" presId="urn:microsoft.com/office/officeart/2008/layout/AlternatingHexagons"/>
    <dgm:cxn modelId="{F7F4B9FE-146A-4779-AAAA-6068AFA2CBF0}" type="presParOf" srcId="{348FD532-54BE-4D00-AEEF-C16748357045}" destId="{DD95BB7E-9657-4267-A509-BDC460E7F6A9}" srcOrd="5" destOrd="0" presId="urn:microsoft.com/office/officeart/2008/layout/AlternatingHexagons"/>
    <dgm:cxn modelId="{AAE0D8F4-36C5-4E3C-A6E2-A32D7FD6C960}" type="presParOf" srcId="{348FD532-54BE-4D00-AEEF-C16748357045}" destId="{7D8B430E-80CD-4B97-ADDA-3020F0E2F6E1}" srcOrd="6" destOrd="0" presId="urn:microsoft.com/office/officeart/2008/layout/AlternatingHexagons"/>
    <dgm:cxn modelId="{E7BDF884-8181-44C2-8DA7-9749FF65CEA2}" type="presParOf" srcId="{7D8B430E-80CD-4B97-ADDA-3020F0E2F6E1}" destId="{173CA21E-14B5-4786-A376-41357ECE4219}" srcOrd="0" destOrd="0" presId="urn:microsoft.com/office/officeart/2008/layout/AlternatingHexagons"/>
    <dgm:cxn modelId="{17FBA6E9-F90E-465C-90D2-E68CF64FE9DD}" type="presParOf" srcId="{7D8B430E-80CD-4B97-ADDA-3020F0E2F6E1}" destId="{8D98D692-EEF0-4E98-84C3-FC3D42AAA386}" srcOrd="1" destOrd="0" presId="urn:microsoft.com/office/officeart/2008/layout/AlternatingHexagons"/>
    <dgm:cxn modelId="{F9174CF6-4C7E-42BB-9A71-6E31A676191C}" type="presParOf" srcId="{7D8B430E-80CD-4B97-ADDA-3020F0E2F6E1}" destId="{7EF16110-52B1-457A-80F6-BE37D8381164}" srcOrd="2" destOrd="0" presId="urn:microsoft.com/office/officeart/2008/layout/AlternatingHexagons"/>
    <dgm:cxn modelId="{45460478-16E1-4E26-8E01-CE3C7B4D43B0}" type="presParOf" srcId="{7D8B430E-80CD-4B97-ADDA-3020F0E2F6E1}" destId="{55A47B98-78ED-49B4-BE91-74D36EAEDCEF}" srcOrd="3" destOrd="0" presId="urn:microsoft.com/office/officeart/2008/layout/AlternatingHexagons"/>
    <dgm:cxn modelId="{76C0012F-F76F-487B-922A-16214350AB15}" type="presParOf" srcId="{7D8B430E-80CD-4B97-ADDA-3020F0E2F6E1}" destId="{0FD77AA8-5E1E-4318-9495-99460F3FAD77}"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C5748-3734-435E-B160-3FB0C3B6AAD2}">
      <dsp:nvSpPr>
        <dsp:cNvPr id="0" name=""/>
        <dsp:cNvSpPr/>
      </dsp:nvSpPr>
      <dsp:spPr>
        <a:xfrm rot="5400000">
          <a:off x="2861379" y="-82407"/>
          <a:ext cx="1716583" cy="1887543"/>
        </a:xfrm>
        <a:prstGeom prst="hexagon">
          <a:avLst>
            <a:gd name="adj" fmla="val 25000"/>
            <a:gd name="vf" fmla="val 1154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ea typeface="Arial" panose="020B0604020202020204" pitchFamily="34" charset="0"/>
            </a:rPr>
            <a:t>Introduction</a:t>
          </a:r>
          <a:endParaRPr lang="en-US" sz="1600" kern="1200" dirty="0">
            <a:solidFill>
              <a:schemeClr val="tx1"/>
            </a:solidFill>
          </a:endParaRPr>
        </a:p>
      </dsp:txBody>
      <dsp:txXfrm rot="-5400000">
        <a:off x="3090490" y="289170"/>
        <a:ext cx="1258362" cy="1144389"/>
      </dsp:txXfrm>
    </dsp:sp>
    <dsp:sp modelId="{CB5DCE82-828E-49D6-AA70-A251156422FB}">
      <dsp:nvSpPr>
        <dsp:cNvPr id="0" name=""/>
        <dsp:cNvSpPr/>
      </dsp:nvSpPr>
      <dsp:spPr>
        <a:xfrm>
          <a:off x="4014816" y="1813686"/>
          <a:ext cx="1192738" cy="1029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Times New Roman" panose="02020603050405020304" pitchFamily="18" charset="0"/>
              <a:ea typeface="Arial" panose="020B0604020202020204" pitchFamily="34" charset="0"/>
            </a:rPr>
            <a:t>Importance of Hospitality</a:t>
          </a:r>
          <a:endParaRPr lang="en-US" sz="1600" kern="1200" dirty="0"/>
        </a:p>
      </dsp:txBody>
      <dsp:txXfrm>
        <a:off x="4014816" y="1813686"/>
        <a:ext cx="1192738" cy="1029950"/>
      </dsp:txXfrm>
    </dsp:sp>
    <dsp:sp modelId="{3D127AE0-412C-4E38-AEE3-1763AB8CFC50}">
      <dsp:nvSpPr>
        <dsp:cNvPr id="0" name=""/>
        <dsp:cNvSpPr/>
      </dsp:nvSpPr>
      <dsp:spPr>
        <a:xfrm rot="5400000">
          <a:off x="1248477" y="114649"/>
          <a:ext cx="1716583" cy="1493427"/>
        </a:xfrm>
        <a:prstGeom prst="hexagon">
          <a:avLst>
            <a:gd name="adj" fmla="val 25000"/>
            <a:gd name="vf" fmla="val 115470"/>
          </a:avLst>
        </a:prstGeom>
        <a:solidFill>
          <a:schemeClr val="accent5">
            <a:hueOff val="-1050478"/>
            <a:satOff val="-1461"/>
            <a:lumOff val="-5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1592781" y="270572"/>
        <a:ext cx="1027975" cy="1181581"/>
      </dsp:txXfrm>
    </dsp:sp>
    <dsp:sp modelId="{86F22E3E-2171-4099-9CA1-58011031FF44}">
      <dsp:nvSpPr>
        <dsp:cNvPr id="0" name=""/>
        <dsp:cNvSpPr/>
      </dsp:nvSpPr>
      <dsp:spPr>
        <a:xfrm rot="5400000">
          <a:off x="2051838" y="1571686"/>
          <a:ext cx="1716583" cy="1493427"/>
        </a:xfrm>
        <a:prstGeom prst="hexagon">
          <a:avLst>
            <a:gd name="adj" fmla="val 25000"/>
            <a:gd name="vf" fmla="val 115470"/>
          </a:avLst>
        </a:prstGeom>
        <a:solidFill>
          <a:schemeClr val="accent5">
            <a:hueOff val="-2100956"/>
            <a:satOff val="-2922"/>
            <a:lumOff val="-11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ea typeface="Arial" panose="020B0604020202020204" pitchFamily="34" charset="0"/>
            </a:rPr>
            <a:t>Overview of Hotel Indigo</a:t>
          </a:r>
          <a:endParaRPr lang="en-US" sz="1600" kern="1200" dirty="0">
            <a:solidFill>
              <a:schemeClr val="tx1"/>
            </a:solidFill>
          </a:endParaRPr>
        </a:p>
      </dsp:txBody>
      <dsp:txXfrm rot="-5400000">
        <a:off x="2396142" y="1727609"/>
        <a:ext cx="1027975" cy="1181581"/>
      </dsp:txXfrm>
    </dsp:sp>
    <dsp:sp modelId="{D393BD3E-E1F3-4182-8306-555C7C36CAED}">
      <dsp:nvSpPr>
        <dsp:cNvPr id="0" name=""/>
        <dsp:cNvSpPr/>
      </dsp:nvSpPr>
      <dsp:spPr>
        <a:xfrm>
          <a:off x="1479447" y="419285"/>
          <a:ext cx="1318018" cy="1029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ea typeface="Arial" panose="020B0604020202020204" pitchFamily="34" charset="0"/>
            </a:rPr>
            <a:t>Role of Guest Service in Hospital Management</a:t>
          </a:r>
          <a:endParaRPr lang="en-US" sz="1600" kern="1200" dirty="0"/>
        </a:p>
      </dsp:txBody>
      <dsp:txXfrm>
        <a:off x="1479447" y="419285"/>
        <a:ext cx="1318018" cy="1029950"/>
      </dsp:txXfrm>
    </dsp:sp>
    <dsp:sp modelId="{CC2767CC-DC74-4E5A-A617-38645B4AA6ED}">
      <dsp:nvSpPr>
        <dsp:cNvPr id="0" name=""/>
        <dsp:cNvSpPr/>
      </dsp:nvSpPr>
      <dsp:spPr>
        <a:xfrm rot="5400000">
          <a:off x="3664740" y="1571686"/>
          <a:ext cx="1716583" cy="1493427"/>
        </a:xfrm>
        <a:prstGeom prst="hexagon">
          <a:avLst>
            <a:gd name="adj" fmla="val 25000"/>
            <a:gd name="vf" fmla="val 115470"/>
          </a:avLst>
        </a:prstGeom>
        <a:solidFill>
          <a:schemeClr val="accent5">
            <a:hueOff val="-3151433"/>
            <a:satOff val="-4383"/>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4009044" y="1727609"/>
        <a:ext cx="1027975" cy="1181581"/>
      </dsp:txXfrm>
    </dsp:sp>
    <dsp:sp modelId="{1E50FB21-7A66-4AAC-9B6B-50DEB97F710D}">
      <dsp:nvSpPr>
        <dsp:cNvPr id="0" name=""/>
        <dsp:cNvSpPr/>
      </dsp:nvSpPr>
      <dsp:spPr>
        <a:xfrm rot="5400000">
          <a:off x="2861379" y="2882463"/>
          <a:ext cx="1716583" cy="1785945"/>
        </a:xfrm>
        <a:prstGeom prst="hexagon">
          <a:avLst>
            <a:gd name="adj" fmla="val 25000"/>
            <a:gd name="vf" fmla="val 115470"/>
          </a:avLst>
        </a:prstGeom>
        <a:solidFill>
          <a:schemeClr val="accent5">
            <a:hueOff val="-4201911"/>
            <a:satOff val="-5845"/>
            <a:lumOff val="-22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ea typeface="Arial" panose="020B0604020202020204" pitchFamily="34" charset="0"/>
            </a:rPr>
            <a:t>The hotel’s main consumers and the reason they appeal to this group</a:t>
          </a:r>
          <a:endParaRPr lang="en-US" sz="1400" kern="1200" dirty="0">
            <a:solidFill>
              <a:schemeClr val="tx1"/>
            </a:solidFill>
          </a:endParaRPr>
        </a:p>
      </dsp:txBody>
      <dsp:txXfrm rot="-5400000">
        <a:off x="3124356" y="3203241"/>
        <a:ext cx="1190630" cy="1144389"/>
      </dsp:txXfrm>
    </dsp:sp>
    <dsp:sp modelId="{EA9F186D-D76D-4DF3-82BA-365D989CC2EA}">
      <dsp:nvSpPr>
        <dsp:cNvPr id="0" name=""/>
        <dsp:cNvSpPr/>
      </dsp:nvSpPr>
      <dsp:spPr>
        <a:xfrm>
          <a:off x="3937422" y="1860202"/>
          <a:ext cx="1240899" cy="1029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ea typeface="Arial" panose="020B0604020202020204" pitchFamily="34" charset="0"/>
            </a:rPr>
            <a:t>Importance of Hospitality</a:t>
          </a:r>
          <a:endParaRPr lang="en-US" sz="1600" kern="1200" dirty="0"/>
        </a:p>
      </dsp:txBody>
      <dsp:txXfrm>
        <a:off x="3937422" y="1860202"/>
        <a:ext cx="1240899" cy="1029950"/>
      </dsp:txXfrm>
    </dsp:sp>
    <dsp:sp modelId="{950E10D9-AEF0-407E-9456-DBAF69A50AD6}">
      <dsp:nvSpPr>
        <dsp:cNvPr id="0" name=""/>
        <dsp:cNvSpPr/>
      </dsp:nvSpPr>
      <dsp:spPr>
        <a:xfrm rot="5400000">
          <a:off x="1248477" y="3028722"/>
          <a:ext cx="1716583" cy="1493427"/>
        </a:xfrm>
        <a:prstGeom prst="hexagon">
          <a:avLst>
            <a:gd name="adj" fmla="val 25000"/>
            <a:gd name="vf" fmla="val 115470"/>
          </a:avLst>
        </a:prstGeom>
        <a:solidFill>
          <a:schemeClr val="accent5">
            <a:hueOff val="-5252389"/>
            <a:satOff val="-7306"/>
            <a:lumOff val="-28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rot="-5400000">
        <a:off x="1592781" y="3184645"/>
        <a:ext cx="1027975" cy="1181581"/>
      </dsp:txXfrm>
    </dsp:sp>
    <dsp:sp modelId="{173CA21E-14B5-4786-A376-41357ECE4219}">
      <dsp:nvSpPr>
        <dsp:cNvPr id="0" name=""/>
        <dsp:cNvSpPr/>
      </dsp:nvSpPr>
      <dsp:spPr>
        <a:xfrm rot="5400000">
          <a:off x="2051838" y="4485758"/>
          <a:ext cx="1716583" cy="1493427"/>
        </a:xfrm>
        <a:prstGeom prst="hexagon">
          <a:avLst>
            <a:gd name="adj" fmla="val 25000"/>
            <a:gd name="vf" fmla="val 115470"/>
          </a:avLst>
        </a:prstGeom>
        <a:solidFill>
          <a:schemeClr val="accent5">
            <a:hueOff val="-6302867"/>
            <a:satOff val="-8767"/>
            <a:lumOff val="-33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5400000">
        <a:off x="2396142" y="4641681"/>
        <a:ext cx="1027975" cy="1181581"/>
      </dsp:txXfrm>
    </dsp:sp>
    <dsp:sp modelId="{8D98D692-EEF0-4E98-84C3-FC3D42AAA386}">
      <dsp:nvSpPr>
        <dsp:cNvPr id="0" name=""/>
        <dsp:cNvSpPr/>
      </dsp:nvSpPr>
      <dsp:spPr>
        <a:xfrm>
          <a:off x="247709" y="4717497"/>
          <a:ext cx="1853910" cy="1029950"/>
        </a:xfrm>
        <a:prstGeom prst="rect">
          <a:avLst/>
        </a:prstGeom>
        <a:noFill/>
        <a:ln>
          <a:noFill/>
        </a:ln>
        <a:effectLst/>
      </dsp:spPr>
      <dsp:style>
        <a:lnRef idx="0">
          <a:scrgbClr r="0" g="0" b="0"/>
        </a:lnRef>
        <a:fillRef idx="0">
          <a:scrgbClr r="0" g="0" b="0"/>
        </a:fillRef>
        <a:effectRef idx="0">
          <a:scrgbClr r="0" g="0" b="0"/>
        </a:effectRef>
        <a:fontRef idx="minor"/>
      </dsp:style>
    </dsp:sp>
    <dsp:sp modelId="{0FD77AA8-5E1E-4318-9495-99460F3FAD77}">
      <dsp:nvSpPr>
        <dsp:cNvPr id="0" name=""/>
        <dsp:cNvSpPr/>
      </dsp:nvSpPr>
      <dsp:spPr>
        <a:xfrm rot="5400000">
          <a:off x="3664740" y="4485758"/>
          <a:ext cx="1716583" cy="1493427"/>
        </a:xfrm>
        <a:prstGeom prst="hexagon">
          <a:avLst>
            <a:gd name="adj" fmla="val 25000"/>
            <a:gd name="vf" fmla="val 11547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rot="-5400000">
        <a:off x="4009044" y="4641681"/>
        <a:ext cx="1027975" cy="1181581"/>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B3785B-5917-4651-B738-DAB323B8700C}"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76BD24-E485-45E1-9287-09F14259BE6B}" type="slidenum">
              <a:rPr lang="en-US" smtClean="0"/>
              <a:t>‹#›</a:t>
            </a:fld>
            <a:endParaRPr lang="en-US"/>
          </a:p>
        </p:txBody>
      </p:sp>
    </p:spTree>
    <p:extLst>
      <p:ext uri="{BB962C8B-B14F-4D97-AF65-F5344CB8AC3E}">
        <p14:creationId xmlns:p14="http://schemas.microsoft.com/office/powerpoint/2010/main" val="2736888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demandcalendar.com/blog/what-is-the-difference-between-guest-service-and-guest-experience"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theluxuryeditor.com/boutique-hotel-kensington-hotel-indigo-london-review/" TargetMode="External"/><Relationship Id="rId5" Type="http://schemas.openxmlformats.org/officeDocument/2006/relationships/hyperlink" Target="https://www.repustate.com/blog/guest-service-experience/" TargetMode="External"/><Relationship Id="rId4" Type="http://schemas.openxmlformats.org/officeDocument/2006/relationships/hyperlink" Target="https://www.sohohotel.ca/the-benefits-of-boutique-vs-chain-hotel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 </a:t>
            </a:r>
          </a:p>
          <a:p>
            <a:r>
              <a:rPr lang="en-US" sz="1200" kern="1200" dirty="0">
                <a:solidFill>
                  <a:schemeClr val="tx1"/>
                </a:solidFill>
                <a:effectLst/>
                <a:latin typeface="+mn-lt"/>
                <a:ea typeface="+mn-ea"/>
                <a:cs typeface="+mn-cs"/>
              </a:rPr>
              <a:t>This presentation is going to discuss a hotel named Hotel Indigo and the many services that the hotel provides to its consumers. The main consumers of the hotel and the reason they are interested in choosing this hotel will also be discussed here. The importance of hospitality in the hotel industry and their way of meeting the guest’s expectations will also be a part of this discussion. The presentation will highlight the various processes of guest services. The way the hotel will work according to the guest’s expectations will also be included here. The role, nature and scope of guest services and the facilities that the hotel will get from the process of providing many services to the guests will be depicted here. Furthermore, this presentation will provide basic information about the chosen hotel.</a:t>
            </a:r>
          </a:p>
          <a:p>
            <a:endParaRPr lang="en-US" dirty="0"/>
          </a:p>
        </p:txBody>
      </p:sp>
      <p:sp>
        <p:nvSpPr>
          <p:cNvPr id="4" name="Slide Number Placeholder 3"/>
          <p:cNvSpPr>
            <a:spLocks noGrp="1"/>
          </p:cNvSpPr>
          <p:nvPr>
            <p:ph type="sldNum" sz="quarter" idx="10"/>
          </p:nvPr>
        </p:nvSpPr>
        <p:spPr/>
        <p:txBody>
          <a:bodyPr/>
          <a:lstStyle/>
          <a:p>
            <a:fld id="{1276BD24-E485-45E1-9287-09F14259BE6B}" type="slidenum">
              <a:rPr lang="en-US" smtClean="0"/>
              <a:t>3</a:t>
            </a:fld>
            <a:endParaRPr lang="en-US"/>
          </a:p>
        </p:txBody>
      </p:sp>
    </p:spTree>
    <p:extLst>
      <p:ext uri="{BB962C8B-B14F-4D97-AF65-F5344CB8AC3E}">
        <p14:creationId xmlns:p14="http://schemas.microsoft.com/office/powerpoint/2010/main" val="277807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Overview of Hotel Indigo</a:t>
            </a:r>
          </a:p>
          <a:p>
            <a:r>
              <a:rPr lang="en-US" sz="1200" kern="1200" dirty="0">
                <a:solidFill>
                  <a:schemeClr val="tx1"/>
                </a:solidFill>
                <a:effectLst/>
                <a:latin typeface="+mn-lt"/>
                <a:ea typeface="+mn-ea"/>
                <a:cs typeface="+mn-cs"/>
              </a:rPr>
              <a:t>Hotel Indigo is a mix of small and individually owned hotels. Hotel Indigo is considered to be a part of Intercontinental Hotel Group Hotels and Resorts (Richardson, 2023). IHG Hotel and Resorts or Intercontinental Hotel Group is a multinational hospitality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in Britain. Its headquarters is located in Windsor, England. However, Hotel Indigo was founded in 2004. According to December 2021, 130 hotels were under Hotel Indigo's properties featuring almost 16,343 rooms in the whole world. Hotel Indigo was first opened in Atlanta, Georgia in October in the year 2004. The second location of Hotel Indigo was opened in the Gold Coast </a:t>
            </a:r>
            <a:r>
              <a:rPr lang="en-US" sz="1200" kern="1200" dirty="0" err="1">
                <a:solidFill>
                  <a:schemeClr val="tx1"/>
                </a:solidFill>
                <a:effectLst/>
                <a:latin typeface="+mn-lt"/>
                <a:ea typeface="+mn-ea"/>
                <a:cs typeface="+mn-cs"/>
              </a:rPr>
              <a:t>neighbourhood</a:t>
            </a:r>
            <a:r>
              <a:rPr lang="en-US" sz="1200" kern="1200" dirty="0">
                <a:solidFill>
                  <a:schemeClr val="tx1"/>
                </a:solidFill>
                <a:effectLst/>
                <a:latin typeface="+mn-lt"/>
                <a:ea typeface="+mn-ea"/>
                <a:cs typeface="+mn-cs"/>
              </a:rPr>
              <a:t> that is considered to be a historical place in Chicago Illinois in the year 2005 (WEBSTER, 2023). </a:t>
            </a:r>
          </a:p>
          <a:p>
            <a:endParaRPr lang="en-US" dirty="0"/>
          </a:p>
        </p:txBody>
      </p:sp>
      <p:sp>
        <p:nvSpPr>
          <p:cNvPr id="4" name="Slide Number Placeholder 3"/>
          <p:cNvSpPr>
            <a:spLocks noGrp="1"/>
          </p:cNvSpPr>
          <p:nvPr>
            <p:ph type="sldNum" sz="quarter" idx="10"/>
          </p:nvPr>
        </p:nvSpPr>
        <p:spPr/>
        <p:txBody>
          <a:bodyPr/>
          <a:lstStyle/>
          <a:p>
            <a:fld id="{1276BD24-E485-45E1-9287-09F14259BE6B}" type="slidenum">
              <a:rPr lang="en-US" smtClean="0"/>
              <a:t>4</a:t>
            </a:fld>
            <a:endParaRPr lang="en-US"/>
          </a:p>
        </p:txBody>
      </p:sp>
    </p:spTree>
    <p:extLst>
      <p:ext uri="{BB962C8B-B14F-4D97-AF65-F5344CB8AC3E}">
        <p14:creationId xmlns:p14="http://schemas.microsoft.com/office/powerpoint/2010/main" val="2954875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hotel’s main consumers and the reason they appeal to this group</a:t>
            </a:r>
          </a:p>
          <a:p>
            <a:r>
              <a:rPr lang="en-US" sz="1200" kern="1200" dirty="0">
                <a:solidFill>
                  <a:schemeClr val="tx1"/>
                </a:solidFill>
                <a:effectLst/>
                <a:latin typeface="+mn-lt"/>
                <a:ea typeface="+mn-ea"/>
                <a:cs typeface="+mn-cs"/>
              </a:rPr>
              <a:t>Hotel Indigo is mainly a boutique hotel. Boutique hotels are usually small, and intimate. It does not have more than 100 rooms and unlike the other hotels, it provides guests with an extremely personal environment </a:t>
            </a:r>
            <a:r>
              <a:rPr lang="en-US" sz="1200" b="1"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Buhagiar</a:t>
            </a:r>
            <a:r>
              <a:rPr lang="en-US" sz="1200" kern="1200" dirty="0">
                <a:solidFill>
                  <a:schemeClr val="tx1"/>
                </a:solidFill>
                <a:effectLst/>
                <a:latin typeface="+mn-lt"/>
                <a:ea typeface="+mn-ea"/>
                <a:cs typeface="+mn-cs"/>
              </a:rPr>
              <a:t>, 2023). </a:t>
            </a:r>
          </a:p>
          <a:p>
            <a:r>
              <a:rPr lang="en-US" sz="1200" kern="1200" dirty="0">
                <a:solidFill>
                  <a:schemeClr val="tx1"/>
                </a:solidFill>
                <a:effectLst/>
                <a:latin typeface="+mn-lt"/>
                <a:ea typeface="+mn-ea"/>
                <a:cs typeface="+mn-cs"/>
              </a:rPr>
              <a:t>Boutique hotels provide an extremely personal service to the guests. The staff in this type of hotel behave like a family to the guests making the guests more interested in appealing to the  Boutique hotels. Unlike the other hotels boutique hotel has only 90 to 100 rooms. In this way, the number of guests in boutique hotels is not much and this way the staff can serve the guests with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services. Boutique hotels give a more luxurious and intimate environment to the guests. The features of providing personal space are really attractive for the guests, especially for the couples and the families. In this type of hotel if the guests want any special treatment then the hotel can serve them with those. Another reason for being appealing to the guests is that boutique hotels can design the interior to their own accord in a creative way. As Hotel Indigo comes under boutique hotel, it also provides these services to consumers and gets positive reviews from the consumers. The guests here get to experience all the services that they wish to get personally. Being a boutique hotel, Hotel Indigo mainly gets couple-based and family-based consumers (Ramey, 2020).</a:t>
            </a:r>
          </a:p>
          <a:p>
            <a:endParaRPr lang="en-US" dirty="0"/>
          </a:p>
        </p:txBody>
      </p:sp>
      <p:sp>
        <p:nvSpPr>
          <p:cNvPr id="4" name="Slide Number Placeholder 3"/>
          <p:cNvSpPr>
            <a:spLocks noGrp="1"/>
          </p:cNvSpPr>
          <p:nvPr>
            <p:ph type="sldNum" sz="quarter" idx="10"/>
          </p:nvPr>
        </p:nvSpPr>
        <p:spPr/>
        <p:txBody>
          <a:bodyPr/>
          <a:lstStyle/>
          <a:p>
            <a:fld id="{1276BD24-E485-45E1-9287-09F14259BE6B}" type="slidenum">
              <a:rPr lang="en-US" smtClean="0"/>
              <a:t>5</a:t>
            </a:fld>
            <a:endParaRPr lang="en-US"/>
          </a:p>
        </p:txBody>
      </p:sp>
    </p:spTree>
    <p:extLst>
      <p:ext uri="{BB962C8B-B14F-4D97-AF65-F5344CB8AC3E}">
        <p14:creationId xmlns:p14="http://schemas.microsoft.com/office/powerpoint/2010/main" val="1431955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Importance of Hospitality</a:t>
            </a:r>
          </a:p>
          <a:p>
            <a:r>
              <a:rPr lang="en-US" sz="1200" kern="1200" dirty="0">
                <a:solidFill>
                  <a:schemeClr val="tx1"/>
                </a:solidFill>
                <a:effectLst/>
                <a:latin typeface="+mn-lt"/>
                <a:ea typeface="+mn-ea"/>
                <a:cs typeface="+mn-cs"/>
              </a:rPr>
              <a:t>Hospitality plays a significant role for hotels as it affects their reputation and customer engagement. The most important responsibility of a hotel is to meet the demands of its consumers, which can be achieved by maintaining the quality of guest services. It is seen that good customer service influences customers to make another reservation in the same hotel. Without customer engagement, a hotel cannot assert itself as a profitable business. To survive in such a competitive industry the hotels must consider their reputation, which can be enhanced by providing consumers with a pleasant experience and improving their hospitality management skills (</a:t>
            </a:r>
            <a:r>
              <a:rPr lang="en-US" sz="1200" kern="1200" dirty="0" err="1">
                <a:solidFill>
                  <a:schemeClr val="tx1"/>
                </a:solidFill>
                <a:effectLst/>
                <a:latin typeface="+mn-lt"/>
                <a:ea typeface="+mn-ea"/>
                <a:cs typeface="+mn-cs"/>
              </a:rPr>
              <a:t>repustate</a:t>
            </a:r>
            <a:r>
              <a:rPr lang="en-US" sz="1200" kern="1200" dirty="0">
                <a:solidFill>
                  <a:schemeClr val="tx1"/>
                </a:solidFill>
                <a:effectLst/>
                <a:latin typeface="+mn-lt"/>
                <a:ea typeface="+mn-ea"/>
                <a:cs typeface="+mn-cs"/>
              </a:rPr>
              <a:t>, 2022). </a:t>
            </a:r>
          </a:p>
          <a:p>
            <a:r>
              <a:rPr lang="en-US" sz="1200" kern="1200" dirty="0">
                <a:solidFill>
                  <a:schemeClr val="tx1"/>
                </a:solidFill>
                <a:effectLst/>
                <a:latin typeface="+mn-lt"/>
                <a:ea typeface="+mn-ea"/>
                <a:cs typeface="+mn-cs"/>
              </a:rPr>
              <a:t>To meet the expectations of guests the hotels need to understand the nature of customers and their demands. By identifying customer nature, hotels can personalize the accommodation according to their preferences. The customers may encounter confusion and unsatisfactory experiences. However, the hotels are expected to assist the consumers with probable solutions to their displeasure. Additionally, the appropriate approach of hosts can enable a hotel to exceed the expectations of its customers (</a:t>
            </a:r>
            <a:r>
              <a:rPr lang="en-US" sz="1200" kern="1200" dirty="0" err="1">
                <a:solidFill>
                  <a:schemeClr val="tx1"/>
                </a:solidFill>
                <a:effectLst/>
                <a:latin typeface="+mn-lt"/>
                <a:ea typeface="+mn-ea"/>
                <a:cs typeface="+mn-cs"/>
              </a:rPr>
              <a:t>Gontur</a:t>
            </a:r>
            <a:r>
              <a:rPr lang="en-US" sz="1200" kern="1200" dirty="0">
                <a:solidFill>
                  <a:schemeClr val="tx1"/>
                </a:solidFill>
                <a:effectLst/>
                <a:latin typeface="+mn-lt"/>
                <a:ea typeface="+mn-ea"/>
                <a:cs typeface="+mn-cs"/>
              </a:rPr>
              <a:t>, 2022)</a:t>
            </a:r>
          </a:p>
          <a:p>
            <a:endParaRPr lang="en-US" dirty="0"/>
          </a:p>
        </p:txBody>
      </p:sp>
      <p:sp>
        <p:nvSpPr>
          <p:cNvPr id="4" name="Slide Number Placeholder 3"/>
          <p:cNvSpPr>
            <a:spLocks noGrp="1"/>
          </p:cNvSpPr>
          <p:nvPr>
            <p:ph type="sldNum" sz="quarter" idx="10"/>
          </p:nvPr>
        </p:nvSpPr>
        <p:spPr/>
        <p:txBody>
          <a:bodyPr/>
          <a:lstStyle/>
          <a:p>
            <a:fld id="{1276BD24-E485-45E1-9287-09F14259BE6B}" type="slidenum">
              <a:rPr lang="en-US" smtClean="0"/>
              <a:t>7</a:t>
            </a:fld>
            <a:endParaRPr lang="en-US"/>
          </a:p>
        </p:txBody>
      </p:sp>
    </p:spTree>
    <p:extLst>
      <p:ext uri="{BB962C8B-B14F-4D97-AF65-F5344CB8AC3E}">
        <p14:creationId xmlns:p14="http://schemas.microsoft.com/office/powerpoint/2010/main" val="2487913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References</a:t>
            </a:r>
          </a:p>
          <a:p>
            <a:r>
              <a:rPr lang="en-US" sz="1200" kern="1200" dirty="0" err="1">
                <a:solidFill>
                  <a:schemeClr val="tx1"/>
                </a:solidFill>
                <a:effectLst/>
                <a:latin typeface="+mn-lt"/>
                <a:ea typeface="+mn-ea"/>
                <a:cs typeface="+mn-cs"/>
              </a:rPr>
              <a:t>Buhagiar</a:t>
            </a:r>
            <a:r>
              <a:rPr lang="en-US" sz="1200" kern="1200" dirty="0">
                <a:solidFill>
                  <a:schemeClr val="tx1"/>
                </a:solidFill>
                <a:effectLst/>
                <a:latin typeface="+mn-lt"/>
                <a:ea typeface="+mn-ea"/>
                <a:cs typeface="+mn-cs"/>
              </a:rPr>
              <a:t>, K., Pace, L.A. and </a:t>
            </a:r>
            <a:r>
              <a:rPr lang="en-US" sz="1200" kern="1200" dirty="0" err="1">
                <a:solidFill>
                  <a:schemeClr val="tx1"/>
                </a:solidFill>
                <a:effectLst/>
                <a:latin typeface="+mn-lt"/>
                <a:ea typeface="+mn-ea"/>
                <a:cs typeface="+mn-cs"/>
              </a:rPr>
              <a:t>Dingli</a:t>
            </a:r>
            <a:r>
              <a:rPr lang="en-US" sz="1200" kern="1200" dirty="0">
                <a:solidFill>
                  <a:schemeClr val="tx1"/>
                </a:solidFill>
                <a:effectLst/>
                <a:latin typeface="+mn-lt"/>
                <a:ea typeface="+mn-ea"/>
                <a:cs typeface="+mn-cs"/>
              </a:rPr>
              <a:t>, S.M., (2023). Defining attributes of boutique hotels: a systematic literature review. </a:t>
            </a:r>
            <a:r>
              <a:rPr lang="en-US" sz="1200" i="1" kern="1200" dirty="0">
                <a:solidFill>
                  <a:schemeClr val="tx1"/>
                </a:solidFill>
                <a:effectLst/>
                <a:latin typeface="+mn-lt"/>
                <a:ea typeface="+mn-ea"/>
                <a:cs typeface="+mn-cs"/>
              </a:rPr>
              <a:t>Journal of Hospitality and Tourism Insights</a:t>
            </a:r>
            <a:r>
              <a:rPr lang="en-US" sz="1200" kern="1200" dirty="0">
                <a:solidFill>
                  <a:schemeClr val="tx1"/>
                </a:solidFill>
                <a:effectLst/>
                <a:latin typeface="+mn-lt"/>
                <a:ea typeface="+mn-ea"/>
                <a:cs typeface="+mn-cs"/>
              </a:rPr>
              <a:t>.</a:t>
            </a:r>
          </a:p>
          <a:p>
            <a:r>
              <a:rPr lang="en-US" sz="1200" kern="1200" dirty="0" err="1">
                <a:solidFill>
                  <a:schemeClr val="tx1"/>
                </a:solidFill>
                <a:effectLst/>
                <a:latin typeface="+mn-lt"/>
                <a:ea typeface="+mn-ea"/>
                <a:cs typeface="+mn-cs"/>
              </a:rPr>
              <a:t>Gontur</a:t>
            </a:r>
            <a:r>
              <a:rPr lang="en-US" sz="1200" kern="1200" dirty="0">
                <a:solidFill>
                  <a:schemeClr val="tx1"/>
                </a:solidFill>
                <a:effectLst/>
                <a:latin typeface="+mn-lt"/>
                <a:ea typeface="+mn-ea"/>
                <a:cs typeface="+mn-cs"/>
              </a:rPr>
              <a:t>, S., </a:t>
            </a:r>
            <a:r>
              <a:rPr lang="en-US" sz="1200" kern="1200" dirty="0" err="1">
                <a:solidFill>
                  <a:schemeClr val="tx1"/>
                </a:solidFill>
                <a:effectLst/>
                <a:latin typeface="+mn-lt"/>
                <a:ea typeface="+mn-ea"/>
                <a:cs typeface="+mn-cs"/>
              </a:rPr>
              <a:t>Gadi</a:t>
            </a:r>
            <a:r>
              <a:rPr lang="en-US" sz="1200" kern="1200" dirty="0">
                <a:solidFill>
                  <a:schemeClr val="tx1"/>
                </a:solidFill>
                <a:effectLst/>
                <a:latin typeface="+mn-lt"/>
                <a:ea typeface="+mn-ea"/>
                <a:cs typeface="+mn-cs"/>
              </a:rPr>
              <a:t>, P.D. and </a:t>
            </a:r>
            <a:r>
              <a:rPr lang="en-US" sz="1200" kern="1200" dirty="0" err="1">
                <a:solidFill>
                  <a:schemeClr val="tx1"/>
                </a:solidFill>
                <a:effectLst/>
                <a:latin typeface="+mn-lt"/>
                <a:ea typeface="+mn-ea"/>
                <a:cs typeface="+mn-cs"/>
              </a:rPr>
              <a:t>Bagobiri</a:t>
            </a:r>
            <a:r>
              <a:rPr lang="en-US" sz="1200" kern="1200" dirty="0">
                <a:solidFill>
                  <a:schemeClr val="tx1"/>
                </a:solidFill>
                <a:effectLst/>
                <a:latin typeface="+mn-lt"/>
                <a:ea typeface="+mn-ea"/>
                <a:cs typeface="+mn-cs"/>
              </a:rPr>
              <a:t>, E., 2022. Service quality and customer loyalty: The mediating effect of customer brand identification in the Nigerian hospitality industry. </a:t>
            </a:r>
            <a:r>
              <a:rPr lang="en-US" sz="1200" i="1" kern="1200" dirty="0">
                <a:solidFill>
                  <a:schemeClr val="tx1"/>
                </a:solidFill>
                <a:effectLst/>
                <a:latin typeface="+mn-lt"/>
                <a:ea typeface="+mn-ea"/>
                <a:cs typeface="+mn-cs"/>
              </a:rPr>
              <a:t>International Journal of Marketing &amp; Human Resource Research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3</a:t>
            </a:r>
            <a:r>
              <a:rPr lang="en-US" sz="1200" kern="1200" dirty="0">
                <a:solidFill>
                  <a:schemeClr val="tx1"/>
                </a:solidFill>
                <a:effectLst/>
                <a:latin typeface="+mn-lt"/>
                <a:ea typeface="+mn-ea"/>
                <a:cs typeface="+mn-cs"/>
              </a:rPr>
              <a:t>(1), pp.38-51.</a:t>
            </a:r>
          </a:p>
          <a:p>
            <a:r>
              <a:rPr lang="en-US" sz="1200" kern="1200" dirty="0">
                <a:solidFill>
                  <a:schemeClr val="tx1"/>
                </a:solidFill>
                <a:effectLst/>
                <a:latin typeface="+mn-lt"/>
                <a:ea typeface="+mn-ea"/>
                <a:cs typeface="+mn-cs"/>
              </a:rPr>
              <a:t>Hudson, S. and Hudson, L., 2022. </a:t>
            </a:r>
            <a:r>
              <a:rPr lang="en-US" sz="1200" i="1" kern="1200" dirty="0">
                <a:solidFill>
                  <a:schemeClr val="tx1"/>
                </a:solidFill>
                <a:effectLst/>
                <a:latin typeface="+mn-lt"/>
                <a:ea typeface="+mn-ea"/>
                <a:cs typeface="+mn-cs"/>
              </a:rPr>
              <a:t>Customer service for hospitality and tourism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Goodfellow</a:t>
            </a:r>
            <a:r>
              <a:rPr lang="en-US" sz="1200" kern="1200" dirty="0">
                <a:solidFill>
                  <a:schemeClr val="tx1"/>
                </a:solidFill>
                <a:effectLst/>
                <a:latin typeface="+mn-lt"/>
                <a:ea typeface="+mn-ea"/>
                <a:cs typeface="+mn-cs"/>
              </a:rPr>
              <a:t> Publishers Ltd.</a:t>
            </a:r>
          </a:p>
          <a:p>
            <a:r>
              <a:rPr lang="en-US" sz="1200" kern="1200" dirty="0">
                <a:solidFill>
                  <a:schemeClr val="tx1"/>
                </a:solidFill>
                <a:effectLst/>
                <a:latin typeface="+mn-lt"/>
                <a:ea typeface="+mn-ea"/>
                <a:cs typeface="+mn-cs"/>
              </a:rPr>
              <a:t>Johansson, A., 2022. </a:t>
            </a:r>
            <a:r>
              <a:rPr lang="en-US" sz="1200" i="1" kern="1200" dirty="0">
                <a:solidFill>
                  <a:schemeClr val="tx1"/>
                </a:solidFill>
                <a:effectLst/>
                <a:latin typeface="+mn-lt"/>
                <a:ea typeface="+mn-ea"/>
                <a:cs typeface="+mn-cs"/>
              </a:rPr>
              <a:t>What is the difference between guest service and guest experience?. </a:t>
            </a:r>
            <a:r>
              <a:rPr lang="en-US" sz="1200" kern="1200" dirty="0">
                <a:solidFill>
                  <a:schemeClr val="tx1"/>
                </a:solidFill>
                <a:effectLst/>
                <a:latin typeface="+mn-lt"/>
                <a:ea typeface="+mn-ea"/>
                <a:cs typeface="+mn-cs"/>
              </a:rPr>
              <a:t>[Online] </a:t>
            </a:r>
          </a:p>
          <a:p>
            <a:r>
              <a:rPr lang="en-US" sz="1200" kern="1200" dirty="0">
                <a:solidFill>
                  <a:schemeClr val="tx1"/>
                </a:solidFill>
                <a:effectLst/>
                <a:latin typeface="+mn-lt"/>
                <a:ea typeface="+mn-ea"/>
                <a:cs typeface="+mn-cs"/>
              </a:rPr>
              <a:t>Available at: </a:t>
            </a:r>
            <a:r>
              <a:rPr lang="en-US" sz="1200" u="sng" kern="1200" dirty="0">
                <a:solidFill>
                  <a:schemeClr val="tx1"/>
                </a:solidFill>
                <a:effectLst/>
                <a:latin typeface="+mn-lt"/>
                <a:ea typeface="+mn-ea"/>
                <a:cs typeface="+mn-cs"/>
                <a:hlinkClick r:id="rId3"/>
              </a:rPr>
              <a:t>https://www.demandcalendar.com/blog/what-is-the-difference-between-guest-service-and-guest-experience</a:t>
            </a:r>
            <a:r>
              <a:rPr lang="en-US" sz="1200" kern="1200" dirty="0">
                <a:solidFill>
                  <a:schemeClr val="tx1"/>
                </a:solidFill>
                <a:effectLst/>
                <a:latin typeface="+mn-lt"/>
                <a:ea typeface="+mn-ea"/>
                <a:cs typeface="+mn-cs"/>
              </a:rPr>
              <a:t> [Accessed 13 10 2023].</a:t>
            </a:r>
          </a:p>
          <a:p>
            <a:r>
              <a:rPr lang="en-US" sz="1200" kern="1200" dirty="0">
                <a:solidFill>
                  <a:schemeClr val="tx1"/>
                </a:solidFill>
                <a:effectLst/>
                <a:latin typeface="+mn-lt"/>
                <a:ea typeface="+mn-ea"/>
                <a:cs typeface="+mn-cs"/>
              </a:rPr>
              <a:t>Ramey, M., (2020). </a:t>
            </a:r>
            <a:r>
              <a:rPr lang="en-US" sz="1200" i="1" kern="1200" dirty="0">
                <a:solidFill>
                  <a:schemeClr val="tx1"/>
                </a:solidFill>
                <a:effectLst/>
                <a:latin typeface="+mn-lt"/>
                <a:ea typeface="+mn-ea"/>
                <a:cs typeface="+mn-cs"/>
              </a:rPr>
              <a:t>THE BENEFITS OF BOUTIQUE VS. CHAIN HOTELS. </a:t>
            </a:r>
            <a:r>
              <a:rPr lang="en-US" sz="1200" kern="1200" dirty="0">
                <a:solidFill>
                  <a:schemeClr val="tx1"/>
                </a:solidFill>
                <a:effectLst/>
                <a:latin typeface="+mn-lt"/>
                <a:ea typeface="+mn-ea"/>
                <a:cs typeface="+mn-cs"/>
              </a:rPr>
              <a:t>[Online] </a:t>
            </a:r>
          </a:p>
          <a:p>
            <a:r>
              <a:rPr lang="en-US" sz="1200" kern="1200" dirty="0">
                <a:solidFill>
                  <a:schemeClr val="tx1"/>
                </a:solidFill>
                <a:effectLst/>
                <a:latin typeface="+mn-lt"/>
                <a:ea typeface="+mn-ea"/>
                <a:cs typeface="+mn-cs"/>
              </a:rPr>
              <a:t>Available at: </a:t>
            </a:r>
            <a:r>
              <a:rPr lang="en-US" sz="1200" u="sng" kern="1200" dirty="0">
                <a:solidFill>
                  <a:schemeClr val="tx1"/>
                </a:solidFill>
                <a:effectLst/>
                <a:latin typeface="+mn-lt"/>
                <a:ea typeface="+mn-ea"/>
                <a:cs typeface="+mn-cs"/>
                <a:hlinkClick r:id="rId4"/>
              </a:rPr>
              <a:t>https://www.sohohotel.ca/the-benefits-of-boutique-vs-chain-hotels/</a:t>
            </a:r>
            <a:r>
              <a:rPr lang="en-US" sz="1200" kern="1200" dirty="0">
                <a:solidFill>
                  <a:schemeClr val="tx1"/>
                </a:solidFill>
                <a:effectLst/>
                <a:latin typeface="+mn-lt"/>
                <a:ea typeface="+mn-ea"/>
                <a:cs typeface="+mn-cs"/>
              </a:rPr>
              <a:t> [Accessed 13 10 2023].</a:t>
            </a:r>
          </a:p>
          <a:p>
            <a:r>
              <a:rPr lang="en-US" sz="1200" kern="1200" dirty="0" err="1">
                <a:solidFill>
                  <a:schemeClr val="tx1"/>
                </a:solidFill>
                <a:effectLst/>
                <a:latin typeface="+mn-lt"/>
                <a:ea typeface="+mn-ea"/>
                <a:cs typeface="+mn-cs"/>
              </a:rPr>
              <a:t>repustate</a:t>
            </a:r>
            <a:r>
              <a:rPr lang="en-US" sz="1200" kern="1200" dirty="0">
                <a:solidFill>
                  <a:schemeClr val="tx1"/>
                </a:solidFill>
                <a:effectLst/>
                <a:latin typeface="+mn-lt"/>
                <a:ea typeface="+mn-ea"/>
                <a:cs typeface="+mn-cs"/>
              </a:rPr>
              <a:t>, 2022. </a:t>
            </a:r>
            <a:r>
              <a:rPr lang="en-US" sz="1200" i="1" kern="1200" dirty="0">
                <a:solidFill>
                  <a:schemeClr val="tx1"/>
                </a:solidFill>
                <a:effectLst/>
                <a:latin typeface="+mn-lt"/>
                <a:ea typeface="+mn-ea"/>
                <a:cs typeface="+mn-cs"/>
              </a:rPr>
              <a:t>The Importance Of Guest Experience In Hospitality. </a:t>
            </a:r>
            <a:r>
              <a:rPr lang="en-US" sz="1200" kern="1200" dirty="0">
                <a:solidFill>
                  <a:schemeClr val="tx1"/>
                </a:solidFill>
                <a:effectLst/>
                <a:latin typeface="+mn-lt"/>
                <a:ea typeface="+mn-ea"/>
                <a:cs typeface="+mn-cs"/>
              </a:rPr>
              <a:t>[Online] </a:t>
            </a:r>
          </a:p>
          <a:p>
            <a:r>
              <a:rPr lang="en-US" sz="1200" kern="1200" dirty="0">
                <a:solidFill>
                  <a:schemeClr val="tx1"/>
                </a:solidFill>
                <a:effectLst/>
                <a:latin typeface="+mn-lt"/>
                <a:ea typeface="+mn-ea"/>
                <a:cs typeface="+mn-cs"/>
              </a:rPr>
              <a:t>Available at: </a:t>
            </a:r>
            <a:r>
              <a:rPr lang="en-US" sz="1200" u="sng" kern="1200" dirty="0">
                <a:solidFill>
                  <a:schemeClr val="tx1"/>
                </a:solidFill>
                <a:effectLst/>
                <a:latin typeface="+mn-lt"/>
                <a:ea typeface="+mn-ea"/>
                <a:cs typeface="+mn-cs"/>
                <a:hlinkClick r:id="rId5"/>
              </a:rPr>
              <a:t>https://www.repustate.com/blog/guest-service-experience/</a:t>
            </a:r>
            <a:r>
              <a:rPr lang="en-US" sz="1200" kern="1200" dirty="0">
                <a:solidFill>
                  <a:schemeClr val="tx1"/>
                </a:solidFill>
                <a:effectLst/>
                <a:latin typeface="+mn-lt"/>
                <a:ea typeface="+mn-ea"/>
                <a:cs typeface="+mn-cs"/>
              </a:rPr>
              <a:t> [Accessed 13 10 2023].</a:t>
            </a:r>
          </a:p>
          <a:p>
            <a:r>
              <a:rPr lang="en-US" sz="1200" kern="1200" dirty="0">
                <a:solidFill>
                  <a:schemeClr val="tx1"/>
                </a:solidFill>
                <a:effectLst/>
                <a:latin typeface="+mn-lt"/>
                <a:ea typeface="+mn-ea"/>
                <a:cs typeface="+mn-cs"/>
              </a:rPr>
              <a:t>Richardson, S., </a:t>
            </a:r>
            <a:r>
              <a:rPr lang="en-US" sz="1200" kern="1200" dirty="0" err="1">
                <a:solidFill>
                  <a:schemeClr val="tx1"/>
                </a:solidFill>
                <a:effectLst/>
                <a:latin typeface="+mn-lt"/>
                <a:ea typeface="+mn-ea"/>
                <a:cs typeface="+mn-cs"/>
              </a:rPr>
              <a:t>Jovanka</a:t>
            </a:r>
            <a:r>
              <a:rPr lang="en-US" sz="1200" kern="1200" dirty="0">
                <a:solidFill>
                  <a:schemeClr val="tx1"/>
                </a:solidFill>
                <a:effectLst/>
                <a:latin typeface="+mn-lt"/>
                <a:ea typeface="+mn-ea"/>
                <a:cs typeface="+mn-cs"/>
              </a:rPr>
              <a:t>, F., </a:t>
            </a:r>
            <a:r>
              <a:rPr lang="en-US" sz="1200" kern="1200" dirty="0" err="1">
                <a:solidFill>
                  <a:schemeClr val="tx1"/>
                </a:solidFill>
                <a:effectLst/>
                <a:latin typeface="+mn-lt"/>
                <a:ea typeface="+mn-ea"/>
                <a:cs typeface="+mn-cs"/>
              </a:rPr>
              <a:t>Zabrina</a:t>
            </a:r>
            <a:r>
              <a:rPr lang="en-US" sz="1200" kern="1200" dirty="0">
                <a:solidFill>
                  <a:schemeClr val="tx1"/>
                </a:solidFill>
                <a:effectLst/>
                <a:latin typeface="+mn-lt"/>
                <a:ea typeface="+mn-ea"/>
                <a:cs typeface="+mn-cs"/>
              </a:rPr>
              <a:t>, P.K., </a:t>
            </a:r>
            <a:r>
              <a:rPr lang="en-US" sz="1200" kern="1200" dirty="0" err="1">
                <a:solidFill>
                  <a:schemeClr val="tx1"/>
                </a:solidFill>
                <a:effectLst/>
                <a:latin typeface="+mn-lt"/>
                <a:ea typeface="+mn-ea"/>
                <a:cs typeface="+mn-cs"/>
              </a:rPr>
              <a:t>Adiati</a:t>
            </a:r>
            <a:r>
              <a:rPr lang="en-US" sz="1200" kern="1200" dirty="0">
                <a:solidFill>
                  <a:schemeClr val="tx1"/>
                </a:solidFill>
                <a:effectLst/>
                <a:latin typeface="+mn-lt"/>
                <a:ea typeface="+mn-ea"/>
                <a:cs typeface="+mn-cs"/>
              </a:rPr>
              <a:t>, M.P. and </a:t>
            </a:r>
            <a:r>
              <a:rPr lang="en-US" sz="1200" kern="1200" dirty="0" err="1">
                <a:solidFill>
                  <a:schemeClr val="tx1"/>
                </a:solidFill>
                <a:effectLst/>
                <a:latin typeface="+mn-lt"/>
                <a:ea typeface="+mn-ea"/>
                <a:cs typeface="+mn-cs"/>
              </a:rPr>
              <a:t>Rosman</a:t>
            </a:r>
            <a:r>
              <a:rPr lang="en-US" sz="1200" kern="1200" dirty="0">
                <a:solidFill>
                  <a:schemeClr val="tx1"/>
                </a:solidFill>
                <a:effectLst/>
                <a:latin typeface="+mn-lt"/>
                <a:ea typeface="+mn-ea"/>
                <a:cs typeface="+mn-cs"/>
              </a:rPr>
              <a:t>, D., (2023), July. The Consequences of Digital Concierge </a:t>
            </a:r>
            <a:r>
              <a:rPr lang="en-US" sz="1200" kern="1200" dirty="0" err="1">
                <a:solidFill>
                  <a:schemeClr val="tx1"/>
                </a:solidFill>
                <a:effectLst/>
                <a:latin typeface="+mn-lt"/>
                <a:ea typeface="+mn-ea"/>
                <a:cs typeface="+mn-cs"/>
              </a:rPr>
              <a:t>Chatbots</a:t>
            </a:r>
            <a:r>
              <a:rPr lang="en-US" sz="1200" kern="1200" dirty="0">
                <a:solidFill>
                  <a:schemeClr val="tx1"/>
                </a:solidFill>
                <a:effectLst/>
                <a:latin typeface="+mn-lt"/>
                <a:ea typeface="+mn-ea"/>
                <a:cs typeface="+mn-cs"/>
              </a:rPr>
              <a:t> Acceptance on Hotel Guest Experience and Satisfaction at IHG Hotel and Resort. In (</a:t>
            </a:r>
            <a:r>
              <a:rPr lang="en-US" sz="1200" i="1" kern="1200" dirty="0">
                <a:solidFill>
                  <a:schemeClr val="tx1"/>
                </a:solidFill>
                <a:effectLst/>
                <a:latin typeface="+mn-lt"/>
                <a:ea typeface="+mn-ea"/>
                <a:cs typeface="+mn-cs"/>
              </a:rPr>
              <a:t>2023) International Conference on Digital Applications, Transformation &amp; Economy (ICDATE)</a:t>
            </a:r>
            <a:r>
              <a:rPr lang="en-US" sz="1200" kern="1200" dirty="0">
                <a:solidFill>
                  <a:schemeClr val="tx1"/>
                </a:solidFill>
                <a:effectLst/>
                <a:latin typeface="+mn-lt"/>
                <a:ea typeface="+mn-ea"/>
                <a:cs typeface="+mn-cs"/>
              </a:rPr>
              <a:t> (pp. 1-5). IEEE.</a:t>
            </a:r>
          </a:p>
          <a:p>
            <a:r>
              <a:rPr lang="en-US" sz="1200" kern="1200" dirty="0">
                <a:solidFill>
                  <a:schemeClr val="tx1"/>
                </a:solidFill>
                <a:effectLst/>
                <a:latin typeface="+mn-lt"/>
                <a:ea typeface="+mn-ea"/>
                <a:cs typeface="+mn-cs"/>
              </a:rPr>
              <a:t>WEBSTER, C., (2023). </a:t>
            </a:r>
            <a:r>
              <a:rPr lang="en-US" sz="1200" i="1" kern="1200" dirty="0">
                <a:solidFill>
                  <a:schemeClr val="tx1"/>
                </a:solidFill>
                <a:effectLst/>
                <a:latin typeface="+mn-lt"/>
                <a:ea typeface="+mn-ea"/>
                <a:cs typeface="+mn-cs"/>
              </a:rPr>
              <a:t>BOUTIQUE HOTEL LONDON: HOTEL INDIGO LONDON REVIEW. </a:t>
            </a:r>
            <a:r>
              <a:rPr lang="en-US" sz="1200" kern="1200" dirty="0">
                <a:solidFill>
                  <a:schemeClr val="tx1"/>
                </a:solidFill>
                <a:effectLst/>
                <a:latin typeface="+mn-lt"/>
                <a:ea typeface="+mn-ea"/>
                <a:cs typeface="+mn-cs"/>
              </a:rPr>
              <a:t>[Online]Available at: </a:t>
            </a:r>
            <a:r>
              <a:rPr lang="en-US" sz="1200" u="sng" kern="1200" dirty="0">
                <a:solidFill>
                  <a:schemeClr val="tx1"/>
                </a:solidFill>
                <a:effectLst/>
                <a:latin typeface="+mn-lt"/>
                <a:ea typeface="+mn-ea"/>
                <a:cs typeface="+mn-cs"/>
                <a:hlinkClick r:id="rId6"/>
              </a:rPr>
              <a:t>https://theluxuryeditor.com/boutique-hotel-kensington-hotel-indigo-london-review/</a:t>
            </a:r>
            <a:r>
              <a:rPr lang="en-US" sz="1200" kern="1200" dirty="0">
                <a:solidFill>
                  <a:schemeClr val="tx1"/>
                </a:solidFill>
                <a:effectLst/>
                <a:latin typeface="+mn-lt"/>
                <a:ea typeface="+mn-ea"/>
                <a:cs typeface="+mn-cs"/>
              </a:rPr>
              <a:t> [Accessed 13 10 2023]</a:t>
            </a:r>
          </a:p>
          <a:p>
            <a:endParaRPr lang="en-US" dirty="0"/>
          </a:p>
        </p:txBody>
      </p:sp>
      <p:sp>
        <p:nvSpPr>
          <p:cNvPr id="4" name="Slide Number Placeholder 3"/>
          <p:cNvSpPr>
            <a:spLocks noGrp="1"/>
          </p:cNvSpPr>
          <p:nvPr>
            <p:ph type="sldNum" sz="quarter" idx="10"/>
          </p:nvPr>
        </p:nvSpPr>
        <p:spPr/>
        <p:txBody>
          <a:bodyPr/>
          <a:lstStyle/>
          <a:p>
            <a:fld id="{1276BD24-E485-45E1-9287-09F14259BE6B}" type="slidenum">
              <a:rPr lang="en-US" smtClean="0"/>
              <a:t>9</a:t>
            </a:fld>
            <a:endParaRPr lang="en-US"/>
          </a:p>
        </p:txBody>
      </p:sp>
    </p:spTree>
    <p:extLst>
      <p:ext uri="{BB962C8B-B14F-4D97-AF65-F5344CB8AC3E}">
        <p14:creationId xmlns:p14="http://schemas.microsoft.com/office/powerpoint/2010/main" val="2141565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7208CBB-143A-47D8-B61D-BC20F46822FC}"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1455962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208CBB-143A-47D8-B61D-BC20F46822FC}"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157471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08CBB-143A-47D8-B61D-BC20F46822FC}"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424792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7208CBB-143A-47D8-B61D-BC20F46822FC}"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3563421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7208CBB-143A-47D8-B61D-BC20F46822FC}" type="datetimeFigureOut">
              <a:rPr lang="en-US" smtClean="0"/>
              <a:t>10/20/2023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1453133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7208CBB-143A-47D8-B61D-BC20F46822FC}" type="datetimeFigureOut">
              <a:rPr lang="en-US" smtClean="0"/>
              <a:t>10/20/2023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2816256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208CBB-143A-47D8-B61D-BC20F46822FC}" type="datetimeFigureOut">
              <a:rPr lang="en-US" smtClean="0"/>
              <a:t>10/20/2023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3505341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208CBB-143A-47D8-B61D-BC20F46822FC}"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24107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208CBB-143A-47D8-B61D-BC20F46822FC}"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3818239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208CBB-143A-47D8-B61D-BC20F46822FC}"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3887334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208CBB-143A-47D8-B61D-BC20F46822FC}"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AC9E38-92BE-4507-B18C-062605EF8EB4}" type="slidenum">
              <a:rPr lang="en-US" smtClean="0"/>
              <a:t>‹#›</a:t>
            </a:fld>
            <a:endParaRPr lang="en-US"/>
          </a:p>
        </p:txBody>
      </p:sp>
    </p:spTree>
    <p:extLst>
      <p:ext uri="{BB962C8B-B14F-4D97-AF65-F5344CB8AC3E}">
        <p14:creationId xmlns:p14="http://schemas.microsoft.com/office/powerpoint/2010/main" val="1123546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208CBB-143A-47D8-B61D-BC20F46822FC}" type="datetimeFigureOut">
              <a:rPr lang="en-US" smtClean="0"/>
              <a:t>10/20/2023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AC9E38-92BE-4507-B18C-062605EF8EB4}" type="slidenum">
              <a:rPr lang="en-US" smtClean="0"/>
              <a:t>‹#›</a:t>
            </a:fld>
            <a:endParaRPr lang="en-US"/>
          </a:p>
        </p:txBody>
      </p:sp>
    </p:spTree>
    <p:extLst>
      <p:ext uri="{BB962C8B-B14F-4D97-AF65-F5344CB8AC3E}">
        <p14:creationId xmlns:p14="http://schemas.microsoft.com/office/powerpoint/2010/main" val="3373336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3000" b="-3000"/>
          </a:stretch>
        </a:blipFill>
        <a:effectLst/>
      </p:bgPr>
    </p:bg>
    <p:spTree>
      <p:nvGrpSpPr>
        <p:cNvPr id="1" name=""/>
        <p:cNvGrpSpPr/>
        <p:nvPr/>
      </p:nvGrpSpPr>
      <p:grpSpPr>
        <a:xfrm>
          <a:off x="0" y="0"/>
          <a:ext cx="0" cy="0"/>
          <a:chOff x="0" y="0"/>
          <a:chExt cx="0" cy="0"/>
        </a:xfrm>
      </p:grpSpPr>
      <p:sp>
        <p:nvSpPr>
          <p:cNvPr id="2" name="Rectangle 1"/>
          <p:cNvSpPr/>
          <p:nvPr/>
        </p:nvSpPr>
        <p:spPr>
          <a:xfrm>
            <a:off x="2856361" y="3504764"/>
            <a:ext cx="6858000" cy="904415"/>
          </a:xfrm>
          <a:prstGeom prst="rect">
            <a:avLst/>
          </a:prstGeom>
        </p:spPr>
        <p:txBody>
          <a:bodyPr wrap="square">
            <a:spAutoFit/>
          </a:bodyPr>
          <a:lstStyle/>
          <a:p>
            <a:pPr algn="ctr">
              <a:lnSpc>
                <a:spcPct val="150000"/>
              </a:lnSpc>
            </a:pPr>
            <a:r>
              <a:rPr lang="en-US" sz="4000" b="1" dirty="0">
                <a:latin typeface="Times New Roman" panose="02020603050405020304" pitchFamily="18" charset="0"/>
                <a:ea typeface="Arial" panose="020B0604020202020204" pitchFamily="34" charset="0"/>
              </a:rPr>
              <a:t>Hospitality and Guest Services</a:t>
            </a:r>
            <a:endParaRPr lang="en-US" sz="4000" dirty="0">
              <a:effectLst/>
              <a:latin typeface="Arial" panose="020B0604020202020204" pitchFamily="34" charset="0"/>
              <a:ea typeface="Arial" panose="020B0604020202020204" pitchFamily="34" charset="0"/>
            </a:endParaRPr>
          </a:p>
        </p:txBody>
      </p:sp>
      <p:sp>
        <p:nvSpPr>
          <p:cNvPr id="3" name="Rectangle 2"/>
          <p:cNvSpPr/>
          <p:nvPr/>
        </p:nvSpPr>
        <p:spPr>
          <a:xfrm>
            <a:off x="2856361" y="4728428"/>
            <a:ext cx="6858000" cy="1229311"/>
          </a:xfrm>
          <a:prstGeom prst="rect">
            <a:avLst/>
          </a:prstGeom>
        </p:spPr>
        <p:txBody>
          <a:bodyPr wrap="square">
            <a:spAutoFit/>
          </a:bodyPr>
          <a:lstStyle/>
          <a:p>
            <a:pPr algn="ctr">
              <a:lnSpc>
                <a:spcPct val="200000"/>
              </a:lnSpc>
            </a:pPr>
            <a:r>
              <a:rPr lang="en-US" sz="2000" dirty="0">
                <a:latin typeface="Times New Roman" panose="02020603050405020304" pitchFamily="18" charset="0"/>
                <a:ea typeface="Arial" panose="020B0604020202020204" pitchFamily="34" charset="0"/>
              </a:rPr>
              <a:t>Student Name-Marian Aurel Funie</a:t>
            </a:r>
          </a:p>
          <a:p>
            <a:pPr algn="ctr">
              <a:lnSpc>
                <a:spcPct val="200000"/>
              </a:lnSpc>
            </a:pPr>
            <a:r>
              <a:rPr lang="en-US" sz="2000" dirty="0">
                <a:effectLst/>
                <a:latin typeface="Times New Roman" panose="02020603050405020304" pitchFamily="18" charset="0"/>
                <a:ea typeface="Arial" panose="020B0604020202020204" pitchFamily="34" charset="0"/>
              </a:rPr>
              <a:t>Student ID-</a:t>
            </a:r>
            <a:r>
              <a:rPr lang="en-GB" sz="2000" b="0" i="0" dirty="0">
                <a:solidFill>
                  <a:srgbClr val="242130"/>
                </a:solidFill>
                <a:effectLst/>
                <a:latin typeface="Source Sans Pro" panose="020B0503030403020204" pitchFamily="34" charset="0"/>
              </a:rPr>
              <a:t>2246593</a:t>
            </a:r>
            <a:endParaRPr lang="en-US" sz="2000" dirty="0">
              <a:effectLst/>
              <a:latin typeface="Arial" panose="020B0604020202020204" pitchFamily="34" charset="0"/>
              <a:ea typeface="Arial" panose="020B0604020202020204" pitchFamily="34" charset="0"/>
            </a:endParaRPr>
          </a:p>
        </p:txBody>
      </p:sp>
      <p:pic>
        <p:nvPicPr>
          <p:cNvPr id="4" name="Picture 2">
            <a:extLst>
              <a:ext uri="{FF2B5EF4-FFF2-40B4-BE49-F238E27FC236}">
                <a16:creationId xmlns:a16="http://schemas.microsoft.com/office/drawing/2014/main" id="{A8970DE4-268E-E73C-6209-B2C7E9F4BF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7930" y="-714792"/>
            <a:ext cx="9224302" cy="477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671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3000"/>
            <a:lum/>
          </a:blip>
          <a:srcRect/>
          <a:stretch>
            <a:fillRect l="-5000" r="-5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EE4F81-71FD-5FC5-9A03-08DD29630ED2}"/>
              </a:ext>
            </a:extLst>
          </p:cNvPr>
          <p:cNvSpPr txBox="1"/>
          <p:nvPr/>
        </p:nvSpPr>
        <p:spPr>
          <a:xfrm>
            <a:off x="3129280" y="3060614"/>
            <a:ext cx="6096000" cy="905056"/>
          </a:xfrm>
          <a:prstGeom prst="rect">
            <a:avLst/>
          </a:prstGeom>
          <a:noFill/>
        </p:spPr>
        <p:txBody>
          <a:bodyPr wrap="square">
            <a:spAutoFit/>
          </a:bodyPr>
          <a:lstStyle/>
          <a:p>
            <a:pPr algn="ctr">
              <a:lnSpc>
                <a:spcPct val="150000"/>
              </a:lnSpc>
            </a:pPr>
            <a:r>
              <a:rPr lang="en-US" sz="4000" b="1" dirty="0">
                <a:latin typeface="Times New Roman" panose="02020603050405020304" pitchFamily="18" charset="0"/>
                <a:ea typeface="Arial" panose="020B0604020202020204" pitchFamily="34" charset="0"/>
              </a:rPr>
              <a:t>Table of Contents</a:t>
            </a:r>
          </a:p>
        </p:txBody>
      </p:sp>
      <p:graphicFrame>
        <p:nvGraphicFramePr>
          <p:cNvPr id="6" name="Diagram 5">
            <a:extLst>
              <a:ext uri="{FF2B5EF4-FFF2-40B4-BE49-F238E27FC236}">
                <a16:creationId xmlns:a16="http://schemas.microsoft.com/office/drawing/2014/main" id="{54F2EECC-581B-361E-21B0-B9430DC96992}"/>
              </a:ext>
            </a:extLst>
          </p:cNvPr>
          <p:cNvGraphicFramePr/>
          <p:nvPr>
            <p:extLst>
              <p:ext uri="{D42A27DB-BD31-4B8C-83A1-F6EECF244321}">
                <p14:modId xmlns:p14="http://schemas.microsoft.com/office/powerpoint/2010/main" val="975106697"/>
              </p:ext>
            </p:extLst>
          </p:nvPr>
        </p:nvGraphicFramePr>
        <p:xfrm>
          <a:off x="6898640" y="111761"/>
          <a:ext cx="6675120" cy="6093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DD37809-02CF-9F04-DBD8-370123A29E00}"/>
              </a:ext>
            </a:extLst>
          </p:cNvPr>
          <p:cNvSpPr txBox="1"/>
          <p:nvPr/>
        </p:nvSpPr>
        <p:spPr>
          <a:xfrm>
            <a:off x="8303958" y="3855983"/>
            <a:ext cx="6979920" cy="369332"/>
          </a:xfrm>
          <a:prstGeom prst="rect">
            <a:avLst/>
          </a:prstGeom>
          <a:noFill/>
        </p:spPr>
        <p:txBody>
          <a:bodyPr wrap="square">
            <a:spAutoFit/>
          </a:bodyPr>
          <a:lstStyle/>
          <a:p>
            <a:r>
              <a:rPr lang="en-US" sz="1800" b="1" dirty="0">
                <a:latin typeface="Times New Roman" panose="02020603050405020304" pitchFamily="18" charset="0"/>
                <a:ea typeface="Arial" panose="020B0604020202020204" pitchFamily="34" charset="0"/>
              </a:rPr>
              <a:t>Conclusion</a:t>
            </a:r>
            <a:endParaRPr lang="en-US" dirty="0"/>
          </a:p>
        </p:txBody>
      </p:sp>
      <p:sp>
        <p:nvSpPr>
          <p:cNvPr id="10" name="TextBox 9">
            <a:extLst>
              <a:ext uri="{FF2B5EF4-FFF2-40B4-BE49-F238E27FC236}">
                <a16:creationId xmlns:a16="http://schemas.microsoft.com/office/drawing/2014/main" id="{419755B5-876D-5D39-A1CA-41527A1C0EC4}"/>
              </a:ext>
            </a:extLst>
          </p:cNvPr>
          <p:cNvSpPr txBox="1"/>
          <p:nvPr/>
        </p:nvSpPr>
        <p:spPr>
          <a:xfrm>
            <a:off x="9314180" y="5316974"/>
            <a:ext cx="7025640" cy="369332"/>
          </a:xfrm>
          <a:prstGeom prst="rect">
            <a:avLst/>
          </a:prstGeom>
          <a:noFill/>
        </p:spPr>
        <p:txBody>
          <a:bodyPr wrap="square">
            <a:spAutoFit/>
          </a:bodyPr>
          <a:lstStyle/>
          <a:p>
            <a:r>
              <a:rPr lang="en-US" sz="1800" b="1" dirty="0">
                <a:latin typeface="Times New Roman" panose="02020603050405020304" pitchFamily="18" charset="0"/>
                <a:ea typeface="Arial" panose="020B0604020202020204" pitchFamily="34" charset="0"/>
              </a:rPr>
              <a:t>References</a:t>
            </a:r>
            <a:endParaRPr lang="en-US" dirty="0"/>
          </a:p>
        </p:txBody>
      </p:sp>
    </p:spTree>
    <p:extLst>
      <p:ext uri="{BB962C8B-B14F-4D97-AF65-F5344CB8AC3E}">
        <p14:creationId xmlns:p14="http://schemas.microsoft.com/office/powerpoint/2010/main" val="1371930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t="-5000" b="-5000"/>
          </a:stretch>
        </a:blipFill>
        <a:effectLst/>
      </p:bgPr>
    </p:bg>
    <p:spTree>
      <p:nvGrpSpPr>
        <p:cNvPr id="1" name=""/>
        <p:cNvGrpSpPr/>
        <p:nvPr/>
      </p:nvGrpSpPr>
      <p:grpSpPr>
        <a:xfrm>
          <a:off x="0" y="0"/>
          <a:ext cx="0" cy="0"/>
          <a:chOff x="0" y="0"/>
          <a:chExt cx="0" cy="0"/>
        </a:xfrm>
      </p:grpSpPr>
      <p:sp>
        <p:nvSpPr>
          <p:cNvPr id="2" name="Rectangle 1"/>
          <p:cNvSpPr/>
          <p:nvPr/>
        </p:nvSpPr>
        <p:spPr>
          <a:xfrm>
            <a:off x="299546" y="1474069"/>
            <a:ext cx="11744970" cy="128907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This presentation is going to discuss a hotel named Hotel Indigo and the many services that the hotel provides to its consumers.</a:t>
            </a:r>
          </a:p>
          <a:p>
            <a:pPr algn="just">
              <a:lnSpc>
                <a:spcPct val="150000"/>
              </a:lnSpc>
            </a:pPr>
            <a:r>
              <a:rPr lang="en-US" dirty="0">
                <a:solidFill>
                  <a:srgbClr val="000000"/>
                </a:solidFill>
                <a:latin typeface="Times New Roman" panose="02020603050405020304" pitchFamily="18" charset="0"/>
                <a:ea typeface="Times New Roman" panose="02020603050405020304" pitchFamily="18" charset="0"/>
              </a:rPr>
              <a:t> </a:t>
            </a:r>
          </a:p>
        </p:txBody>
      </p:sp>
      <p:sp>
        <p:nvSpPr>
          <p:cNvPr id="4" name="Rectangle 3"/>
          <p:cNvSpPr/>
          <p:nvPr/>
        </p:nvSpPr>
        <p:spPr>
          <a:xfrm>
            <a:off x="210208" y="5588876"/>
            <a:ext cx="8707650" cy="87357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importance of hospitality in the hotel industry and their way of meeting the guest’s expectations will also be a part of this discussion.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99546" y="2763140"/>
            <a:ext cx="10447111" cy="87357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The importance of hospitality in the hotel industry and their way of meeting the guest’s expectations will also be a part of this discussion. </a:t>
            </a:r>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565487" y="44137"/>
            <a:ext cx="2813591" cy="1200329"/>
          </a:xfrm>
          <a:prstGeom prst="rect">
            <a:avLst/>
          </a:prstGeom>
        </p:spPr>
        <p:txBody>
          <a:bodyPr wrap="none">
            <a:spAutoFit/>
          </a:bodyPr>
          <a:lstStyle/>
          <a:p>
            <a:pPr algn="just">
              <a:lnSpc>
                <a:spcPct val="200000"/>
              </a:lnSpc>
              <a:spcBef>
                <a:spcPts val="2000"/>
              </a:spcBef>
              <a:spcAft>
                <a:spcPts val="600"/>
              </a:spcAft>
            </a:pPr>
            <a:r>
              <a:rPr lang="en-US" sz="3600" b="1" kern="0" dirty="0">
                <a:solidFill>
                  <a:srgbClr val="000000"/>
                </a:solidFill>
                <a:latin typeface="Times New Roman" panose="02020603050405020304" pitchFamily="18" charset="0"/>
                <a:ea typeface="Arial" panose="020B0604020202020204" pitchFamily="34" charset="0"/>
                <a:cs typeface="Arial" panose="020B0604020202020204" pitchFamily="34" charset="0"/>
              </a:rPr>
              <a:t>Introduction </a:t>
            </a:r>
            <a:endParaRPr lang="en-US" sz="3600" b="1" kern="0" dirty="0">
              <a:latin typeface="Times New Roman" panose="02020603050405020304" pitchFamily="18" charset="0"/>
              <a:ea typeface="Arial" panose="020B0604020202020204" pitchFamily="34" charset="0"/>
              <a:cs typeface="Arial" panose="020B0604020202020204" pitchFamily="34" charset="0"/>
            </a:endParaRPr>
          </a:p>
        </p:txBody>
      </p:sp>
      <p:pic>
        <p:nvPicPr>
          <p:cNvPr id="5122" name="Picture 2" descr="Hotel Review with Rating Service, User Satisfaction to Rated Customer,  Product or Experience in Flat Cartoon Hand Drawn Templates Illustration  16006554 Vector Art at Vecteez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17858" y="3398232"/>
            <a:ext cx="3014398" cy="2358525"/>
          </a:xfrm>
          <a:prstGeom prst="flowChartPunchedCard">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9366417" y="5633247"/>
            <a:ext cx="2323457" cy="784830"/>
          </a:xfrm>
          <a:prstGeom prst="rect">
            <a:avLst/>
          </a:prstGeom>
        </p:spPr>
        <p:txBody>
          <a:bodyPr wrap="none">
            <a:spAutoFit/>
          </a:bodyPr>
          <a:lstStyle/>
          <a:p>
            <a:pPr algn="just">
              <a:lnSpc>
                <a:spcPct val="250000"/>
              </a:lnSpc>
            </a:pPr>
            <a:r>
              <a:rPr lang="en-US" dirty="0">
                <a:solidFill>
                  <a:srgbClr val="222222"/>
                </a:solidFill>
                <a:latin typeface="Times New Roman" panose="02020603050405020304" pitchFamily="18" charset="0"/>
                <a:ea typeface="Arial" panose="020B0604020202020204" pitchFamily="34" charset="0"/>
              </a:rPr>
              <a:t>Source: (</a:t>
            </a:r>
            <a:r>
              <a:rPr lang="en-US" dirty="0" err="1">
                <a:solidFill>
                  <a:srgbClr val="222222"/>
                </a:solidFill>
                <a:latin typeface="Times New Roman" panose="02020603050405020304" pitchFamily="18" charset="0"/>
                <a:ea typeface="Arial" panose="020B0604020202020204" pitchFamily="34" charset="0"/>
              </a:rPr>
              <a:t>Gontur</a:t>
            </a:r>
            <a:r>
              <a:rPr lang="en-US" dirty="0">
                <a:solidFill>
                  <a:srgbClr val="222222"/>
                </a:solidFill>
                <a:latin typeface="Times New Roman" panose="02020603050405020304" pitchFamily="18" charset="0"/>
                <a:ea typeface="Arial" panose="020B0604020202020204" pitchFamily="34" charset="0"/>
              </a:rPr>
              <a:t>, 2022)</a:t>
            </a:r>
            <a:endParaRPr lang="en-US" sz="1600" dirty="0">
              <a:effectLst/>
              <a:latin typeface="Arial" panose="020B0604020202020204" pitchFamily="34" charset="0"/>
              <a:ea typeface="Arial" panose="020B0604020202020204" pitchFamily="34" charset="0"/>
            </a:endParaRPr>
          </a:p>
        </p:txBody>
      </p:sp>
      <p:sp>
        <p:nvSpPr>
          <p:cNvPr id="8" name="TextBox 7">
            <a:extLst>
              <a:ext uri="{FF2B5EF4-FFF2-40B4-BE49-F238E27FC236}">
                <a16:creationId xmlns:a16="http://schemas.microsoft.com/office/drawing/2014/main" id="{52D8735C-1561-2C0C-12C2-5C6A87E2671A}"/>
              </a:ext>
            </a:extLst>
          </p:cNvPr>
          <p:cNvSpPr txBox="1"/>
          <p:nvPr/>
        </p:nvSpPr>
        <p:spPr>
          <a:xfrm>
            <a:off x="259744" y="4254328"/>
            <a:ext cx="6096000" cy="646331"/>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The presentation will highlight the various processes of guest services.</a:t>
            </a:r>
            <a:endParaRPr lang="en-US" dirty="0"/>
          </a:p>
        </p:txBody>
      </p:sp>
    </p:spTree>
    <p:extLst>
      <p:ext uri="{BB962C8B-B14F-4D97-AF65-F5344CB8AC3E}">
        <p14:creationId xmlns:p14="http://schemas.microsoft.com/office/powerpoint/2010/main" val="3915226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75">
          <a:fgClr>
            <a:schemeClr val="accent6">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168163" y="861710"/>
            <a:ext cx="11855673" cy="1289071"/>
          </a:xfrm>
          <a:prstGeom prst="rect">
            <a:avLst/>
          </a:prstGeom>
        </p:spPr>
        <p:txBody>
          <a:bodyPr wrap="square">
            <a:spAutoFit/>
          </a:bodyPr>
          <a:lstStyle/>
          <a:p>
            <a:pPr marL="285750" indent="-285750" algn="ctr">
              <a:lnSpc>
                <a:spcPct val="150000"/>
              </a:lnSpc>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Hotel Indigo is a mix of small and individually owned hotels. Hotel Indigo is considered to be a part of Intercontinental Hotel Group Hotels and Resorts (</a:t>
            </a:r>
            <a:r>
              <a:rPr lang="en-US" dirty="0">
                <a:solidFill>
                  <a:srgbClr val="222222"/>
                </a:solidFill>
                <a:latin typeface="Times New Roman" panose="02020603050405020304" pitchFamily="18" charset="0"/>
                <a:ea typeface="Times New Roman" panose="02020603050405020304" pitchFamily="18" charset="0"/>
              </a:rPr>
              <a:t>Richardson, 2023)</a:t>
            </a:r>
            <a:r>
              <a:rPr lang="en-US" dirty="0">
                <a:solidFill>
                  <a:srgbClr val="000000"/>
                </a:solidFill>
                <a:latin typeface="Times New Roman" panose="02020603050405020304" pitchFamily="18" charset="0"/>
                <a:ea typeface="Times New Roman" panose="02020603050405020304" pitchFamily="18" charset="0"/>
              </a:rPr>
              <a:t>.</a:t>
            </a:r>
          </a:p>
          <a:p>
            <a:pPr algn="ctr">
              <a:lnSpc>
                <a:spcPct val="150000"/>
              </a:lnSpc>
            </a:pPr>
            <a:r>
              <a:rPr lang="en-US" dirty="0">
                <a:solidFill>
                  <a:srgbClr val="000000"/>
                </a:solidFill>
                <a:latin typeface="Times New Roman" panose="02020603050405020304" pitchFamily="18" charset="0"/>
                <a:ea typeface="Times New Roman" panose="02020603050405020304" pitchFamily="18" charset="0"/>
              </a:rPr>
              <a:t> </a:t>
            </a:r>
          </a:p>
        </p:txBody>
      </p:sp>
      <p:sp>
        <p:nvSpPr>
          <p:cNvPr id="4" name="Rectangle 3"/>
          <p:cNvSpPr/>
          <p:nvPr/>
        </p:nvSpPr>
        <p:spPr>
          <a:xfrm>
            <a:off x="398340" y="5321472"/>
            <a:ext cx="7567100" cy="1289071"/>
          </a:xfrm>
          <a:prstGeom prst="rect">
            <a:avLst/>
          </a:prstGeom>
        </p:spPr>
        <p:txBody>
          <a:bodyPr wrap="square">
            <a:spAutoFit/>
          </a:bodyPr>
          <a:lstStyle/>
          <a:p>
            <a:pPr marL="285750" indent="-285750" algn="just">
              <a:lnSpc>
                <a:spcPct val="150000"/>
              </a:lnSpc>
              <a:spcBef>
                <a:spcPts val="1800"/>
              </a:spcBef>
              <a:spcAft>
                <a:spcPts val="600"/>
              </a:spcAft>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The second location of Hotel Indigo was opened in the Gold Coast </a:t>
            </a:r>
            <a:r>
              <a:rPr lang="en-US" dirty="0" err="1">
                <a:solidFill>
                  <a:srgbClr val="000000"/>
                </a:solidFill>
                <a:latin typeface="Times New Roman" panose="02020603050405020304" pitchFamily="18" charset="0"/>
                <a:ea typeface="Times New Roman" panose="02020603050405020304" pitchFamily="18" charset="0"/>
              </a:rPr>
              <a:t>neighbourhood</a:t>
            </a:r>
            <a:r>
              <a:rPr lang="en-US" dirty="0">
                <a:solidFill>
                  <a:srgbClr val="000000"/>
                </a:solidFill>
                <a:latin typeface="Times New Roman" panose="02020603050405020304" pitchFamily="18" charset="0"/>
                <a:ea typeface="Times New Roman" panose="02020603050405020304" pitchFamily="18" charset="0"/>
              </a:rPr>
              <a:t> that is considered to be a historical place in Chicago Illinois in the year 2005 (WEBSTER, 2023). </a:t>
            </a:r>
            <a:endParaRPr lang="en-US" dirty="0">
              <a:latin typeface="Times New Roman" panose="02020603050405020304" pitchFamily="18" charset="0"/>
              <a:ea typeface="Times New Roman" panose="02020603050405020304" pitchFamily="18" charset="0"/>
            </a:endParaRPr>
          </a:p>
        </p:txBody>
      </p:sp>
      <p:pic>
        <p:nvPicPr>
          <p:cNvPr id="1028" name="Picture 4" descr="Boutique Hotel in Manchester | Hotel Indigo Manchester - Victoria S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07806" y="-9144000"/>
            <a:ext cx="19147767" cy="1905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tel Indigo London - Kensington, an IHG Hotel, London – Updated 2023 Pric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327" y="1995503"/>
            <a:ext cx="4418553" cy="245797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032" name="Picture 8" descr="Boutique Hotel in Bath City Centre | Hotel Indigo Bath"/>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8800" y="4150999"/>
            <a:ext cx="3845036" cy="2004863"/>
          </a:xfrm>
          <a:prstGeom prst="flowChartDocumen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5041797" y="2990013"/>
            <a:ext cx="7150203" cy="873572"/>
          </a:xfrm>
          <a:prstGeom prst="rect">
            <a:avLst/>
          </a:prstGeom>
        </p:spPr>
        <p:txBody>
          <a:bodyPr wrap="square">
            <a:spAutoFit/>
          </a:bodyPr>
          <a:lstStyle/>
          <a:p>
            <a:pPr marL="285750" indent="-285750" algn="just">
              <a:lnSpc>
                <a:spcPct val="150000"/>
              </a:lnSpc>
              <a:spcBef>
                <a:spcPts val="1800"/>
              </a:spcBef>
              <a:spcAft>
                <a:spcPts val="600"/>
              </a:spcAft>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Hotel Indigo was first opened in Atlanta, Georgia in October in the year 2004.</a:t>
            </a:r>
          </a:p>
        </p:txBody>
      </p:sp>
      <p:sp>
        <p:nvSpPr>
          <p:cNvPr id="6" name="Rectangle 5"/>
          <p:cNvSpPr/>
          <p:nvPr/>
        </p:nvSpPr>
        <p:spPr>
          <a:xfrm>
            <a:off x="3786713" y="-121259"/>
            <a:ext cx="4618572" cy="927177"/>
          </a:xfrm>
          <a:prstGeom prst="rect">
            <a:avLst/>
          </a:prstGeom>
        </p:spPr>
        <p:txBody>
          <a:bodyPr wrap="none">
            <a:spAutoFit/>
          </a:bodyPr>
          <a:lstStyle/>
          <a:p>
            <a:pPr algn="just">
              <a:lnSpc>
                <a:spcPct val="200000"/>
              </a:lnSpc>
              <a:spcBef>
                <a:spcPts val="1800"/>
              </a:spcBef>
              <a:spcAft>
                <a:spcPts val="600"/>
              </a:spcAft>
            </a:pPr>
            <a:r>
              <a:rPr lang="en-US" sz="3200" b="1" dirty="0">
                <a:latin typeface="Times New Roman" panose="02020603050405020304" pitchFamily="18" charset="0"/>
                <a:ea typeface="Arial" panose="020B0604020202020204" pitchFamily="34" charset="0"/>
                <a:cs typeface="Arial" panose="020B0604020202020204" pitchFamily="34" charset="0"/>
              </a:rPr>
              <a:t>Overview of Hotel Indigo</a:t>
            </a:r>
          </a:p>
        </p:txBody>
      </p:sp>
      <p:sp>
        <p:nvSpPr>
          <p:cNvPr id="7" name="Rectangle 6"/>
          <p:cNvSpPr/>
          <p:nvPr/>
        </p:nvSpPr>
        <p:spPr>
          <a:xfrm>
            <a:off x="9637095" y="5940128"/>
            <a:ext cx="2458750" cy="861774"/>
          </a:xfrm>
          <a:prstGeom prst="rect">
            <a:avLst/>
          </a:prstGeom>
        </p:spPr>
        <p:txBody>
          <a:bodyPr wrap="none">
            <a:spAutoFit/>
          </a:bodyPr>
          <a:lstStyle/>
          <a:p>
            <a:pPr algn="just">
              <a:lnSpc>
                <a:spcPct val="250000"/>
              </a:lnSpc>
            </a:pPr>
            <a:r>
              <a:rPr lang="en-US" sz="2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(Ramey, 2020</a:t>
            </a:r>
            <a:r>
              <a:rPr lang="en-US" dirty="0">
                <a:solidFill>
                  <a:srgbClr val="000000"/>
                </a:solidFill>
                <a:latin typeface="Arial" panose="020B0604020202020204" pitchFamily="34" charset="0"/>
                <a:ea typeface="Arial" panose="020B0604020202020204" pitchFamily="34" charset="0"/>
              </a:rPr>
              <a:t>)</a:t>
            </a:r>
            <a:endParaRPr lang="en-US" dirty="0">
              <a:latin typeface="Arial" panose="020B0604020202020204" pitchFamily="34" charset="0"/>
              <a:ea typeface="Arial" panose="020B0604020202020204" pitchFamily="34" charset="0"/>
            </a:endParaRPr>
          </a:p>
        </p:txBody>
      </p:sp>
      <p:sp>
        <p:nvSpPr>
          <p:cNvPr id="8" name="Rectangle 7"/>
          <p:cNvSpPr/>
          <p:nvPr/>
        </p:nvSpPr>
        <p:spPr>
          <a:xfrm>
            <a:off x="1065712" y="4272114"/>
            <a:ext cx="2721001" cy="729495"/>
          </a:xfrm>
          <a:prstGeom prst="rect">
            <a:avLst/>
          </a:prstGeom>
        </p:spPr>
        <p:txBody>
          <a:bodyPr wrap="none">
            <a:spAutoFit/>
          </a:bodyPr>
          <a:lstStyle/>
          <a:p>
            <a:pPr algn="just">
              <a:lnSpc>
                <a:spcPct val="250000"/>
              </a:lnSpc>
            </a:pPr>
            <a:r>
              <a:rPr lang="en-US" sz="2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en-US" b="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a:t>
            </a:r>
            <a:r>
              <a:rPr lang="en-US" dirty="0">
                <a:solidFill>
                  <a:srgbClr val="222222"/>
                </a:solidFill>
                <a:latin typeface="Times New Roman" panose="02020603050405020304" pitchFamily="18" charset="0"/>
                <a:ea typeface="Arial" panose="020B0604020202020204" pitchFamily="34" charset="0"/>
                <a:cs typeface="Times New Roman" panose="02020603050405020304" pitchFamily="18" charset="0"/>
              </a:rPr>
              <a:t>Buhagiar, 2023</a:t>
            </a:r>
            <a:r>
              <a:rPr lang="en-US" dirty="0">
                <a:solidFill>
                  <a:srgbClr val="222222"/>
                </a:solidFill>
                <a:latin typeface="Arial" panose="020B0604020202020204" pitchFamily="34" charset="0"/>
                <a:ea typeface="Arial" panose="020B0604020202020204" pitchFamily="34" charset="0"/>
              </a:rPr>
              <a:t>)</a:t>
            </a:r>
            <a:r>
              <a:rPr lang="en-US" dirty="0">
                <a:solidFill>
                  <a:srgbClr val="000000"/>
                </a:solidFill>
                <a:latin typeface="Arial" panose="020B0604020202020204" pitchFamily="34" charset="0"/>
                <a:ea typeface="Arial" panose="020B0604020202020204" pitchFamily="34" charset="0"/>
              </a:rPr>
              <a:t> </a:t>
            </a:r>
            <a:endParaRPr lang="en-US"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10274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7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p:cNvSpPr/>
          <p:nvPr/>
        </p:nvSpPr>
        <p:spPr>
          <a:xfrm>
            <a:off x="4765040" y="1304503"/>
            <a:ext cx="7426960" cy="87357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Hotel Indigo is mainly a boutique hotel. Boutique hotels are usually small, and intimate. </a:t>
            </a:r>
            <a:r>
              <a:rPr lang="en-US" b="1" dirty="0">
                <a:solidFill>
                  <a:srgbClr val="000000"/>
                </a:solidFill>
                <a:latin typeface="Times New Roman" panose="02020603050405020304" pitchFamily="18" charset="0"/>
                <a:ea typeface="Times New Roman" panose="02020603050405020304" pitchFamily="18" charset="0"/>
              </a:rPr>
              <a:t>(</a:t>
            </a:r>
            <a:r>
              <a:rPr lang="en-US" dirty="0" err="1">
                <a:solidFill>
                  <a:srgbClr val="222222"/>
                </a:solidFill>
                <a:latin typeface="Times New Roman" panose="02020603050405020304" pitchFamily="18" charset="0"/>
                <a:ea typeface="Times New Roman" panose="02020603050405020304" pitchFamily="18" charset="0"/>
              </a:rPr>
              <a:t>Buhagiar</a:t>
            </a:r>
            <a:r>
              <a:rPr lang="en-US" dirty="0">
                <a:solidFill>
                  <a:srgbClr val="222222"/>
                </a:solidFill>
                <a:latin typeface="Times New Roman" panose="02020603050405020304" pitchFamily="18" charset="0"/>
                <a:ea typeface="Times New Roman" panose="02020603050405020304" pitchFamily="18" charset="0"/>
              </a:rPr>
              <a:t>, 2023)</a:t>
            </a:r>
            <a:r>
              <a:rPr lang="en-US" dirty="0">
                <a:solidFill>
                  <a:srgbClr val="000000"/>
                </a:solidFill>
                <a:latin typeface="Times New Roman" panose="02020603050405020304" pitchFamily="18" charset="0"/>
                <a:ea typeface="Times New Roman" panose="02020603050405020304" pitchFamily="18" charset="0"/>
              </a:rPr>
              <a:t>. </a:t>
            </a:r>
            <a:endParaRPr lang="en-US" dirty="0">
              <a:latin typeface="Times New Roman" panose="02020603050405020304" pitchFamily="18" charset="0"/>
              <a:ea typeface="Times New Roman" panose="02020603050405020304" pitchFamily="18" charset="0"/>
            </a:endParaRPr>
          </a:p>
        </p:txBody>
      </p:sp>
      <p:sp>
        <p:nvSpPr>
          <p:cNvPr id="4" name="Rectangle 3"/>
          <p:cNvSpPr/>
          <p:nvPr/>
        </p:nvSpPr>
        <p:spPr>
          <a:xfrm>
            <a:off x="2512674" y="5841091"/>
            <a:ext cx="7166651" cy="873572"/>
          </a:xfrm>
          <a:prstGeom prst="rect">
            <a:avLst/>
          </a:prstGeom>
        </p:spPr>
        <p:txBody>
          <a:bodyPr wrap="square">
            <a:spAutoFit/>
          </a:bodyPr>
          <a:lstStyle/>
          <a:p>
            <a:pPr marL="285750" indent="-285750" algn="ctr">
              <a:lnSpc>
                <a:spcPct val="150000"/>
              </a:lnSpc>
              <a:spcBef>
                <a:spcPts val="1800"/>
              </a:spcBef>
              <a:spcAft>
                <a:spcPts val="600"/>
              </a:spcAft>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Boutique hotels give a more luxurious and intimate environment to the guests</a:t>
            </a:r>
            <a:endParaRPr lang="en-US" dirty="0">
              <a:latin typeface="Times New Roman" panose="02020603050405020304" pitchFamily="18" charset="0"/>
              <a:ea typeface="Times New Roman" panose="02020603050405020304" pitchFamily="18" charset="0"/>
            </a:endParaRPr>
          </a:p>
        </p:txBody>
      </p:sp>
      <p:sp>
        <p:nvSpPr>
          <p:cNvPr id="5" name="Rectangle 4"/>
          <p:cNvSpPr/>
          <p:nvPr/>
        </p:nvSpPr>
        <p:spPr>
          <a:xfrm>
            <a:off x="-60761" y="3987471"/>
            <a:ext cx="7589321" cy="873572"/>
          </a:xfrm>
          <a:prstGeom prst="rect">
            <a:avLst/>
          </a:prstGeom>
        </p:spPr>
        <p:txBody>
          <a:bodyPr wrap="square">
            <a:spAutoFit/>
          </a:bodyPr>
          <a:lstStyle/>
          <a:p>
            <a:pPr marL="285750" indent="-285750" algn="just">
              <a:lnSpc>
                <a:spcPct val="150000"/>
              </a:lnSpc>
              <a:spcBef>
                <a:spcPts val="1800"/>
              </a:spcBef>
              <a:spcAft>
                <a:spcPts val="600"/>
              </a:spcAft>
              <a:buFont typeface="Arial" panose="020B0604020202020204" pitchFamily="34" charset="0"/>
              <a:buChar char="•"/>
            </a:pPr>
            <a:r>
              <a:rPr lang="en-US" dirty="0">
                <a:solidFill>
                  <a:srgbClr val="000000"/>
                </a:solidFill>
                <a:latin typeface="Times New Roman" panose="02020603050405020304" pitchFamily="18" charset="0"/>
                <a:ea typeface="Times New Roman" panose="02020603050405020304" pitchFamily="18" charset="0"/>
              </a:rPr>
              <a:t>Another reason for being appealing to the guests is that boutique hotels can design the interior to their own accord in a creative way. </a:t>
            </a:r>
            <a:endParaRPr lang="en-US" dirty="0">
              <a:latin typeface="Times New Roman" panose="02020603050405020304" pitchFamily="18" charset="0"/>
              <a:ea typeface="Times New Roman" panose="02020603050405020304" pitchFamily="18" charset="0"/>
            </a:endParaRPr>
          </a:p>
        </p:txBody>
      </p:sp>
      <p:pic>
        <p:nvPicPr>
          <p:cNvPr id="2050" name="Picture 2" descr="Hotel Reception Lobby Cartoon People With Luggage Checking In With Staff  Stock Illustration - Download Image Now - i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2250" y="2199008"/>
            <a:ext cx="3611606" cy="31349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1560787" y="-97383"/>
            <a:ext cx="9282934" cy="830997"/>
          </a:xfrm>
          <a:prstGeom prst="rect">
            <a:avLst/>
          </a:prstGeom>
        </p:spPr>
        <p:txBody>
          <a:bodyPr wrap="square">
            <a:spAutoFit/>
          </a:bodyPr>
          <a:lstStyle/>
          <a:p>
            <a:pPr algn="just">
              <a:lnSpc>
                <a:spcPct val="200000"/>
              </a:lnSpc>
              <a:spcBef>
                <a:spcPts val="1800"/>
              </a:spcBef>
              <a:spcAft>
                <a:spcPts val="600"/>
              </a:spcAft>
            </a:pPr>
            <a:r>
              <a:rPr lang="en-US" sz="2400" b="1" dirty="0">
                <a:latin typeface="Times New Roman" panose="02020603050405020304" pitchFamily="18" charset="0"/>
                <a:ea typeface="Arial" panose="020B0604020202020204" pitchFamily="34" charset="0"/>
                <a:cs typeface="Arial" panose="020B0604020202020204" pitchFamily="34" charset="0"/>
              </a:rPr>
              <a:t>The hotel’s main consumers and the reason they appeal to this group</a:t>
            </a:r>
          </a:p>
        </p:txBody>
      </p:sp>
      <p:pic>
        <p:nvPicPr>
          <p:cNvPr id="2054" name="Picture 6" descr="Vector cartoon interior of luxury hotel bedroom with furniture - double bed, carpet and fireplace. Living apartment of winter resort with window - snowy mountains outside. Colorful backgrou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614" y="1167291"/>
            <a:ext cx="4383042" cy="2063436"/>
          </a:xfrm>
          <a:prstGeom prst="roundRect">
            <a:avLst>
              <a:gd name="adj" fmla="val 8594"/>
            </a:avLst>
          </a:prstGeom>
          <a:solidFill>
            <a:srgbClr val="FFFFFF">
              <a:shade val="85000"/>
            </a:srgbClr>
          </a:solidFill>
          <a:ln w="38100">
            <a:solidFill>
              <a:schemeClr val="tx1"/>
            </a:solidFill>
          </a:ln>
          <a:effectLst>
            <a:reflection blurRad="12700" stA="38000" endPos="28000" dist="5000" dir="5400000" sy="-100000" algn="bl" rotWithShape="0"/>
          </a:effectLst>
        </p:spPr>
      </p:pic>
      <p:sp>
        <p:nvSpPr>
          <p:cNvPr id="7" name="Rectangle 6"/>
          <p:cNvSpPr/>
          <p:nvPr/>
        </p:nvSpPr>
        <p:spPr>
          <a:xfrm>
            <a:off x="8796324" y="5161082"/>
            <a:ext cx="2323457" cy="784830"/>
          </a:xfrm>
          <a:prstGeom prst="rect">
            <a:avLst/>
          </a:prstGeom>
        </p:spPr>
        <p:txBody>
          <a:bodyPr wrap="none">
            <a:spAutoFit/>
          </a:bodyPr>
          <a:lstStyle/>
          <a:p>
            <a:pPr algn="just">
              <a:lnSpc>
                <a:spcPct val="250000"/>
              </a:lnSpc>
            </a:pPr>
            <a:r>
              <a:rPr lang="en-US" dirty="0">
                <a:solidFill>
                  <a:srgbClr val="222222"/>
                </a:solidFill>
                <a:latin typeface="Times New Roman" panose="02020603050405020304" pitchFamily="18" charset="0"/>
                <a:ea typeface="Arial" panose="020B0604020202020204" pitchFamily="34" charset="0"/>
              </a:rPr>
              <a:t>Source: (</a:t>
            </a:r>
            <a:r>
              <a:rPr lang="en-US" dirty="0" err="1">
                <a:solidFill>
                  <a:srgbClr val="222222"/>
                </a:solidFill>
                <a:latin typeface="Times New Roman" panose="02020603050405020304" pitchFamily="18" charset="0"/>
                <a:ea typeface="Arial" panose="020B0604020202020204" pitchFamily="34" charset="0"/>
              </a:rPr>
              <a:t>Gontur</a:t>
            </a:r>
            <a:r>
              <a:rPr lang="en-US" dirty="0">
                <a:solidFill>
                  <a:srgbClr val="222222"/>
                </a:solidFill>
                <a:latin typeface="Times New Roman" panose="02020603050405020304" pitchFamily="18" charset="0"/>
                <a:ea typeface="Arial" panose="020B0604020202020204" pitchFamily="34" charset="0"/>
              </a:rPr>
              <a:t>, 2022)</a:t>
            </a:r>
            <a:endParaRPr lang="en-US" sz="1600" dirty="0">
              <a:effectLst/>
              <a:latin typeface="Arial" panose="020B0604020202020204" pitchFamily="34" charset="0"/>
              <a:ea typeface="Arial" panose="020B0604020202020204" pitchFamily="34" charset="0"/>
            </a:endParaRPr>
          </a:p>
        </p:txBody>
      </p:sp>
      <p:sp>
        <p:nvSpPr>
          <p:cNvPr id="8" name="Rectangle 7"/>
          <p:cNvSpPr/>
          <p:nvPr/>
        </p:nvSpPr>
        <p:spPr>
          <a:xfrm>
            <a:off x="917752" y="3150501"/>
            <a:ext cx="2362955" cy="602088"/>
          </a:xfrm>
          <a:prstGeom prst="rect">
            <a:avLst/>
          </a:prstGeom>
        </p:spPr>
        <p:txBody>
          <a:bodyPr wrap="none">
            <a:spAutoFit/>
          </a:bodyPr>
          <a:lstStyle/>
          <a:p>
            <a:pPr algn="just">
              <a:lnSpc>
                <a:spcPct val="250000"/>
              </a:lnSpc>
            </a:pPr>
            <a:r>
              <a:rPr lang="en-US" sz="16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sz="16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en-US" sz="1600" b="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a:t>
            </a:r>
            <a:r>
              <a:rPr lang="en-US" sz="1600" dirty="0">
                <a:solidFill>
                  <a:srgbClr val="222222"/>
                </a:solidFill>
                <a:latin typeface="Times New Roman" panose="02020603050405020304" pitchFamily="18" charset="0"/>
                <a:ea typeface="Arial" panose="020B0604020202020204" pitchFamily="34" charset="0"/>
                <a:cs typeface="Times New Roman" panose="02020603050405020304" pitchFamily="18" charset="0"/>
              </a:rPr>
              <a:t>Buhagiar, 2023)</a:t>
            </a:r>
            <a:r>
              <a:rPr lang="en-US" sz="16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endParaRPr lang="en-US" sz="1600" dirty="0">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677236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pct75">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19A4EDA-DEE0-7196-B6B1-CDB587FF6F3D}"/>
              </a:ext>
            </a:extLst>
          </p:cNvPr>
          <p:cNvSpPr txBox="1"/>
          <p:nvPr/>
        </p:nvSpPr>
        <p:spPr>
          <a:xfrm>
            <a:off x="711200" y="278845"/>
            <a:ext cx="10525760" cy="1565750"/>
          </a:xfrm>
          <a:prstGeom prst="rect">
            <a:avLst/>
          </a:prstGeom>
          <a:noFill/>
        </p:spPr>
        <p:txBody>
          <a:bodyPr wrap="square">
            <a:spAutoFit/>
          </a:bodyPr>
          <a:lstStyle/>
          <a:p>
            <a:pPr algn="just">
              <a:lnSpc>
                <a:spcPct val="200000"/>
              </a:lnSpc>
              <a:spcBef>
                <a:spcPts val="1800"/>
              </a:spcBef>
              <a:spcAft>
                <a:spcPts val="600"/>
              </a:spcAft>
            </a:pPr>
            <a:r>
              <a:rPr lang="en-US" sz="2000" b="1" dirty="0">
                <a:effectLst/>
                <a:latin typeface="Times New Roman" panose="02020603050405020304" pitchFamily="18" charset="0"/>
                <a:cs typeface="Arial" panose="020B0604020202020204" pitchFamily="34" charset="0"/>
              </a:rPr>
              <a:t>Role of Guest Service in Hospital Management</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Providing quality service to consumers and fulfilling their expectations are the main agenda of the hospitality industry</a:t>
            </a:r>
            <a:endParaRPr lang="en-US" sz="1600" dirty="0">
              <a:effectLst/>
              <a:latin typeface="Arial" panose="020B0604020202020204" pitchFamily="34" charset="0"/>
              <a:ea typeface="Arial" panose="020B0604020202020204" pitchFamily="34" charset="0"/>
            </a:endParaRPr>
          </a:p>
        </p:txBody>
      </p:sp>
      <p:pic>
        <p:nvPicPr>
          <p:cNvPr id="4" name="Picture 3">
            <a:extLst>
              <a:ext uri="{FF2B5EF4-FFF2-40B4-BE49-F238E27FC236}">
                <a16:creationId xmlns:a16="http://schemas.microsoft.com/office/drawing/2014/main" id="{64909393-5BDA-4B9B-459E-C94F7F81255E}"/>
              </a:ext>
            </a:extLst>
          </p:cNvPr>
          <p:cNvPicPr>
            <a:picLocks noChangeAspect="1"/>
          </p:cNvPicPr>
          <p:nvPr/>
        </p:nvPicPr>
        <p:blipFill>
          <a:blip r:embed="rId2"/>
          <a:stretch>
            <a:fillRect/>
          </a:stretch>
        </p:blipFill>
        <p:spPr>
          <a:xfrm>
            <a:off x="1051727" y="1945176"/>
            <a:ext cx="3666560" cy="3195784"/>
          </a:xfrm>
          <a:prstGeom prst="roundRect">
            <a:avLst>
              <a:gd name="adj" fmla="val 8594"/>
            </a:avLst>
          </a:prstGeom>
          <a:solidFill>
            <a:srgbClr val="FFFFFF">
              <a:shade val="85000"/>
            </a:srgbClr>
          </a:solidFill>
          <a:ln w="38100">
            <a:solidFill>
              <a:schemeClr val="tx1"/>
            </a:solidFill>
          </a:ln>
          <a:effectLst>
            <a:reflection blurRad="12700" stA="38000" endPos="28000" dist="5000" dir="5400000" sy="-100000" algn="bl" rotWithShape="0"/>
          </a:effectLst>
        </p:spPr>
      </p:pic>
      <p:sp>
        <p:nvSpPr>
          <p:cNvPr id="5" name="Rectangle 4">
            <a:extLst>
              <a:ext uri="{FF2B5EF4-FFF2-40B4-BE49-F238E27FC236}">
                <a16:creationId xmlns:a16="http://schemas.microsoft.com/office/drawing/2014/main" id="{B982DA1C-DF7F-C978-180D-1143E643B5F4}"/>
              </a:ext>
            </a:extLst>
          </p:cNvPr>
          <p:cNvSpPr/>
          <p:nvPr/>
        </p:nvSpPr>
        <p:spPr>
          <a:xfrm>
            <a:off x="1702127" y="5075641"/>
            <a:ext cx="2311658" cy="601831"/>
          </a:xfrm>
          <a:prstGeom prst="rect">
            <a:avLst/>
          </a:prstGeom>
        </p:spPr>
        <p:txBody>
          <a:bodyPr wrap="none">
            <a:spAutoFit/>
          </a:bodyPr>
          <a:lstStyle/>
          <a:p>
            <a:pPr algn="just">
              <a:lnSpc>
                <a:spcPct val="250000"/>
              </a:lnSpc>
            </a:pPr>
            <a:r>
              <a:rPr lang="en-US" sz="16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sz="16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en-US" sz="1600" b="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a:t>
            </a:r>
            <a:r>
              <a:rPr lang="en-US" sz="1600" dirty="0">
                <a:solidFill>
                  <a:srgbClr val="222222"/>
                </a:solidFill>
                <a:latin typeface="Times New Roman" panose="02020603050405020304" pitchFamily="18" charset="0"/>
                <a:ea typeface="Arial" panose="020B0604020202020204" pitchFamily="34" charset="0"/>
                <a:cs typeface="Times New Roman" panose="02020603050405020304" pitchFamily="18" charset="0"/>
              </a:rPr>
              <a:t>Buhagiar, 2023)</a:t>
            </a:r>
            <a:endParaRPr lang="en-US" sz="1600" dirty="0">
              <a:latin typeface="Arial" panose="020B0604020202020204" pitchFamily="34" charset="0"/>
              <a:ea typeface="Arial" panose="020B0604020202020204" pitchFamily="34" charset="0"/>
            </a:endParaRPr>
          </a:p>
        </p:txBody>
      </p:sp>
      <p:sp>
        <p:nvSpPr>
          <p:cNvPr id="6" name="Rectangle 5">
            <a:extLst>
              <a:ext uri="{FF2B5EF4-FFF2-40B4-BE49-F238E27FC236}">
                <a16:creationId xmlns:a16="http://schemas.microsoft.com/office/drawing/2014/main" id="{22E06C12-C80B-6934-4BDF-C52C6E7B2489}"/>
              </a:ext>
            </a:extLst>
          </p:cNvPr>
          <p:cNvSpPr/>
          <p:nvPr/>
        </p:nvSpPr>
        <p:spPr>
          <a:xfrm>
            <a:off x="4763749" y="1743960"/>
            <a:ext cx="6912847" cy="87325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The guest services fall into both types of nature such as intangible and tangible. </a:t>
            </a:r>
            <a:endParaRPr lang="en-US" sz="1600" dirty="0">
              <a:effectLst/>
              <a:latin typeface="Arial" panose="020B0604020202020204" pitchFamily="34" charset="0"/>
              <a:ea typeface="Arial" panose="020B0604020202020204" pitchFamily="34" charset="0"/>
            </a:endParaRPr>
          </a:p>
        </p:txBody>
      </p:sp>
      <p:sp>
        <p:nvSpPr>
          <p:cNvPr id="7" name="TextBox 6">
            <a:extLst>
              <a:ext uri="{FF2B5EF4-FFF2-40B4-BE49-F238E27FC236}">
                <a16:creationId xmlns:a16="http://schemas.microsoft.com/office/drawing/2014/main" id="{5F280A3F-B384-05C7-96B8-A7EEE6EF2E8B}"/>
              </a:ext>
            </a:extLst>
          </p:cNvPr>
          <p:cNvSpPr txBox="1"/>
          <p:nvPr/>
        </p:nvSpPr>
        <p:spPr>
          <a:xfrm>
            <a:off x="4718287" y="2986544"/>
            <a:ext cx="7244080" cy="646331"/>
          </a:xfrm>
          <a:prstGeom prst="rect">
            <a:avLst/>
          </a:prstGeom>
          <a:noFill/>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Guest service refers to the fact that the host must meet the basic needs of the customers and provide the required assistance. </a:t>
            </a:r>
            <a:endParaRPr lang="en-US" dirty="0"/>
          </a:p>
        </p:txBody>
      </p:sp>
      <p:sp>
        <p:nvSpPr>
          <p:cNvPr id="8" name="Rectangle 7">
            <a:extLst>
              <a:ext uri="{FF2B5EF4-FFF2-40B4-BE49-F238E27FC236}">
                <a16:creationId xmlns:a16="http://schemas.microsoft.com/office/drawing/2014/main" id="{7D3FC651-8044-AA17-8E9C-48D8EB49E7AD}"/>
              </a:ext>
            </a:extLst>
          </p:cNvPr>
          <p:cNvSpPr/>
          <p:nvPr/>
        </p:nvSpPr>
        <p:spPr>
          <a:xfrm>
            <a:off x="272391" y="5857726"/>
            <a:ext cx="11647218" cy="1000274"/>
          </a:xfrm>
          <a:prstGeom prst="rect">
            <a:avLst/>
          </a:prstGeom>
        </p:spPr>
        <p:txBody>
          <a:bodyPr wrap="square">
            <a:spAutoFit/>
          </a:bodyPr>
          <a:lstStyle/>
          <a:p>
            <a:pPr algn="ctr">
              <a:spcBef>
                <a:spcPts val="1800"/>
              </a:spcBef>
              <a:spcAft>
                <a:spcPts val="600"/>
              </a:spcAft>
            </a:pPr>
            <a:r>
              <a:rPr lang="en-US" i="1" u="sng" dirty="0">
                <a:latin typeface="Times New Roman" panose="02020603050405020304" pitchFamily="18" charset="0"/>
                <a:ea typeface="Times New Roman" panose="02020603050405020304" pitchFamily="18" charset="0"/>
              </a:rPr>
              <a:t>Guest Service of Hotel Indigo</a:t>
            </a:r>
            <a:endParaRPr lang="en-US" sz="1600" dirty="0">
              <a:effectLst/>
              <a:latin typeface="Arial" panose="020B0604020202020204" pitchFamily="34" charset="0"/>
              <a:ea typeface="Arial" panose="020B0604020202020204" pitchFamily="34" charset="0"/>
            </a:endParaRPr>
          </a:p>
          <a:p>
            <a:pPr marL="285750" indent="-285750" algn="ctr">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Hotel Indigo maintains its quality of accommodation according to customers’ requirements. They provide the consumers with essential materials such as comfortable bedding, bathing products and so on</a:t>
            </a:r>
            <a:endParaRPr lang="en-US" sz="1600" dirty="0">
              <a:effectLst/>
              <a:latin typeface="Arial" panose="020B0604020202020204" pitchFamily="34" charset="0"/>
              <a:ea typeface="Arial" panose="020B0604020202020204" pitchFamily="34" charset="0"/>
            </a:endParaRPr>
          </a:p>
        </p:txBody>
      </p:sp>
      <p:pic>
        <p:nvPicPr>
          <p:cNvPr id="9" name="Picture 2" descr="Premium Vector | Five stars hotel, hospitality service concept. staff  characters receptionist, waiter with menu and cloche lid on tray meeting  tourists in top quality luxury hotel. cartoon people vector illustration">
            <a:extLst>
              <a:ext uri="{FF2B5EF4-FFF2-40B4-BE49-F238E27FC236}">
                <a16:creationId xmlns:a16="http://schemas.microsoft.com/office/drawing/2014/main" id="{56F643DB-E170-3ED0-6121-11B3062A3A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4248" y="3872176"/>
            <a:ext cx="3707196" cy="1805296"/>
          </a:xfrm>
          <a:prstGeom prst="round2DiagRect">
            <a:avLst>
              <a:gd name="adj1" fmla="val 25730"/>
              <a:gd name="adj2" fmla="val 0"/>
            </a:avLst>
          </a:prstGeom>
          <a:ln w="38100" cap="sq">
            <a:solidFill>
              <a:schemeClr val="tx1"/>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1322CA12-DF29-77CF-34B4-9AD578024738}"/>
              </a:ext>
            </a:extLst>
          </p:cNvPr>
          <p:cNvSpPr/>
          <p:nvPr/>
        </p:nvSpPr>
        <p:spPr>
          <a:xfrm>
            <a:off x="8738646" y="5466555"/>
            <a:ext cx="2135008" cy="602088"/>
          </a:xfrm>
          <a:prstGeom prst="rect">
            <a:avLst/>
          </a:prstGeom>
        </p:spPr>
        <p:txBody>
          <a:bodyPr wrap="none">
            <a:spAutoFit/>
          </a:bodyPr>
          <a:lstStyle/>
          <a:p>
            <a:pPr algn="just">
              <a:lnSpc>
                <a:spcPct val="250000"/>
              </a:lnSpc>
            </a:pPr>
            <a:r>
              <a:rPr lang="en-US" sz="16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sz="16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(Ramey, 2020)</a:t>
            </a:r>
            <a:endParaRPr lang="en-US" sz="1600" dirty="0">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946494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2000"/>
            <a:lum/>
          </a:blip>
          <a:srcRect/>
          <a:stretch>
            <a:fillRect l="-10000" r="-10000"/>
          </a:stretch>
        </a:blipFill>
        <a:effectLst/>
      </p:bgPr>
    </p:bg>
    <p:spTree>
      <p:nvGrpSpPr>
        <p:cNvPr id="1" name=""/>
        <p:cNvGrpSpPr/>
        <p:nvPr/>
      </p:nvGrpSpPr>
      <p:grpSpPr>
        <a:xfrm>
          <a:off x="0" y="0"/>
          <a:ext cx="0" cy="0"/>
          <a:chOff x="0" y="0"/>
          <a:chExt cx="0" cy="0"/>
        </a:xfrm>
      </p:grpSpPr>
      <p:sp>
        <p:nvSpPr>
          <p:cNvPr id="2" name="Rectangle 1"/>
          <p:cNvSpPr/>
          <p:nvPr/>
        </p:nvSpPr>
        <p:spPr>
          <a:xfrm>
            <a:off x="541282" y="140804"/>
            <a:ext cx="10299438" cy="1088696"/>
          </a:xfrm>
          <a:prstGeom prst="rect">
            <a:avLst/>
          </a:prstGeom>
        </p:spPr>
        <p:txBody>
          <a:bodyPr wrap="square">
            <a:spAutoFit/>
          </a:bodyPr>
          <a:lstStyle/>
          <a:p>
            <a:pPr algn="ctr">
              <a:lnSpc>
                <a:spcPct val="150000"/>
              </a:lnSpc>
              <a:spcBef>
                <a:spcPts val="1800"/>
              </a:spcBef>
              <a:spcAft>
                <a:spcPts val="600"/>
              </a:spcAft>
            </a:pPr>
            <a:r>
              <a:rPr lang="en-US" sz="2400" b="1" dirty="0">
                <a:effectLst/>
                <a:latin typeface="Times New Roman" panose="02020603050405020304" pitchFamily="18" charset="0"/>
                <a:cs typeface="Arial" panose="020B0604020202020204" pitchFamily="34" charset="0"/>
              </a:rPr>
              <a:t>Importance of Hospitality</a:t>
            </a:r>
          </a:p>
          <a:p>
            <a:pPr marL="285750" indent="-285750" algn="ctr">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Hospitality plays a significant role for hotels as it affects their reputation and customer engagement. </a:t>
            </a:r>
            <a:endParaRPr lang="en-US" sz="1600" dirty="0">
              <a:effectLst/>
              <a:latin typeface="Arial" panose="020B0604020202020204" pitchFamily="34" charset="0"/>
              <a:ea typeface="Arial" panose="020B0604020202020204" pitchFamily="34" charset="0"/>
            </a:endParaRPr>
          </a:p>
        </p:txBody>
      </p:sp>
      <p:sp>
        <p:nvSpPr>
          <p:cNvPr id="3" name="Rectangle 2"/>
          <p:cNvSpPr/>
          <p:nvPr/>
        </p:nvSpPr>
        <p:spPr>
          <a:xfrm>
            <a:off x="7145" y="5843944"/>
            <a:ext cx="12177710" cy="873252"/>
          </a:xfrm>
          <a:prstGeom prst="rect">
            <a:avLst/>
          </a:prstGeom>
        </p:spPr>
        <p:txBody>
          <a:bodyPr wrap="square">
            <a:spAutoFit/>
          </a:bodyPr>
          <a:lstStyle/>
          <a:p>
            <a:pPr marL="285750" indent="-285750" algn="ctr">
              <a:lnSpc>
                <a:spcPct val="150000"/>
              </a:lnSpc>
              <a:spcBef>
                <a:spcPts val="1800"/>
              </a:spcBef>
              <a:spcAft>
                <a:spcPts val="60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To survive in such a competitive industry the hotels must consider their reputation, which can be enhanced by providing consumers with a pleasant experience and improving their hospitality management skills (</a:t>
            </a:r>
            <a:r>
              <a:rPr lang="en-US" dirty="0" err="1">
                <a:latin typeface="Times New Roman" panose="02020603050405020304" pitchFamily="18" charset="0"/>
                <a:ea typeface="Times New Roman" panose="02020603050405020304" pitchFamily="18" charset="0"/>
              </a:rPr>
              <a:t>repustate</a:t>
            </a:r>
            <a:r>
              <a:rPr lang="en-US" dirty="0">
                <a:latin typeface="Times New Roman" panose="02020603050405020304" pitchFamily="18" charset="0"/>
                <a:ea typeface="Times New Roman" panose="02020603050405020304" pitchFamily="18" charset="0"/>
              </a:rPr>
              <a:t>, 2022). </a:t>
            </a:r>
            <a:endParaRPr lang="en-US" sz="1600" dirty="0">
              <a:effectLst/>
              <a:latin typeface="Arial" panose="020B0604020202020204" pitchFamily="34" charset="0"/>
              <a:ea typeface="Arial" panose="020B0604020202020204" pitchFamily="34" charset="0"/>
            </a:endParaRPr>
          </a:p>
        </p:txBody>
      </p:sp>
      <p:sp>
        <p:nvSpPr>
          <p:cNvPr id="5" name="Rectangle 4"/>
          <p:cNvSpPr/>
          <p:nvPr/>
        </p:nvSpPr>
        <p:spPr>
          <a:xfrm>
            <a:off x="4272659" y="2310864"/>
            <a:ext cx="7919341" cy="646331"/>
          </a:xfrm>
          <a:prstGeom prst="rect">
            <a:avLst/>
          </a:prstGeom>
        </p:spPr>
        <p:txBody>
          <a:bodyPr wrap="square">
            <a:spAutoFit/>
          </a:bodyPr>
          <a:lstStyle/>
          <a:p>
            <a:pPr marL="285750" indent="-285750" algn="just">
              <a:spcBef>
                <a:spcPts val="1800"/>
              </a:spcBef>
              <a:spcAft>
                <a:spcPts val="60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Additionally, the appropriate approach of hosts can enable a hotel to exceed the expectations of its customers </a:t>
            </a:r>
            <a:r>
              <a:rPr lang="en-US" dirty="0">
                <a:solidFill>
                  <a:srgbClr val="222222"/>
                </a:solidFill>
                <a:latin typeface="Times New Roman" panose="02020603050405020304" pitchFamily="18" charset="0"/>
                <a:ea typeface="Arial" panose="020B0604020202020204" pitchFamily="34" charset="0"/>
              </a:rPr>
              <a:t>(</a:t>
            </a:r>
            <a:r>
              <a:rPr lang="en-US" dirty="0" err="1">
                <a:solidFill>
                  <a:srgbClr val="222222"/>
                </a:solidFill>
                <a:latin typeface="Times New Roman" panose="02020603050405020304" pitchFamily="18" charset="0"/>
                <a:ea typeface="Arial" panose="020B0604020202020204" pitchFamily="34" charset="0"/>
              </a:rPr>
              <a:t>Gontur</a:t>
            </a:r>
            <a:r>
              <a:rPr lang="en-US" dirty="0">
                <a:solidFill>
                  <a:srgbClr val="222222"/>
                </a:solidFill>
                <a:latin typeface="Times New Roman" panose="02020603050405020304" pitchFamily="18" charset="0"/>
                <a:ea typeface="Arial" panose="020B0604020202020204" pitchFamily="34" charset="0"/>
              </a:rPr>
              <a:t>, 2022)</a:t>
            </a:r>
            <a:endParaRPr lang="en-US" sz="1600" dirty="0">
              <a:effectLst/>
              <a:latin typeface="Arial" panose="020B0604020202020204" pitchFamily="34" charset="0"/>
              <a:ea typeface="Arial" panose="020B0604020202020204" pitchFamily="34" charset="0"/>
            </a:endParaRPr>
          </a:p>
        </p:txBody>
      </p:sp>
      <p:pic>
        <p:nvPicPr>
          <p:cNvPr id="4098" name="Picture 2" descr="7 Tools Every Hospitality Industry Professional Nee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5554" y="3115637"/>
            <a:ext cx="4327486" cy="2228523"/>
          </a:xfrm>
          <a:prstGeom prst="flowChartDelay">
            <a:avLst/>
          </a:prstGeom>
          <a:ln w="28575">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2" name="Picture 6" descr="The Importance of Hospitality in the Service Indust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881" y="1649073"/>
            <a:ext cx="3728720" cy="3194263"/>
          </a:xfrm>
          <a:prstGeom prst="flowChartPreparation">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1256820" y="4843337"/>
            <a:ext cx="2088842" cy="601831"/>
          </a:xfrm>
          <a:prstGeom prst="rect">
            <a:avLst/>
          </a:prstGeom>
        </p:spPr>
        <p:txBody>
          <a:bodyPr wrap="none">
            <a:spAutoFit/>
          </a:bodyPr>
          <a:lstStyle/>
          <a:p>
            <a:pPr algn="just">
              <a:lnSpc>
                <a:spcPct val="250000"/>
              </a:lnSpc>
            </a:pPr>
            <a:r>
              <a:rPr lang="en-US" sz="1600" dirty="0">
                <a:solidFill>
                  <a:srgbClr val="222222"/>
                </a:solidFill>
                <a:latin typeface="Times New Roman" panose="02020603050405020304" pitchFamily="18" charset="0"/>
                <a:ea typeface="Arial" panose="020B0604020202020204" pitchFamily="34" charset="0"/>
              </a:rPr>
              <a:t>Source: (</a:t>
            </a:r>
            <a:r>
              <a:rPr lang="en-US" sz="1600" dirty="0" err="1">
                <a:solidFill>
                  <a:srgbClr val="222222"/>
                </a:solidFill>
                <a:latin typeface="Times New Roman" panose="02020603050405020304" pitchFamily="18" charset="0"/>
                <a:ea typeface="Arial" panose="020B0604020202020204" pitchFamily="34" charset="0"/>
              </a:rPr>
              <a:t>Gontur</a:t>
            </a:r>
            <a:r>
              <a:rPr lang="en-US" sz="1600" dirty="0">
                <a:solidFill>
                  <a:srgbClr val="222222"/>
                </a:solidFill>
                <a:latin typeface="Times New Roman" panose="02020603050405020304" pitchFamily="18" charset="0"/>
                <a:ea typeface="Arial" panose="020B0604020202020204" pitchFamily="34" charset="0"/>
              </a:rPr>
              <a:t>, 2022)</a:t>
            </a:r>
            <a:endParaRPr lang="en-US" sz="1600" dirty="0">
              <a:effectLst/>
              <a:latin typeface="Arial" panose="020B0604020202020204" pitchFamily="34" charset="0"/>
              <a:ea typeface="Arial" panose="020B0604020202020204" pitchFamily="34" charset="0"/>
            </a:endParaRPr>
          </a:p>
        </p:txBody>
      </p:sp>
      <p:sp>
        <p:nvSpPr>
          <p:cNvPr id="7" name="Rectangle 6"/>
          <p:cNvSpPr/>
          <p:nvPr/>
        </p:nvSpPr>
        <p:spPr>
          <a:xfrm>
            <a:off x="7820405" y="5201686"/>
            <a:ext cx="2369367" cy="601831"/>
          </a:xfrm>
          <a:prstGeom prst="rect">
            <a:avLst/>
          </a:prstGeom>
        </p:spPr>
        <p:txBody>
          <a:bodyPr wrap="none">
            <a:spAutoFit/>
          </a:bodyPr>
          <a:lstStyle/>
          <a:p>
            <a:pPr algn="just">
              <a:lnSpc>
                <a:spcPct val="250000"/>
              </a:lnSpc>
            </a:pPr>
            <a:r>
              <a:rPr lang="en-US" sz="1600" dirty="0">
                <a:solidFill>
                  <a:srgbClr val="222222"/>
                </a:solidFill>
                <a:effectLst/>
                <a:latin typeface="Times New Roman" panose="02020603050405020304" pitchFamily="18" charset="0"/>
                <a:ea typeface="Arial" panose="020B0604020202020204" pitchFamily="34" charset="0"/>
              </a:rPr>
              <a:t>So</a:t>
            </a:r>
            <a:r>
              <a:rPr lang="en-US" sz="16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urce: </a:t>
            </a:r>
            <a:r>
              <a:rPr lang="en-US" sz="16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en-US" sz="1600" dirty="0">
                <a:solidFill>
                  <a:srgbClr val="222222"/>
                </a:solidFill>
                <a:latin typeface="Times New Roman" panose="02020603050405020304" pitchFamily="18" charset="0"/>
                <a:ea typeface="Arial" panose="020B0604020202020204" pitchFamily="34" charset="0"/>
                <a:cs typeface="Times New Roman" panose="02020603050405020304" pitchFamily="18" charset="0"/>
              </a:rPr>
              <a:t>Buhagiar, 2023)</a:t>
            </a:r>
            <a:r>
              <a:rPr lang="en-US" sz="1600" dirty="0">
                <a:solidFill>
                  <a:srgbClr val="000000"/>
                </a:solidFill>
                <a:latin typeface="Arial" panose="020B0604020202020204" pitchFamily="34" charset="0"/>
                <a:ea typeface="Arial" panose="020B0604020202020204" pitchFamily="34" charset="0"/>
              </a:rPr>
              <a:t> </a:t>
            </a:r>
            <a:endParaRPr lang="en-US" sz="16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478412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1000" b="-1000"/>
          </a:stretch>
        </a:blipFill>
        <a:effectLst/>
      </p:bgPr>
    </p:bg>
    <p:spTree>
      <p:nvGrpSpPr>
        <p:cNvPr id="1" name=""/>
        <p:cNvGrpSpPr/>
        <p:nvPr/>
      </p:nvGrpSpPr>
      <p:grpSpPr>
        <a:xfrm>
          <a:off x="0" y="0"/>
          <a:ext cx="0" cy="0"/>
          <a:chOff x="0" y="0"/>
          <a:chExt cx="0" cy="0"/>
        </a:xfrm>
      </p:grpSpPr>
      <p:sp>
        <p:nvSpPr>
          <p:cNvPr id="2" name="Rectangle 1"/>
          <p:cNvSpPr/>
          <p:nvPr/>
        </p:nvSpPr>
        <p:spPr>
          <a:xfrm>
            <a:off x="4470400" y="1139530"/>
            <a:ext cx="7721600" cy="646331"/>
          </a:xfrm>
          <a:prstGeom prst="rect">
            <a:avLst/>
          </a:prstGeom>
        </p:spPr>
        <p:txBody>
          <a:bodyPr wrap="square">
            <a:spAutoFit/>
          </a:bodyPr>
          <a:lstStyle/>
          <a:p>
            <a:pPr marL="285750" indent="-285750" algn="jus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This presentation has provided an overview of Hotel Indigo and the importance of guest service in the hospitality industry. </a:t>
            </a:r>
            <a:endParaRPr lang="en-US" sz="1600" dirty="0">
              <a:effectLst/>
              <a:latin typeface="Arial" panose="020B0604020202020204" pitchFamily="34" charset="0"/>
              <a:ea typeface="Arial" panose="020B0604020202020204" pitchFamily="34" charset="0"/>
            </a:endParaRPr>
          </a:p>
        </p:txBody>
      </p:sp>
      <p:sp>
        <p:nvSpPr>
          <p:cNvPr id="3" name="Rectangle 2"/>
          <p:cNvSpPr/>
          <p:nvPr/>
        </p:nvSpPr>
        <p:spPr>
          <a:xfrm>
            <a:off x="4908592" y="3336660"/>
            <a:ext cx="7283407" cy="646331"/>
          </a:xfrm>
          <a:prstGeom prst="rect">
            <a:avLst/>
          </a:prstGeom>
        </p:spPr>
        <p:txBody>
          <a:bodyPr wrap="square">
            <a:spAutoFit/>
          </a:bodyPr>
          <a:lstStyle/>
          <a:p>
            <a:pPr marL="285750" indent="-285750" algn="just">
              <a:spcBef>
                <a:spcPts val="2000"/>
              </a:spcBef>
              <a:spcAft>
                <a:spcPts val="60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The nature and the facilities of guest services are the other topics that have been described. </a:t>
            </a:r>
            <a:endParaRPr lang="en-US" sz="1600" dirty="0">
              <a:effectLst/>
              <a:latin typeface="Arial" panose="020B0604020202020204" pitchFamily="34" charset="0"/>
              <a:ea typeface="Arial" panose="020B0604020202020204" pitchFamily="34" charset="0"/>
            </a:endParaRPr>
          </a:p>
        </p:txBody>
      </p:sp>
      <p:sp>
        <p:nvSpPr>
          <p:cNvPr id="4" name="Rectangle 3"/>
          <p:cNvSpPr/>
          <p:nvPr/>
        </p:nvSpPr>
        <p:spPr>
          <a:xfrm>
            <a:off x="4151587" y="5395304"/>
            <a:ext cx="8040412" cy="646331"/>
          </a:xfrm>
          <a:prstGeom prst="rect">
            <a:avLst/>
          </a:prstGeom>
        </p:spPr>
        <p:txBody>
          <a:bodyPr wrap="square">
            <a:spAutoFit/>
          </a:bodyPr>
          <a:lstStyle/>
          <a:p>
            <a:pPr marL="285750" indent="-285750" algn="just">
              <a:spcBef>
                <a:spcPts val="2000"/>
              </a:spcBef>
              <a:spcAft>
                <a:spcPts val="60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The initiatives that can help a hotel meet the expectations of its customers have been evaluated through this presentation</a:t>
            </a:r>
            <a:endParaRPr lang="en-US" sz="1600" dirty="0">
              <a:effectLst/>
              <a:latin typeface="Arial" panose="020B0604020202020204" pitchFamily="34" charset="0"/>
              <a:ea typeface="Arial" panose="020B0604020202020204" pitchFamily="34" charset="0"/>
            </a:endParaRPr>
          </a:p>
        </p:txBody>
      </p:sp>
      <p:sp>
        <p:nvSpPr>
          <p:cNvPr id="5" name="Rectangle 4"/>
          <p:cNvSpPr/>
          <p:nvPr/>
        </p:nvSpPr>
        <p:spPr>
          <a:xfrm>
            <a:off x="9052388" y="0"/>
            <a:ext cx="2390398" cy="1200329"/>
          </a:xfrm>
          <a:prstGeom prst="rect">
            <a:avLst/>
          </a:prstGeom>
        </p:spPr>
        <p:txBody>
          <a:bodyPr wrap="none">
            <a:spAutoFit/>
          </a:bodyPr>
          <a:lstStyle/>
          <a:p>
            <a:pPr algn="just">
              <a:lnSpc>
                <a:spcPct val="200000"/>
              </a:lnSpc>
              <a:spcBef>
                <a:spcPts val="2000"/>
              </a:spcBef>
              <a:spcAft>
                <a:spcPts val="600"/>
              </a:spcAft>
            </a:pPr>
            <a:r>
              <a:rPr lang="en-US" sz="3600" b="1" kern="0" dirty="0">
                <a:latin typeface="Times New Roman" panose="02020603050405020304" pitchFamily="18" charset="0"/>
                <a:cs typeface="Arial" panose="020B0604020202020204" pitchFamily="34" charset="0"/>
              </a:rPr>
              <a:t>Conclusion</a:t>
            </a:r>
          </a:p>
        </p:txBody>
      </p:sp>
      <p:pic>
        <p:nvPicPr>
          <p:cNvPr id="6" name="Picture 5"/>
          <p:cNvPicPr>
            <a:picLocks noChangeAspect="1"/>
          </p:cNvPicPr>
          <p:nvPr/>
        </p:nvPicPr>
        <p:blipFill>
          <a:blip r:embed="rId3"/>
          <a:stretch>
            <a:fillRect/>
          </a:stretch>
        </p:blipFill>
        <p:spPr>
          <a:xfrm>
            <a:off x="259806" y="816365"/>
            <a:ext cx="4384516" cy="496678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Rectangle 6"/>
          <p:cNvSpPr/>
          <p:nvPr/>
        </p:nvSpPr>
        <p:spPr>
          <a:xfrm>
            <a:off x="1428567" y="5740903"/>
            <a:ext cx="2458750" cy="729495"/>
          </a:xfrm>
          <a:prstGeom prst="rect">
            <a:avLst/>
          </a:prstGeom>
        </p:spPr>
        <p:txBody>
          <a:bodyPr wrap="none">
            <a:spAutoFit/>
          </a:bodyPr>
          <a:lstStyle/>
          <a:p>
            <a:pPr algn="just">
              <a:lnSpc>
                <a:spcPct val="250000"/>
              </a:lnSpc>
            </a:pPr>
            <a:r>
              <a:rPr lang="en-US" sz="2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Source: </a:t>
            </a:r>
            <a:r>
              <a:rPr lang="en-US"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(Ramey, 2020)</a:t>
            </a:r>
            <a:endParaRPr lang="en-US" dirty="0">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000652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6">
              <a:lumMod val="60000"/>
              <a:lumOff val="40000"/>
            </a:schemeClr>
          </a:fgClr>
          <a:bgClr>
            <a:schemeClr val="accent2">
              <a:lumMod val="40000"/>
              <a:lumOff val="60000"/>
            </a:schemeClr>
          </a:bgClr>
        </a:pattFill>
        <a:effectLst/>
      </p:bgPr>
    </p:bg>
    <p:spTree>
      <p:nvGrpSpPr>
        <p:cNvPr id="1" name=""/>
        <p:cNvGrpSpPr/>
        <p:nvPr/>
      </p:nvGrpSpPr>
      <p:grpSpPr>
        <a:xfrm>
          <a:off x="0" y="0"/>
          <a:ext cx="0" cy="0"/>
          <a:chOff x="0" y="0"/>
          <a:chExt cx="0" cy="0"/>
        </a:xfrm>
      </p:grpSpPr>
      <p:sp>
        <p:nvSpPr>
          <p:cNvPr id="3" name="Rectangle 2"/>
          <p:cNvSpPr/>
          <p:nvPr/>
        </p:nvSpPr>
        <p:spPr>
          <a:xfrm>
            <a:off x="699638" y="1016833"/>
            <a:ext cx="9958201" cy="4824334"/>
          </a:xfrm>
          <a:prstGeom prst="rect">
            <a:avLst/>
          </a:prstGeom>
        </p:spPr>
        <p:txBody>
          <a:bodyPr wrap="square">
            <a:spAutoFit/>
          </a:bodyPr>
          <a:lstStyle/>
          <a:p>
            <a:pPr algn="just">
              <a:lnSpc>
                <a:spcPct val="200000"/>
              </a:lnSpc>
              <a:spcBef>
                <a:spcPts val="2000"/>
              </a:spcBef>
              <a:spcAft>
                <a:spcPts val="600"/>
              </a:spcAft>
            </a:pPr>
            <a:r>
              <a:rPr lang="en-US" sz="2800" b="1" kern="0" dirty="0">
                <a:effectLst/>
                <a:latin typeface="Times New Roman" panose="02020603050405020304" pitchFamily="18" charset="0"/>
                <a:ea typeface="Arial" panose="020B0604020202020204" pitchFamily="34" charset="0"/>
                <a:cs typeface="Arial" panose="020B0604020202020204" pitchFamily="34" charset="0"/>
              </a:rPr>
              <a:t>References</a:t>
            </a:r>
          </a:p>
          <a:p>
            <a:pPr marL="285750" indent="-285750" algn="just">
              <a:lnSpc>
                <a:spcPct val="200000"/>
              </a:lnSpc>
              <a:buFont typeface="Arial" panose="020B0604020202020204" pitchFamily="34" charset="0"/>
              <a:buChar char="•"/>
            </a:pPr>
            <a:r>
              <a:rPr lang="en-US" dirty="0" err="1">
                <a:solidFill>
                  <a:srgbClr val="222222"/>
                </a:solidFill>
                <a:latin typeface="Times New Roman" panose="02020603050405020304" pitchFamily="18" charset="0"/>
                <a:ea typeface="Times New Roman" panose="02020603050405020304" pitchFamily="18" charset="0"/>
              </a:rPr>
              <a:t>Buhagiar</a:t>
            </a:r>
            <a:r>
              <a:rPr lang="en-US" dirty="0">
                <a:solidFill>
                  <a:srgbClr val="222222"/>
                </a:solidFill>
                <a:latin typeface="Times New Roman" panose="02020603050405020304" pitchFamily="18" charset="0"/>
                <a:ea typeface="Times New Roman" panose="02020603050405020304" pitchFamily="18" charset="0"/>
              </a:rPr>
              <a:t>, K., Pace, L.A. and </a:t>
            </a:r>
            <a:r>
              <a:rPr lang="en-US" dirty="0" err="1">
                <a:solidFill>
                  <a:srgbClr val="222222"/>
                </a:solidFill>
                <a:latin typeface="Times New Roman" panose="02020603050405020304" pitchFamily="18" charset="0"/>
                <a:ea typeface="Times New Roman" panose="02020603050405020304" pitchFamily="18" charset="0"/>
              </a:rPr>
              <a:t>Dingli</a:t>
            </a:r>
            <a:r>
              <a:rPr lang="en-US" dirty="0">
                <a:solidFill>
                  <a:srgbClr val="222222"/>
                </a:solidFill>
                <a:latin typeface="Times New Roman" panose="02020603050405020304" pitchFamily="18" charset="0"/>
                <a:ea typeface="Times New Roman" panose="02020603050405020304" pitchFamily="18" charset="0"/>
              </a:rPr>
              <a:t>, S.M., (2023). Defining attributes of boutique hotels: a systematic literature review. </a:t>
            </a:r>
            <a:r>
              <a:rPr lang="en-US" i="1" dirty="0">
                <a:solidFill>
                  <a:srgbClr val="222222"/>
                </a:solidFill>
                <a:latin typeface="Times New Roman" panose="02020603050405020304" pitchFamily="18" charset="0"/>
                <a:ea typeface="Times New Roman" panose="02020603050405020304" pitchFamily="18" charset="0"/>
              </a:rPr>
              <a:t>Journal of Hospitality and Tourism Insights</a:t>
            </a:r>
            <a:r>
              <a:rPr lang="en-US" dirty="0">
                <a:solidFill>
                  <a:srgbClr val="222222"/>
                </a:solidFill>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L="285750" indent="-285750" algn="just">
              <a:lnSpc>
                <a:spcPct val="200000"/>
              </a:lnSpc>
              <a:buFont typeface="Arial" panose="020B0604020202020204" pitchFamily="34" charset="0"/>
              <a:buChar char="•"/>
            </a:pPr>
            <a:r>
              <a:rPr lang="en-US" dirty="0" err="1">
                <a:solidFill>
                  <a:srgbClr val="222222"/>
                </a:solidFill>
                <a:latin typeface="Times New Roman" panose="02020603050405020304" pitchFamily="18" charset="0"/>
                <a:ea typeface="Arial" panose="020B0604020202020204" pitchFamily="34" charset="0"/>
              </a:rPr>
              <a:t>Gontur</a:t>
            </a:r>
            <a:r>
              <a:rPr lang="en-US" dirty="0">
                <a:solidFill>
                  <a:srgbClr val="222222"/>
                </a:solidFill>
                <a:latin typeface="Times New Roman" panose="02020603050405020304" pitchFamily="18" charset="0"/>
                <a:ea typeface="Arial" panose="020B0604020202020204" pitchFamily="34" charset="0"/>
              </a:rPr>
              <a:t>, S., </a:t>
            </a:r>
            <a:r>
              <a:rPr lang="en-US" dirty="0" err="1">
                <a:solidFill>
                  <a:srgbClr val="222222"/>
                </a:solidFill>
                <a:latin typeface="Times New Roman" panose="02020603050405020304" pitchFamily="18" charset="0"/>
                <a:ea typeface="Arial" panose="020B0604020202020204" pitchFamily="34" charset="0"/>
              </a:rPr>
              <a:t>Gadi</a:t>
            </a:r>
            <a:r>
              <a:rPr lang="en-US" dirty="0">
                <a:solidFill>
                  <a:srgbClr val="222222"/>
                </a:solidFill>
                <a:latin typeface="Times New Roman" panose="02020603050405020304" pitchFamily="18" charset="0"/>
                <a:ea typeface="Arial" panose="020B0604020202020204" pitchFamily="34" charset="0"/>
              </a:rPr>
              <a:t>, P.D. and </a:t>
            </a:r>
            <a:r>
              <a:rPr lang="en-US" dirty="0" err="1">
                <a:solidFill>
                  <a:srgbClr val="222222"/>
                </a:solidFill>
                <a:latin typeface="Times New Roman" panose="02020603050405020304" pitchFamily="18" charset="0"/>
                <a:ea typeface="Arial" panose="020B0604020202020204" pitchFamily="34" charset="0"/>
              </a:rPr>
              <a:t>Bagobiri</a:t>
            </a:r>
            <a:r>
              <a:rPr lang="en-US" dirty="0">
                <a:solidFill>
                  <a:srgbClr val="222222"/>
                </a:solidFill>
                <a:latin typeface="Times New Roman" panose="02020603050405020304" pitchFamily="18" charset="0"/>
                <a:ea typeface="Arial" panose="020B0604020202020204" pitchFamily="34" charset="0"/>
              </a:rPr>
              <a:t>, E., 2022. Service quality and customer loyalty: The mediating effect of customer brand identification in the Nigerian hospitality industry. </a:t>
            </a:r>
            <a:r>
              <a:rPr lang="en-US" i="1" dirty="0">
                <a:solidFill>
                  <a:srgbClr val="222222"/>
                </a:solidFill>
                <a:latin typeface="Times New Roman" panose="02020603050405020304" pitchFamily="18" charset="0"/>
                <a:ea typeface="Arial" panose="020B0604020202020204" pitchFamily="34" charset="0"/>
              </a:rPr>
              <a:t>International Journal of Marketing &amp; Human Resource Research</a:t>
            </a:r>
            <a:r>
              <a:rPr lang="en-US" dirty="0">
                <a:solidFill>
                  <a:srgbClr val="222222"/>
                </a:solidFill>
                <a:latin typeface="Times New Roman" panose="02020603050405020304" pitchFamily="18" charset="0"/>
                <a:ea typeface="Arial" panose="020B0604020202020204" pitchFamily="34" charset="0"/>
              </a:rPr>
              <a:t>, </a:t>
            </a:r>
            <a:r>
              <a:rPr lang="en-US" i="1" dirty="0">
                <a:solidFill>
                  <a:srgbClr val="222222"/>
                </a:solidFill>
                <a:latin typeface="Times New Roman" panose="02020603050405020304" pitchFamily="18" charset="0"/>
                <a:ea typeface="Arial" panose="020B0604020202020204" pitchFamily="34" charset="0"/>
              </a:rPr>
              <a:t>3</a:t>
            </a:r>
            <a:r>
              <a:rPr lang="en-US" dirty="0">
                <a:solidFill>
                  <a:srgbClr val="222222"/>
                </a:solidFill>
                <a:latin typeface="Times New Roman" panose="02020603050405020304" pitchFamily="18" charset="0"/>
                <a:ea typeface="Arial" panose="020B0604020202020204" pitchFamily="34" charset="0"/>
              </a:rPr>
              <a:t>(1), pp.38-51.</a:t>
            </a:r>
            <a:endParaRPr lang="en-US" sz="1600" dirty="0">
              <a:effectLst/>
              <a:latin typeface="Arial" panose="020B0604020202020204" pitchFamily="34" charset="0"/>
              <a:ea typeface="Arial" panose="020B0604020202020204" pitchFamily="34" charset="0"/>
            </a:endParaRPr>
          </a:p>
          <a:p>
            <a:pPr marL="285750" indent="-285750" algn="just">
              <a:lnSpc>
                <a:spcPct val="200000"/>
              </a:lnSpc>
              <a:buFont typeface="Arial" panose="020B0604020202020204" pitchFamily="34" charset="0"/>
              <a:buChar char="•"/>
            </a:pPr>
            <a:r>
              <a:rPr lang="en-US" dirty="0">
                <a:solidFill>
                  <a:srgbClr val="222222"/>
                </a:solidFill>
                <a:latin typeface="Times New Roman" panose="02020603050405020304" pitchFamily="18" charset="0"/>
                <a:ea typeface="Arial" panose="020B0604020202020204" pitchFamily="34" charset="0"/>
              </a:rPr>
              <a:t>Hudson, S. and Hudson, L., 2022. </a:t>
            </a:r>
            <a:r>
              <a:rPr lang="en-US" i="1" dirty="0">
                <a:solidFill>
                  <a:srgbClr val="222222"/>
                </a:solidFill>
                <a:latin typeface="Times New Roman" panose="02020603050405020304" pitchFamily="18" charset="0"/>
                <a:ea typeface="Arial" panose="020B0604020202020204" pitchFamily="34" charset="0"/>
              </a:rPr>
              <a:t>Customer service for hospitality and tourism</a:t>
            </a:r>
            <a:r>
              <a:rPr lang="en-US" dirty="0">
                <a:solidFill>
                  <a:srgbClr val="222222"/>
                </a:solidFill>
                <a:latin typeface="Times New Roman" panose="02020603050405020304" pitchFamily="18" charset="0"/>
                <a:ea typeface="Arial" panose="020B0604020202020204" pitchFamily="34" charset="0"/>
              </a:rPr>
              <a:t>. </a:t>
            </a:r>
            <a:r>
              <a:rPr lang="en-US" dirty="0" err="1">
                <a:solidFill>
                  <a:srgbClr val="222222"/>
                </a:solidFill>
                <a:latin typeface="Times New Roman" panose="02020603050405020304" pitchFamily="18" charset="0"/>
                <a:ea typeface="Arial" panose="020B0604020202020204" pitchFamily="34" charset="0"/>
              </a:rPr>
              <a:t>Goodfellow</a:t>
            </a:r>
            <a:r>
              <a:rPr lang="en-US" dirty="0">
                <a:solidFill>
                  <a:srgbClr val="222222"/>
                </a:solidFill>
                <a:latin typeface="Times New Roman" panose="02020603050405020304" pitchFamily="18" charset="0"/>
                <a:ea typeface="Arial" panose="020B0604020202020204" pitchFamily="34" charset="0"/>
              </a:rPr>
              <a:t> Publishers Ltd.</a:t>
            </a:r>
            <a:endParaRPr lang="en-US"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105120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53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1794</Words>
  <Application>Microsoft Office PowerPoint</Application>
  <PresentationFormat>Widescreen</PresentationFormat>
  <Paragraphs>82</Paragraphs>
  <Slides>10</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Source Sans Pro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Marian Aurel Funie</cp:lastModifiedBy>
  <cp:revision>19</cp:revision>
  <dcterms:created xsi:type="dcterms:W3CDTF">2023-10-13T12:25:50Z</dcterms:created>
  <dcterms:modified xsi:type="dcterms:W3CDTF">2023-10-20T04:43:53Z</dcterms:modified>
</cp:coreProperties>
</file>