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60" r:id="rId4"/>
    <p:sldId id="258" r:id="rId5"/>
    <p:sldId id="262" r:id="rId6"/>
    <p:sldId id="259"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3"/>
    <p:restoredTop sz="95680"/>
  </p:normalViewPr>
  <p:slideViewPr>
    <p:cSldViewPr snapToGrid="0">
      <p:cViewPr varScale="1">
        <p:scale>
          <a:sx n="82" d="100"/>
          <a:sy n="82" d="100"/>
        </p:scale>
        <p:origin x="49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3/9/2024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3/9/2024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3/9/2024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3/9/2024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9DA06-F7A6-942E-EF07-3DCD5FE8936D}"/>
              </a:ext>
            </a:extLst>
          </p:cNvPr>
          <p:cNvSpPr>
            <a:spLocks noGrp="1"/>
          </p:cNvSpPr>
          <p:nvPr>
            <p:ph type="ctrTitle"/>
          </p:nvPr>
        </p:nvSpPr>
        <p:spPr/>
        <p:txBody>
          <a:bodyPr>
            <a:normAutofit/>
          </a:bodyPr>
          <a:lstStyle/>
          <a:p>
            <a:pPr marL="66675">
              <a:spcBef>
                <a:spcPts val="600"/>
              </a:spcBef>
              <a:spcAft>
                <a:spcPts val="0"/>
              </a:spcAft>
            </a:pPr>
            <a:r>
              <a:rPr lang="en-US" sz="1800" b="1" spc="-10" dirty="0">
                <a:effectLst/>
                <a:latin typeface="Arial" panose="020B0604020202020204" pitchFamily="34" charset="0"/>
                <a:ea typeface="Arial" panose="020B0604020202020204" pitchFamily="34" charset="0"/>
              </a:rPr>
              <a:t>BMSW6102</a:t>
            </a:r>
            <a:r>
              <a:rPr lang="en-RO" sz="1000" dirty="0">
                <a:effectLst/>
              </a:rPr>
              <a:t> </a:t>
            </a:r>
            <a:r>
              <a:rPr lang="en-US" sz="1800" b="1" dirty="0">
                <a:effectLst/>
                <a:latin typeface="Arial" panose="020B0604020202020204" pitchFamily="34" charset="0"/>
                <a:ea typeface="Arial" panose="020B0604020202020204" pitchFamily="34" charset="0"/>
              </a:rPr>
              <a:t>Developing</a:t>
            </a:r>
            <a:r>
              <a:rPr lang="en-US" sz="1800" b="1" spc="-50" dirty="0">
                <a:effectLst/>
                <a:latin typeface="Arial" panose="020B0604020202020204" pitchFamily="34" charset="0"/>
                <a:ea typeface="Arial" panose="020B0604020202020204" pitchFamily="34" charset="0"/>
              </a:rPr>
              <a:t> </a:t>
            </a:r>
            <a:r>
              <a:rPr lang="en-US" sz="1800" b="1" dirty="0">
                <a:effectLst/>
                <a:latin typeface="Arial" panose="020B0604020202020204" pitchFamily="34" charset="0"/>
                <a:ea typeface="Arial" panose="020B0604020202020204" pitchFamily="34" charset="0"/>
              </a:rPr>
              <a:t>Innovation</a:t>
            </a:r>
            <a:r>
              <a:rPr lang="en-US" sz="1800" b="1" spc="-50" dirty="0">
                <a:effectLst/>
                <a:latin typeface="Arial" panose="020B0604020202020204" pitchFamily="34" charset="0"/>
                <a:ea typeface="Arial" panose="020B0604020202020204" pitchFamily="34" charset="0"/>
              </a:rPr>
              <a:t> </a:t>
            </a:r>
            <a:r>
              <a:rPr lang="en-US" sz="1800" b="1" dirty="0">
                <a:effectLst/>
                <a:latin typeface="Arial" panose="020B0604020202020204" pitchFamily="34" charset="0"/>
                <a:ea typeface="Arial" panose="020B0604020202020204" pitchFamily="34" charset="0"/>
              </a:rPr>
              <a:t>and</a:t>
            </a:r>
            <a:r>
              <a:rPr lang="en-US" sz="1800" b="1" spc="-25" dirty="0">
                <a:effectLst/>
                <a:latin typeface="Arial" panose="020B0604020202020204" pitchFamily="34" charset="0"/>
                <a:ea typeface="Arial" panose="020B0604020202020204" pitchFamily="34" charset="0"/>
              </a:rPr>
              <a:t> </a:t>
            </a:r>
            <a:r>
              <a:rPr lang="en-US" sz="1800" b="1" dirty="0">
                <a:effectLst/>
                <a:latin typeface="Arial" panose="020B0604020202020204" pitchFamily="34" charset="0"/>
                <a:ea typeface="Arial" panose="020B0604020202020204" pitchFamily="34" charset="0"/>
              </a:rPr>
              <a:t>Creativity</a:t>
            </a:r>
            <a:r>
              <a:rPr lang="en-US" sz="1800" b="1" spc="-40" dirty="0">
                <a:effectLst/>
                <a:latin typeface="Arial" panose="020B0604020202020204" pitchFamily="34" charset="0"/>
                <a:ea typeface="Arial" panose="020B0604020202020204" pitchFamily="34" charset="0"/>
              </a:rPr>
              <a:t> </a:t>
            </a:r>
            <a:r>
              <a:rPr lang="en-US" sz="1800" b="1" dirty="0">
                <a:effectLst/>
                <a:latin typeface="Arial" panose="020B0604020202020204" pitchFamily="34" charset="0"/>
                <a:ea typeface="Arial" panose="020B0604020202020204" pitchFamily="34" charset="0"/>
              </a:rPr>
              <a:t>for</a:t>
            </a:r>
            <a:r>
              <a:rPr lang="en-US" sz="1800" b="1" spc="-35" dirty="0">
                <a:effectLst/>
                <a:latin typeface="Arial" panose="020B0604020202020204" pitchFamily="34" charset="0"/>
                <a:ea typeface="Arial" panose="020B0604020202020204" pitchFamily="34" charset="0"/>
              </a:rPr>
              <a:t> </a:t>
            </a:r>
            <a:r>
              <a:rPr lang="en-US" sz="1800" b="1" dirty="0">
                <a:effectLst/>
                <a:latin typeface="Arial" panose="020B0604020202020204" pitchFamily="34" charset="0"/>
                <a:ea typeface="Arial" panose="020B0604020202020204" pitchFamily="34" charset="0"/>
              </a:rPr>
              <a:t>Business</a:t>
            </a:r>
            <a:r>
              <a:rPr lang="en-US" sz="1800" b="1" spc="-25" dirty="0">
                <a:effectLst/>
                <a:latin typeface="Arial" panose="020B0604020202020204" pitchFamily="34" charset="0"/>
                <a:ea typeface="Arial" panose="020B0604020202020204" pitchFamily="34" charset="0"/>
              </a:rPr>
              <a:t> </a:t>
            </a:r>
            <a:r>
              <a:rPr lang="en-US" sz="1800" b="1" spc="-10" dirty="0">
                <a:effectLst/>
                <a:latin typeface="Arial" panose="020B0604020202020204" pitchFamily="34" charset="0"/>
                <a:ea typeface="Arial" panose="020B0604020202020204" pitchFamily="34" charset="0"/>
              </a:rPr>
              <a:t>Advantage</a:t>
            </a:r>
            <a:r>
              <a:rPr lang="en-RO" sz="1000" dirty="0">
                <a:effectLst/>
              </a:rPr>
              <a:t>  </a:t>
            </a:r>
            <a:br>
              <a:rPr lang="en-RO" sz="1000" dirty="0">
                <a:effectLst/>
              </a:rPr>
            </a:br>
            <a:br>
              <a:rPr lang="en-RO" sz="1000" dirty="0">
                <a:effectLst/>
              </a:rPr>
            </a:br>
            <a:r>
              <a:rPr lang="en-US" sz="1800" b="1" spc="-10" dirty="0">
                <a:effectLst/>
                <a:latin typeface="Arial" panose="020B0604020202020204" pitchFamily="34" charset="0"/>
                <a:ea typeface="Arial" panose="020B0604020202020204" pitchFamily="34" charset="0"/>
              </a:rPr>
              <a:t>Component 1 - </a:t>
            </a:r>
            <a:r>
              <a:rPr lang="en-US" sz="1800" b="1" dirty="0">
                <a:effectLst/>
                <a:latin typeface="Arial" panose="020B0604020202020204" pitchFamily="34" charset="0"/>
                <a:ea typeface="Arial" panose="020B0604020202020204" pitchFamily="34" charset="0"/>
              </a:rPr>
              <a:t>Innovative</a:t>
            </a:r>
            <a:r>
              <a:rPr lang="en-US" sz="1800" b="1" spc="-40" dirty="0">
                <a:effectLst/>
                <a:latin typeface="Arial" panose="020B0604020202020204" pitchFamily="34" charset="0"/>
                <a:ea typeface="Arial" panose="020B0604020202020204" pitchFamily="34" charset="0"/>
              </a:rPr>
              <a:t> </a:t>
            </a:r>
            <a:r>
              <a:rPr lang="en-US" sz="1800" b="1" dirty="0">
                <a:effectLst/>
                <a:latin typeface="Arial" panose="020B0604020202020204" pitchFamily="34" charset="0"/>
                <a:ea typeface="Arial" panose="020B0604020202020204" pitchFamily="34" charset="0"/>
              </a:rPr>
              <a:t>Service</a:t>
            </a:r>
            <a:r>
              <a:rPr lang="en-US" sz="1800" b="1" spc="-40" dirty="0">
                <a:effectLst/>
                <a:latin typeface="Arial" panose="020B0604020202020204" pitchFamily="34" charset="0"/>
                <a:ea typeface="Arial" panose="020B0604020202020204" pitchFamily="34" charset="0"/>
              </a:rPr>
              <a:t> </a:t>
            </a:r>
            <a:r>
              <a:rPr lang="en-US" sz="1800" b="1" spc="-20" dirty="0">
                <a:effectLst/>
                <a:latin typeface="Arial" panose="020B0604020202020204" pitchFamily="34" charset="0"/>
                <a:ea typeface="Arial" panose="020B0604020202020204" pitchFamily="34" charset="0"/>
              </a:rPr>
              <a:t>Plan</a:t>
            </a:r>
            <a:r>
              <a:rPr lang="en-RO" dirty="0">
                <a:effectLst/>
              </a:rPr>
              <a:t> </a:t>
            </a:r>
            <a:endParaRPr lang="en-RO" dirty="0"/>
          </a:p>
        </p:txBody>
      </p:sp>
    </p:spTree>
    <p:extLst>
      <p:ext uri="{BB962C8B-B14F-4D97-AF65-F5344CB8AC3E}">
        <p14:creationId xmlns:p14="http://schemas.microsoft.com/office/powerpoint/2010/main" val="242504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CCE0BA-7623-F224-C25F-95D68B578F40}"/>
              </a:ext>
            </a:extLst>
          </p:cNvPr>
          <p:cNvSpPr txBox="1"/>
          <p:nvPr/>
        </p:nvSpPr>
        <p:spPr>
          <a:xfrm>
            <a:off x="318894" y="977446"/>
            <a:ext cx="3967356" cy="4903108"/>
          </a:xfrm>
          <a:prstGeom prst="rect">
            <a:avLst/>
          </a:prstGeom>
        </p:spPr>
        <p:txBody>
          <a:bodyPr vert="horz" lIns="91440" tIns="45720" rIns="91440" bIns="45720" rtlCol="0">
            <a:noAutofit/>
          </a:bodyPr>
          <a:lstStyle/>
          <a:p>
            <a:pPr defTabSz="914400">
              <a:lnSpc>
                <a:spcPct val="90000"/>
              </a:lnSpc>
              <a:spcBef>
                <a:spcPts val="1000"/>
              </a:spcBef>
              <a:buClr>
                <a:schemeClr val="accent2"/>
              </a:buClr>
            </a:pPr>
            <a:r>
              <a:rPr lang="en-US" sz="1400" b="0" i="0" u="none" strike="noStrike" dirty="0">
                <a:solidFill>
                  <a:schemeClr val="tx1">
                    <a:lumMod val="85000"/>
                    <a:lumOff val="15000"/>
                  </a:schemeClr>
                </a:solidFill>
                <a:effectLst/>
              </a:rPr>
              <a:t>To complete the assignment, several procedures were followed to ensure thorough research and comprehensive coverage of the topic. Here's an overview of the steps taken:</a:t>
            </a:r>
          </a:p>
          <a:p>
            <a:pPr indent="-228600" defTabSz="914400">
              <a:lnSpc>
                <a:spcPct val="90000"/>
              </a:lnSpc>
              <a:spcBef>
                <a:spcPts val="1000"/>
              </a:spcBef>
              <a:buClr>
                <a:schemeClr val="accent2"/>
              </a:buClr>
              <a:buFont typeface="Arial" panose="020B0604020202020204" pitchFamily="34" charset="0"/>
              <a:buChar char="•"/>
            </a:pPr>
            <a:endParaRPr lang="en-US" sz="1400" b="0" i="0" u="none" strike="noStrike" dirty="0">
              <a:solidFill>
                <a:schemeClr val="tx1">
                  <a:lumMod val="85000"/>
                  <a:lumOff val="15000"/>
                </a:schemeClr>
              </a:solidFill>
              <a:effectLst/>
            </a:endParaRP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Research Methodology</a:t>
            </a:r>
            <a:r>
              <a:rPr lang="en-US" sz="1400" b="0" i="0" u="none" strike="noStrike" dirty="0">
                <a:solidFill>
                  <a:schemeClr val="tx1">
                    <a:lumMod val="85000"/>
                    <a:lumOff val="15000"/>
                  </a:schemeClr>
                </a:solidFill>
                <a:effectLst/>
              </a:rPr>
              <a:t>: The assignment required a combination of qualitative research methods, including literature review, analysis of academic articles, and exploration of relevant theories and concepts. This approach allowed for a deep understanding of the topic and facilitated the development of informed recommendations.</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Literature Review</a:t>
            </a:r>
            <a:r>
              <a:rPr lang="en-US" sz="1400" b="0" i="0" u="none" strike="noStrike" dirty="0">
                <a:solidFill>
                  <a:schemeClr val="tx1">
                    <a:lumMod val="85000"/>
                    <a:lumOff val="15000"/>
                  </a:schemeClr>
                </a:solidFill>
                <a:effectLst/>
              </a:rPr>
              <a:t>: Extensive research was conducted using academic databases such as PubMed, JSTOR, and Google Scholar to identify scholarly articles, journals, and books related to retail innovation, business strategies, and case studies on companies facing challenges in the retail sector.</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Exploration of Concepts and Theories</a:t>
            </a:r>
            <a:r>
              <a:rPr lang="en-US" sz="1400" b="0" i="0" u="none" strike="noStrike" dirty="0">
                <a:solidFill>
                  <a:schemeClr val="tx1">
                    <a:lumMod val="85000"/>
                    <a:lumOff val="15000"/>
                  </a:schemeClr>
                </a:solidFill>
                <a:effectLst/>
              </a:rPr>
              <a:t>: Key concepts and theories relevant to retail innovation, business management, and strategic planning were explored. This included theories of innovation, retail management principles, and frameworks such as the SCAMPER model for generating creative ideas.</a:t>
            </a:r>
          </a:p>
        </p:txBody>
      </p:sp>
      <p:pic>
        <p:nvPicPr>
          <p:cNvPr id="5" name="Picture 4" descr="Blue coloured book">
            <a:extLst>
              <a:ext uri="{FF2B5EF4-FFF2-40B4-BE49-F238E27FC236}">
                <a16:creationId xmlns:a16="http://schemas.microsoft.com/office/drawing/2014/main" id="{90CB257B-8E4A-9A85-08DB-7753A6128DF2}"/>
              </a:ext>
            </a:extLst>
          </p:cNvPr>
          <p:cNvPicPr>
            <a:picLocks noChangeAspect="1"/>
          </p:cNvPicPr>
          <p:nvPr/>
        </p:nvPicPr>
        <p:blipFill rotWithShape="1">
          <a:blip r:embed="rId2"/>
          <a:srcRect l="11086" r="15275" b="2"/>
          <a:stretch/>
        </p:blipFill>
        <p:spPr>
          <a:xfrm>
            <a:off x="4654296" y="10"/>
            <a:ext cx="7537704" cy="6857990"/>
          </a:xfrm>
          <a:prstGeom prst="rect">
            <a:avLst/>
          </a:prstGeom>
        </p:spPr>
      </p:pic>
    </p:spTree>
    <p:extLst>
      <p:ext uri="{BB962C8B-B14F-4D97-AF65-F5344CB8AC3E}">
        <p14:creationId xmlns:p14="http://schemas.microsoft.com/office/powerpoint/2010/main" val="1467765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Close-up of person writing in notebook while typing on a laptop">
            <a:extLst>
              <a:ext uri="{FF2B5EF4-FFF2-40B4-BE49-F238E27FC236}">
                <a16:creationId xmlns:a16="http://schemas.microsoft.com/office/drawing/2014/main" id="{C75834B7-2780-7B2A-ECB9-D62C739BDEEB}"/>
              </a:ext>
            </a:extLst>
          </p:cNvPr>
          <p:cNvPicPr>
            <a:picLocks noChangeAspect="1"/>
          </p:cNvPicPr>
          <p:nvPr/>
        </p:nvPicPr>
        <p:blipFill rotWithShape="1">
          <a:blip r:embed="rId2"/>
          <a:srcRect l="38217" r="16451" b="-1"/>
          <a:stretch/>
        </p:blipFill>
        <p:spPr>
          <a:xfrm>
            <a:off x="20" y="10"/>
            <a:ext cx="4657325" cy="6857990"/>
          </a:xfrm>
          <a:prstGeom prst="rect">
            <a:avLst/>
          </a:prstGeom>
        </p:spPr>
      </p:pic>
      <p:sp>
        <p:nvSpPr>
          <p:cNvPr id="3" name="TextBox 2">
            <a:extLst>
              <a:ext uri="{FF2B5EF4-FFF2-40B4-BE49-F238E27FC236}">
                <a16:creationId xmlns:a16="http://schemas.microsoft.com/office/drawing/2014/main" id="{1FD98440-D821-0D34-553C-CD880522D4F8}"/>
              </a:ext>
            </a:extLst>
          </p:cNvPr>
          <p:cNvSpPr txBox="1"/>
          <p:nvPr/>
        </p:nvSpPr>
        <p:spPr>
          <a:xfrm>
            <a:off x="5559796" y="1097642"/>
            <a:ext cx="5925310" cy="3255252"/>
          </a:xfrm>
          <a:prstGeom prst="rect">
            <a:avLst/>
          </a:prstGeom>
        </p:spPr>
        <p:txBody>
          <a:bodyPr vert="horz" lIns="91440" tIns="45720" rIns="91440" bIns="45720" rtlCol="0">
            <a:noAutofit/>
          </a:bodyPr>
          <a:lstStyle/>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Class Notes and Lectures</a:t>
            </a:r>
            <a:r>
              <a:rPr lang="en-US" sz="1400" b="0" i="0" u="none" strike="noStrike" dirty="0">
                <a:solidFill>
                  <a:schemeClr val="tx1">
                    <a:lumMod val="85000"/>
                    <a:lumOff val="15000"/>
                  </a:schemeClr>
                </a:solidFill>
                <a:effectLst/>
              </a:rPr>
              <a:t>: Class notes and lectures provided foundational knowledge and guided the direction of the assignment. Concepts learned in class were applied to the analysis and recommendations presented in the assignment.</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Evaluation of External Sources</a:t>
            </a:r>
            <a:r>
              <a:rPr lang="en-US" sz="1400" b="0" i="0" u="none" strike="noStrike" dirty="0">
                <a:solidFill>
                  <a:schemeClr val="tx1">
                    <a:lumMod val="85000"/>
                    <a:lumOff val="15000"/>
                  </a:schemeClr>
                </a:solidFill>
                <a:effectLst/>
              </a:rPr>
              <a:t>: External sources such as reputable news outlets, industry reports, and expert analyses were consulted to supplement academic research and provide real-world examples and insights into the challenges facing companies like Debenhams in the retail sector.</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Critical Analysis</a:t>
            </a:r>
            <a:r>
              <a:rPr lang="en-US" sz="1400" b="0" i="0" u="none" strike="noStrike" dirty="0">
                <a:solidFill>
                  <a:schemeClr val="tx1">
                    <a:lumMod val="85000"/>
                    <a:lumOff val="15000"/>
                  </a:schemeClr>
                </a:solidFill>
                <a:effectLst/>
              </a:rPr>
              <a:t>: Information gathered from various sources was critically evaluated to ensure relevance, reliability, and credibility. This involved comparing different viewpoints, identifying trends, and synthesizing findings to develop well-rounded arguments and recommendations.</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Synthesis and Writing Process</a:t>
            </a:r>
            <a:r>
              <a:rPr lang="en-US" sz="1400" b="0" i="0" u="none" strike="noStrike" dirty="0">
                <a:solidFill>
                  <a:schemeClr val="tx1">
                    <a:lumMod val="85000"/>
                    <a:lumOff val="15000"/>
                  </a:schemeClr>
                </a:solidFill>
                <a:effectLst/>
              </a:rPr>
              <a:t>: The information collected from research was synthesized to form coherent arguments and structured into the assignment format. Careful attention was paid to organizing the content logically, supporting arguments with evidence, and ensuring clarity and coherence in writing.</a:t>
            </a:r>
          </a:p>
          <a:p>
            <a:pPr defTabSz="914400">
              <a:lnSpc>
                <a:spcPct val="90000"/>
              </a:lnSpc>
              <a:spcBef>
                <a:spcPts val="1000"/>
              </a:spcBef>
              <a:buClr>
                <a:schemeClr val="accent2"/>
              </a:buClr>
            </a:pPr>
            <a:r>
              <a:rPr lang="en-US" sz="1400" b="0" i="0" u="none" strike="noStrike" dirty="0">
                <a:solidFill>
                  <a:schemeClr val="tx1">
                    <a:lumMod val="85000"/>
                    <a:lumOff val="15000"/>
                  </a:schemeClr>
                </a:solidFill>
                <a:effectLst/>
              </a:rPr>
              <a:t>Overall, a systematic approach combining rigorous research, critical analysis, and synthesis of information from diverse sources was followed to complete the assignment effectively. This methodology facilitated the development of well-informed recommendations grounded in theory and supported by empirical evidence.</a:t>
            </a:r>
          </a:p>
        </p:txBody>
      </p:sp>
    </p:spTree>
    <p:extLst>
      <p:ext uri="{BB962C8B-B14F-4D97-AF65-F5344CB8AC3E}">
        <p14:creationId xmlns:p14="http://schemas.microsoft.com/office/powerpoint/2010/main" val="1584036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A91921-6B27-0B33-648E-B30F71927A7A}"/>
              </a:ext>
            </a:extLst>
          </p:cNvPr>
          <p:cNvSpPr txBox="1"/>
          <p:nvPr/>
        </p:nvSpPr>
        <p:spPr>
          <a:xfrm>
            <a:off x="676085" y="1801374"/>
            <a:ext cx="5925310" cy="3255252"/>
          </a:xfrm>
          <a:prstGeom prst="rect">
            <a:avLst/>
          </a:prstGeom>
        </p:spPr>
        <p:txBody>
          <a:bodyPr vert="horz" lIns="91440" tIns="45720" rIns="91440" bIns="45720" rtlCol="0">
            <a:noAutofit/>
          </a:bodyPr>
          <a:lstStyle/>
          <a:p>
            <a:pPr defTabSz="914400">
              <a:lnSpc>
                <a:spcPct val="90000"/>
              </a:lnSpc>
              <a:spcBef>
                <a:spcPts val="1000"/>
              </a:spcBef>
              <a:buClr>
                <a:schemeClr val="accent2"/>
              </a:buClr>
            </a:pPr>
            <a:r>
              <a:rPr lang="en-US" sz="1400" b="0" i="0" u="none" strike="noStrike" dirty="0">
                <a:solidFill>
                  <a:schemeClr val="tx1">
                    <a:lumMod val="85000"/>
                    <a:lumOff val="15000"/>
                  </a:schemeClr>
                </a:solidFill>
                <a:effectLst/>
              </a:rPr>
              <a:t>Several challenges were encountered during the completion of the assignment, and strategies were implemented to overcome them effectively:</a:t>
            </a:r>
          </a:p>
          <a:p>
            <a:pPr indent="-228600" defTabSz="914400">
              <a:lnSpc>
                <a:spcPct val="90000"/>
              </a:lnSpc>
              <a:spcBef>
                <a:spcPts val="1000"/>
              </a:spcBef>
              <a:buClr>
                <a:schemeClr val="accent2"/>
              </a:buClr>
              <a:buFont typeface="Arial" panose="020B0604020202020204" pitchFamily="34" charset="0"/>
              <a:buChar char="•"/>
            </a:pPr>
            <a:endParaRPr lang="en-US" sz="1400" b="0" i="0" u="none" strike="noStrike" dirty="0">
              <a:solidFill>
                <a:schemeClr val="tx1">
                  <a:lumMod val="85000"/>
                  <a:lumOff val="15000"/>
                </a:schemeClr>
              </a:solidFill>
              <a:effectLst/>
            </a:endParaRP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Limited Availability of Recent Information</a:t>
            </a:r>
            <a:r>
              <a:rPr lang="en-US" sz="1400" b="0" i="0" u="none" strike="noStrike" dirty="0">
                <a:solidFill>
                  <a:schemeClr val="tx1">
                    <a:lumMod val="85000"/>
                    <a:lumOff val="15000"/>
                  </a:schemeClr>
                </a:solidFill>
                <a:effectLst/>
              </a:rPr>
              <a:t>: One challenge was the limited availability of recent information, particularly regarding the current status of Debenhams and up-to-date industry analyses. To address this, a combination of recent news articles, industry reports, and academic literature was utilized. Additionally, insights from related case studies and analyses of similar companies facing similar challenges provided valuable context.</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Complexity of Retail Industry Dynamics</a:t>
            </a:r>
            <a:r>
              <a:rPr lang="en-US" sz="1400" b="0" i="0" u="none" strike="noStrike" dirty="0">
                <a:solidFill>
                  <a:schemeClr val="tx1">
                    <a:lumMod val="85000"/>
                    <a:lumOff val="15000"/>
                  </a:schemeClr>
                </a:solidFill>
                <a:effectLst/>
              </a:rPr>
              <a:t>: The retail industry is dynamic and multifaceted, making it challenging to grasp all relevant aspects comprehensively. To overcome this challenge, a systematic approach was adopted, focusing on key areas such as customer experience, digital transformation, and operational efficiency. Additionally, consultation with experts in retail management and analysis of industry trends helped in gaining a deeper understanding of the complexities involved.</a:t>
            </a:r>
          </a:p>
        </p:txBody>
      </p:sp>
      <p:pic>
        <p:nvPicPr>
          <p:cNvPr id="5" name="Picture 4" descr="A person writing on sticky notes">
            <a:extLst>
              <a:ext uri="{FF2B5EF4-FFF2-40B4-BE49-F238E27FC236}">
                <a16:creationId xmlns:a16="http://schemas.microsoft.com/office/drawing/2014/main" id="{A32005DF-A262-AA4E-DA12-ADBFC0B237B8}"/>
              </a:ext>
            </a:extLst>
          </p:cNvPr>
          <p:cNvPicPr>
            <a:picLocks noChangeAspect="1"/>
          </p:cNvPicPr>
          <p:nvPr/>
        </p:nvPicPr>
        <p:blipFill rotWithShape="1">
          <a:blip r:embed="rId2"/>
          <a:srcRect l="24757" r="29912" b="-1"/>
          <a:stretch/>
        </p:blipFill>
        <p:spPr>
          <a:xfrm>
            <a:off x="7534654" y="10"/>
            <a:ext cx="4657345" cy="6857990"/>
          </a:xfrm>
          <a:prstGeom prst="rect">
            <a:avLst/>
          </a:prstGeom>
        </p:spPr>
      </p:pic>
    </p:spTree>
    <p:extLst>
      <p:ext uri="{BB962C8B-B14F-4D97-AF65-F5344CB8AC3E}">
        <p14:creationId xmlns:p14="http://schemas.microsoft.com/office/powerpoint/2010/main" val="1091692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People working on a computer">
            <a:extLst>
              <a:ext uri="{FF2B5EF4-FFF2-40B4-BE49-F238E27FC236}">
                <a16:creationId xmlns:a16="http://schemas.microsoft.com/office/drawing/2014/main" id="{3B12DE1E-2AE3-C0EC-BC1A-E537FE18CBD4}"/>
              </a:ext>
            </a:extLst>
          </p:cNvPr>
          <p:cNvPicPr>
            <a:picLocks noChangeAspect="1"/>
          </p:cNvPicPr>
          <p:nvPr/>
        </p:nvPicPr>
        <p:blipFill rotWithShape="1">
          <a:blip r:embed="rId2"/>
          <a:srcRect l="25159" r="15598" b="-1"/>
          <a:stretch/>
        </p:blipFill>
        <p:spPr>
          <a:xfrm>
            <a:off x="20" y="10"/>
            <a:ext cx="6086621" cy="6857990"/>
          </a:xfrm>
          <a:prstGeom prst="rect">
            <a:avLst/>
          </a:prstGeom>
        </p:spPr>
      </p:pic>
      <p:sp>
        <p:nvSpPr>
          <p:cNvPr id="3" name="TextBox 2">
            <a:extLst>
              <a:ext uri="{FF2B5EF4-FFF2-40B4-BE49-F238E27FC236}">
                <a16:creationId xmlns:a16="http://schemas.microsoft.com/office/drawing/2014/main" id="{84023EA9-44B9-AD6C-CEB5-D5FABE1D9342}"/>
              </a:ext>
            </a:extLst>
          </p:cNvPr>
          <p:cNvSpPr txBox="1"/>
          <p:nvPr/>
        </p:nvSpPr>
        <p:spPr>
          <a:xfrm>
            <a:off x="6857809" y="511855"/>
            <a:ext cx="4486656" cy="3255252"/>
          </a:xfrm>
          <a:prstGeom prst="rect">
            <a:avLst/>
          </a:prstGeom>
        </p:spPr>
        <p:txBody>
          <a:bodyPr vert="horz" lIns="91440" tIns="45720" rIns="91440" bIns="45720" rtlCol="0">
            <a:noAutofit/>
          </a:bodyPr>
          <a:lstStyle/>
          <a:p>
            <a:pPr marL="285750"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Balancing Theory with Practical Recommendations</a:t>
            </a:r>
            <a:r>
              <a:rPr lang="en-US" sz="1400" b="0" i="0" u="none" strike="noStrike" dirty="0">
                <a:solidFill>
                  <a:schemeClr val="tx1">
                    <a:lumMod val="85000"/>
                    <a:lumOff val="15000"/>
                  </a:schemeClr>
                </a:solidFill>
                <a:effectLst/>
              </a:rPr>
              <a:t>: Integrating theoretical concepts with practical recommendations posed a challenge, as the assignment required a balance between academic rigor and real-world applicability. To address this, theoretical frameworks such as the SCAMPER model were applied to generate innovative ideas, while recommendations were grounded in empirical evidence and informed by industry best practices. This ensured that the recommendations were both theoretically sound and actionable in a practical business context.</a:t>
            </a:r>
          </a:p>
          <a:p>
            <a:pPr marL="285750"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Time Constraints</a:t>
            </a:r>
            <a:r>
              <a:rPr lang="en-US" sz="1400" b="0" i="0" u="none" strike="noStrike" dirty="0">
                <a:solidFill>
                  <a:schemeClr val="tx1">
                    <a:lumMod val="85000"/>
                    <a:lumOff val="15000"/>
                  </a:schemeClr>
                </a:solidFill>
                <a:effectLst/>
              </a:rPr>
              <a:t>: Time constraints were another challenge, particularly in conducting thorough research, analysis, and writing within the assignment deadline. To manage time effectively, a structured timeline was developed, outlining specific tasks and deadlines for each stage of the assignment. Prioritization of tasks, efficient time management strategies, and regular progress monitoring helped in ensuring timely completion of the assignment without compromising quality.</a:t>
            </a:r>
          </a:p>
          <a:p>
            <a:pPr marL="285750" indent="-228600" defTabSz="914400">
              <a:lnSpc>
                <a:spcPct val="90000"/>
              </a:lnSpc>
              <a:spcBef>
                <a:spcPts val="1000"/>
              </a:spcBef>
              <a:buClr>
                <a:schemeClr val="accent2"/>
              </a:buClr>
              <a:buFont typeface="Arial" panose="020B0604020202020204" pitchFamily="34" charset="0"/>
              <a:buChar char="•"/>
            </a:pPr>
            <a:endParaRPr lang="en-US" sz="1400" b="0" i="0" u="none" strike="noStrike" dirty="0">
              <a:solidFill>
                <a:schemeClr val="tx1">
                  <a:lumMod val="85000"/>
                  <a:lumOff val="15000"/>
                </a:schemeClr>
              </a:solidFill>
              <a:effectLst/>
            </a:endParaRPr>
          </a:p>
          <a:p>
            <a:pPr defTabSz="914400">
              <a:lnSpc>
                <a:spcPct val="90000"/>
              </a:lnSpc>
              <a:spcBef>
                <a:spcPts val="1000"/>
              </a:spcBef>
              <a:buClr>
                <a:schemeClr val="accent2"/>
              </a:buClr>
            </a:pPr>
            <a:r>
              <a:rPr lang="en-US" sz="1400" b="0" i="0" u="none" strike="noStrike" dirty="0">
                <a:solidFill>
                  <a:schemeClr val="tx1">
                    <a:lumMod val="85000"/>
                    <a:lumOff val="15000"/>
                  </a:schemeClr>
                </a:solidFill>
                <a:effectLst/>
              </a:rPr>
              <a:t>Overall, by adopting a systematic approach, leveraging diverse sources of information, and effectively managing time and resources, the challenges encountered during the completion of the assignment were successfully addressed, enabling the development of a comprehensive and well-informed analysis with practical recommendations.</a:t>
            </a:r>
          </a:p>
        </p:txBody>
      </p:sp>
    </p:spTree>
    <p:extLst>
      <p:ext uri="{BB962C8B-B14F-4D97-AF65-F5344CB8AC3E}">
        <p14:creationId xmlns:p14="http://schemas.microsoft.com/office/powerpoint/2010/main" val="3971087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27EC80-615C-F419-FE29-78C6F30E04DF}"/>
              </a:ext>
            </a:extLst>
          </p:cNvPr>
          <p:cNvSpPr txBox="1"/>
          <p:nvPr/>
        </p:nvSpPr>
        <p:spPr>
          <a:xfrm>
            <a:off x="261744" y="173748"/>
            <a:ext cx="4281681" cy="3255252"/>
          </a:xfrm>
          <a:prstGeom prst="rect">
            <a:avLst/>
          </a:prstGeom>
        </p:spPr>
        <p:txBody>
          <a:bodyPr vert="horz" lIns="91440" tIns="45720" rIns="91440" bIns="45720" rtlCol="0">
            <a:noAutofit/>
          </a:bodyPr>
          <a:lstStyle/>
          <a:p>
            <a:pPr defTabSz="914400">
              <a:lnSpc>
                <a:spcPct val="90000"/>
              </a:lnSpc>
              <a:spcBef>
                <a:spcPts val="1000"/>
              </a:spcBef>
              <a:buClr>
                <a:schemeClr val="accent2"/>
              </a:buClr>
            </a:pPr>
            <a:r>
              <a:rPr lang="en-US" sz="1400" b="0" i="0" u="none" strike="noStrike" dirty="0">
                <a:solidFill>
                  <a:schemeClr val="tx1">
                    <a:lumMod val="85000"/>
                    <a:lumOff val="15000"/>
                  </a:schemeClr>
                </a:solidFill>
                <a:effectLst/>
              </a:rPr>
              <a:t>The assignment on retail innovation and strategic recommendations for Debenhams offers several practical learning outcomes that can benefit in the future:</a:t>
            </a:r>
          </a:p>
          <a:p>
            <a:pPr indent="-228600" defTabSz="914400">
              <a:lnSpc>
                <a:spcPct val="90000"/>
              </a:lnSpc>
              <a:spcBef>
                <a:spcPts val="1000"/>
              </a:spcBef>
              <a:buClr>
                <a:schemeClr val="accent2"/>
              </a:buClr>
              <a:buFont typeface="Arial" panose="020B0604020202020204" pitchFamily="34" charset="0"/>
              <a:buChar char="•"/>
            </a:pPr>
            <a:endParaRPr lang="en-US" sz="1400" b="0" i="0" u="none" strike="noStrike" dirty="0">
              <a:solidFill>
                <a:schemeClr val="tx1">
                  <a:lumMod val="85000"/>
                  <a:lumOff val="15000"/>
                </a:schemeClr>
              </a:solidFill>
              <a:effectLst/>
            </a:endParaRP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Strategic Thinking and Analysis</a:t>
            </a:r>
            <a:r>
              <a:rPr lang="en-US" sz="1400" b="0" i="0" u="none" strike="noStrike" dirty="0">
                <a:solidFill>
                  <a:schemeClr val="tx1">
                    <a:lumMod val="85000"/>
                    <a:lumOff val="15000"/>
                  </a:schemeClr>
                </a:solidFill>
                <a:effectLst/>
              </a:rPr>
              <a:t>: The assignment provided an opportunity to apply strategic thinking and analysis to real-world business challenges. By examining the case of Debenhams and developing strategic recommendations, students gained practical experience in identifying key issues, evaluating options, and formulating effective strategies to address them.</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Understanding of Retail Industry Dynamics</a:t>
            </a:r>
            <a:r>
              <a:rPr lang="en-US" sz="1400" b="0" i="0" u="none" strike="noStrike" dirty="0">
                <a:solidFill>
                  <a:schemeClr val="tx1">
                    <a:lumMod val="85000"/>
                    <a:lumOff val="15000"/>
                  </a:schemeClr>
                </a:solidFill>
                <a:effectLst/>
              </a:rPr>
              <a:t>: Through research and analysis of the retail industry, students gained a deeper understanding of the complex dynamics shaping the sector. This knowledge can be valuable in future </a:t>
            </a:r>
            <a:r>
              <a:rPr lang="en-US" sz="1400" b="0" i="0" u="none" strike="noStrike" dirty="0" err="1">
                <a:solidFill>
                  <a:schemeClr val="tx1">
                    <a:lumMod val="85000"/>
                    <a:lumOff val="15000"/>
                  </a:schemeClr>
                </a:solidFill>
                <a:effectLst/>
              </a:rPr>
              <a:t>endeavours</a:t>
            </a:r>
            <a:r>
              <a:rPr lang="en-US" sz="1400" b="0" i="0" u="none" strike="noStrike" dirty="0">
                <a:solidFill>
                  <a:schemeClr val="tx1">
                    <a:lumMod val="85000"/>
                    <a:lumOff val="15000"/>
                  </a:schemeClr>
                </a:solidFill>
                <a:effectLst/>
              </a:rPr>
              <a:t> within the retail industry or related fields, enabling students to navigate market trends, consumer </a:t>
            </a:r>
            <a:r>
              <a:rPr lang="en-US" sz="1400" b="0" i="0" u="none" strike="noStrike" dirty="0" err="1">
                <a:solidFill>
                  <a:schemeClr val="tx1">
                    <a:lumMod val="85000"/>
                    <a:lumOff val="15000"/>
                  </a:schemeClr>
                </a:solidFill>
                <a:effectLst/>
              </a:rPr>
              <a:t>behaviours</a:t>
            </a:r>
            <a:r>
              <a:rPr lang="en-US" sz="1400" b="0" i="0" u="none" strike="noStrike" dirty="0">
                <a:solidFill>
                  <a:schemeClr val="tx1">
                    <a:lumMod val="85000"/>
                    <a:lumOff val="15000"/>
                  </a:schemeClr>
                </a:solidFill>
                <a:effectLst/>
              </a:rPr>
              <a:t>, and competitive pressures effectively.</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Innovation and Creativity</a:t>
            </a:r>
            <a:r>
              <a:rPr lang="en-US" sz="1400" b="0" i="0" u="none" strike="noStrike" dirty="0">
                <a:solidFill>
                  <a:schemeClr val="tx1">
                    <a:lumMod val="85000"/>
                    <a:lumOff val="15000"/>
                  </a:schemeClr>
                </a:solidFill>
                <a:effectLst/>
              </a:rPr>
              <a:t>: The assignment encouraged innovation and creativity through the application of frameworks such as the SCAMPER model. By generating innovative ideas and solutions for Debenhams, students honed their creative thinking skills and learned to approach problems from different perspectives, which can be beneficial in various professional contexts requiring innovative problem-solving.</a:t>
            </a:r>
          </a:p>
        </p:txBody>
      </p:sp>
      <p:pic>
        <p:nvPicPr>
          <p:cNvPr id="5" name="Picture 4" descr="People with shopping bags in city">
            <a:extLst>
              <a:ext uri="{FF2B5EF4-FFF2-40B4-BE49-F238E27FC236}">
                <a16:creationId xmlns:a16="http://schemas.microsoft.com/office/drawing/2014/main" id="{480483E1-4D29-7049-7567-F7D87E43085D}"/>
              </a:ext>
            </a:extLst>
          </p:cNvPr>
          <p:cNvPicPr>
            <a:picLocks noChangeAspect="1"/>
          </p:cNvPicPr>
          <p:nvPr/>
        </p:nvPicPr>
        <p:blipFill rotWithShape="1">
          <a:blip r:embed="rId2"/>
          <a:srcRect l="2011" r="24622" b="-1"/>
          <a:stretch/>
        </p:blipFill>
        <p:spPr>
          <a:xfrm>
            <a:off x="4654296" y="10"/>
            <a:ext cx="7537704" cy="6857990"/>
          </a:xfrm>
          <a:prstGeom prst="rect">
            <a:avLst/>
          </a:prstGeom>
        </p:spPr>
      </p:pic>
    </p:spTree>
    <p:extLst>
      <p:ext uri="{BB962C8B-B14F-4D97-AF65-F5344CB8AC3E}">
        <p14:creationId xmlns:p14="http://schemas.microsoft.com/office/powerpoint/2010/main" val="2047526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Smiling woman clothes shopping">
            <a:extLst>
              <a:ext uri="{FF2B5EF4-FFF2-40B4-BE49-F238E27FC236}">
                <a16:creationId xmlns:a16="http://schemas.microsoft.com/office/drawing/2014/main" id="{A9557029-3096-1636-F0E6-6474B7E043A0}"/>
              </a:ext>
            </a:extLst>
          </p:cNvPr>
          <p:cNvPicPr>
            <a:picLocks noChangeAspect="1"/>
          </p:cNvPicPr>
          <p:nvPr/>
        </p:nvPicPr>
        <p:blipFill rotWithShape="1">
          <a:blip r:embed="rId2"/>
          <a:srcRect l="4379" r="36378" b="-1"/>
          <a:stretch/>
        </p:blipFill>
        <p:spPr>
          <a:xfrm>
            <a:off x="20" y="10"/>
            <a:ext cx="6086621" cy="6857990"/>
          </a:xfrm>
          <a:prstGeom prst="rect">
            <a:avLst/>
          </a:prstGeom>
        </p:spPr>
      </p:pic>
      <p:sp>
        <p:nvSpPr>
          <p:cNvPr id="3" name="TextBox 2">
            <a:extLst>
              <a:ext uri="{FF2B5EF4-FFF2-40B4-BE49-F238E27FC236}">
                <a16:creationId xmlns:a16="http://schemas.microsoft.com/office/drawing/2014/main" id="{BB4629C4-40A8-F56C-457E-6460236E5FD7}"/>
              </a:ext>
            </a:extLst>
          </p:cNvPr>
          <p:cNvSpPr txBox="1"/>
          <p:nvPr/>
        </p:nvSpPr>
        <p:spPr>
          <a:xfrm>
            <a:off x="6986397" y="526142"/>
            <a:ext cx="4486656" cy="3255252"/>
          </a:xfrm>
          <a:prstGeom prst="rect">
            <a:avLst/>
          </a:prstGeom>
        </p:spPr>
        <p:txBody>
          <a:bodyPr vert="horz" lIns="91440" tIns="45720" rIns="91440" bIns="45720" rtlCol="0">
            <a:noAutofit/>
          </a:bodyPr>
          <a:lstStyle/>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Application of Business Theory to Practice</a:t>
            </a:r>
            <a:r>
              <a:rPr lang="en-US" sz="1400" b="0" i="0" u="none" strike="noStrike" dirty="0">
                <a:solidFill>
                  <a:schemeClr val="tx1">
                    <a:lumMod val="85000"/>
                    <a:lumOff val="15000"/>
                  </a:schemeClr>
                </a:solidFill>
                <a:effectLst/>
              </a:rPr>
              <a:t>: By integrating theoretical concepts with practical recommendations, students bridged the gap between academic learning and real-world application. This experience enhances their ability to translate theoretical knowledge into actionable strategies and make informed decisions in diverse business scenarios.</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Project Management and Collaboration</a:t>
            </a:r>
            <a:r>
              <a:rPr lang="en-US" sz="1400" b="0" i="0" u="none" strike="noStrike" dirty="0">
                <a:solidFill>
                  <a:schemeClr val="tx1">
                    <a:lumMod val="85000"/>
                    <a:lumOff val="15000"/>
                  </a:schemeClr>
                </a:solidFill>
                <a:effectLst/>
              </a:rPr>
              <a:t>: Completing the assignment required effective project management and collaboration skills. Students learned to organize tasks, allocate resources, and coordinate efforts within a team to achieve common goals. These skills are transferable to future projects and can contribute to success in academic, professional, and personal </a:t>
            </a:r>
            <a:r>
              <a:rPr lang="en-US" sz="1400" b="0" i="0" u="none" strike="noStrike" dirty="0" err="1">
                <a:solidFill>
                  <a:schemeClr val="tx1">
                    <a:lumMod val="85000"/>
                    <a:lumOff val="15000"/>
                  </a:schemeClr>
                </a:solidFill>
                <a:effectLst/>
              </a:rPr>
              <a:t>endeavours</a:t>
            </a:r>
            <a:r>
              <a:rPr lang="en-US" sz="1400" b="0" i="0" u="none" strike="noStrike" dirty="0">
                <a:solidFill>
                  <a:schemeClr val="tx1">
                    <a:lumMod val="85000"/>
                    <a:lumOff val="15000"/>
                  </a:schemeClr>
                </a:solidFill>
                <a:effectLst/>
              </a:rPr>
              <a:t>.</a:t>
            </a:r>
          </a:p>
          <a:p>
            <a:pPr indent="-228600" defTabSz="914400">
              <a:lnSpc>
                <a:spcPct val="90000"/>
              </a:lnSpc>
              <a:spcBef>
                <a:spcPts val="1000"/>
              </a:spcBef>
              <a:buClr>
                <a:schemeClr val="accent2"/>
              </a:buClr>
              <a:buFont typeface="Arial" panose="020B0604020202020204" pitchFamily="34" charset="0"/>
              <a:buChar char="•"/>
            </a:pPr>
            <a:r>
              <a:rPr lang="en-US" sz="1400" b="1" i="0" u="none" strike="noStrike" dirty="0">
                <a:solidFill>
                  <a:schemeClr val="tx1">
                    <a:lumMod val="85000"/>
                    <a:lumOff val="15000"/>
                  </a:schemeClr>
                </a:solidFill>
                <a:effectLst/>
              </a:rPr>
              <a:t>Communication and Presentation Skills</a:t>
            </a:r>
            <a:r>
              <a:rPr lang="en-US" sz="1400" b="0" i="0" u="none" strike="noStrike" dirty="0">
                <a:solidFill>
                  <a:schemeClr val="tx1">
                    <a:lumMod val="85000"/>
                    <a:lumOff val="15000"/>
                  </a:schemeClr>
                </a:solidFill>
                <a:effectLst/>
              </a:rPr>
              <a:t>: Presenting findings and recommendations in a clear, concise, and persuasive manner is a key aspect of the assignment. Through written reports and presentations, students honed their communication skills, learning to convey complex ideas effectively to diverse audiences, which is essential for success in various professional roles.</a:t>
            </a:r>
          </a:p>
          <a:p>
            <a:pPr defTabSz="914400">
              <a:lnSpc>
                <a:spcPct val="90000"/>
              </a:lnSpc>
              <a:spcBef>
                <a:spcPts val="1000"/>
              </a:spcBef>
              <a:buClr>
                <a:schemeClr val="accent2"/>
              </a:buClr>
            </a:pPr>
            <a:r>
              <a:rPr lang="en-US" sz="1400" b="0" i="0" u="none" strike="noStrike" dirty="0">
                <a:solidFill>
                  <a:schemeClr val="tx1">
                    <a:lumMod val="85000"/>
                    <a:lumOff val="15000"/>
                  </a:schemeClr>
                </a:solidFill>
                <a:effectLst/>
              </a:rPr>
              <a:t>Overall, the practical learning outcomes of the assignment equip students with valuable skills, knowledge, and experiences that can benefit them in future academic pursuits, career advancement, and personal growth. By applying strategic thinking, creativity, and analytical skills to real-world challenges, students are better prepared to succeed in dynamic and competitive business environments.</a:t>
            </a:r>
          </a:p>
        </p:txBody>
      </p:sp>
    </p:spTree>
    <p:extLst>
      <p:ext uri="{BB962C8B-B14F-4D97-AF65-F5344CB8AC3E}">
        <p14:creationId xmlns:p14="http://schemas.microsoft.com/office/powerpoint/2010/main" val="12904804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21</TotalTime>
  <Words>1167</Words>
  <Application>Microsoft Office PowerPoint</Application>
  <PresentationFormat>Widescreen</PresentationFormat>
  <Paragraphs>28</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Gill Sans MT</vt:lpstr>
      <vt:lpstr>Parcel</vt:lpstr>
      <vt:lpstr>BMSW6102 Developing Innovation and Creativity for Business Advantage    Component 1 - Innovative Service Plan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BMSW6102 Developing Innovation and Creativity for Business Advantage    Component 1 - Innovative Service Plan</dc:title>
  <dc:creator>Liviu Alexandru Pesu</dc:creator>
  <cp:lastModifiedBy>Cristian Ioan Spridon</cp:lastModifiedBy>
  <cp:revision>1</cp:revision>
  <dcterms:created xsi:type="dcterms:W3CDTF">2024-03-08T17:46:55Z</dcterms:created>
  <dcterms:modified xsi:type="dcterms:W3CDTF">2024-03-09T16:54:58Z</dcterms:modified>
</cp:coreProperties>
</file>