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4" r:id="rId3"/>
    <p:sldId id="300" r:id="rId4"/>
    <p:sldId id="301" r:id="rId5"/>
    <p:sldId id="265" r:id="rId6"/>
    <p:sldId id="266" r:id="rId7"/>
    <p:sldId id="308" r:id="rId8"/>
    <p:sldId id="267" r:id="rId9"/>
    <p:sldId id="303" r:id="rId10"/>
    <p:sldId id="304" r:id="rId11"/>
    <p:sldId id="305" r:id="rId12"/>
    <p:sldId id="306" r:id="rId13"/>
    <p:sldId id="268" r:id="rId14"/>
    <p:sldId id="269" r:id="rId15"/>
    <p:sldId id="270" r:id="rId16"/>
    <p:sldId id="302" r:id="rId17"/>
    <p:sldId id="290" r:id="rId18"/>
    <p:sldId id="29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>
      <p:cViewPr varScale="1">
        <p:scale>
          <a:sx n="112" d="100"/>
          <a:sy n="112" d="100"/>
        </p:scale>
        <p:origin x="162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60421-E99E-49E4-BF2C-D181F4F6B5E1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C8F6D-79B3-4771-BB5D-6C28CB594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813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16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634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Emphasise the link back to CPD on this last point.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722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there is time ask the students for any other models that they know of / have used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721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3687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Check if the group already know Schon’s three examples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52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6311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B2E69C-E49B-45C5-9B9A-DB987B8ED5E2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2298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365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25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QoI67VeE3ds&amp;t=326s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docview/214106018?accountid=130472&amp;parentSessionId=M%2FygabmbcdyNbPVFedUfxVQA1wz8Gn2mi7f3tcOR404%3D&amp;pq-origsite=primo&amp;sourcetype=Scholarly%20Journal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youtube.com/watch?v=QoI67VeE3ds&amp;t=326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700808"/>
            <a:ext cx="2232248" cy="115212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860032" y="309870"/>
            <a:ext cx="2736304" cy="167897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27784" y="332656"/>
            <a:ext cx="864096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702648" y="3068624"/>
            <a:ext cx="311782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635896" y="332656"/>
            <a:ext cx="1154218" cy="7200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339752" y="2996952"/>
            <a:ext cx="1838294" cy="158417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293491" y="2048600"/>
            <a:ext cx="1277097" cy="111851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27784" y="1844824"/>
            <a:ext cx="1584176" cy="1008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293491" y="3284984"/>
            <a:ext cx="1286621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23528" y="4797152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ECSO6006: Skills for Life: Employability and Future Pathways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8948" y="5343599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Theme 1: Personal Development &amp; Identifying Individual Needs</a:t>
            </a:r>
          </a:p>
          <a:p>
            <a:pPr algn="r"/>
            <a:r>
              <a:rPr lang="en-GB" sz="2400" b="1" dirty="0"/>
              <a:t>Part 2: Reflective Practice Re-visited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683690" y="2063912"/>
            <a:ext cx="1872208" cy="72008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23528" y="2996952"/>
            <a:ext cx="648072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668344" y="332656"/>
            <a:ext cx="1152128" cy="144016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129" y="369449"/>
            <a:ext cx="2557401" cy="15473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239" y="3068960"/>
            <a:ext cx="1394483" cy="14106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772816"/>
            <a:ext cx="1941760" cy="97394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3256359"/>
            <a:ext cx="2732517" cy="112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1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8029255" cy="1014874"/>
          </a:xfrm>
        </p:spPr>
        <p:txBody>
          <a:bodyPr>
            <a:noAutofit/>
          </a:bodyPr>
          <a:lstStyle/>
          <a:p>
            <a:r>
              <a:rPr lang="en-GB" sz="2400" dirty="0"/>
              <a:t>As the previous Part of this Theme shows the Personal Development Planning process is about you taking control of your own development.</a:t>
            </a:r>
          </a:p>
          <a:p>
            <a:r>
              <a:rPr lang="en-GB" sz="2400" dirty="0"/>
              <a:t>As such it involves you taking time to </a:t>
            </a:r>
            <a:r>
              <a:rPr lang="en-GB" sz="2400" u="sng" dirty="0"/>
              <a:t>reflect</a:t>
            </a:r>
            <a:r>
              <a:rPr lang="en-GB" sz="2400" dirty="0"/>
              <a:t> constructively about your skills and experiences</a:t>
            </a:r>
          </a:p>
          <a:p>
            <a:r>
              <a:rPr lang="en-GB" sz="2400" dirty="0"/>
              <a:t>This is known as Reflective Practice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83671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Reflective Practice</a:t>
            </a:r>
            <a:endParaRPr lang="cy-GB" sz="3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F2CC71-33E3-4FB8-B1EA-01986F03B217}"/>
              </a:ext>
            </a:extLst>
          </p:cNvPr>
          <p:cNvSpPr txBox="1"/>
          <p:nvPr/>
        </p:nvSpPr>
        <p:spPr>
          <a:xfrm>
            <a:off x="971600" y="3789040"/>
            <a:ext cx="72943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/>
              <a:t>Why is Reflective Practice Important?</a:t>
            </a:r>
          </a:p>
          <a:p>
            <a:pPr algn="ctr"/>
            <a:endParaRPr lang="en-GB" sz="2400" b="1" i="1" dirty="0"/>
          </a:p>
          <a:p>
            <a:pPr algn="ctr"/>
            <a:endParaRPr lang="en-GB" sz="2400" b="1" i="1" dirty="0"/>
          </a:p>
          <a:p>
            <a:pPr algn="ctr"/>
            <a:endParaRPr lang="en-GB" sz="2400" b="1" i="1" dirty="0"/>
          </a:p>
          <a:p>
            <a:pPr algn="ctr"/>
            <a:r>
              <a:rPr lang="en-GB" sz="2400" b="1" i="1" dirty="0"/>
              <a:t>Share your thoughts with your Tutor.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515" y="4367127"/>
            <a:ext cx="782817" cy="7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6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429" y="307120"/>
            <a:ext cx="8928992" cy="891117"/>
          </a:xfrm>
        </p:spPr>
        <p:txBody>
          <a:bodyPr>
            <a:normAutofit fontScale="90000"/>
          </a:bodyPr>
          <a:lstStyle/>
          <a:p>
            <a:r>
              <a:rPr lang="en-GB" dirty="0"/>
              <a:t>Reflective Practice – What does it mean?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7FFCDF-96D2-4980-882A-017CCDE7FB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96" y="1556792"/>
            <a:ext cx="7272808" cy="408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5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>
            <a:extLst>
              <a:ext uri="{FF2B5EF4-FFF2-40B4-BE49-F238E27FC236}">
                <a16:creationId xmlns:a16="http://schemas.microsoft.com/office/drawing/2014/main" id="{DE9E0CDC-1D69-42A9-9697-D9E994EA1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92075"/>
            <a:ext cx="8280920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4000" dirty="0">
                <a:solidFill>
                  <a:srgbClr val="339933"/>
                </a:solidFill>
                <a:latin typeface="+mj-lt"/>
              </a:rPr>
              <a:t>The Four Stages of Learning</a:t>
            </a:r>
          </a:p>
        </p:txBody>
      </p:sp>
      <p:sp>
        <p:nvSpPr>
          <p:cNvPr id="73744" name="Text Box 16">
            <a:extLst>
              <a:ext uri="{FF2B5EF4-FFF2-40B4-BE49-F238E27FC236}">
                <a16:creationId xmlns:a16="http://schemas.microsoft.com/office/drawing/2014/main" id="{E3AD3AEB-DB1D-41FF-80B9-6626D5B78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157788"/>
            <a:ext cx="1728787" cy="719137"/>
          </a:xfrm>
          <a:prstGeom prst="rect">
            <a:avLst/>
          </a:prstGeom>
          <a:solidFill>
            <a:srgbClr val="FFFF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altLang="en-US" sz="1800">
                <a:solidFill>
                  <a:srgbClr val="008080"/>
                </a:solidFill>
                <a:latin typeface="+mj-lt"/>
              </a:rPr>
              <a:t>Unconscious Incompetence</a:t>
            </a:r>
            <a:endParaRPr lang="en-GB" altLang="en-US" sz="1800">
              <a:latin typeface="+mj-lt"/>
            </a:endParaRPr>
          </a:p>
        </p:txBody>
      </p:sp>
      <p:sp>
        <p:nvSpPr>
          <p:cNvPr id="73748" name="Text Box 20">
            <a:extLst>
              <a:ext uri="{FF2B5EF4-FFF2-40B4-BE49-F238E27FC236}">
                <a16:creationId xmlns:a16="http://schemas.microsoft.com/office/drawing/2014/main" id="{D71365C6-A496-4382-A47D-AD8C1D561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5949950"/>
            <a:ext cx="2447925" cy="6397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1800" b="1" dirty="0">
                <a:latin typeface="+mj-lt"/>
              </a:rPr>
              <a:t>Don’t know what you can’t do</a:t>
            </a:r>
          </a:p>
        </p:txBody>
      </p:sp>
      <p:sp>
        <p:nvSpPr>
          <p:cNvPr id="73752" name="Text Box 24">
            <a:extLst>
              <a:ext uri="{FF2B5EF4-FFF2-40B4-BE49-F238E27FC236}">
                <a16:creationId xmlns:a16="http://schemas.microsoft.com/office/drawing/2014/main" id="{09EB8451-7DB6-4941-B041-9AA8CFAF1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644900"/>
            <a:ext cx="1601788" cy="936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2000">
                <a:latin typeface="+mj-lt"/>
              </a:rPr>
              <a:t>Try to do something</a:t>
            </a:r>
          </a:p>
        </p:txBody>
      </p:sp>
      <p:sp>
        <p:nvSpPr>
          <p:cNvPr id="73753" name="AutoShape 25">
            <a:extLst>
              <a:ext uri="{FF2B5EF4-FFF2-40B4-BE49-F238E27FC236}">
                <a16:creationId xmlns:a16="http://schemas.microsoft.com/office/drawing/2014/main" id="{CFB47A25-E2E7-4C16-BFB1-DD69D0633754}"/>
              </a:ext>
            </a:extLst>
          </p:cNvPr>
          <p:cNvSpPr>
            <a:spLocks noChangeArrowheads="1"/>
          </p:cNvSpPr>
          <p:nvPr/>
        </p:nvSpPr>
        <p:spPr bwMode="auto">
          <a:xfrm rot="-2039444">
            <a:off x="1619250" y="4581525"/>
            <a:ext cx="547688" cy="274638"/>
          </a:xfrm>
          <a:prstGeom prst="rightArrow">
            <a:avLst>
              <a:gd name="adj1" fmla="val 50000"/>
              <a:gd name="adj2" fmla="val 49855"/>
            </a:avLst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73755" name="AutoShape 27">
            <a:extLst>
              <a:ext uri="{FF2B5EF4-FFF2-40B4-BE49-F238E27FC236}">
                <a16:creationId xmlns:a16="http://schemas.microsoft.com/office/drawing/2014/main" id="{79EEFFD2-D71D-4A04-99EA-D1449EBB5496}"/>
              </a:ext>
            </a:extLst>
          </p:cNvPr>
          <p:cNvSpPr>
            <a:spLocks noChangeArrowheads="1"/>
          </p:cNvSpPr>
          <p:nvPr/>
        </p:nvSpPr>
        <p:spPr bwMode="auto">
          <a:xfrm rot="-2039444">
            <a:off x="3635375" y="3716338"/>
            <a:ext cx="549275" cy="27463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73757" name="AutoShape 29">
            <a:extLst>
              <a:ext uri="{FF2B5EF4-FFF2-40B4-BE49-F238E27FC236}">
                <a16:creationId xmlns:a16="http://schemas.microsoft.com/office/drawing/2014/main" id="{33183287-134C-4539-B7F0-591B3935C12E}"/>
              </a:ext>
            </a:extLst>
          </p:cNvPr>
          <p:cNvSpPr>
            <a:spLocks noChangeArrowheads="1"/>
          </p:cNvSpPr>
          <p:nvPr/>
        </p:nvSpPr>
        <p:spPr bwMode="auto">
          <a:xfrm rot="-2039444">
            <a:off x="5580063" y="2852738"/>
            <a:ext cx="549275" cy="273050"/>
          </a:xfrm>
          <a:prstGeom prst="rightArrow">
            <a:avLst>
              <a:gd name="adj1" fmla="val 50000"/>
              <a:gd name="adj2" fmla="val 50291"/>
            </a:avLst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>
              <a:latin typeface="+mj-lt"/>
            </a:endParaRPr>
          </a:p>
        </p:txBody>
      </p:sp>
      <p:sp>
        <p:nvSpPr>
          <p:cNvPr id="73759" name="AutoShape 31">
            <a:extLst>
              <a:ext uri="{FF2B5EF4-FFF2-40B4-BE49-F238E27FC236}">
                <a16:creationId xmlns:a16="http://schemas.microsoft.com/office/drawing/2014/main" id="{83F1135D-00A7-4CA8-8B12-7B512F30C814}"/>
              </a:ext>
            </a:extLst>
          </p:cNvPr>
          <p:cNvSpPr>
            <a:spLocks noChangeArrowheads="1"/>
          </p:cNvSpPr>
          <p:nvPr/>
        </p:nvSpPr>
        <p:spPr bwMode="auto">
          <a:xfrm rot="-7903195" flipH="1" flipV="1">
            <a:off x="8036719" y="2231231"/>
            <a:ext cx="1079500" cy="344488"/>
          </a:xfrm>
          <a:prstGeom prst="rightArrow">
            <a:avLst>
              <a:gd name="adj1" fmla="val 50000"/>
              <a:gd name="adj2" fmla="val 78341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>
              <a:latin typeface="+mj-lt"/>
            </a:endParaRPr>
          </a:p>
        </p:txBody>
      </p:sp>
      <p:grpSp>
        <p:nvGrpSpPr>
          <p:cNvPr id="73772" name="Group 44">
            <a:extLst>
              <a:ext uri="{FF2B5EF4-FFF2-40B4-BE49-F238E27FC236}">
                <a16:creationId xmlns:a16="http://schemas.microsoft.com/office/drawing/2014/main" id="{1C896C1B-58AA-4D4C-920F-5A98CA81282D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2492375"/>
            <a:ext cx="8675687" cy="3455988"/>
            <a:chOff x="612" y="1797"/>
            <a:chExt cx="4853" cy="2177"/>
          </a:xfrm>
        </p:grpSpPr>
        <p:sp>
          <p:nvSpPr>
            <p:cNvPr id="73760" name="Line 32">
              <a:extLst>
                <a:ext uri="{FF2B5EF4-FFF2-40B4-BE49-F238E27FC236}">
                  <a16:creationId xmlns:a16="http://schemas.microsoft.com/office/drawing/2014/main" id="{4C411104-F945-45F4-87F7-A1049BB55B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2" y="3430"/>
              <a:ext cx="0" cy="544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4" name="Line 36">
              <a:extLst>
                <a:ext uri="{FF2B5EF4-FFF2-40B4-BE49-F238E27FC236}">
                  <a16:creationId xmlns:a16="http://schemas.microsoft.com/office/drawing/2014/main" id="{E3EE3874-81E9-4686-9381-DD5DB477D2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2" y="3430"/>
              <a:ext cx="1089" cy="0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5" name="Line 37">
              <a:extLst>
                <a:ext uri="{FF2B5EF4-FFF2-40B4-BE49-F238E27FC236}">
                  <a16:creationId xmlns:a16="http://schemas.microsoft.com/office/drawing/2014/main" id="{7AE79175-1C1C-4DF5-92B4-B2B398692B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78" y="1797"/>
              <a:ext cx="0" cy="544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6" name="Line 38">
              <a:extLst>
                <a:ext uri="{FF2B5EF4-FFF2-40B4-BE49-F238E27FC236}">
                  <a16:creationId xmlns:a16="http://schemas.microsoft.com/office/drawing/2014/main" id="{9FBE878E-CF27-4301-BBDE-1784D837B7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89" y="2341"/>
              <a:ext cx="0" cy="544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7" name="Line 39">
              <a:extLst>
                <a:ext uri="{FF2B5EF4-FFF2-40B4-BE49-F238E27FC236}">
                  <a16:creationId xmlns:a16="http://schemas.microsoft.com/office/drawing/2014/main" id="{32E79A5E-CBF8-4AE8-AE47-CAE83171CD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1" y="2886"/>
              <a:ext cx="0" cy="544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8" name="Line 40">
              <a:extLst>
                <a:ext uri="{FF2B5EF4-FFF2-40B4-BE49-F238E27FC236}">
                  <a16:creationId xmlns:a16="http://schemas.microsoft.com/office/drawing/2014/main" id="{EC3CDB39-109D-47D5-8187-124CF5F253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78" y="1797"/>
              <a:ext cx="1089" cy="0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69" name="Line 41">
              <a:extLst>
                <a:ext uri="{FF2B5EF4-FFF2-40B4-BE49-F238E27FC236}">
                  <a16:creationId xmlns:a16="http://schemas.microsoft.com/office/drawing/2014/main" id="{30A596FE-907D-4DF1-BE6C-671005F7BE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89" y="2341"/>
              <a:ext cx="1089" cy="0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70" name="Line 42">
              <a:extLst>
                <a:ext uri="{FF2B5EF4-FFF2-40B4-BE49-F238E27FC236}">
                  <a16:creationId xmlns:a16="http://schemas.microsoft.com/office/drawing/2014/main" id="{4935930B-3D3F-4176-9E16-50A66BE11E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1" y="2886"/>
              <a:ext cx="1089" cy="0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3771" name="Line 43">
              <a:extLst>
                <a:ext uri="{FF2B5EF4-FFF2-40B4-BE49-F238E27FC236}">
                  <a16:creationId xmlns:a16="http://schemas.microsoft.com/office/drawing/2014/main" id="{A236A985-4EDA-4978-B50F-0F90E67896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1" y="1797"/>
              <a:ext cx="544" cy="726"/>
            </a:xfrm>
            <a:prstGeom prst="line">
              <a:avLst/>
            </a:prstGeom>
            <a:noFill/>
            <a:ln w="76200">
              <a:solidFill>
                <a:srgbClr val="9966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73773" name="Text Box 45">
            <a:extLst>
              <a:ext uri="{FF2B5EF4-FFF2-40B4-BE49-F238E27FC236}">
                <a16:creationId xmlns:a16="http://schemas.microsoft.com/office/drawing/2014/main" id="{27CADB3D-D18A-4CF8-9157-1F389D310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292600"/>
            <a:ext cx="1728788" cy="719138"/>
          </a:xfrm>
          <a:prstGeom prst="rect">
            <a:avLst/>
          </a:prstGeom>
          <a:solidFill>
            <a:srgbClr val="FFFF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altLang="en-US" sz="1800">
                <a:solidFill>
                  <a:srgbClr val="008080"/>
                </a:solidFill>
                <a:latin typeface="+mj-lt"/>
              </a:rPr>
              <a:t>Conscious Incompetence</a:t>
            </a:r>
            <a:endParaRPr lang="en-GB" altLang="en-US" sz="1800">
              <a:latin typeface="+mj-lt"/>
            </a:endParaRPr>
          </a:p>
        </p:txBody>
      </p:sp>
      <p:sp>
        <p:nvSpPr>
          <p:cNvPr id="73774" name="Text Box 46">
            <a:extLst>
              <a:ext uri="{FF2B5EF4-FFF2-40B4-BE49-F238E27FC236}">
                <a16:creationId xmlns:a16="http://schemas.microsoft.com/office/drawing/2014/main" id="{FF9C9581-246D-431F-B630-82F3618C5E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463" y="5157788"/>
            <a:ext cx="1727200" cy="12239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1800" b="1">
                <a:latin typeface="+mj-lt"/>
              </a:rPr>
              <a:t>You know that you can’t do it (yet).</a:t>
            </a:r>
          </a:p>
        </p:txBody>
      </p:sp>
      <p:sp>
        <p:nvSpPr>
          <p:cNvPr id="73775" name="Text Box 47">
            <a:extLst>
              <a:ext uri="{FF2B5EF4-FFF2-40B4-BE49-F238E27FC236}">
                <a16:creationId xmlns:a16="http://schemas.microsoft.com/office/drawing/2014/main" id="{0C168525-EEEE-43CC-AFF9-7EF0EA6445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925763"/>
            <a:ext cx="1673225" cy="647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2000">
                <a:latin typeface="+mj-lt"/>
              </a:rPr>
              <a:t>Learn to do something</a:t>
            </a:r>
          </a:p>
        </p:txBody>
      </p:sp>
      <p:sp>
        <p:nvSpPr>
          <p:cNvPr id="73776" name="Text Box 48">
            <a:extLst>
              <a:ext uri="{FF2B5EF4-FFF2-40B4-BE49-F238E27FC236}">
                <a16:creationId xmlns:a16="http://schemas.microsoft.com/office/drawing/2014/main" id="{B0B785E1-24B9-4B47-ACC5-80FCB5275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3500438"/>
            <a:ext cx="1728787" cy="719137"/>
          </a:xfrm>
          <a:prstGeom prst="rect">
            <a:avLst/>
          </a:prstGeom>
          <a:solidFill>
            <a:srgbClr val="FFFF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altLang="en-US" sz="1800">
                <a:solidFill>
                  <a:srgbClr val="008080"/>
                </a:solidFill>
                <a:latin typeface="+mj-lt"/>
              </a:rPr>
              <a:t>Conscious Competence</a:t>
            </a:r>
            <a:endParaRPr lang="en-GB" altLang="en-US" sz="1800">
              <a:latin typeface="+mj-lt"/>
            </a:endParaRPr>
          </a:p>
        </p:txBody>
      </p:sp>
      <p:sp>
        <p:nvSpPr>
          <p:cNvPr id="73777" name="Text Box 49">
            <a:extLst>
              <a:ext uri="{FF2B5EF4-FFF2-40B4-BE49-F238E27FC236}">
                <a16:creationId xmlns:a16="http://schemas.microsoft.com/office/drawing/2014/main" id="{26C9AA8B-0E7B-4743-B9BA-18B172F17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25" y="4365625"/>
            <a:ext cx="1727200" cy="9350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1800" b="1">
                <a:latin typeface="+mj-lt"/>
              </a:rPr>
              <a:t>You now know how to do the task</a:t>
            </a:r>
          </a:p>
        </p:txBody>
      </p:sp>
      <p:sp>
        <p:nvSpPr>
          <p:cNvPr id="73778" name="Text Box 50">
            <a:extLst>
              <a:ext uri="{FF2B5EF4-FFF2-40B4-BE49-F238E27FC236}">
                <a16:creationId xmlns:a16="http://schemas.microsoft.com/office/drawing/2014/main" id="{AA4AA621-DB93-4665-98D8-EBE5B8147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2565400"/>
            <a:ext cx="1728787" cy="719138"/>
          </a:xfrm>
          <a:prstGeom prst="rect">
            <a:avLst/>
          </a:prstGeom>
          <a:solidFill>
            <a:srgbClr val="FFFF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altLang="en-US" sz="1800">
                <a:solidFill>
                  <a:srgbClr val="008080"/>
                </a:solidFill>
                <a:latin typeface="+mj-lt"/>
              </a:rPr>
              <a:t>Unconscious Competence</a:t>
            </a:r>
            <a:endParaRPr lang="en-GB" altLang="en-US" sz="1800">
              <a:latin typeface="+mj-lt"/>
            </a:endParaRPr>
          </a:p>
        </p:txBody>
      </p:sp>
      <p:sp>
        <p:nvSpPr>
          <p:cNvPr id="73779" name="Text Box 51">
            <a:extLst>
              <a:ext uri="{FF2B5EF4-FFF2-40B4-BE49-F238E27FC236}">
                <a16:creationId xmlns:a16="http://schemas.microsoft.com/office/drawing/2014/main" id="{3693A159-A638-4A88-9B6B-ACBC92AE6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3813" y="3357563"/>
            <a:ext cx="1727200" cy="1439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1800" b="1" dirty="0">
                <a:latin typeface="+mj-lt"/>
              </a:rPr>
              <a:t>You can now do the task without thinking about it</a:t>
            </a:r>
          </a:p>
        </p:txBody>
      </p:sp>
      <p:sp>
        <p:nvSpPr>
          <p:cNvPr id="73780" name="Text Box 52">
            <a:extLst>
              <a:ext uri="{FF2B5EF4-FFF2-40B4-BE49-F238E27FC236}">
                <a16:creationId xmlns:a16="http://schemas.microsoft.com/office/drawing/2014/main" id="{0FD67DB0-C6E8-4AB7-82A2-12353E169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0200" y="2205038"/>
            <a:ext cx="1673225" cy="647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2000">
                <a:latin typeface="+mj-lt"/>
              </a:rPr>
              <a:t>Perform the task</a:t>
            </a:r>
          </a:p>
        </p:txBody>
      </p:sp>
      <p:sp>
        <p:nvSpPr>
          <p:cNvPr id="73781" name="Text Box 53">
            <a:extLst>
              <a:ext uri="{FF2B5EF4-FFF2-40B4-BE49-F238E27FC236}">
                <a16:creationId xmlns:a16="http://schemas.microsoft.com/office/drawing/2014/main" id="{C2FA687F-E82C-436C-AA49-355ADEDBF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7788" y="1628775"/>
            <a:ext cx="1673225" cy="647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2000">
                <a:latin typeface="+mj-lt"/>
              </a:rPr>
              <a:t>Go into auto-pilot</a:t>
            </a:r>
          </a:p>
        </p:txBody>
      </p:sp>
      <p:sp>
        <p:nvSpPr>
          <p:cNvPr id="73782" name="Text Box 54">
            <a:extLst>
              <a:ext uri="{FF2B5EF4-FFF2-40B4-BE49-F238E27FC236}">
                <a16:creationId xmlns:a16="http://schemas.microsoft.com/office/drawing/2014/main" id="{5F2F875F-F910-430C-A0D0-AEC472A40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1196975"/>
            <a:ext cx="1673225" cy="647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GB" altLang="en-US" sz="2000">
                <a:latin typeface="+mj-lt"/>
              </a:rPr>
              <a:t>Reflect &amp; evaluate</a:t>
            </a:r>
          </a:p>
        </p:txBody>
      </p:sp>
      <p:sp>
        <p:nvSpPr>
          <p:cNvPr id="73783" name="AutoShape 55">
            <a:extLst>
              <a:ext uri="{FF2B5EF4-FFF2-40B4-BE49-F238E27FC236}">
                <a16:creationId xmlns:a16="http://schemas.microsoft.com/office/drawing/2014/main" id="{B3C1EDEC-8A6D-4594-A50D-76DFB75A136F}"/>
              </a:ext>
            </a:extLst>
          </p:cNvPr>
          <p:cNvSpPr>
            <a:spLocks noChangeArrowheads="1"/>
          </p:cNvSpPr>
          <p:nvPr/>
        </p:nvSpPr>
        <p:spPr bwMode="auto">
          <a:xfrm rot="5400000" flipV="1">
            <a:off x="4607719" y="1593056"/>
            <a:ext cx="504825" cy="576263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>
              <a:latin typeface="+mj-lt"/>
            </a:endParaRPr>
          </a:p>
        </p:txBody>
      </p:sp>
      <p:sp>
        <p:nvSpPr>
          <p:cNvPr id="73784" name="AutoShape 56">
            <a:extLst>
              <a:ext uri="{FF2B5EF4-FFF2-40B4-BE49-F238E27FC236}">
                <a16:creationId xmlns:a16="http://schemas.microsoft.com/office/drawing/2014/main" id="{0E36D259-9CCD-4DDE-87A0-3006840CD97E}"/>
              </a:ext>
            </a:extLst>
          </p:cNvPr>
          <p:cNvSpPr>
            <a:spLocks noChangeArrowheads="1"/>
          </p:cNvSpPr>
          <p:nvPr/>
        </p:nvSpPr>
        <p:spPr bwMode="auto">
          <a:xfrm rot="16067115" flipV="1">
            <a:off x="5760244" y="1880394"/>
            <a:ext cx="504825" cy="576263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42DCF5-9A77-483C-BE97-E62009600654}"/>
              </a:ext>
            </a:extLst>
          </p:cNvPr>
          <p:cNvSpPr txBox="1"/>
          <p:nvPr/>
        </p:nvSpPr>
        <p:spPr>
          <a:xfrm>
            <a:off x="4932363" y="6237312"/>
            <a:ext cx="332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Based on Crosbie (2005)</a:t>
            </a:r>
          </a:p>
        </p:txBody>
      </p:sp>
    </p:spTree>
    <p:extLst>
      <p:ext uri="{BB962C8B-B14F-4D97-AF65-F5344CB8AC3E}">
        <p14:creationId xmlns:p14="http://schemas.microsoft.com/office/powerpoint/2010/main" val="429409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737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44" grpId="0" animBg="1"/>
      <p:bldP spid="73748" grpId="0" animBg="1"/>
      <p:bldP spid="73752" grpId="0" animBg="1"/>
      <p:bldP spid="73773" grpId="0" animBg="1"/>
      <p:bldP spid="73774" grpId="0" animBg="1"/>
      <p:bldP spid="73775" grpId="0" animBg="1"/>
      <p:bldP spid="73776" grpId="0" animBg="1"/>
      <p:bldP spid="73777" grpId="0" animBg="1"/>
      <p:bldP spid="73778" grpId="0" animBg="1"/>
      <p:bldP spid="73779" grpId="0" animBg="1"/>
      <p:bldP spid="73780" grpId="0" animBg="1"/>
      <p:bldP spid="73781" grpId="0" animBg="1"/>
      <p:bldP spid="73781" grpId="1" animBg="1"/>
      <p:bldP spid="73782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63688" y="1268760"/>
            <a:ext cx="6445079" cy="1014874"/>
          </a:xfrm>
        </p:spPr>
        <p:txBody>
          <a:bodyPr>
            <a:noAutofit/>
          </a:bodyPr>
          <a:lstStyle/>
          <a:p>
            <a:r>
              <a:rPr lang="en-GB" sz="2000" dirty="0"/>
              <a:t>Reflective Practice is a key part of many professions related to your fields of study, including;</a:t>
            </a:r>
          </a:p>
          <a:p>
            <a:r>
              <a:rPr lang="en-GB" sz="2000" dirty="0"/>
              <a:t>Education</a:t>
            </a:r>
          </a:p>
          <a:p>
            <a:r>
              <a:rPr lang="en-GB" sz="2000" dirty="0"/>
              <a:t>Social Work</a:t>
            </a:r>
          </a:p>
          <a:p>
            <a:r>
              <a:rPr lang="en-GB" sz="2000" dirty="0"/>
              <a:t>Nursing</a:t>
            </a:r>
          </a:p>
          <a:p>
            <a:r>
              <a:rPr lang="en-GB" sz="2000" dirty="0"/>
              <a:t>Youth work</a:t>
            </a:r>
          </a:p>
          <a:p>
            <a:r>
              <a:rPr lang="en-GB" sz="2000" dirty="0"/>
              <a:t>Probation and Youth Justice</a:t>
            </a:r>
          </a:p>
          <a:p>
            <a:r>
              <a:rPr lang="en-GB" sz="2000" dirty="0"/>
              <a:t>Counselling and Psychotherapy</a:t>
            </a:r>
          </a:p>
          <a:p>
            <a:r>
              <a:rPr lang="en-GB" sz="2000" dirty="0"/>
              <a:t>Advice, guidance and pastoral work</a:t>
            </a:r>
          </a:p>
          <a:p>
            <a:r>
              <a:rPr lang="en-GB" sz="2000" dirty="0"/>
              <a:t>Advocacy</a:t>
            </a:r>
          </a:p>
          <a:p>
            <a:r>
              <a:rPr lang="en-GB" sz="2000" dirty="0"/>
              <a:t>and many others 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6470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Reflective Practice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CBFF38-DD1B-43E9-A221-A9B98340DCE7}"/>
              </a:ext>
            </a:extLst>
          </p:cNvPr>
          <p:cNvSpPr txBox="1"/>
          <p:nvPr/>
        </p:nvSpPr>
        <p:spPr>
          <a:xfrm>
            <a:off x="4644008" y="5877272"/>
            <a:ext cx="429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(Thompson &amp; Thompson, 2018, p. xi)</a:t>
            </a:r>
          </a:p>
        </p:txBody>
      </p:sp>
    </p:spTree>
    <p:extLst>
      <p:ext uri="{BB962C8B-B14F-4D97-AF65-F5344CB8AC3E}">
        <p14:creationId xmlns:p14="http://schemas.microsoft.com/office/powerpoint/2010/main" val="368097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504" y="1124744"/>
            <a:ext cx="8676455" cy="1014874"/>
          </a:xfrm>
        </p:spPr>
        <p:txBody>
          <a:bodyPr>
            <a:noAutofit/>
          </a:bodyPr>
          <a:lstStyle/>
          <a:p>
            <a:r>
              <a:rPr lang="en-GB" sz="2600" dirty="0"/>
              <a:t>Thompson and Thompson go on to state that adopting a reflective approach gives the practitioner;</a:t>
            </a:r>
          </a:p>
          <a:p>
            <a:r>
              <a:rPr lang="en-GB" sz="2600" dirty="0"/>
              <a:t>A greater sense of control making us less prone to stress</a:t>
            </a:r>
          </a:p>
          <a:p>
            <a:r>
              <a:rPr lang="en-GB" sz="2600" dirty="0"/>
              <a:t>A higher level of confidence based </a:t>
            </a:r>
            <a:br>
              <a:rPr lang="en-GB" sz="2600" dirty="0"/>
            </a:br>
            <a:r>
              <a:rPr lang="en-GB" sz="2600" dirty="0"/>
              <a:t>on the fact that we are able to practice at a more advanced level</a:t>
            </a:r>
          </a:p>
          <a:p>
            <a:r>
              <a:rPr lang="en-GB" sz="2600" dirty="0"/>
              <a:t>More job satisfaction and thus a higher level of motivation and morale</a:t>
            </a:r>
          </a:p>
          <a:p>
            <a:r>
              <a:rPr lang="en-GB" sz="2600" dirty="0"/>
              <a:t>A spur to learning and thus a solid foundation for </a:t>
            </a:r>
            <a:r>
              <a:rPr lang="en-GB" sz="2600" u="sng" dirty="0"/>
              <a:t>continuous professional development </a:t>
            </a:r>
            <a:endParaRPr lang="en-GB" sz="2600" dirty="0"/>
          </a:p>
          <a:p>
            <a:endParaRPr lang="en-GB" sz="2600" dirty="0"/>
          </a:p>
          <a:p>
            <a:pPr marL="0" indent="0">
              <a:buNone/>
            </a:pPr>
            <a:endParaRPr lang="en-GB" sz="26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83671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Reflective Practice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CBFF38-DD1B-43E9-A221-A9B98340DCE7}"/>
              </a:ext>
            </a:extLst>
          </p:cNvPr>
          <p:cNvSpPr txBox="1"/>
          <p:nvPr/>
        </p:nvSpPr>
        <p:spPr>
          <a:xfrm>
            <a:off x="4499992" y="6093296"/>
            <a:ext cx="4413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(Thompson &amp; Thompson, 2018, p. 143)</a:t>
            </a:r>
          </a:p>
        </p:txBody>
      </p:sp>
    </p:spTree>
    <p:extLst>
      <p:ext uri="{BB962C8B-B14F-4D97-AF65-F5344CB8AC3E}">
        <p14:creationId xmlns:p14="http://schemas.microsoft.com/office/powerpoint/2010/main" val="427929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So it’s just looking back at what happened?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268760"/>
            <a:ext cx="829126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No!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 This video from the Skills Team at Hull University (2014) explains that Reflective Practice is much more involved than that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140968"/>
            <a:ext cx="2427806" cy="256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50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512" y="980728"/>
            <a:ext cx="8245279" cy="1014874"/>
          </a:xfrm>
        </p:spPr>
        <p:txBody>
          <a:bodyPr>
            <a:noAutofit/>
          </a:bodyPr>
          <a:lstStyle/>
          <a:p>
            <a:r>
              <a:rPr lang="en-GB" sz="2400" dirty="0"/>
              <a:t>There are any number of reflective models that have been created to help to structure the reflective process</a:t>
            </a:r>
          </a:p>
          <a:p>
            <a:r>
              <a:rPr lang="en-GB" sz="2400" dirty="0"/>
              <a:t>Each of these has a slightly different focus based on the intended purpose of the model</a:t>
            </a:r>
          </a:p>
          <a:p>
            <a:r>
              <a:rPr lang="en-GB" sz="2400" dirty="0"/>
              <a:t>One model of reflection that is often used in the professions that we have mentioned previously was developed by the social psychologist Graham Gibbs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692696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Reflective Practice Models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F2CC71-33E3-4FB8-B1EA-01986F03B217}"/>
              </a:ext>
            </a:extLst>
          </p:cNvPr>
          <p:cNvSpPr txBox="1"/>
          <p:nvPr/>
        </p:nvSpPr>
        <p:spPr>
          <a:xfrm>
            <a:off x="1043608" y="4077072"/>
            <a:ext cx="72943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/>
              <a:t>Why do you think this Model is so often used?</a:t>
            </a:r>
          </a:p>
          <a:p>
            <a:pPr algn="ctr"/>
            <a:endParaRPr lang="en-GB" sz="2400" b="1" i="1" dirty="0"/>
          </a:p>
          <a:p>
            <a:pPr algn="ctr"/>
            <a:endParaRPr lang="en-GB" sz="2400" b="1" i="1" dirty="0"/>
          </a:p>
          <a:p>
            <a:pPr algn="ctr"/>
            <a:endParaRPr lang="en-GB" sz="2400" b="1" i="1" dirty="0"/>
          </a:p>
          <a:p>
            <a:pPr algn="ctr"/>
            <a:r>
              <a:rPr lang="en-GB" sz="2400" b="1" i="1" dirty="0"/>
              <a:t>Share your thoughts with your Tutor.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523" y="4655159"/>
            <a:ext cx="782817" cy="7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5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6856" y="44624"/>
            <a:ext cx="8229600" cy="850106"/>
          </a:xfrm>
        </p:spPr>
        <p:txBody>
          <a:bodyPr/>
          <a:lstStyle/>
          <a:p>
            <a:r>
              <a:rPr lang="en-GB" b="1" dirty="0"/>
              <a:t>Models of Reflection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052736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Gibbs (1988) – Reflective Model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1800" y="170080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Description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75856" y="213285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What Happened?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088" y="2348880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Feelings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24128" y="2780928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What were you thinking or feeling?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64088" y="4059649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Evaluation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24128" y="4437112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What was good or bad about the experience?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71800" y="5079955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Analysis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31840" y="5457418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What sense can you make of the situation?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5536" y="4071843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Conclusion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444930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What else could you have done?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5536" y="242088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Planning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5576" y="2798351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If it happened again what would you do?</a:t>
            </a:r>
          </a:p>
        </p:txBody>
      </p:sp>
      <p:sp>
        <p:nvSpPr>
          <p:cNvPr id="19" name="Right Arrow 18"/>
          <p:cNvSpPr/>
          <p:nvPr/>
        </p:nvSpPr>
        <p:spPr>
          <a:xfrm rot="1520124">
            <a:off x="5388442" y="2283329"/>
            <a:ext cx="762190" cy="262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5400000">
            <a:off x="6701720" y="3645023"/>
            <a:ext cx="493088" cy="288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9285901">
            <a:off x="5601039" y="5523184"/>
            <a:ext cx="762190" cy="262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12150149">
            <a:off x="2422240" y="5479324"/>
            <a:ext cx="762190" cy="262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 rot="20221468">
            <a:off x="2504685" y="2308488"/>
            <a:ext cx="762190" cy="2620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3"/>
          <p:cNvSpPr/>
          <p:nvPr/>
        </p:nvSpPr>
        <p:spPr>
          <a:xfrm rot="16200000">
            <a:off x="1697163" y="3629368"/>
            <a:ext cx="493088" cy="288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70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848" y="116632"/>
            <a:ext cx="8229600" cy="850106"/>
          </a:xfrm>
        </p:spPr>
        <p:txBody>
          <a:bodyPr/>
          <a:lstStyle/>
          <a:p>
            <a:r>
              <a:rPr lang="en-GB" b="1" dirty="0"/>
              <a:t>Models of Reflection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052736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Kolb (1984) – Experiential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43808" y="184482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‘Concrete’ Experience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43808" y="234888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Doing something / having an experience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0152" y="3153162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Reflective Observation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0152" y="365721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Reviewing / Reflecting on the experience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3808" y="4293096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Abstract conceptualising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43808" y="509737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Concluding / learning from the experience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512" y="2852936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Active Experimentation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9512" y="3645024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Planning / trying out what you have learned</a:t>
            </a:r>
          </a:p>
        </p:txBody>
      </p:sp>
      <p:sp>
        <p:nvSpPr>
          <p:cNvPr id="6" name="Bent Arrow 5"/>
          <p:cNvSpPr/>
          <p:nvPr/>
        </p:nvSpPr>
        <p:spPr>
          <a:xfrm rot="5400000">
            <a:off x="6429109" y="2306489"/>
            <a:ext cx="864096" cy="75027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Bent Arrow 13"/>
          <p:cNvSpPr/>
          <p:nvPr/>
        </p:nvSpPr>
        <p:spPr>
          <a:xfrm rot="10800000">
            <a:off x="6269995" y="4581128"/>
            <a:ext cx="864096" cy="75027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Bent Arrow 14"/>
          <p:cNvSpPr/>
          <p:nvPr/>
        </p:nvSpPr>
        <p:spPr>
          <a:xfrm rot="16200000">
            <a:off x="1748589" y="4494022"/>
            <a:ext cx="864096" cy="75027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Bent Arrow 15"/>
          <p:cNvSpPr/>
          <p:nvPr/>
        </p:nvSpPr>
        <p:spPr>
          <a:xfrm>
            <a:off x="1907704" y="2045750"/>
            <a:ext cx="864096" cy="75027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106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6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6856" y="44624"/>
            <a:ext cx="8229600" cy="850106"/>
          </a:xfrm>
        </p:spPr>
        <p:txBody>
          <a:bodyPr/>
          <a:lstStyle/>
          <a:p>
            <a:r>
              <a:rPr lang="en-GB" b="1" dirty="0"/>
              <a:t>Models of Reflection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5536" y="105273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/>
              <a:t>Boud</a:t>
            </a:r>
            <a:r>
              <a:rPr lang="en-GB" sz="2800" b="1" dirty="0"/>
              <a:t> </a:t>
            </a:r>
            <a:r>
              <a:rPr lang="en-GB" sz="2800" b="1" i="1" dirty="0"/>
              <a:t>et al </a:t>
            </a:r>
            <a:r>
              <a:rPr lang="en-GB" sz="2800" b="1" dirty="0"/>
              <a:t>(1985) – Returning to Experience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1700808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Returning to experience – that is to say recalling or detailing salient events.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Attending to (or connecting with) feelings – this has two aspects: using helpful feelings and removing or containing obstructive ones.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Evaluating experience – this involves re-examining experience in the light of one’s intent and existing knowledge etc. It also involves integrating this new knowledge into one’s conceptual framework.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What will I do differently </a:t>
            </a:r>
            <a:r>
              <a:rPr lang="en-GB" sz="2800"/>
              <a:t>next time.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37469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6856" y="44624"/>
            <a:ext cx="8229600" cy="850106"/>
          </a:xfrm>
        </p:spPr>
        <p:txBody>
          <a:bodyPr/>
          <a:lstStyle/>
          <a:p>
            <a:r>
              <a:rPr lang="en-GB" b="1" dirty="0"/>
              <a:t>Models of Reflection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7676" y="764704"/>
            <a:ext cx="7456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O’Donnell </a:t>
            </a:r>
            <a:r>
              <a:rPr lang="en-GB" sz="2800" b="1" i="1" dirty="0"/>
              <a:t>et al </a:t>
            </a:r>
            <a:r>
              <a:rPr lang="en-GB" sz="2800" b="1" dirty="0"/>
              <a:t>(2012)</a:t>
            </a:r>
            <a:r>
              <a:rPr lang="en-GB" sz="2800" b="1" i="1" dirty="0"/>
              <a:t> </a:t>
            </a:r>
            <a:r>
              <a:rPr lang="en-GB" sz="2800" b="1" dirty="0"/>
              <a:t>– Reflecting </a:t>
            </a:r>
            <a:r>
              <a:rPr lang="en-GB" sz="2800" b="1" u="sng" dirty="0"/>
              <a:t>for</a:t>
            </a:r>
            <a:r>
              <a:rPr lang="en-GB" sz="2800" b="1" dirty="0"/>
              <a:t> action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5736" y="1412776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Observation of Experience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1800" y="177281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I found it difficult to……..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95736" y="2372687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Reflection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60" y="269962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What is this an example of? Conjecture #1, Conjecture #2, Conjecture #3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95736" y="3390091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Information Gathering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3717032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What information do I need to understand what happened, who should I ask?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95736" y="4388911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Decision Making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1934" y="4715852"/>
            <a:ext cx="7290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Given what I have learned what is the best explanation of what happened?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95736" y="5408056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Evaluation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71800" y="5734997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What would be the best thing to do if it happens again?</a:t>
            </a:r>
          </a:p>
        </p:txBody>
      </p:sp>
      <p:sp>
        <p:nvSpPr>
          <p:cNvPr id="21" name="Down Arrow 20"/>
          <p:cNvSpPr/>
          <p:nvPr/>
        </p:nvSpPr>
        <p:spPr>
          <a:xfrm>
            <a:off x="4355975" y="2142148"/>
            <a:ext cx="171191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Down Arrow 21"/>
          <p:cNvSpPr/>
          <p:nvPr/>
        </p:nvSpPr>
        <p:spPr>
          <a:xfrm>
            <a:off x="4355976" y="3078252"/>
            <a:ext cx="171191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Down Arrow 22"/>
          <p:cNvSpPr/>
          <p:nvPr/>
        </p:nvSpPr>
        <p:spPr>
          <a:xfrm>
            <a:off x="4355976" y="4086364"/>
            <a:ext cx="171191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Down Arrow 23"/>
          <p:cNvSpPr/>
          <p:nvPr/>
        </p:nvSpPr>
        <p:spPr>
          <a:xfrm>
            <a:off x="4355976" y="5085184"/>
            <a:ext cx="171191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7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621" y="1048120"/>
            <a:ext cx="8389295" cy="1014874"/>
          </a:xfrm>
        </p:spPr>
        <p:txBody>
          <a:bodyPr>
            <a:noAutofit/>
          </a:bodyPr>
          <a:lstStyle/>
          <a:p>
            <a:r>
              <a:rPr lang="en-GB" sz="2400" dirty="0"/>
              <a:t>Reflection needs to be supported by theory otherwise it can be inconclusive or even counter productive.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83671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Theorising Practice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0C4E9-1B2E-49AA-BE84-F9D557B0896E}"/>
              </a:ext>
            </a:extLst>
          </p:cNvPr>
          <p:cNvSpPr txBox="1"/>
          <p:nvPr/>
        </p:nvSpPr>
        <p:spPr>
          <a:xfrm>
            <a:off x="4537736" y="6093296"/>
            <a:ext cx="429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(Thompson &amp; Thompson, 2018, p. 17)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A9C416-2045-4CC4-A45F-AB304EBC0266}"/>
              </a:ext>
            </a:extLst>
          </p:cNvPr>
          <p:cNvSpPr txBox="1">
            <a:spLocks/>
          </p:cNvSpPr>
          <p:nvPr/>
        </p:nvSpPr>
        <p:spPr>
          <a:xfrm>
            <a:off x="1691680" y="2022292"/>
            <a:ext cx="5995101" cy="4153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000" b="1" i="1" dirty="0"/>
              <a:t>Why do you think it can be counter-productive?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F5D6E89-2DB8-4742-A3DB-752BF0F45C23}"/>
              </a:ext>
            </a:extLst>
          </p:cNvPr>
          <p:cNvSpPr txBox="1">
            <a:spLocks/>
          </p:cNvSpPr>
          <p:nvPr/>
        </p:nvSpPr>
        <p:spPr>
          <a:xfrm>
            <a:off x="298399" y="3411765"/>
            <a:ext cx="8547202" cy="1014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Thompson &amp; Thompson argue that this allows us to look at our practice by ‘drawing on knowledge’</a:t>
            </a:r>
          </a:p>
          <a:p>
            <a:r>
              <a:rPr lang="en-GB" sz="2400" dirty="0"/>
              <a:t>This knowledge might be knowledge that we already have or knowledge that we need to seek out in order to improve our practice</a:t>
            </a:r>
          </a:p>
          <a:p>
            <a:r>
              <a:rPr lang="en-GB" sz="2400" dirty="0"/>
              <a:t>Knowledge is acquired through training and research ( or CPD)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503576"/>
            <a:ext cx="655874" cy="65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1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8300197" cy="1014874"/>
          </a:xfrm>
        </p:spPr>
        <p:txBody>
          <a:bodyPr>
            <a:noAutofit/>
          </a:bodyPr>
          <a:lstStyle/>
          <a:p>
            <a:r>
              <a:rPr lang="en-GB" dirty="0"/>
              <a:t>This use of theory and research in the reflective process means that we develop our professional knowledge base</a:t>
            </a:r>
          </a:p>
          <a:p>
            <a:r>
              <a:rPr lang="en-GB" dirty="0"/>
              <a:t>As we develop our knowledge base this means that we can undertake reflection in different ways</a:t>
            </a:r>
          </a:p>
          <a:p>
            <a:r>
              <a:rPr lang="en-GB" dirty="0"/>
              <a:t>Donald Sch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ön has identified three main ways of reflecting, namely;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6470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Theorising Practice</a:t>
            </a:r>
          </a:p>
        </p:txBody>
      </p:sp>
    </p:spTree>
    <p:extLst>
      <p:ext uri="{BB962C8B-B14F-4D97-AF65-F5344CB8AC3E}">
        <p14:creationId xmlns:p14="http://schemas.microsoft.com/office/powerpoint/2010/main" val="204399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2FC4A-1FB7-44F3-A13C-1737D173B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496" y="1484784"/>
            <a:ext cx="8605319" cy="1014874"/>
          </a:xfrm>
        </p:spPr>
        <p:txBody>
          <a:bodyPr>
            <a:noAutofit/>
          </a:bodyPr>
          <a:lstStyle/>
          <a:p>
            <a:r>
              <a:rPr lang="en-GB" sz="2400" dirty="0"/>
              <a:t>Reflection-</a:t>
            </a:r>
            <a:r>
              <a:rPr lang="en-GB" sz="2400" b="1" dirty="0">
                <a:solidFill>
                  <a:srgbClr val="FF0000"/>
                </a:solidFill>
              </a:rPr>
              <a:t>on-action</a:t>
            </a:r>
            <a:r>
              <a:rPr lang="en-GB" sz="2400" dirty="0"/>
              <a:t> – looking back objectively in order to learn from a situation and prepare us for future situations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Reflection-</a:t>
            </a: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for-action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 this is using what we have already learnt to plan for future practice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Reflection-</a:t>
            </a: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in-action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 this is using our professional knowledge and understanding </a:t>
            </a:r>
            <a:r>
              <a:rPr lang="en-GB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while engaged in practice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(N.B. this is the most difficult practice to develop)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This last type of reflection is only possible if we are in the correct frame of mind and position to use all of our skills and knowledge ‘in the moment’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87ECA63-586D-48AE-8A2B-16C5BF561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01487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Donald Schön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0C4E9-1B2E-49AA-BE84-F9D557B0896E}"/>
              </a:ext>
            </a:extLst>
          </p:cNvPr>
          <p:cNvSpPr txBox="1"/>
          <p:nvPr/>
        </p:nvSpPr>
        <p:spPr>
          <a:xfrm>
            <a:off x="4644008" y="6021288"/>
            <a:ext cx="429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(Based on Sch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ön, 1983</a:t>
            </a:r>
            <a:r>
              <a:rPr lang="en-GB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8666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5919853" y="2422004"/>
            <a:ext cx="2952180" cy="409178"/>
          </a:xfrm>
        </p:spPr>
        <p:txBody>
          <a:bodyPr>
            <a:normAutofit/>
          </a:bodyPr>
          <a:lstStyle/>
          <a:p>
            <a:r>
              <a:rPr lang="en-GB" altLang="en-US" sz="1800" b="1" dirty="0">
                <a:solidFill>
                  <a:srgbClr val="006600"/>
                </a:solidFill>
              </a:rPr>
              <a:t>The Reflective Practitioner</a:t>
            </a:r>
          </a:p>
        </p:txBody>
      </p:sp>
      <p:sp>
        <p:nvSpPr>
          <p:cNvPr id="92163" name="Freeform 3"/>
          <p:cNvSpPr>
            <a:spLocks/>
          </p:cNvSpPr>
          <p:nvPr/>
        </p:nvSpPr>
        <p:spPr bwMode="auto">
          <a:xfrm>
            <a:off x="827088" y="1700883"/>
            <a:ext cx="7561262" cy="3384550"/>
          </a:xfrm>
          <a:custGeom>
            <a:avLst/>
            <a:gdLst>
              <a:gd name="T0" fmla="*/ 0 w 4763"/>
              <a:gd name="T1" fmla="*/ 0 h 2132"/>
              <a:gd name="T2" fmla="*/ 1361 w 4763"/>
              <a:gd name="T3" fmla="*/ 499 h 2132"/>
              <a:gd name="T4" fmla="*/ 2177 w 4763"/>
              <a:gd name="T5" fmla="*/ 1860 h 2132"/>
              <a:gd name="T6" fmla="*/ 4763 w 4763"/>
              <a:gd name="T7" fmla="*/ 2132 h 2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3" h="2132">
                <a:moveTo>
                  <a:pt x="0" y="0"/>
                </a:moveTo>
                <a:cubicBezTo>
                  <a:pt x="499" y="94"/>
                  <a:pt x="998" y="189"/>
                  <a:pt x="1361" y="499"/>
                </a:cubicBezTo>
                <a:cubicBezTo>
                  <a:pt x="1724" y="809"/>
                  <a:pt x="1610" y="1588"/>
                  <a:pt x="2177" y="1860"/>
                </a:cubicBezTo>
                <a:cubicBezTo>
                  <a:pt x="2744" y="2132"/>
                  <a:pt x="3753" y="2132"/>
                  <a:pt x="4763" y="2132"/>
                </a:cubicBezTo>
              </a:path>
            </a:pathLst>
          </a:custGeom>
          <a:noFill/>
          <a:ln w="38100" cap="flat" cmpd="sng">
            <a:solidFill>
              <a:srgbClr val="008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92164" name="Line 4"/>
          <p:cNvSpPr>
            <a:spLocks noChangeShapeType="1"/>
          </p:cNvSpPr>
          <p:nvPr/>
        </p:nvSpPr>
        <p:spPr bwMode="auto">
          <a:xfrm flipH="1">
            <a:off x="684213" y="3645570"/>
            <a:ext cx="2808287" cy="719138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92165" name="Line 5"/>
          <p:cNvSpPr>
            <a:spLocks noChangeShapeType="1"/>
          </p:cNvSpPr>
          <p:nvPr/>
        </p:nvSpPr>
        <p:spPr bwMode="auto">
          <a:xfrm flipH="1">
            <a:off x="3419475" y="4796508"/>
            <a:ext cx="1296988" cy="12239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92166" name="Picture 6" descr="j00786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720"/>
            <a:ext cx="957262" cy="89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2268538" y="1269083"/>
            <a:ext cx="2376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b="1" dirty="0">
                <a:solidFill>
                  <a:srgbClr val="990000"/>
                </a:solidFill>
              </a:rPr>
              <a:t>High Ground</a:t>
            </a: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277046" y="2294608"/>
            <a:ext cx="237648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000" b="1" dirty="0">
                <a:solidFill>
                  <a:srgbClr val="990000"/>
                </a:solidFill>
              </a:rPr>
              <a:t>Over-confident &amp; Comfortable</a:t>
            </a:r>
          </a:p>
        </p:txBody>
      </p:sp>
      <p:pic>
        <p:nvPicPr>
          <p:cNvPr id="92169" name="Picture 9" descr="j00787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004345"/>
            <a:ext cx="55245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5940425" y="3069308"/>
            <a:ext cx="23764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b="1" dirty="0">
                <a:solidFill>
                  <a:srgbClr val="990000"/>
                </a:solidFill>
              </a:rPr>
              <a:t>Swampy Lowlands</a:t>
            </a:r>
          </a:p>
        </p:txBody>
      </p:sp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4500563" y="5156870"/>
            <a:ext cx="3743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000" b="1" dirty="0">
                <a:solidFill>
                  <a:srgbClr val="990000"/>
                </a:solidFill>
              </a:rPr>
              <a:t>Unsure	 &amp; Scared    </a:t>
            </a:r>
          </a:p>
        </p:txBody>
      </p:sp>
      <p:pic>
        <p:nvPicPr>
          <p:cNvPr id="92172" name="Picture 12" descr="j00786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140745"/>
            <a:ext cx="434975" cy="131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3708400" y="2420020"/>
            <a:ext cx="23764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400" b="1" dirty="0">
                <a:solidFill>
                  <a:srgbClr val="008000"/>
                </a:solidFill>
              </a:rPr>
              <a:t>‘Edge of Chaos’</a:t>
            </a: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250825" y="3068960"/>
            <a:ext cx="26273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000" b="1" dirty="0">
                <a:solidFill>
                  <a:srgbClr val="990000"/>
                </a:solidFill>
              </a:rPr>
              <a:t>No motivation to develop &amp; improve    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4573588" y="5588670"/>
            <a:ext cx="35274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000" b="1" dirty="0">
                <a:solidFill>
                  <a:srgbClr val="990000"/>
                </a:solidFill>
              </a:rPr>
              <a:t>No ability to develop &amp; improve    </a:t>
            </a:r>
          </a:p>
        </p:txBody>
      </p:sp>
      <p:sp>
        <p:nvSpPr>
          <p:cNvPr id="92176" name="Text Box 16"/>
          <p:cNvSpPr txBox="1">
            <a:spLocks noChangeArrowheads="1"/>
          </p:cNvSpPr>
          <p:nvPr/>
        </p:nvSpPr>
        <p:spPr bwMode="auto">
          <a:xfrm>
            <a:off x="6156176" y="6136456"/>
            <a:ext cx="32416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1400" b="1" dirty="0">
                <a:solidFill>
                  <a:srgbClr val="008000"/>
                </a:solidFill>
              </a:rPr>
              <a:t>Based on Donald </a:t>
            </a:r>
            <a:r>
              <a:rPr lang="en-GB" altLang="en-US" sz="1400" b="1" dirty="0" err="1">
                <a:solidFill>
                  <a:srgbClr val="008000"/>
                </a:solidFill>
              </a:rPr>
              <a:t>Sch</a:t>
            </a:r>
            <a:r>
              <a:rPr lang="en-US" altLang="en-US" sz="1400" b="1" dirty="0">
                <a:solidFill>
                  <a:srgbClr val="008000"/>
                </a:solidFill>
                <a:cs typeface="Arial" charset="0"/>
              </a:rPr>
              <a:t>ö</a:t>
            </a:r>
            <a:r>
              <a:rPr lang="en-GB" altLang="en-US" sz="1400" b="1" dirty="0">
                <a:solidFill>
                  <a:srgbClr val="008000"/>
                </a:solidFill>
              </a:rPr>
              <a:t>n (2016)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1042988" y="4437733"/>
            <a:ext cx="23764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altLang="en-US" sz="2000" b="1" dirty="0">
                <a:solidFill>
                  <a:srgbClr val="008000"/>
                </a:solidFill>
              </a:rPr>
              <a:t>Where we test ourselves and learn from the process</a:t>
            </a:r>
          </a:p>
        </p:txBody>
      </p:sp>
      <p:sp>
        <p:nvSpPr>
          <p:cNvPr id="18" name="Title 3"/>
          <p:cNvSpPr txBox="1">
            <a:spLocks/>
          </p:cNvSpPr>
          <p:nvPr/>
        </p:nvSpPr>
        <p:spPr>
          <a:xfrm>
            <a:off x="446856" y="44624"/>
            <a:ext cx="822960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Why are we reflecting?</a:t>
            </a:r>
            <a:endParaRPr lang="en-GB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192279" y="1301627"/>
            <a:ext cx="2916709" cy="369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‘I don’t need to reflect’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63513" y="3187502"/>
            <a:ext cx="1620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</a:rPr>
              <a:t>Unable to reflect</a:t>
            </a:r>
          </a:p>
        </p:txBody>
      </p:sp>
    </p:spTree>
    <p:extLst>
      <p:ext uri="{BB962C8B-B14F-4D97-AF65-F5344CB8AC3E}">
        <p14:creationId xmlns:p14="http://schemas.microsoft.com/office/powerpoint/2010/main" val="33849770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3" grpId="0" animBg="1"/>
      <p:bldP spid="92164" grpId="0" animBg="1"/>
      <p:bldP spid="92165" grpId="0" animBg="1"/>
      <p:bldP spid="92167" grpId="0"/>
      <p:bldP spid="92168" grpId="0"/>
      <p:bldP spid="92170" grpId="0"/>
      <p:bldP spid="92171" grpId="0"/>
      <p:bldP spid="92173" grpId="0"/>
      <p:bldP spid="92174" grpId="0"/>
      <p:bldP spid="92175" grpId="0"/>
      <p:bldP spid="92176" grpId="0"/>
      <p:bldP spid="92177" grpId="0"/>
      <p:bldP spid="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75A05-FCB8-4D2D-9D8E-5F61A5C44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23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Suggested reading</a:t>
            </a:r>
            <a:br>
              <a:rPr lang="en-GB" sz="3600" dirty="0"/>
            </a:br>
            <a:r>
              <a:rPr lang="en-GB" sz="3600" dirty="0" err="1"/>
              <a:t>Deunydd</a:t>
            </a:r>
            <a:r>
              <a:rPr lang="en-GB" sz="3600" dirty="0"/>
              <a:t> </a:t>
            </a:r>
            <a:r>
              <a:rPr lang="en-GB" sz="3600" dirty="0" err="1"/>
              <a:t>darllen</a:t>
            </a:r>
            <a:r>
              <a:rPr lang="en-GB" sz="3600" dirty="0"/>
              <a:t> a </a:t>
            </a:r>
            <a:r>
              <a:rPr lang="en-GB" sz="3600" dirty="0" err="1"/>
              <a:t>argymellir</a:t>
            </a:r>
            <a:endParaRPr lang="en-GB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6DC376-090D-4558-8662-E6878E064F0C}"/>
              </a:ext>
            </a:extLst>
          </p:cNvPr>
          <p:cNvSpPr txBox="1"/>
          <p:nvPr/>
        </p:nvSpPr>
        <p:spPr>
          <a:xfrm>
            <a:off x="628650" y="1450799"/>
            <a:ext cx="7886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As well as the reference list below you might also want to look at the following articles which can all be found via the Library search.</a:t>
            </a:r>
          </a:p>
          <a:p>
            <a:pPr algn="ctr"/>
            <a:r>
              <a:rPr lang="cy-GB" sz="2400" i="1" dirty="0"/>
              <a:t>Yn ogystal â’r rhestr gyfeirio isod, gallwch hefyd edrych ar yr erthyglau a ganlyn sydd ar gael drwy gynnal chwiliad Llyfrgell.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26726F-136F-41C7-8F2D-89A894241D9F}"/>
              </a:ext>
            </a:extLst>
          </p:cNvPr>
          <p:cNvSpPr txBox="1"/>
          <p:nvPr/>
        </p:nvSpPr>
        <p:spPr>
          <a:xfrm>
            <a:off x="628650" y="3908816"/>
            <a:ext cx="788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Fry. E (2010) </a:t>
            </a:r>
            <a:r>
              <a:rPr lang="en-GB" i="1" dirty="0"/>
              <a:t>How to approach your own career like an entrepreneur.</a:t>
            </a:r>
          </a:p>
          <a:p>
            <a:r>
              <a:rPr lang="en-GB" dirty="0"/>
              <a:t>Meredith Corporation Fortune, 2015, Vol./Cyf.171 (1), p./t.84-90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3BA6AC-BB48-45AD-B99C-2DDDC2FC4061}"/>
              </a:ext>
            </a:extLst>
          </p:cNvPr>
          <p:cNvSpPr txBox="1"/>
          <p:nvPr/>
        </p:nvSpPr>
        <p:spPr>
          <a:xfrm>
            <a:off x="628650" y="4715354"/>
            <a:ext cx="7886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Reiter-</a:t>
            </a:r>
            <a:r>
              <a:rPr lang="en-GB" dirty="0" err="1"/>
              <a:t>Palmon</a:t>
            </a:r>
            <a:r>
              <a:rPr lang="en-GB" dirty="0"/>
              <a:t>. R (2011) </a:t>
            </a:r>
            <a:r>
              <a:rPr lang="en-GB" i="1" dirty="0"/>
              <a:t>The Psychology of Creativity and Innovation in the Workplace </a:t>
            </a:r>
            <a:r>
              <a:rPr lang="en-GB" dirty="0"/>
              <a:t>Psychology of Aesthetics, Creativity, and the Arts  Vol./</a:t>
            </a:r>
            <a:r>
              <a:rPr lang="en-GB" dirty="0" err="1"/>
              <a:t>Cyf</a:t>
            </a:r>
            <a:r>
              <a:rPr lang="en-GB" dirty="0"/>
              <a:t>. 5, No./</a:t>
            </a:r>
            <a:r>
              <a:rPr lang="en-GB" dirty="0" err="1"/>
              <a:t>Rhif</a:t>
            </a:r>
            <a:r>
              <a:rPr lang="en-GB" dirty="0"/>
              <a:t> 1, pp./tt.1–2</a:t>
            </a:r>
          </a:p>
        </p:txBody>
      </p:sp>
    </p:spTree>
    <p:extLst>
      <p:ext uri="{BB962C8B-B14F-4D97-AF65-F5344CB8AC3E}">
        <p14:creationId xmlns:p14="http://schemas.microsoft.com/office/powerpoint/2010/main" val="61084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75A05-FCB8-4D2D-9D8E-5F61A5C44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237"/>
            <a:ext cx="7886700" cy="639468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References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A3F63C-07D9-4067-A8D1-915462E7436E}"/>
              </a:ext>
            </a:extLst>
          </p:cNvPr>
          <p:cNvSpPr txBox="1"/>
          <p:nvPr/>
        </p:nvSpPr>
        <p:spPr>
          <a:xfrm>
            <a:off x="467545" y="836712"/>
            <a:ext cx="8136904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 err="1"/>
              <a:t>Boud</a:t>
            </a:r>
            <a:r>
              <a:rPr lang="en-GB" sz="1600" dirty="0"/>
              <a:t>, D. </a:t>
            </a:r>
            <a:r>
              <a:rPr lang="en-GB" sz="1600" i="1" dirty="0"/>
              <a:t>et al </a:t>
            </a:r>
            <a:r>
              <a:rPr lang="en-GB" sz="1600" dirty="0"/>
              <a:t>(eds.) (1985) </a:t>
            </a:r>
            <a:r>
              <a:rPr lang="en-GB" sz="1600" i="1" dirty="0"/>
              <a:t>Reflection. Turning experience into learning</a:t>
            </a:r>
            <a:r>
              <a:rPr lang="en-GB" sz="1600" dirty="0"/>
              <a:t>, London: Kogan Page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Crosbie, R. (2005) ‘Learning the soft skills of leadership’ </a:t>
            </a:r>
            <a:r>
              <a:rPr lang="en-GB" sz="1600" i="1" dirty="0"/>
              <a:t>Industrial and Commercial Training</a:t>
            </a:r>
            <a:r>
              <a:rPr lang="en-GB" sz="1600" dirty="0"/>
              <a:t>; Vol:37, Issue:1; pp. 45-51 Available at: </a:t>
            </a:r>
            <a:r>
              <a:rPr lang="en-GB" sz="1600" dirty="0">
                <a:hlinkClick r:id="rId3"/>
              </a:rPr>
              <a:t>Learning the soft skills of leadership - ProQuest </a:t>
            </a:r>
            <a:r>
              <a:rPr lang="en-GB" sz="1600" dirty="0"/>
              <a:t>[Accessed 19/01/2025]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Gibbs, G. (1988) </a:t>
            </a:r>
            <a:r>
              <a:rPr lang="en-GB" sz="1600" i="1" dirty="0"/>
              <a:t>Learning by Doing: A Guide to Teaching and Learning Models </a:t>
            </a:r>
            <a:r>
              <a:rPr lang="en-GB" sz="1600" dirty="0"/>
              <a:t>Oxford: Oxford Further Education Unit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Kolb, D. A. (1984) </a:t>
            </a:r>
            <a:r>
              <a:rPr lang="en-GB" sz="1600" i="1" dirty="0"/>
              <a:t>Experiential Learning</a:t>
            </a:r>
            <a:r>
              <a:rPr lang="en-GB" sz="1600" dirty="0"/>
              <a:t>, Englewood Cliffs, NJ.: Prentice Hall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O’Donnell, A.M. et al (2012) </a:t>
            </a:r>
            <a:r>
              <a:rPr lang="en-GB" sz="1600" i="1" dirty="0"/>
              <a:t>Educational Psychology: Reflection for Action </a:t>
            </a:r>
            <a:r>
              <a:rPr lang="en-GB" sz="1600" dirty="0"/>
              <a:t>Hoboken: J. Wiley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Sch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ön</a:t>
            </a:r>
            <a:r>
              <a:rPr lang="en-GB" sz="1600" dirty="0"/>
              <a:t>, D.A.  (1983) </a:t>
            </a:r>
            <a:r>
              <a:rPr lang="en-GB" sz="1600" i="1" dirty="0"/>
              <a:t>The Reflective Practitioner: How Professionals Think In Action.</a:t>
            </a:r>
            <a:r>
              <a:rPr lang="en-GB" sz="1600" dirty="0"/>
              <a:t> New York: Basic Books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Thompson, S. &amp; Thompson, N.  (2018) </a:t>
            </a:r>
            <a:r>
              <a:rPr lang="en-GB" sz="1600" i="1" dirty="0"/>
              <a:t>The Critically Reflective Practitioner (2</a:t>
            </a:r>
            <a:r>
              <a:rPr lang="en-GB" sz="1600" i="1" baseline="30000" dirty="0"/>
              <a:t>nd</a:t>
            </a:r>
            <a:r>
              <a:rPr lang="en-GB" sz="1600" i="1" dirty="0"/>
              <a:t> Ed).</a:t>
            </a:r>
            <a:r>
              <a:rPr lang="en-GB" sz="1600" dirty="0"/>
              <a:t> Basingstoke: Palgrave Macmillan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r>
              <a:rPr lang="en-GB" sz="1600" dirty="0"/>
              <a:t>University of Hull (2014) </a:t>
            </a:r>
            <a:r>
              <a:rPr lang="en-GB" sz="1600" i="1" dirty="0"/>
              <a:t>Reflective Writing </a:t>
            </a:r>
            <a:r>
              <a:rPr lang="en-GB" sz="1600" dirty="0"/>
              <a:t>Available at: </a:t>
            </a:r>
            <a:r>
              <a:rPr lang="en-GB" sz="1600" dirty="0">
                <a:hlinkClick r:id="rId4"/>
              </a:rPr>
              <a:t>Reflective Writing </a:t>
            </a:r>
            <a:r>
              <a:rPr lang="en-GB" sz="1600" dirty="0"/>
              <a:t> [Accessed 19/03/2021]</a:t>
            </a:r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endParaRPr lang="en-GB" sz="1600" dirty="0"/>
          </a:p>
          <a:p>
            <a:pPr indent="-457200">
              <a:spcBef>
                <a:spcPts val="600"/>
              </a:spcBef>
              <a:spcAft>
                <a:spcPts val="600"/>
              </a:spcAft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388379161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814</TotalTime>
  <Words>1385</Words>
  <Application>Microsoft Office PowerPoint</Application>
  <PresentationFormat>On-screen Show (4:3)</PresentationFormat>
  <Paragraphs>159</Paragraphs>
  <Slides>18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UWTSD blue background</vt:lpstr>
      <vt:lpstr>PowerPoint Presentation</vt:lpstr>
      <vt:lpstr>Reflective Practice</vt:lpstr>
      <vt:lpstr>Reflective Practice – What does it mean?</vt:lpstr>
      <vt:lpstr>PowerPoint Presentation</vt:lpstr>
      <vt:lpstr>Reflective Practice</vt:lpstr>
      <vt:lpstr>Reflective Practice</vt:lpstr>
      <vt:lpstr>So it’s just looking back at what happened?</vt:lpstr>
      <vt:lpstr>Reflective Practice Models</vt:lpstr>
      <vt:lpstr>Models of Reflection</vt:lpstr>
      <vt:lpstr>Models of Reflection</vt:lpstr>
      <vt:lpstr>Models of Reflection</vt:lpstr>
      <vt:lpstr>Models of Reflection</vt:lpstr>
      <vt:lpstr>Theorising Practice</vt:lpstr>
      <vt:lpstr>Theorising Practice</vt:lpstr>
      <vt:lpstr>Donald Schön</vt:lpstr>
      <vt:lpstr>The Reflective Practitioner</vt:lpstr>
      <vt:lpstr>Suggested reading Deunydd darllen a argymellir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43</cp:revision>
  <dcterms:created xsi:type="dcterms:W3CDTF">2021-02-09T14:04:40Z</dcterms:created>
  <dcterms:modified xsi:type="dcterms:W3CDTF">2025-01-24T18:19:49Z</dcterms:modified>
</cp:coreProperties>
</file>