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12"/>
  </p:notesMasterIdLst>
  <p:sldIdLst>
    <p:sldId id="256" r:id="rId2"/>
    <p:sldId id="258" r:id="rId3"/>
    <p:sldId id="259" r:id="rId4"/>
    <p:sldId id="260" r:id="rId5"/>
    <p:sldId id="261" r:id="rId6"/>
    <p:sldId id="262" r:id="rId7"/>
    <p:sldId id="263" r:id="rId8"/>
    <p:sldId id="264" r:id="rId9"/>
    <p:sldId id="265" r:id="rId10"/>
    <p:sldId id="25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471" autoAdjust="0"/>
    <p:restoredTop sz="94291" autoAdjust="0"/>
  </p:normalViewPr>
  <p:slideViewPr>
    <p:cSldViewPr snapToGrid="0">
      <p:cViewPr>
        <p:scale>
          <a:sx n="62" d="100"/>
          <a:sy n="62" d="100"/>
        </p:scale>
        <p:origin x="1200"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2307B5-01DF-4545-A1A9-E3B3848CABBD}" type="datetimeFigureOut">
              <a:rPr lang="en-GB" smtClean="0"/>
              <a:t>16/10/2020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D86537-2B63-4FE6-BC37-1546EEA3C317}" type="slidenum">
              <a:rPr lang="en-GB" smtClean="0"/>
              <a:t>‹#›</a:t>
            </a:fld>
            <a:endParaRPr lang="en-GB"/>
          </a:p>
        </p:txBody>
      </p:sp>
    </p:spTree>
    <p:extLst>
      <p:ext uri="{BB962C8B-B14F-4D97-AF65-F5344CB8AC3E}">
        <p14:creationId xmlns:p14="http://schemas.microsoft.com/office/powerpoint/2010/main" val="1542198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topic</a:t>
            </a:r>
          </a:p>
          <a:p>
            <a:r>
              <a:rPr lang="en-GB" dirty="0"/>
              <a:t>Explain the main objectives </a:t>
            </a:r>
          </a:p>
          <a:p>
            <a:r>
              <a:rPr lang="en-GB" dirty="0"/>
              <a:t>Key words/terminology </a:t>
            </a:r>
          </a:p>
          <a:p>
            <a:endParaRPr lang="en-GB" dirty="0"/>
          </a:p>
        </p:txBody>
      </p:sp>
      <p:sp>
        <p:nvSpPr>
          <p:cNvPr id="4" name="Slide Number Placeholder 3"/>
          <p:cNvSpPr>
            <a:spLocks noGrp="1"/>
          </p:cNvSpPr>
          <p:nvPr>
            <p:ph type="sldNum" sz="quarter" idx="5"/>
          </p:nvPr>
        </p:nvSpPr>
        <p:spPr/>
        <p:txBody>
          <a:bodyPr/>
          <a:lstStyle/>
          <a:p>
            <a:fld id="{9AD86537-2B63-4FE6-BC37-1546EEA3C317}" type="slidenum">
              <a:rPr lang="en-GB" smtClean="0"/>
              <a:t>2</a:t>
            </a:fld>
            <a:endParaRPr lang="en-GB"/>
          </a:p>
        </p:txBody>
      </p:sp>
    </p:spTree>
    <p:extLst>
      <p:ext uri="{BB962C8B-B14F-4D97-AF65-F5344CB8AC3E}">
        <p14:creationId xmlns:p14="http://schemas.microsoft.com/office/powerpoint/2010/main" val="714138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86537-2B63-4FE6-BC37-1546EEA3C317}" type="slidenum">
              <a:rPr lang="en-GB" smtClean="0"/>
              <a:t>3</a:t>
            </a:fld>
            <a:endParaRPr lang="en-GB"/>
          </a:p>
        </p:txBody>
      </p:sp>
    </p:spTree>
    <p:extLst>
      <p:ext uri="{BB962C8B-B14F-4D97-AF65-F5344CB8AC3E}">
        <p14:creationId xmlns:p14="http://schemas.microsoft.com/office/powerpoint/2010/main" val="4245954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86537-2B63-4FE6-BC37-1546EEA3C317}" type="slidenum">
              <a:rPr lang="en-GB" smtClean="0"/>
              <a:t>4</a:t>
            </a:fld>
            <a:endParaRPr lang="en-GB"/>
          </a:p>
        </p:txBody>
      </p:sp>
    </p:spTree>
    <p:extLst>
      <p:ext uri="{BB962C8B-B14F-4D97-AF65-F5344CB8AC3E}">
        <p14:creationId xmlns:p14="http://schemas.microsoft.com/office/powerpoint/2010/main" val="1808568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9AD86537-2B63-4FE6-BC37-1546EEA3C317}" type="slidenum">
              <a:rPr lang="en-GB" smtClean="0"/>
              <a:t>5</a:t>
            </a:fld>
            <a:endParaRPr lang="en-GB"/>
          </a:p>
        </p:txBody>
      </p:sp>
    </p:spTree>
    <p:extLst>
      <p:ext uri="{BB962C8B-B14F-4D97-AF65-F5344CB8AC3E}">
        <p14:creationId xmlns:p14="http://schemas.microsoft.com/office/powerpoint/2010/main" val="18169091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AD86537-2B63-4FE6-BC37-1546EEA3C317}" type="slidenum">
              <a:rPr lang="en-GB" smtClean="0"/>
              <a:t>6</a:t>
            </a:fld>
            <a:endParaRPr lang="en-GB"/>
          </a:p>
        </p:txBody>
      </p:sp>
    </p:spTree>
    <p:extLst>
      <p:ext uri="{BB962C8B-B14F-4D97-AF65-F5344CB8AC3E}">
        <p14:creationId xmlns:p14="http://schemas.microsoft.com/office/powerpoint/2010/main" val="24319953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4A213A3-10E9-421F-81BE-56E0786AB515}" type="datetime2">
              <a:rPr lang="en-US" smtClean="0"/>
              <a:t>Friday, October 16,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4138015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B12B50C-7EEE-46CD-BAF7-BBC4026D959A}" type="datetime2">
              <a:rPr lang="en-US" smtClean="0"/>
              <a:t>Friday, October 16,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699441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4211C4-AE09-4254-A5E3-6DA9B099C971}" type="datetime2">
              <a:rPr lang="en-US" smtClean="0"/>
              <a:t>Friday, October 16,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420689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681742C3-E082-4760-93B2-E209268DD00C}" type="datetime2">
              <a:rPr lang="en-US" smtClean="0"/>
              <a:t>Friday, October 16, 2020</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25812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3B6FC950-F824-48B9-B984-CAEE265865E5}" type="datetime2">
              <a:rPr lang="en-US" smtClean="0"/>
              <a:t>Friday, October 16, 2020</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3692400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BC8E3A0F-68E7-4D17-BB84-ED1BA4F6AC6B}" type="datetime2">
              <a:rPr lang="en-US" smtClean="0"/>
              <a:t>Friday, October 16, 2020</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4252408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DB7BC4F-EDA1-4BA2-BFF3-FE5B31CCB58B}" type="datetime2">
              <a:rPr lang="en-US" smtClean="0"/>
              <a:t>Friday, October 16, 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365872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AAE694C-1394-4838-A564-7380835C2E77}" type="datetime2">
              <a:rPr lang="en-US" smtClean="0"/>
              <a:t>Friday, October 16, 2020</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1269377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CAB84B19-1A00-4EDB-8425-E1827A377364}" type="datetime2">
              <a:rPr lang="en-US" smtClean="0"/>
              <a:t>Friday, October 16, 2020</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568058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5DABC0-2199-478F-BA77-33A651B6CB89}" type="datetime2">
              <a:rPr lang="en-US" smtClean="0"/>
              <a:t>Friday, October 16, 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67084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2230C6-DF61-47F4-B8C5-1B70E884BF06}" type="datetime2">
              <a:rPr lang="en-US" smtClean="0"/>
              <a:t>Friday, October 16, 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EAB3BA-07EE-4B64-A177-47C30D775877}" type="slidenum">
              <a:rPr lang="en-US" smtClean="0"/>
              <a:t>‹#›</a:t>
            </a:fld>
            <a:endParaRPr lang="en-US"/>
          </a:p>
        </p:txBody>
      </p:sp>
    </p:spTree>
    <p:extLst>
      <p:ext uri="{BB962C8B-B14F-4D97-AF65-F5344CB8AC3E}">
        <p14:creationId xmlns:p14="http://schemas.microsoft.com/office/powerpoint/2010/main" val="2106331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10076A27-8146-4F75-9851-A83577C6FD8A}" type="datetime2">
              <a:rPr lang="en-US" smtClean="0"/>
              <a:t>Friday, October 16, 2020</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B9EAB3BA-07EE-4B64-A177-47C30D775877}" type="slidenum">
              <a:rPr lang="en-US" smtClean="0"/>
              <a:t>‹#›</a:t>
            </a:fld>
            <a:endParaRPr lang="en-US"/>
          </a:p>
        </p:txBody>
      </p:sp>
    </p:spTree>
    <p:extLst>
      <p:ext uri="{BB962C8B-B14F-4D97-AF65-F5344CB8AC3E}">
        <p14:creationId xmlns:p14="http://schemas.microsoft.com/office/powerpoint/2010/main" val="1635855696"/>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baronarelocation.com/blog/the-advantages-of-the-finnish-education-system#:~:text=Finnish%20education%20system%20promotes%20a,methods%20of%20teaching%20and%20styles" TargetMode="External"/><Relationship Id="rId3" Type="http://schemas.openxmlformats.org/officeDocument/2006/relationships/hyperlink" Target="https://dictionary.cambridge.org/dictionary/english/curriculum" TargetMode="External"/><Relationship Id="rId7" Type="http://schemas.openxmlformats.org/officeDocument/2006/relationships/hyperlink" Target="http://www.allianceforchildhood.eu/files/Improving_the_quality_of_Childhood_Vol_7/QOC%20V7%20CH06%20DEF%20WEB.pdf" TargetMode="External"/><Relationship Id="rId12" Type="http://schemas.openxmlformats.org/officeDocument/2006/relationships/hyperlink" Target="https://www.tandfonline.com/doi/abs/10.1080/03004430.2019.1653551?journalCode=gecd20#:~:text=The%20Foundation%20Phase%20framework%20advocates,(2015)" TargetMode="External"/><Relationship Id="rId2" Type="http://schemas.openxmlformats.org/officeDocument/2006/relationships/hyperlink" Target="https://www.bbc.co.uk/news/uk-wales-14727587" TargetMode="External"/><Relationship Id="rId1" Type="http://schemas.openxmlformats.org/officeDocument/2006/relationships/slideLayout" Target="../slideLayouts/slideLayout2.xml"/><Relationship Id="rId6" Type="http://schemas.openxmlformats.org/officeDocument/2006/relationships/hyperlink" Target="https://orca.cf.ac.uk/88812/1/130318-evaluating-foundation-phase-policy-logic-model-programme-theory-en.pdf" TargetMode="External"/><Relationship Id="rId11" Type="http://schemas.openxmlformats.org/officeDocument/2006/relationships/hyperlink" Target="https://www.primarysource.org/about-us/what-is-global-education" TargetMode="External"/><Relationship Id="rId5" Type="http://schemas.openxmlformats.org/officeDocument/2006/relationships/hyperlink" Target="https://hwb.gov.wales/api/storage/d5d8e39c-b534-40cb-a3f5-7e2e126d8077/foundation-phase-framework.pdf" TargetMode="External"/><Relationship Id="rId10" Type="http://schemas.openxmlformats.org/officeDocument/2006/relationships/hyperlink" Target="https://www.oecd.org/pisa/publications/PISA2018_CN_GBR.pdf" TargetMode="External"/><Relationship Id="rId4" Type="http://schemas.openxmlformats.org/officeDocument/2006/relationships/hyperlink" Target="https://cypcs.org.uk/rights/uncrc/articles/article-28/" TargetMode="External"/><Relationship Id="rId9" Type="http://schemas.openxmlformats.org/officeDocument/2006/relationships/hyperlink" Target="https://www.quora.com/What-are-the-pros-and-cons-of-Finlands-education-syste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A3DB-17A6-483F-87C1-6E070DCF8F05}"/>
              </a:ext>
            </a:extLst>
          </p:cNvPr>
          <p:cNvSpPr>
            <a:spLocks noGrp="1"/>
          </p:cNvSpPr>
          <p:nvPr>
            <p:ph type="ctrTitle"/>
          </p:nvPr>
        </p:nvSpPr>
        <p:spPr>
          <a:xfrm>
            <a:off x="214755" y="3028953"/>
            <a:ext cx="9477883" cy="2992576"/>
          </a:xfrm>
        </p:spPr>
        <p:txBody>
          <a:bodyPr anchor="t">
            <a:normAutofit/>
          </a:bodyPr>
          <a:lstStyle/>
          <a:p>
            <a:pPr algn="l"/>
            <a:r>
              <a:rPr lang="en-GB" dirty="0">
                <a:solidFill>
                  <a:schemeClr val="bg1"/>
                </a:solidFill>
              </a:rPr>
              <a:t>Compare a Global Curriculum with an UK Curriculum. </a:t>
            </a:r>
          </a:p>
        </p:txBody>
      </p:sp>
      <p:sp>
        <p:nvSpPr>
          <p:cNvPr id="3" name="Subtitle 2">
            <a:extLst>
              <a:ext uri="{FF2B5EF4-FFF2-40B4-BE49-F238E27FC236}">
                <a16:creationId xmlns:a16="http://schemas.microsoft.com/office/drawing/2014/main" id="{F71919A7-E569-4545-9629-4E988184F246}"/>
              </a:ext>
            </a:extLst>
          </p:cNvPr>
          <p:cNvSpPr>
            <a:spLocks noGrp="1"/>
          </p:cNvSpPr>
          <p:nvPr>
            <p:ph type="subTitle" idx="1"/>
          </p:nvPr>
        </p:nvSpPr>
        <p:spPr>
          <a:xfrm>
            <a:off x="214755" y="1411347"/>
            <a:ext cx="5392495" cy="1248274"/>
          </a:xfrm>
        </p:spPr>
        <p:txBody>
          <a:bodyPr anchor="b">
            <a:normAutofit fontScale="77500" lnSpcReduction="20000"/>
          </a:bodyPr>
          <a:lstStyle/>
          <a:p>
            <a:pPr algn="l"/>
            <a:r>
              <a:rPr lang="en-GB" sz="3600" dirty="0">
                <a:solidFill>
                  <a:schemeClr val="bg1"/>
                </a:solidFill>
              </a:rPr>
              <a:t>ECES6013C</a:t>
            </a:r>
          </a:p>
          <a:p>
            <a:pPr algn="l"/>
            <a:r>
              <a:rPr lang="en-GB" sz="3600" dirty="0">
                <a:solidFill>
                  <a:schemeClr val="bg1"/>
                </a:solidFill>
              </a:rPr>
              <a:t>Curriculum Studies: Principles and Innovation</a:t>
            </a:r>
          </a:p>
        </p:txBody>
      </p:sp>
      <p:sp>
        <p:nvSpPr>
          <p:cNvPr id="5" name="TextBox 4">
            <a:extLst>
              <a:ext uri="{FF2B5EF4-FFF2-40B4-BE49-F238E27FC236}">
                <a16:creationId xmlns:a16="http://schemas.microsoft.com/office/drawing/2014/main" id="{18506E6F-C93B-4B45-88C4-48846CDE8C8A}"/>
              </a:ext>
            </a:extLst>
          </p:cNvPr>
          <p:cNvSpPr txBox="1"/>
          <p:nvPr/>
        </p:nvSpPr>
        <p:spPr>
          <a:xfrm>
            <a:off x="214755" y="5652197"/>
            <a:ext cx="3840480" cy="369332"/>
          </a:xfrm>
          <a:prstGeom prst="rect">
            <a:avLst/>
          </a:prstGeom>
          <a:noFill/>
        </p:spPr>
        <p:txBody>
          <a:bodyPr wrap="square" rtlCol="0">
            <a:spAutoFit/>
          </a:bodyPr>
          <a:lstStyle/>
          <a:p>
            <a:r>
              <a:rPr lang="en-GB" dirty="0"/>
              <a:t>Angharad Boswell, 1800739.</a:t>
            </a:r>
          </a:p>
        </p:txBody>
      </p:sp>
    </p:spTree>
    <p:extLst>
      <p:ext uri="{BB962C8B-B14F-4D97-AF65-F5344CB8AC3E}">
        <p14:creationId xmlns:p14="http://schemas.microsoft.com/office/powerpoint/2010/main" val="309912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58528-8CF4-4681-AA88-B4F9151997E5}"/>
              </a:ext>
            </a:extLst>
          </p:cNvPr>
          <p:cNvSpPr>
            <a:spLocks noGrp="1"/>
          </p:cNvSpPr>
          <p:nvPr>
            <p:ph type="title"/>
          </p:nvPr>
        </p:nvSpPr>
        <p:spPr/>
        <p:txBody>
          <a:bodyPr/>
          <a:lstStyle/>
          <a:p>
            <a:pPr algn="ctr"/>
            <a:r>
              <a:rPr lang="en-GB" dirty="0"/>
              <a:t>Introduction</a:t>
            </a:r>
          </a:p>
        </p:txBody>
      </p:sp>
      <p:sp>
        <p:nvSpPr>
          <p:cNvPr id="3" name="Content Placeholder 2">
            <a:extLst>
              <a:ext uri="{FF2B5EF4-FFF2-40B4-BE49-F238E27FC236}">
                <a16:creationId xmlns:a16="http://schemas.microsoft.com/office/drawing/2014/main" id="{FAD6E156-003B-4F39-89C0-4141553688A8}"/>
              </a:ext>
            </a:extLst>
          </p:cNvPr>
          <p:cNvSpPr>
            <a:spLocks noGrp="1"/>
          </p:cNvSpPr>
          <p:nvPr>
            <p:ph idx="1"/>
          </p:nvPr>
        </p:nvSpPr>
        <p:spPr/>
        <p:txBody>
          <a:bodyPr/>
          <a:lstStyle/>
          <a:p>
            <a:r>
              <a:rPr lang="en-GB" dirty="0"/>
              <a:t>Develop knowledge of the Finnish Curriculum and the Curriculum for Wales (Foundation Phase Framework) </a:t>
            </a:r>
          </a:p>
          <a:p>
            <a:r>
              <a:rPr lang="en-GB" dirty="0"/>
              <a:t>To be aware of the drawbacks and benefits that come with the Finnish Educational System and their Curriculum  </a:t>
            </a:r>
          </a:p>
          <a:p>
            <a:r>
              <a:rPr lang="en-GB" dirty="0"/>
              <a:t>To state the similarities and differences between both the Finnish and Welsh Curriculum </a:t>
            </a:r>
          </a:p>
        </p:txBody>
      </p:sp>
      <p:sp>
        <p:nvSpPr>
          <p:cNvPr id="4" name="Rectangle 3">
            <a:extLst>
              <a:ext uri="{FF2B5EF4-FFF2-40B4-BE49-F238E27FC236}">
                <a16:creationId xmlns:a16="http://schemas.microsoft.com/office/drawing/2014/main" id="{1A22E80D-9B49-4359-919F-055C69268E8C}"/>
              </a:ext>
            </a:extLst>
          </p:cNvPr>
          <p:cNvSpPr/>
          <p:nvPr/>
        </p:nvSpPr>
        <p:spPr>
          <a:xfrm>
            <a:off x="4297888" y="1347619"/>
            <a:ext cx="476784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Main Objectives</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837527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80805-D73E-415D-AFBE-77B6CFB77960}"/>
              </a:ext>
            </a:extLst>
          </p:cNvPr>
          <p:cNvSpPr>
            <a:spLocks noGrp="1"/>
          </p:cNvSpPr>
          <p:nvPr>
            <p:ph type="title"/>
          </p:nvPr>
        </p:nvSpPr>
        <p:spPr/>
        <p:txBody>
          <a:bodyPr/>
          <a:lstStyle/>
          <a:p>
            <a:pPr algn="ctr"/>
            <a:r>
              <a:rPr lang="en-GB" dirty="0"/>
              <a:t>Key Terms and Background Information</a:t>
            </a:r>
          </a:p>
        </p:txBody>
      </p:sp>
      <p:sp>
        <p:nvSpPr>
          <p:cNvPr id="3" name="Content Placeholder 2">
            <a:extLst>
              <a:ext uri="{FF2B5EF4-FFF2-40B4-BE49-F238E27FC236}">
                <a16:creationId xmlns:a16="http://schemas.microsoft.com/office/drawing/2014/main" id="{9AF857D1-A205-41E1-AE06-19ED711D715F}"/>
              </a:ext>
            </a:extLst>
          </p:cNvPr>
          <p:cNvSpPr>
            <a:spLocks noGrp="1"/>
          </p:cNvSpPr>
          <p:nvPr>
            <p:ph idx="1"/>
          </p:nvPr>
        </p:nvSpPr>
        <p:spPr>
          <a:xfrm>
            <a:off x="3869268" y="1635890"/>
            <a:ext cx="7315200" cy="2035600"/>
          </a:xfrm>
        </p:spPr>
        <p:txBody>
          <a:bodyPr>
            <a:normAutofit fontScale="92500" lnSpcReduction="10000"/>
          </a:bodyPr>
          <a:lstStyle/>
          <a:p>
            <a:r>
              <a:rPr lang="en-GB" b="1" dirty="0"/>
              <a:t>Curriculum:</a:t>
            </a:r>
            <a:r>
              <a:rPr lang="en-GB" dirty="0"/>
              <a:t> </a:t>
            </a:r>
            <a:r>
              <a:rPr lang="en-GB" i="1" dirty="0"/>
              <a:t>‘the subjects studied in a school, college, etc. and what each subject includes’ </a:t>
            </a:r>
            <a:r>
              <a:rPr lang="en-GB" dirty="0"/>
              <a:t>(Cambridge, 2020)</a:t>
            </a:r>
          </a:p>
          <a:p>
            <a:r>
              <a:rPr lang="en-GB" b="1" dirty="0"/>
              <a:t>Global Curriculum: </a:t>
            </a:r>
            <a:r>
              <a:rPr lang="en-GB" i="1" dirty="0"/>
              <a:t>‘A global education is one that incorporates learning about the cultures, geographies, histories, and current issues of all the world's regions. ... Global education develops students' skills to engage with their global peers and highlights actions students can take as citizens of the world’</a:t>
            </a:r>
            <a:r>
              <a:rPr lang="en-GB" dirty="0"/>
              <a:t> (Primary Source, 2020)</a:t>
            </a:r>
          </a:p>
          <a:p>
            <a:pPr marL="0" indent="0">
              <a:buNone/>
            </a:pPr>
            <a:endParaRPr lang="en-GB" dirty="0"/>
          </a:p>
        </p:txBody>
      </p:sp>
      <p:sp>
        <p:nvSpPr>
          <p:cNvPr id="4" name="Rectangle 3">
            <a:extLst>
              <a:ext uri="{FF2B5EF4-FFF2-40B4-BE49-F238E27FC236}">
                <a16:creationId xmlns:a16="http://schemas.microsoft.com/office/drawing/2014/main" id="{C75E65AB-AB76-4F0A-BADA-996E66653B2F}"/>
              </a:ext>
            </a:extLst>
          </p:cNvPr>
          <p:cNvSpPr/>
          <p:nvPr/>
        </p:nvSpPr>
        <p:spPr>
          <a:xfrm>
            <a:off x="3987763" y="449648"/>
            <a:ext cx="3315331"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Definitions</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5" name="Rectangle 4">
            <a:extLst>
              <a:ext uri="{FF2B5EF4-FFF2-40B4-BE49-F238E27FC236}">
                <a16:creationId xmlns:a16="http://schemas.microsoft.com/office/drawing/2014/main" id="{9A89FBD2-710E-4533-AD7C-5C7DDA2ED244}"/>
              </a:ext>
            </a:extLst>
          </p:cNvPr>
          <p:cNvSpPr/>
          <p:nvPr/>
        </p:nvSpPr>
        <p:spPr>
          <a:xfrm>
            <a:off x="3908658" y="3449423"/>
            <a:ext cx="7613174"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Importance of Curriculum</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6" name="Content Placeholder 2">
            <a:extLst>
              <a:ext uri="{FF2B5EF4-FFF2-40B4-BE49-F238E27FC236}">
                <a16:creationId xmlns:a16="http://schemas.microsoft.com/office/drawing/2014/main" id="{37BB4412-1B6C-4BD1-888C-1384408F44BF}"/>
              </a:ext>
            </a:extLst>
          </p:cNvPr>
          <p:cNvSpPr txBox="1">
            <a:spLocks/>
          </p:cNvSpPr>
          <p:nvPr/>
        </p:nvSpPr>
        <p:spPr>
          <a:xfrm>
            <a:off x="3869268" y="4467222"/>
            <a:ext cx="7315200" cy="2035600"/>
          </a:xfrm>
          <a:prstGeom prst="rect">
            <a:avLst/>
          </a:prstGeom>
        </p:spPr>
        <p:txBody>
          <a:bodyPr vert="horz" lIns="91440" tIns="45720" rIns="91440" bIns="45720" rtlCol="0" anchor="ctr">
            <a:normAutofit lnSpcReduction="10000"/>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r>
              <a:rPr lang="en-GB" dirty="0"/>
              <a:t>Global learning is essential in the 21</a:t>
            </a:r>
            <a:r>
              <a:rPr lang="en-GB" baseline="30000" dirty="0"/>
              <a:t>st</a:t>
            </a:r>
            <a:r>
              <a:rPr lang="en-GB" dirty="0"/>
              <a:t> Century </a:t>
            </a:r>
          </a:p>
          <a:p>
            <a:r>
              <a:rPr lang="en-GB" dirty="0"/>
              <a:t>Creates a structure </a:t>
            </a:r>
          </a:p>
          <a:p>
            <a:r>
              <a:rPr lang="en-GB" dirty="0"/>
              <a:t>Responsibility </a:t>
            </a:r>
          </a:p>
          <a:p>
            <a:r>
              <a:rPr lang="en-GB" dirty="0"/>
              <a:t>Meaningful learning opportunities </a:t>
            </a:r>
          </a:p>
          <a:p>
            <a:r>
              <a:rPr lang="en-GB" dirty="0"/>
              <a:t>Inclusivity </a:t>
            </a:r>
          </a:p>
        </p:txBody>
      </p:sp>
      <p:sp>
        <p:nvSpPr>
          <p:cNvPr id="7" name="TextBox 6">
            <a:extLst>
              <a:ext uri="{FF2B5EF4-FFF2-40B4-BE49-F238E27FC236}">
                <a16:creationId xmlns:a16="http://schemas.microsoft.com/office/drawing/2014/main" id="{9ECC68EE-39B5-4243-95F6-5A781D9638FE}"/>
              </a:ext>
            </a:extLst>
          </p:cNvPr>
          <p:cNvSpPr txBox="1"/>
          <p:nvPr/>
        </p:nvSpPr>
        <p:spPr>
          <a:xfrm>
            <a:off x="0" y="5604292"/>
            <a:ext cx="2398643" cy="492443"/>
          </a:xfrm>
          <a:prstGeom prst="rect">
            <a:avLst/>
          </a:prstGeom>
          <a:noFill/>
        </p:spPr>
        <p:txBody>
          <a:bodyPr wrap="square" rtlCol="0">
            <a:spAutoFit/>
          </a:bodyPr>
          <a:lstStyle/>
          <a:p>
            <a:r>
              <a:rPr lang="en-GB" sz="1100" dirty="0"/>
              <a:t>Cambridge, 2020.</a:t>
            </a:r>
          </a:p>
          <a:p>
            <a:r>
              <a:rPr lang="en-GB" sz="1100" dirty="0"/>
              <a:t>Primary Source, 2020</a:t>
            </a:r>
            <a:r>
              <a:rPr lang="en-GB" sz="1400" dirty="0"/>
              <a:t>.</a:t>
            </a:r>
          </a:p>
        </p:txBody>
      </p:sp>
    </p:spTree>
    <p:extLst>
      <p:ext uri="{BB962C8B-B14F-4D97-AF65-F5344CB8AC3E}">
        <p14:creationId xmlns:p14="http://schemas.microsoft.com/office/powerpoint/2010/main" val="880918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74F254-B825-438D-8DC8-1A2B03FDBEEA}"/>
              </a:ext>
            </a:extLst>
          </p:cNvPr>
          <p:cNvSpPr>
            <a:spLocks noGrp="1"/>
          </p:cNvSpPr>
          <p:nvPr>
            <p:ph type="title"/>
          </p:nvPr>
        </p:nvSpPr>
        <p:spPr/>
        <p:txBody>
          <a:bodyPr/>
          <a:lstStyle/>
          <a:p>
            <a:pPr algn="ctr"/>
            <a:r>
              <a:rPr lang="en-GB" dirty="0"/>
              <a:t>Finnish Curriculum </a:t>
            </a:r>
          </a:p>
        </p:txBody>
      </p:sp>
      <p:sp>
        <p:nvSpPr>
          <p:cNvPr id="3" name="Content Placeholder 2">
            <a:extLst>
              <a:ext uri="{FF2B5EF4-FFF2-40B4-BE49-F238E27FC236}">
                <a16:creationId xmlns:a16="http://schemas.microsoft.com/office/drawing/2014/main" id="{1A7E9D92-4E7B-412B-8CBA-D155485F94DF}"/>
              </a:ext>
            </a:extLst>
          </p:cNvPr>
          <p:cNvSpPr>
            <a:spLocks noGrp="1"/>
          </p:cNvSpPr>
          <p:nvPr>
            <p:ph idx="1"/>
          </p:nvPr>
        </p:nvSpPr>
        <p:spPr>
          <a:xfrm>
            <a:off x="3763155" y="1403684"/>
            <a:ext cx="7990127" cy="3252446"/>
          </a:xfrm>
        </p:spPr>
        <p:txBody>
          <a:bodyPr>
            <a:normAutofit fontScale="70000" lnSpcReduction="20000"/>
          </a:bodyPr>
          <a:lstStyle/>
          <a:p>
            <a:r>
              <a:rPr lang="en-GB" sz="1700" dirty="0"/>
              <a:t>The curriculum is now managed by the Finnish National Agency for Education (EDUFI) </a:t>
            </a:r>
          </a:p>
          <a:p>
            <a:r>
              <a:rPr lang="en-GB" sz="1700" dirty="0"/>
              <a:t>Main aim: to view the development of each child as a human begin and citizen </a:t>
            </a:r>
          </a:p>
          <a:p>
            <a:r>
              <a:rPr lang="en-GB" sz="1700" dirty="0"/>
              <a:t>School begins at age 7</a:t>
            </a:r>
          </a:p>
          <a:p>
            <a:r>
              <a:rPr lang="en-GB" sz="1700" dirty="0"/>
              <a:t>Breaks after each 45 minute lesson</a:t>
            </a:r>
          </a:p>
          <a:p>
            <a:r>
              <a:rPr lang="en-GB" sz="1700" dirty="0"/>
              <a:t>Up to speed with rapidly changing, complex world</a:t>
            </a:r>
          </a:p>
          <a:p>
            <a:r>
              <a:rPr lang="en-GB" sz="1700" dirty="0"/>
              <a:t>Equal and high-quality education for all</a:t>
            </a:r>
          </a:p>
          <a:p>
            <a:r>
              <a:rPr lang="en-GB" sz="1700" dirty="0"/>
              <a:t>Holistic Approach</a:t>
            </a:r>
          </a:p>
          <a:p>
            <a:r>
              <a:rPr lang="en-GB" sz="1700" dirty="0"/>
              <a:t>The new reform allowed learners to improve their interactions with learning, creating more meaningful lessons and skills that could be transferred into later life </a:t>
            </a:r>
          </a:p>
          <a:p>
            <a:r>
              <a:rPr lang="en-GB" sz="1700" dirty="0"/>
              <a:t>Short school days and minimum homework assignments</a:t>
            </a:r>
          </a:p>
          <a:p>
            <a:r>
              <a:rPr lang="en-GB" sz="1700" dirty="0"/>
              <a:t> Integrative Approach</a:t>
            </a:r>
          </a:p>
          <a:p>
            <a:r>
              <a:rPr lang="en-GB" dirty="0"/>
              <a:t>Vygotsky Theory</a:t>
            </a:r>
          </a:p>
          <a:p>
            <a:endParaRPr lang="en-GB" dirty="0"/>
          </a:p>
        </p:txBody>
      </p:sp>
      <p:sp>
        <p:nvSpPr>
          <p:cNvPr id="4" name="Rectangle 3">
            <a:extLst>
              <a:ext uri="{FF2B5EF4-FFF2-40B4-BE49-F238E27FC236}">
                <a16:creationId xmlns:a16="http://schemas.microsoft.com/office/drawing/2014/main" id="{9EB461B6-FA5F-4E80-A977-FF03589D7D0E}"/>
              </a:ext>
            </a:extLst>
          </p:cNvPr>
          <p:cNvSpPr/>
          <p:nvPr/>
        </p:nvSpPr>
        <p:spPr>
          <a:xfrm>
            <a:off x="3763155" y="200150"/>
            <a:ext cx="44536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Main Overview</a:t>
            </a:r>
          </a:p>
        </p:txBody>
      </p:sp>
      <p:sp>
        <p:nvSpPr>
          <p:cNvPr id="8" name="TextBox 7">
            <a:extLst>
              <a:ext uri="{FF2B5EF4-FFF2-40B4-BE49-F238E27FC236}">
                <a16:creationId xmlns:a16="http://schemas.microsoft.com/office/drawing/2014/main" id="{E06EE43C-1E65-4BA2-A9E0-531D2DFB2273}"/>
              </a:ext>
            </a:extLst>
          </p:cNvPr>
          <p:cNvSpPr txBox="1"/>
          <p:nvPr/>
        </p:nvSpPr>
        <p:spPr>
          <a:xfrm>
            <a:off x="0" y="5309650"/>
            <a:ext cx="2398643" cy="954107"/>
          </a:xfrm>
          <a:prstGeom prst="rect">
            <a:avLst/>
          </a:prstGeom>
          <a:noFill/>
        </p:spPr>
        <p:txBody>
          <a:bodyPr wrap="square" rtlCol="0">
            <a:spAutoFit/>
          </a:bodyPr>
          <a:lstStyle/>
          <a:p>
            <a:r>
              <a:rPr lang="en-GB" sz="1100" dirty="0" err="1"/>
              <a:t>Halinen</a:t>
            </a:r>
            <a:r>
              <a:rPr lang="en-GB" sz="1100" dirty="0"/>
              <a:t>, 2018</a:t>
            </a:r>
            <a:r>
              <a:rPr lang="en-GB" sz="1400" dirty="0"/>
              <a:t>.</a:t>
            </a:r>
          </a:p>
          <a:p>
            <a:r>
              <a:rPr lang="en-GB" sz="1400" dirty="0" err="1"/>
              <a:t>Jokivuori</a:t>
            </a:r>
            <a:r>
              <a:rPr lang="en-GB" sz="1400" dirty="0"/>
              <a:t>, 2019</a:t>
            </a:r>
          </a:p>
          <a:p>
            <a:r>
              <a:rPr lang="en-GB" sz="1400" dirty="0" err="1"/>
              <a:t>Lahdemaki</a:t>
            </a:r>
            <a:r>
              <a:rPr lang="en-GB" sz="1400" dirty="0"/>
              <a:t>, 2018.</a:t>
            </a:r>
          </a:p>
          <a:p>
            <a:endParaRPr lang="en-GB" sz="1400" dirty="0"/>
          </a:p>
        </p:txBody>
      </p:sp>
      <p:sp>
        <p:nvSpPr>
          <p:cNvPr id="12" name="Content Placeholder 2">
            <a:extLst>
              <a:ext uri="{FF2B5EF4-FFF2-40B4-BE49-F238E27FC236}">
                <a16:creationId xmlns:a16="http://schemas.microsoft.com/office/drawing/2014/main" id="{6345A5B8-0937-4641-9944-D664C29E9631}"/>
              </a:ext>
            </a:extLst>
          </p:cNvPr>
          <p:cNvSpPr txBox="1">
            <a:spLocks/>
          </p:cNvSpPr>
          <p:nvPr/>
        </p:nvSpPr>
        <p:spPr>
          <a:xfrm>
            <a:off x="3763155" y="5607424"/>
            <a:ext cx="6564740" cy="1531222"/>
          </a:xfrm>
          <a:prstGeom prst="rect">
            <a:avLst/>
          </a:prstGeom>
        </p:spPr>
        <p:txBody>
          <a:bodyPr vert="horz" lIns="91440" tIns="45720" rIns="91440" bIns="45720" rtlCol="0" anchor="ctr">
            <a:normAutofit fontScale="70000" lnSpcReduction="20000"/>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r>
              <a:rPr lang="en-GB" dirty="0"/>
              <a:t>Uniqueness of each individual </a:t>
            </a:r>
          </a:p>
          <a:p>
            <a:r>
              <a:rPr lang="en-GB" dirty="0"/>
              <a:t>High quality education is deemed a basic human right</a:t>
            </a:r>
          </a:p>
          <a:p>
            <a:r>
              <a:rPr lang="en-GB" dirty="0"/>
              <a:t>Education is needed to allow a sustainable life</a:t>
            </a:r>
          </a:p>
          <a:p>
            <a:r>
              <a:rPr lang="en-GB" dirty="0"/>
              <a:t>Looks deeply at humanity, culture, civilisation, equity and democracy </a:t>
            </a:r>
          </a:p>
          <a:p>
            <a:r>
              <a:rPr lang="en-GB" dirty="0"/>
              <a:t>Views cultural variety as richness (</a:t>
            </a:r>
            <a:r>
              <a:rPr lang="en-GB" dirty="0" err="1"/>
              <a:t>Lahdemaki</a:t>
            </a:r>
            <a:r>
              <a:rPr lang="en-GB" dirty="0"/>
              <a:t>, 2018)</a:t>
            </a:r>
          </a:p>
          <a:p>
            <a:endParaRPr lang="en-GB" dirty="0"/>
          </a:p>
          <a:p>
            <a:endParaRPr lang="en-GB" dirty="0"/>
          </a:p>
          <a:p>
            <a:endParaRPr lang="en-GB" dirty="0"/>
          </a:p>
        </p:txBody>
      </p:sp>
      <p:sp>
        <p:nvSpPr>
          <p:cNvPr id="13" name="Rectangle 12">
            <a:extLst>
              <a:ext uri="{FF2B5EF4-FFF2-40B4-BE49-F238E27FC236}">
                <a16:creationId xmlns:a16="http://schemas.microsoft.com/office/drawing/2014/main" id="{0B8BD953-BFC3-4439-9DF0-344358CCD529}"/>
              </a:ext>
            </a:extLst>
          </p:cNvPr>
          <p:cNvSpPr/>
          <p:nvPr/>
        </p:nvSpPr>
        <p:spPr>
          <a:xfrm>
            <a:off x="3913393" y="4423308"/>
            <a:ext cx="1734769" cy="769441"/>
          </a:xfrm>
          <a:prstGeom prst="rect">
            <a:avLst/>
          </a:prstGeom>
          <a:noFill/>
        </p:spPr>
        <p:txBody>
          <a:bodyPr wrap="non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rPr>
              <a:t>Values</a:t>
            </a:r>
          </a:p>
        </p:txBody>
      </p:sp>
    </p:spTree>
    <p:extLst>
      <p:ext uri="{BB962C8B-B14F-4D97-AF65-F5344CB8AC3E}">
        <p14:creationId xmlns:p14="http://schemas.microsoft.com/office/powerpoint/2010/main" val="33598758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3735C-223D-4F17-AFF5-BBC2465645A9}"/>
              </a:ext>
            </a:extLst>
          </p:cNvPr>
          <p:cNvSpPr>
            <a:spLocks noGrp="1"/>
          </p:cNvSpPr>
          <p:nvPr>
            <p:ph type="title"/>
          </p:nvPr>
        </p:nvSpPr>
        <p:spPr/>
        <p:txBody>
          <a:bodyPr/>
          <a:lstStyle/>
          <a:p>
            <a:pPr algn="ctr"/>
            <a:r>
              <a:rPr lang="en-GB" dirty="0"/>
              <a:t>Finnish Curriculum </a:t>
            </a:r>
          </a:p>
        </p:txBody>
      </p:sp>
      <p:sp>
        <p:nvSpPr>
          <p:cNvPr id="3" name="Content Placeholder 2">
            <a:extLst>
              <a:ext uri="{FF2B5EF4-FFF2-40B4-BE49-F238E27FC236}">
                <a16:creationId xmlns:a16="http://schemas.microsoft.com/office/drawing/2014/main" id="{AF8DEFFE-6474-4520-A426-C504B1E54538}"/>
              </a:ext>
            </a:extLst>
          </p:cNvPr>
          <p:cNvSpPr>
            <a:spLocks noGrp="1"/>
          </p:cNvSpPr>
          <p:nvPr>
            <p:ph idx="1"/>
          </p:nvPr>
        </p:nvSpPr>
        <p:spPr>
          <a:xfrm>
            <a:off x="3662365" y="1585502"/>
            <a:ext cx="3638437" cy="4399245"/>
          </a:xfrm>
        </p:spPr>
        <p:txBody>
          <a:bodyPr>
            <a:normAutofit fontScale="92500" lnSpcReduction="20000"/>
          </a:bodyPr>
          <a:lstStyle/>
          <a:p>
            <a:r>
              <a:rPr lang="en-GB" dirty="0"/>
              <a:t>Free education, even at university level</a:t>
            </a:r>
          </a:p>
          <a:p>
            <a:r>
              <a:rPr lang="en-GB" dirty="0"/>
              <a:t>Pupil centred</a:t>
            </a:r>
          </a:p>
          <a:p>
            <a:r>
              <a:rPr lang="en-GB" dirty="0"/>
              <a:t>Child centred learning approaches</a:t>
            </a:r>
          </a:p>
          <a:p>
            <a:r>
              <a:rPr lang="en-GB" dirty="0"/>
              <a:t>Teachers are highly valued and educated professionals </a:t>
            </a:r>
          </a:p>
          <a:p>
            <a:r>
              <a:rPr lang="en-GB" dirty="0"/>
              <a:t>The new reforms purpose was to improve students opportunities surrounding their learning </a:t>
            </a:r>
          </a:p>
          <a:p>
            <a:r>
              <a:rPr lang="en-GB" dirty="0"/>
              <a:t>Teachers have pedagogical autonomy </a:t>
            </a:r>
          </a:p>
          <a:p>
            <a:r>
              <a:rPr lang="en-GB" dirty="0"/>
              <a:t>Social mobility</a:t>
            </a:r>
          </a:p>
          <a:p>
            <a:r>
              <a:rPr lang="en-GB" dirty="0"/>
              <a:t>Treated as equals </a:t>
            </a:r>
          </a:p>
        </p:txBody>
      </p:sp>
      <p:sp>
        <p:nvSpPr>
          <p:cNvPr id="4" name="Rectangle 3">
            <a:extLst>
              <a:ext uri="{FF2B5EF4-FFF2-40B4-BE49-F238E27FC236}">
                <a16:creationId xmlns:a16="http://schemas.microsoft.com/office/drawing/2014/main" id="{ED1BE7FE-227C-4DD2-9305-024951971BA7}"/>
              </a:ext>
            </a:extLst>
          </p:cNvPr>
          <p:cNvSpPr/>
          <p:nvPr/>
        </p:nvSpPr>
        <p:spPr>
          <a:xfrm>
            <a:off x="4105834" y="662172"/>
            <a:ext cx="2550699"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Benefits</a:t>
            </a:r>
          </a:p>
        </p:txBody>
      </p:sp>
      <p:sp>
        <p:nvSpPr>
          <p:cNvPr id="5" name="Rectangle 4">
            <a:extLst>
              <a:ext uri="{FF2B5EF4-FFF2-40B4-BE49-F238E27FC236}">
                <a16:creationId xmlns:a16="http://schemas.microsoft.com/office/drawing/2014/main" id="{B697AAB5-F98C-42D6-91B1-B7F99CD94E2F}"/>
              </a:ext>
            </a:extLst>
          </p:cNvPr>
          <p:cNvSpPr/>
          <p:nvPr/>
        </p:nvSpPr>
        <p:spPr>
          <a:xfrm>
            <a:off x="8000045" y="662172"/>
            <a:ext cx="3345788"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Drawbacks</a:t>
            </a:r>
          </a:p>
        </p:txBody>
      </p:sp>
      <p:sp>
        <p:nvSpPr>
          <p:cNvPr id="8" name="TextBox 7">
            <a:extLst>
              <a:ext uri="{FF2B5EF4-FFF2-40B4-BE49-F238E27FC236}">
                <a16:creationId xmlns:a16="http://schemas.microsoft.com/office/drawing/2014/main" id="{DE28E959-5E43-4820-8193-0BB448D16427}"/>
              </a:ext>
            </a:extLst>
          </p:cNvPr>
          <p:cNvSpPr txBox="1"/>
          <p:nvPr/>
        </p:nvSpPr>
        <p:spPr>
          <a:xfrm>
            <a:off x="0" y="5247966"/>
            <a:ext cx="2398643" cy="954107"/>
          </a:xfrm>
          <a:prstGeom prst="rect">
            <a:avLst/>
          </a:prstGeom>
          <a:noFill/>
        </p:spPr>
        <p:txBody>
          <a:bodyPr wrap="square" rtlCol="0">
            <a:spAutoFit/>
          </a:bodyPr>
          <a:lstStyle/>
          <a:p>
            <a:r>
              <a:rPr lang="en-GB" sz="1100" dirty="0" err="1"/>
              <a:t>Halinen</a:t>
            </a:r>
            <a:r>
              <a:rPr lang="en-GB" sz="1100" dirty="0"/>
              <a:t>, 2018</a:t>
            </a:r>
            <a:r>
              <a:rPr lang="en-GB" sz="1400" dirty="0"/>
              <a:t>.</a:t>
            </a:r>
          </a:p>
          <a:p>
            <a:r>
              <a:rPr lang="en-GB" sz="1400" dirty="0" err="1"/>
              <a:t>Jokivuori</a:t>
            </a:r>
            <a:r>
              <a:rPr lang="en-GB" sz="1400" dirty="0"/>
              <a:t>, 2019.</a:t>
            </a:r>
          </a:p>
          <a:p>
            <a:r>
              <a:rPr lang="en-GB" sz="1400" dirty="0"/>
              <a:t>Kaila, 2017.</a:t>
            </a:r>
          </a:p>
          <a:p>
            <a:endParaRPr lang="en-GB" sz="1400" dirty="0"/>
          </a:p>
        </p:txBody>
      </p:sp>
      <p:sp>
        <p:nvSpPr>
          <p:cNvPr id="9" name="Content Placeholder 2">
            <a:extLst>
              <a:ext uri="{FF2B5EF4-FFF2-40B4-BE49-F238E27FC236}">
                <a16:creationId xmlns:a16="http://schemas.microsoft.com/office/drawing/2014/main" id="{81DC2F68-2075-4FA0-90C5-DCC535A5E706}"/>
              </a:ext>
            </a:extLst>
          </p:cNvPr>
          <p:cNvSpPr txBox="1">
            <a:spLocks/>
          </p:cNvSpPr>
          <p:nvPr/>
        </p:nvSpPr>
        <p:spPr>
          <a:xfrm>
            <a:off x="8138517" y="1123837"/>
            <a:ext cx="3638437" cy="4399245"/>
          </a:xfrm>
          <a:prstGeom prst="rect">
            <a:avLst/>
          </a:prstGeom>
        </p:spPr>
        <p:txBody>
          <a:bodyPr vert="horz" lIns="91440" tIns="45720" rIns="91440" bIns="45720" rtlCol="0" anchor="ctr">
            <a:norm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r>
              <a:rPr lang="en-GB" dirty="0"/>
              <a:t>Lack of self-belonging</a:t>
            </a:r>
          </a:p>
          <a:p>
            <a:r>
              <a:rPr lang="en-GB" dirty="0"/>
              <a:t>Poor attitude </a:t>
            </a:r>
          </a:p>
          <a:p>
            <a:r>
              <a:rPr lang="en-GB" dirty="0"/>
              <a:t>More peer pressure</a:t>
            </a:r>
          </a:p>
          <a:p>
            <a:r>
              <a:rPr lang="en-GB" dirty="0"/>
              <a:t>Treated as Equals</a:t>
            </a:r>
          </a:p>
          <a:p>
            <a:r>
              <a:rPr lang="en-GB" dirty="0"/>
              <a:t>Not enough learning time</a:t>
            </a:r>
          </a:p>
          <a:p>
            <a:r>
              <a:rPr lang="en-GB" dirty="0"/>
              <a:t>Late age start</a:t>
            </a:r>
          </a:p>
          <a:p>
            <a:pPr marL="0" indent="0">
              <a:buNone/>
            </a:pPr>
            <a:endParaRPr lang="en-GB" dirty="0"/>
          </a:p>
        </p:txBody>
      </p:sp>
      <p:sp>
        <p:nvSpPr>
          <p:cNvPr id="11" name="Rectangle 10">
            <a:extLst>
              <a:ext uri="{FF2B5EF4-FFF2-40B4-BE49-F238E27FC236}">
                <a16:creationId xmlns:a16="http://schemas.microsoft.com/office/drawing/2014/main" id="{C81B03A3-9DF0-441E-B8A5-77191550CA7A}"/>
              </a:ext>
            </a:extLst>
          </p:cNvPr>
          <p:cNvSpPr/>
          <p:nvPr/>
        </p:nvSpPr>
        <p:spPr>
          <a:xfrm>
            <a:off x="7523205" y="668113"/>
            <a:ext cx="45719" cy="551262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2291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57FA9-035D-4D5C-B594-510FDB213377}"/>
              </a:ext>
            </a:extLst>
          </p:cNvPr>
          <p:cNvSpPr>
            <a:spLocks noGrp="1"/>
          </p:cNvSpPr>
          <p:nvPr>
            <p:ph type="title"/>
          </p:nvPr>
        </p:nvSpPr>
        <p:spPr/>
        <p:txBody>
          <a:bodyPr/>
          <a:lstStyle/>
          <a:p>
            <a:pPr algn="ctr"/>
            <a:r>
              <a:rPr lang="en-GB" dirty="0"/>
              <a:t>Curriculum for Wales: Foundation Phase</a:t>
            </a:r>
          </a:p>
        </p:txBody>
      </p:sp>
      <p:sp>
        <p:nvSpPr>
          <p:cNvPr id="3" name="Content Placeholder 2">
            <a:extLst>
              <a:ext uri="{FF2B5EF4-FFF2-40B4-BE49-F238E27FC236}">
                <a16:creationId xmlns:a16="http://schemas.microsoft.com/office/drawing/2014/main" id="{46982468-ED52-4736-BB7B-244E3F808255}"/>
              </a:ext>
            </a:extLst>
          </p:cNvPr>
          <p:cNvSpPr>
            <a:spLocks noGrp="1"/>
          </p:cNvSpPr>
          <p:nvPr>
            <p:ph idx="1"/>
          </p:nvPr>
        </p:nvSpPr>
        <p:spPr>
          <a:xfrm>
            <a:off x="3693095" y="4318707"/>
            <a:ext cx="4805809" cy="2201109"/>
          </a:xfrm>
        </p:spPr>
        <p:txBody>
          <a:bodyPr>
            <a:normAutofit fontScale="62500" lnSpcReduction="20000"/>
          </a:bodyPr>
          <a:lstStyle/>
          <a:p>
            <a:r>
              <a:rPr lang="en-GB" dirty="0"/>
              <a:t>Personal and Social Development, Well-being and Cultural Diversity.</a:t>
            </a:r>
          </a:p>
          <a:p>
            <a:r>
              <a:rPr lang="en-GB" dirty="0"/>
              <a:t>Language, Literacy and Communication Skills.</a:t>
            </a:r>
          </a:p>
          <a:p>
            <a:r>
              <a:rPr lang="en-GB" dirty="0"/>
              <a:t>Mathematical Development.</a:t>
            </a:r>
          </a:p>
          <a:p>
            <a:r>
              <a:rPr lang="en-GB" dirty="0"/>
              <a:t>Welsh Language Development.</a:t>
            </a:r>
          </a:p>
          <a:p>
            <a:r>
              <a:rPr lang="en-GB" dirty="0"/>
              <a:t>Knowledge and Understanding of the World.</a:t>
            </a:r>
          </a:p>
          <a:p>
            <a:r>
              <a:rPr lang="en-GB" dirty="0"/>
              <a:t>Physical Development.</a:t>
            </a:r>
          </a:p>
          <a:p>
            <a:r>
              <a:rPr lang="en-GB" dirty="0"/>
              <a:t>Creative Development  (GOV, 2015).</a:t>
            </a:r>
          </a:p>
        </p:txBody>
      </p:sp>
      <p:sp>
        <p:nvSpPr>
          <p:cNvPr id="4" name="Rectangle 3">
            <a:extLst>
              <a:ext uri="{FF2B5EF4-FFF2-40B4-BE49-F238E27FC236}">
                <a16:creationId xmlns:a16="http://schemas.microsoft.com/office/drawing/2014/main" id="{26E59AFD-AC97-4AC2-A71D-44F5BC06807D}"/>
              </a:ext>
            </a:extLst>
          </p:cNvPr>
          <p:cNvSpPr/>
          <p:nvPr/>
        </p:nvSpPr>
        <p:spPr>
          <a:xfrm>
            <a:off x="3960639" y="265072"/>
            <a:ext cx="445365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Main Overview</a:t>
            </a:r>
          </a:p>
        </p:txBody>
      </p:sp>
      <p:sp>
        <p:nvSpPr>
          <p:cNvPr id="7" name="Rectangle 6">
            <a:extLst>
              <a:ext uri="{FF2B5EF4-FFF2-40B4-BE49-F238E27FC236}">
                <a16:creationId xmlns:a16="http://schemas.microsoft.com/office/drawing/2014/main" id="{31B30B8E-42D7-4A1A-99E5-50C5E1413D27}"/>
              </a:ext>
            </a:extLst>
          </p:cNvPr>
          <p:cNvSpPr/>
          <p:nvPr/>
        </p:nvSpPr>
        <p:spPr>
          <a:xfrm>
            <a:off x="3869268" y="3795487"/>
            <a:ext cx="4270977" cy="523220"/>
          </a:xfrm>
          <a:prstGeom prst="rect">
            <a:avLst/>
          </a:prstGeom>
          <a:noFill/>
        </p:spPr>
        <p:txBody>
          <a:bodyPr wrap="none" lIns="91440" tIns="45720" rIns="91440" bIns="45720">
            <a:spAutoFit/>
          </a:bodyPr>
          <a:lstStyle/>
          <a:p>
            <a:pPr algn="ctr"/>
            <a:r>
              <a:rPr lang="en-US" sz="2800" dirty="0">
                <a:ln w="0"/>
                <a:effectLst>
                  <a:outerShdw blurRad="38100" dist="19050" dir="2700000" algn="tl" rotWithShape="0">
                    <a:schemeClr val="dk1">
                      <a:alpha val="40000"/>
                    </a:schemeClr>
                  </a:outerShdw>
                </a:effectLst>
              </a:rPr>
              <a:t>Statutory </a:t>
            </a:r>
            <a:r>
              <a:rPr lang="en-US" sz="2800" b="0" cap="none" spc="0" dirty="0">
                <a:ln w="0"/>
                <a:solidFill>
                  <a:schemeClr val="tx1"/>
                </a:solidFill>
                <a:effectLst>
                  <a:outerShdw blurRad="38100" dist="19050" dir="2700000" algn="tl" rotWithShape="0">
                    <a:schemeClr val="dk1">
                      <a:alpha val="40000"/>
                    </a:schemeClr>
                  </a:outerShdw>
                </a:effectLst>
              </a:rPr>
              <a:t>Areas of Learning</a:t>
            </a:r>
          </a:p>
        </p:txBody>
      </p:sp>
      <p:sp>
        <p:nvSpPr>
          <p:cNvPr id="8" name="Content Placeholder 2">
            <a:extLst>
              <a:ext uri="{FF2B5EF4-FFF2-40B4-BE49-F238E27FC236}">
                <a16:creationId xmlns:a16="http://schemas.microsoft.com/office/drawing/2014/main" id="{57DD2B23-D5EB-40FD-BCB1-B4CF397BB27E}"/>
              </a:ext>
            </a:extLst>
          </p:cNvPr>
          <p:cNvSpPr txBox="1">
            <a:spLocks/>
          </p:cNvSpPr>
          <p:nvPr/>
        </p:nvSpPr>
        <p:spPr>
          <a:xfrm>
            <a:off x="3869268" y="1188403"/>
            <a:ext cx="7689686" cy="2240598"/>
          </a:xfrm>
          <a:prstGeom prst="rect">
            <a:avLst/>
          </a:prstGeom>
        </p:spPr>
        <p:txBody>
          <a:bodyPr vert="horz" lIns="91440" tIns="45720" rIns="91440" bIns="45720" rtlCol="0" anchor="ctr">
            <a:normAutofit fontScale="55000" lnSpcReduction="20000"/>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r>
              <a:rPr lang="en-GB" dirty="0"/>
              <a:t>Foundation Phase Framework introduced 2010, and updated in 2015 by the Welsh Government </a:t>
            </a:r>
          </a:p>
          <a:p>
            <a:r>
              <a:rPr lang="en-GB" dirty="0"/>
              <a:t>Framework aimed at children aged 3-7 years </a:t>
            </a:r>
          </a:p>
          <a:p>
            <a:r>
              <a:rPr lang="en-GB" dirty="0"/>
              <a:t>Encourages children to be initiative, imaginative and creative</a:t>
            </a:r>
          </a:p>
          <a:p>
            <a:r>
              <a:rPr lang="en-GB" dirty="0"/>
              <a:t>Get the Best for Wales Approach</a:t>
            </a:r>
          </a:p>
          <a:p>
            <a:r>
              <a:rPr lang="en-GB" dirty="0"/>
              <a:t>Main approach is to educate and building context for lifelong success</a:t>
            </a:r>
          </a:p>
          <a:p>
            <a:r>
              <a:rPr lang="en-GB" dirty="0"/>
              <a:t>Aim to ensure that all children are receiving positive, inclusive education</a:t>
            </a:r>
          </a:p>
          <a:p>
            <a:r>
              <a:rPr lang="en-GB" dirty="0"/>
              <a:t>Pedagogy – experimental, play-based, outdoor learning, practitioner-directed activities</a:t>
            </a:r>
          </a:p>
          <a:p>
            <a:r>
              <a:rPr lang="en-GB" dirty="0"/>
              <a:t>Vygotsky Theory</a:t>
            </a:r>
          </a:p>
        </p:txBody>
      </p:sp>
      <p:sp>
        <p:nvSpPr>
          <p:cNvPr id="10" name="TextBox 9">
            <a:extLst>
              <a:ext uri="{FF2B5EF4-FFF2-40B4-BE49-F238E27FC236}">
                <a16:creationId xmlns:a16="http://schemas.microsoft.com/office/drawing/2014/main" id="{B8C01A20-A8D6-4FC8-8EC6-FFCE4EF97C0A}"/>
              </a:ext>
            </a:extLst>
          </p:cNvPr>
          <p:cNvSpPr txBox="1"/>
          <p:nvPr/>
        </p:nvSpPr>
        <p:spPr>
          <a:xfrm>
            <a:off x="0" y="4957596"/>
            <a:ext cx="2125362" cy="923330"/>
          </a:xfrm>
          <a:prstGeom prst="rect">
            <a:avLst/>
          </a:prstGeom>
          <a:noFill/>
        </p:spPr>
        <p:txBody>
          <a:bodyPr wrap="square" rtlCol="0">
            <a:spAutoFit/>
          </a:bodyPr>
          <a:lstStyle/>
          <a:p>
            <a:r>
              <a:rPr lang="en-GB" dirty="0"/>
              <a:t>Wainwright, 2019.</a:t>
            </a:r>
          </a:p>
          <a:p>
            <a:r>
              <a:rPr lang="en-GB" dirty="0"/>
              <a:t>GOV, 2015.</a:t>
            </a:r>
          </a:p>
          <a:p>
            <a:r>
              <a:rPr lang="en-GB" dirty="0"/>
              <a:t>GOV, 2012.</a:t>
            </a:r>
          </a:p>
        </p:txBody>
      </p:sp>
    </p:spTree>
    <p:extLst>
      <p:ext uri="{BB962C8B-B14F-4D97-AF65-F5344CB8AC3E}">
        <p14:creationId xmlns:p14="http://schemas.microsoft.com/office/powerpoint/2010/main" val="662497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97A8D-2E5D-49F5-BBAA-C1D637F45119}"/>
              </a:ext>
            </a:extLst>
          </p:cNvPr>
          <p:cNvSpPr>
            <a:spLocks noGrp="1"/>
          </p:cNvSpPr>
          <p:nvPr>
            <p:ph type="title"/>
          </p:nvPr>
        </p:nvSpPr>
        <p:spPr/>
        <p:txBody>
          <a:bodyPr/>
          <a:lstStyle/>
          <a:p>
            <a:pPr algn="ctr"/>
            <a:r>
              <a:rPr lang="en-GB" dirty="0"/>
              <a:t>PISA Results</a:t>
            </a:r>
          </a:p>
        </p:txBody>
      </p:sp>
      <p:sp>
        <p:nvSpPr>
          <p:cNvPr id="8" name="TextBox 7">
            <a:extLst>
              <a:ext uri="{FF2B5EF4-FFF2-40B4-BE49-F238E27FC236}">
                <a16:creationId xmlns:a16="http://schemas.microsoft.com/office/drawing/2014/main" id="{F3A34138-566C-430D-8B68-F23D7E2218BE}"/>
              </a:ext>
            </a:extLst>
          </p:cNvPr>
          <p:cNvSpPr txBox="1"/>
          <p:nvPr/>
        </p:nvSpPr>
        <p:spPr>
          <a:xfrm>
            <a:off x="4140526" y="5648076"/>
            <a:ext cx="3174673" cy="261610"/>
          </a:xfrm>
          <a:prstGeom prst="rect">
            <a:avLst/>
          </a:prstGeom>
          <a:noFill/>
        </p:spPr>
        <p:txBody>
          <a:bodyPr wrap="square" rtlCol="0">
            <a:spAutoFit/>
          </a:bodyPr>
          <a:lstStyle/>
          <a:p>
            <a:r>
              <a:rPr lang="en-GB" sz="1100" dirty="0"/>
              <a:t>Figure 1: PISA Results 2018 (OECD, 2018).</a:t>
            </a:r>
          </a:p>
        </p:txBody>
      </p:sp>
      <p:sp>
        <p:nvSpPr>
          <p:cNvPr id="9" name="TextBox 8">
            <a:extLst>
              <a:ext uri="{FF2B5EF4-FFF2-40B4-BE49-F238E27FC236}">
                <a16:creationId xmlns:a16="http://schemas.microsoft.com/office/drawing/2014/main" id="{B295CE73-1B13-4AC3-B3B4-232CABEE5FC6}"/>
              </a:ext>
            </a:extLst>
          </p:cNvPr>
          <p:cNvSpPr txBox="1"/>
          <p:nvPr/>
        </p:nvSpPr>
        <p:spPr>
          <a:xfrm>
            <a:off x="0" y="5725020"/>
            <a:ext cx="2218765" cy="369332"/>
          </a:xfrm>
          <a:prstGeom prst="rect">
            <a:avLst/>
          </a:prstGeom>
          <a:noFill/>
        </p:spPr>
        <p:txBody>
          <a:bodyPr wrap="square" rtlCol="0">
            <a:spAutoFit/>
          </a:bodyPr>
          <a:lstStyle/>
          <a:p>
            <a:r>
              <a:rPr lang="en-GB" dirty="0"/>
              <a:t>OECD, 2018.</a:t>
            </a:r>
          </a:p>
        </p:txBody>
      </p:sp>
      <p:pic>
        <p:nvPicPr>
          <p:cNvPr id="11" name="Picture 10">
            <a:extLst>
              <a:ext uri="{FF2B5EF4-FFF2-40B4-BE49-F238E27FC236}">
                <a16:creationId xmlns:a16="http://schemas.microsoft.com/office/drawing/2014/main" id="{1C770BC7-173D-4561-BD2E-D62AC15EC5EC}"/>
              </a:ext>
            </a:extLst>
          </p:cNvPr>
          <p:cNvPicPr>
            <a:picLocks noChangeAspect="1"/>
          </p:cNvPicPr>
          <p:nvPr/>
        </p:nvPicPr>
        <p:blipFill rotWithShape="1">
          <a:blip r:embed="rId2">
            <a:extLst>
              <a:ext uri="{28A0092B-C50C-407E-A947-70E740481C1C}">
                <a14:useLocalDpi xmlns:a14="http://schemas.microsoft.com/office/drawing/2010/main" val="0"/>
              </a:ext>
            </a:extLst>
          </a:blip>
          <a:srcRect t="-1" b="72645"/>
          <a:stretch/>
        </p:blipFill>
        <p:spPr>
          <a:xfrm>
            <a:off x="3830561" y="1123837"/>
            <a:ext cx="7566143" cy="4468996"/>
          </a:xfrm>
          <a:prstGeom prst="rect">
            <a:avLst/>
          </a:prstGeom>
        </p:spPr>
      </p:pic>
    </p:spTree>
    <p:extLst>
      <p:ext uri="{BB962C8B-B14F-4D97-AF65-F5344CB8AC3E}">
        <p14:creationId xmlns:p14="http://schemas.microsoft.com/office/powerpoint/2010/main" val="2185835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33501-2239-41C7-A176-A7344EAD1F9B}"/>
              </a:ext>
            </a:extLst>
          </p:cNvPr>
          <p:cNvSpPr>
            <a:spLocks noGrp="1"/>
          </p:cNvSpPr>
          <p:nvPr>
            <p:ph type="title"/>
          </p:nvPr>
        </p:nvSpPr>
        <p:spPr/>
        <p:txBody>
          <a:bodyPr/>
          <a:lstStyle/>
          <a:p>
            <a:pPr algn="ctr"/>
            <a:r>
              <a:rPr lang="en-GB" dirty="0"/>
              <a:t>Compare and Contrast</a:t>
            </a:r>
          </a:p>
        </p:txBody>
      </p:sp>
      <p:sp>
        <p:nvSpPr>
          <p:cNvPr id="3" name="Content Placeholder 2">
            <a:extLst>
              <a:ext uri="{FF2B5EF4-FFF2-40B4-BE49-F238E27FC236}">
                <a16:creationId xmlns:a16="http://schemas.microsoft.com/office/drawing/2014/main" id="{9CBAB275-1629-4AB5-9ABF-413C6897B0A4}"/>
              </a:ext>
            </a:extLst>
          </p:cNvPr>
          <p:cNvSpPr>
            <a:spLocks noGrp="1"/>
          </p:cNvSpPr>
          <p:nvPr>
            <p:ph idx="1"/>
          </p:nvPr>
        </p:nvSpPr>
        <p:spPr>
          <a:xfrm>
            <a:off x="3810815" y="864108"/>
            <a:ext cx="3499720" cy="5120640"/>
          </a:xfrm>
        </p:spPr>
        <p:txBody>
          <a:bodyPr/>
          <a:lstStyle/>
          <a:p>
            <a:r>
              <a:rPr lang="en-GB" dirty="0"/>
              <a:t>Child-based learning</a:t>
            </a:r>
          </a:p>
          <a:p>
            <a:r>
              <a:rPr lang="en-GB" dirty="0"/>
              <a:t>All rights of each individual are considered </a:t>
            </a:r>
          </a:p>
          <a:p>
            <a:r>
              <a:rPr lang="en-GB" dirty="0"/>
              <a:t>The use of play (pedagogy)</a:t>
            </a:r>
          </a:p>
          <a:p>
            <a:r>
              <a:rPr lang="en-GB" dirty="0"/>
              <a:t>Vygotsky Theory  </a:t>
            </a:r>
          </a:p>
        </p:txBody>
      </p:sp>
      <p:sp>
        <p:nvSpPr>
          <p:cNvPr id="4" name="Content Placeholder 2">
            <a:extLst>
              <a:ext uri="{FF2B5EF4-FFF2-40B4-BE49-F238E27FC236}">
                <a16:creationId xmlns:a16="http://schemas.microsoft.com/office/drawing/2014/main" id="{F72E9722-DA89-41B6-8C12-D090E057B9AA}"/>
              </a:ext>
            </a:extLst>
          </p:cNvPr>
          <p:cNvSpPr txBox="1">
            <a:spLocks/>
          </p:cNvSpPr>
          <p:nvPr/>
        </p:nvSpPr>
        <p:spPr>
          <a:xfrm>
            <a:off x="7920950" y="864108"/>
            <a:ext cx="3499720" cy="5120640"/>
          </a:xfrm>
          <a:prstGeom prst="rect">
            <a:avLst/>
          </a:prstGeom>
        </p:spPr>
        <p:txBody>
          <a:bodyPr vert="horz" lIns="91440" tIns="45720" rIns="91440" bIns="45720" rtlCol="0" anchor="ctr">
            <a:norm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r>
              <a:rPr lang="en-GB" dirty="0"/>
              <a:t>Degree level required to become a teacher</a:t>
            </a:r>
          </a:p>
          <a:p>
            <a:r>
              <a:rPr lang="en-GB" dirty="0"/>
              <a:t>Finland lack test assessments</a:t>
            </a:r>
          </a:p>
          <a:p>
            <a:r>
              <a:rPr lang="en-GB" dirty="0"/>
              <a:t>Finland show less variation between the most able and least able students  </a:t>
            </a:r>
          </a:p>
          <a:p>
            <a:r>
              <a:rPr lang="en-GB" dirty="0"/>
              <a:t>Wales look at equity and equality </a:t>
            </a:r>
          </a:p>
          <a:p>
            <a:r>
              <a:rPr lang="en-GB" dirty="0"/>
              <a:t>Longer breaks in Finland</a:t>
            </a:r>
          </a:p>
        </p:txBody>
      </p:sp>
      <p:sp>
        <p:nvSpPr>
          <p:cNvPr id="5" name="Rectangle 4">
            <a:extLst>
              <a:ext uri="{FF2B5EF4-FFF2-40B4-BE49-F238E27FC236}">
                <a16:creationId xmlns:a16="http://schemas.microsoft.com/office/drawing/2014/main" id="{3BD3F199-D166-43F3-B24E-77E7FDB0E8B0}"/>
              </a:ext>
            </a:extLst>
          </p:cNvPr>
          <p:cNvSpPr/>
          <p:nvPr/>
        </p:nvSpPr>
        <p:spPr>
          <a:xfrm>
            <a:off x="3810815" y="662172"/>
            <a:ext cx="3379451"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Similarities</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7" name="Rectangle 6">
            <a:extLst>
              <a:ext uri="{FF2B5EF4-FFF2-40B4-BE49-F238E27FC236}">
                <a16:creationId xmlns:a16="http://schemas.microsoft.com/office/drawing/2014/main" id="{3BA75A4B-064E-4AD0-910A-7E3E74E51535}"/>
              </a:ext>
            </a:extLst>
          </p:cNvPr>
          <p:cNvSpPr/>
          <p:nvPr/>
        </p:nvSpPr>
        <p:spPr>
          <a:xfrm>
            <a:off x="7956260" y="662172"/>
            <a:ext cx="3464410" cy="923330"/>
          </a:xfrm>
          <a:prstGeom prst="rect">
            <a:avLst/>
          </a:prstGeom>
          <a:noFill/>
        </p:spPr>
        <p:txBody>
          <a:bodyPr wrap="none" lIns="91440" tIns="45720" rIns="91440" bIns="45720">
            <a:spAutoFit/>
          </a:bodyPr>
          <a:lstStyle/>
          <a:p>
            <a:pPr algn="ctr"/>
            <a:r>
              <a:rPr lang="en-US" sz="5400" dirty="0">
                <a:ln w="0"/>
                <a:effectLst>
                  <a:outerShdw blurRad="38100" dist="19050" dir="2700000" algn="tl" rotWithShape="0">
                    <a:schemeClr val="dk1">
                      <a:alpha val="40000"/>
                    </a:schemeClr>
                  </a:outerShdw>
                </a:effectLst>
              </a:rPr>
              <a:t>Differences</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8" name="Rectangle 7">
            <a:extLst>
              <a:ext uri="{FF2B5EF4-FFF2-40B4-BE49-F238E27FC236}">
                <a16:creationId xmlns:a16="http://schemas.microsoft.com/office/drawing/2014/main" id="{FCF6FBCB-EF9C-48F4-8B35-7079BFEAE661}"/>
              </a:ext>
            </a:extLst>
          </p:cNvPr>
          <p:cNvSpPr/>
          <p:nvPr/>
        </p:nvSpPr>
        <p:spPr>
          <a:xfrm>
            <a:off x="7523205" y="668113"/>
            <a:ext cx="45719" cy="551262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0E0FB493-328C-4703-B28A-094FC44A7C99}"/>
              </a:ext>
            </a:extLst>
          </p:cNvPr>
          <p:cNvSpPr txBox="1"/>
          <p:nvPr/>
        </p:nvSpPr>
        <p:spPr>
          <a:xfrm>
            <a:off x="605118" y="5204012"/>
            <a:ext cx="2460811" cy="369332"/>
          </a:xfrm>
          <a:prstGeom prst="rect">
            <a:avLst/>
          </a:prstGeom>
          <a:noFill/>
        </p:spPr>
        <p:txBody>
          <a:bodyPr wrap="square" rtlCol="0">
            <a:spAutoFit/>
          </a:bodyPr>
          <a:lstStyle/>
          <a:p>
            <a:r>
              <a:rPr lang="en-GB" dirty="0"/>
              <a:t>BBC, 2011.</a:t>
            </a:r>
          </a:p>
        </p:txBody>
      </p:sp>
    </p:spTree>
    <p:extLst>
      <p:ext uri="{BB962C8B-B14F-4D97-AF65-F5344CB8AC3E}">
        <p14:creationId xmlns:p14="http://schemas.microsoft.com/office/powerpoint/2010/main" val="2662905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5268-8E47-486F-8016-14603498991F}"/>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E050BBD5-88E2-4309-89ED-5F8243DAD4D6}"/>
              </a:ext>
            </a:extLst>
          </p:cNvPr>
          <p:cNvSpPr>
            <a:spLocks noGrp="1"/>
          </p:cNvSpPr>
          <p:nvPr>
            <p:ph idx="1"/>
          </p:nvPr>
        </p:nvSpPr>
        <p:spPr/>
        <p:txBody>
          <a:bodyPr/>
          <a:lstStyle/>
          <a:p>
            <a:pPr marL="0" indent="0" algn="ctr">
              <a:buNone/>
            </a:pPr>
            <a:r>
              <a:rPr lang="en-GB" dirty="0"/>
              <a:t>Even though all Curriculum’s show different approaches, they are all aimed towards building strong, socially acceptable individuals. </a:t>
            </a:r>
          </a:p>
          <a:p>
            <a:pPr marL="0" indent="0" algn="ctr">
              <a:buNone/>
            </a:pPr>
            <a:endParaRPr lang="en-GB" dirty="0"/>
          </a:p>
          <a:p>
            <a:pPr marL="0" indent="0" algn="ctr">
              <a:buNone/>
            </a:pPr>
            <a:r>
              <a:rPr lang="en-GB" dirty="0"/>
              <a:t>‘Article 28 of the UNCRC says that children and young people have the right to education no matter who they are: regardless of race, gender or disability; if they’re in detention, or if they’re a refugee’ (CYCPS, 2017). </a:t>
            </a:r>
          </a:p>
        </p:txBody>
      </p:sp>
    </p:spTree>
    <p:extLst>
      <p:ext uri="{BB962C8B-B14F-4D97-AF65-F5344CB8AC3E}">
        <p14:creationId xmlns:p14="http://schemas.microsoft.com/office/powerpoint/2010/main" val="21392312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53AE0-E161-425D-9F92-36142496B38A}"/>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DCC98987-5EDA-451A-A85E-DEA0038E1E06}"/>
              </a:ext>
            </a:extLst>
          </p:cNvPr>
          <p:cNvSpPr>
            <a:spLocks noGrp="1"/>
          </p:cNvSpPr>
          <p:nvPr>
            <p:ph idx="1"/>
          </p:nvPr>
        </p:nvSpPr>
        <p:spPr>
          <a:xfrm>
            <a:off x="3832197" y="604380"/>
            <a:ext cx="7315200" cy="5120640"/>
          </a:xfrm>
        </p:spPr>
        <p:txBody>
          <a:bodyPr>
            <a:normAutofit fontScale="47500" lnSpcReduction="20000"/>
          </a:bodyPr>
          <a:lstStyle/>
          <a:p>
            <a:pPr marL="0" indent="0">
              <a:buNone/>
            </a:pPr>
            <a:endParaRPr lang="en-GB" dirty="0"/>
          </a:p>
          <a:p>
            <a:r>
              <a:rPr lang="en-GB" dirty="0"/>
              <a:t>BBC. 2011. </a:t>
            </a:r>
            <a:r>
              <a:rPr lang="en-GB" i="1" dirty="0"/>
              <a:t>Can Welsh schools learn lessons from Finland? [online]. </a:t>
            </a:r>
            <a:r>
              <a:rPr lang="en-GB" dirty="0"/>
              <a:t>Available at: </a:t>
            </a:r>
            <a:r>
              <a:rPr lang="en-GB" dirty="0">
                <a:hlinkClick r:id="rId2"/>
              </a:rPr>
              <a:t>https://www.bbc.co.uk/news/uk-wales-14727587</a:t>
            </a:r>
            <a:r>
              <a:rPr lang="en-GB" dirty="0"/>
              <a:t> [Accessed: 18 October 2020]. </a:t>
            </a:r>
          </a:p>
          <a:p>
            <a:r>
              <a:rPr lang="en-GB" dirty="0"/>
              <a:t>Cambridge Dictionary. 2020. </a:t>
            </a:r>
            <a:r>
              <a:rPr lang="en-GB" i="1" dirty="0"/>
              <a:t>Meaning of Curriculum in English [online]. </a:t>
            </a:r>
            <a:r>
              <a:rPr lang="en-GB" dirty="0"/>
              <a:t>Available at: </a:t>
            </a:r>
            <a:r>
              <a:rPr lang="en-GB" dirty="0">
                <a:hlinkClick r:id="rId3"/>
              </a:rPr>
              <a:t>https://dictionary.cambridge.org/dictionary/english/curriculum</a:t>
            </a:r>
            <a:r>
              <a:rPr lang="en-GB" dirty="0"/>
              <a:t> [Accessed: 15 October 2020]. </a:t>
            </a:r>
          </a:p>
          <a:p>
            <a:r>
              <a:rPr lang="en-GB" dirty="0"/>
              <a:t>CYCPS. 2017. </a:t>
            </a:r>
            <a:r>
              <a:rPr lang="en-GB" i="1" dirty="0"/>
              <a:t>UNCRC Simplified Articles. [online]. </a:t>
            </a:r>
            <a:r>
              <a:rPr lang="en-GB" dirty="0"/>
              <a:t>Available at: </a:t>
            </a:r>
            <a:r>
              <a:rPr lang="en-GB" dirty="0">
                <a:hlinkClick r:id="rId4"/>
              </a:rPr>
              <a:t>https://cypcs.org.uk/rights/uncrc/articles/article-28/</a:t>
            </a:r>
            <a:r>
              <a:rPr lang="en-GB" dirty="0"/>
              <a:t> [Accessed: 18 October 2020]. </a:t>
            </a:r>
          </a:p>
          <a:p>
            <a:r>
              <a:rPr lang="en-GB" dirty="0"/>
              <a:t>GOV. 2015. </a:t>
            </a:r>
            <a:r>
              <a:rPr lang="en-GB" i="1" dirty="0"/>
              <a:t>Curriculum for Wales. </a:t>
            </a:r>
            <a:r>
              <a:rPr lang="en-GB" dirty="0"/>
              <a:t>Foundation Phase Framework (Revised 2015) [online]. Available at: </a:t>
            </a:r>
            <a:r>
              <a:rPr lang="en-GB" dirty="0">
                <a:hlinkClick r:id="rId5"/>
              </a:rPr>
              <a:t>https://hwb.gov.wales/api/storage/d5d8e39c-b534-40cb-a3f5-7e2e126d8077/foundation-phase-framework.pdf</a:t>
            </a:r>
            <a:r>
              <a:rPr lang="en-GB" dirty="0"/>
              <a:t> [Accessed: 17 October 2020]. </a:t>
            </a:r>
          </a:p>
          <a:p>
            <a:r>
              <a:rPr lang="en-GB" dirty="0"/>
              <a:t>GOV. 2012. </a:t>
            </a:r>
            <a:r>
              <a:rPr lang="en-GB" i="1" dirty="0"/>
              <a:t>Evaluating the Foundation Phase: Policy Logical Model and Programme Theory. [online]. Available at: </a:t>
            </a:r>
            <a:r>
              <a:rPr lang="en-GB" i="1" dirty="0">
                <a:hlinkClick r:id="rId6"/>
              </a:rPr>
              <a:t>https://orca.cf.ac.uk/88812/1/130318-evaluating-foundation-phase-policy-logic-model-programme-theory-en.pdf</a:t>
            </a:r>
            <a:r>
              <a:rPr lang="en-GB" i="1" dirty="0"/>
              <a:t> [Accessed: 17 October 2020]. </a:t>
            </a:r>
          </a:p>
          <a:p>
            <a:r>
              <a:rPr lang="en-GB" dirty="0" err="1"/>
              <a:t>Halinen</a:t>
            </a:r>
            <a:r>
              <a:rPr lang="en-GB" dirty="0"/>
              <a:t>, I. 2018. </a:t>
            </a:r>
            <a:r>
              <a:rPr lang="en-GB" i="1" dirty="0"/>
              <a:t>The New Educational Curriculum In Finland [online]. </a:t>
            </a:r>
            <a:r>
              <a:rPr lang="en-GB" dirty="0"/>
              <a:t>Available at:  </a:t>
            </a:r>
            <a:r>
              <a:rPr lang="en-GB" dirty="0">
                <a:hlinkClick r:id="rId7"/>
              </a:rPr>
              <a:t>http://www.allianceforchildhood.eu/files/Improving_the_quality_of_Childhood_Vol_7/QOC%20V7%20CH06%20DEF%20WEB.pdf</a:t>
            </a:r>
            <a:r>
              <a:rPr lang="en-GB" dirty="0"/>
              <a:t> [Accessed: 16 October 2020]. </a:t>
            </a:r>
          </a:p>
          <a:p>
            <a:r>
              <a:rPr lang="en-GB" dirty="0" err="1"/>
              <a:t>Jokivuori</a:t>
            </a:r>
            <a:r>
              <a:rPr lang="en-GB" dirty="0"/>
              <a:t>, S. 2019. </a:t>
            </a:r>
            <a:r>
              <a:rPr lang="en-GB" i="1" dirty="0"/>
              <a:t>The Advantages of the Finnish Education System [online]. </a:t>
            </a:r>
            <a:r>
              <a:rPr lang="en-GB" dirty="0"/>
              <a:t>Available at: </a:t>
            </a:r>
            <a:r>
              <a:rPr lang="en-GB" dirty="0">
                <a:hlinkClick r:id="rId8"/>
              </a:rPr>
              <a:t>https://www.baronarelocation.com/blog/the-advantages-of-the-finnish-education-system#:~:text=Finnish%20education%20system%20promotes%20a,methods%20of%20teaching%20and%20styles</a:t>
            </a:r>
            <a:r>
              <a:rPr lang="en-GB" dirty="0"/>
              <a:t>. [Accessed: 16 October 2020].</a:t>
            </a:r>
          </a:p>
          <a:p>
            <a:r>
              <a:rPr lang="en-GB" dirty="0"/>
              <a:t>Kaila. K. 2017. </a:t>
            </a:r>
            <a:r>
              <a:rPr lang="en-GB" i="1" dirty="0"/>
              <a:t>What are the pros and cons of Finland's education system? [online]. </a:t>
            </a:r>
            <a:r>
              <a:rPr lang="en-GB" dirty="0"/>
              <a:t>Available at: </a:t>
            </a:r>
            <a:r>
              <a:rPr lang="en-GB" dirty="0">
                <a:hlinkClick r:id="rId9"/>
              </a:rPr>
              <a:t>https://www.quora.com/What-are-the-pros-and-cons-of-Finlands-education-system</a:t>
            </a:r>
            <a:r>
              <a:rPr lang="en-GB" dirty="0"/>
              <a:t> [Accessed: 18 </a:t>
            </a:r>
            <a:r>
              <a:rPr lang="en-GB" dirty="0" err="1"/>
              <a:t>Octoer</a:t>
            </a:r>
            <a:r>
              <a:rPr lang="en-GB" dirty="0"/>
              <a:t> 2020]. </a:t>
            </a:r>
          </a:p>
          <a:p>
            <a:r>
              <a:rPr lang="en-GB" dirty="0"/>
              <a:t>PISA, 2018. </a:t>
            </a:r>
            <a:r>
              <a:rPr lang="en-GB" i="1" dirty="0"/>
              <a:t>PROGRAMME FOR INTERNATIONAL STUDENT ASSESSMENT (PISA) RESULTS FROM PISA 2018. </a:t>
            </a:r>
            <a:r>
              <a:rPr lang="en-GB" dirty="0"/>
              <a:t>[online] Available at: </a:t>
            </a:r>
            <a:r>
              <a:rPr lang="en-GB" dirty="0">
                <a:hlinkClick r:id="rId10"/>
              </a:rPr>
              <a:t>https://www.oecd.org/pisa/publications/PISA2018_CN_GBR.pdf</a:t>
            </a:r>
            <a:r>
              <a:rPr lang="en-GB" dirty="0"/>
              <a:t> [Accessed: 18 October 2020]. </a:t>
            </a:r>
          </a:p>
          <a:p>
            <a:r>
              <a:rPr lang="en-GB" dirty="0"/>
              <a:t>Primary Source. 2020. </a:t>
            </a:r>
            <a:r>
              <a:rPr lang="en-GB" i="1" dirty="0"/>
              <a:t>What is Global Education? </a:t>
            </a:r>
            <a:r>
              <a:rPr lang="en-GB" dirty="0"/>
              <a:t>Educating Global Citizens [online]. Available at: </a:t>
            </a:r>
            <a:r>
              <a:rPr lang="en-GB" dirty="0">
                <a:hlinkClick r:id="rId11"/>
              </a:rPr>
              <a:t>https://www.primarysource.org/about-us/what-is-global-education</a:t>
            </a:r>
            <a:r>
              <a:rPr lang="en-GB" dirty="0"/>
              <a:t> [Accessed: 15 October 2020]. </a:t>
            </a:r>
          </a:p>
          <a:p>
            <a:r>
              <a:rPr lang="en-GB" dirty="0"/>
              <a:t>Wainwright, N. 2019. </a:t>
            </a:r>
            <a:r>
              <a:rPr lang="en-GB" i="1" dirty="0"/>
              <a:t>Early Child Development and Care. </a:t>
            </a:r>
            <a:r>
              <a:rPr lang="en-GB" dirty="0"/>
              <a:t>Playful pedagogy for deeper learning: exploring the implementation of the lay-based foundation phase in Wales. [online].Available at:  </a:t>
            </a:r>
            <a:r>
              <a:rPr lang="en-GB" dirty="0">
                <a:hlinkClick r:id="rId12"/>
              </a:rPr>
              <a:t>https://www.tandfonline.com/doi/abs/10.1080/03004430.2019.1653551?journalCode=gecd20#:~:text=The%20Foundation%20Phase%20framework%20advocates,(2015)</a:t>
            </a:r>
            <a:r>
              <a:rPr lang="en-GB" dirty="0"/>
              <a:t>. [Accessed: 17 October 2020]. </a:t>
            </a:r>
          </a:p>
        </p:txBody>
      </p:sp>
    </p:spTree>
    <p:extLst>
      <p:ext uri="{BB962C8B-B14F-4D97-AF65-F5344CB8AC3E}">
        <p14:creationId xmlns:p14="http://schemas.microsoft.com/office/powerpoint/2010/main" val="2370009597"/>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Frame</Template>
  <TotalTime>10662</TotalTime>
  <Words>1231</Words>
  <Application>Microsoft Office PowerPoint</Application>
  <PresentationFormat>Widescreen</PresentationFormat>
  <Paragraphs>126</Paragraphs>
  <Slides>10</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Corbel</vt:lpstr>
      <vt:lpstr>Wingdings 2</vt:lpstr>
      <vt:lpstr>Frame</vt:lpstr>
      <vt:lpstr>Compare a Global Curriculum with an UK Curriculum. </vt:lpstr>
      <vt:lpstr>Introduction</vt:lpstr>
      <vt:lpstr>Key Terms and Background Information</vt:lpstr>
      <vt:lpstr>Finnish Curriculum </vt:lpstr>
      <vt:lpstr>Finnish Curriculum </vt:lpstr>
      <vt:lpstr>Curriculum for Wales: Foundation Phase</vt:lpstr>
      <vt:lpstr>PISA Results</vt:lpstr>
      <vt:lpstr>Compare and Contrast</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1</dc:title>
  <dc:creator>Hari Boswell</dc:creator>
  <cp:lastModifiedBy>Hari Boswell</cp:lastModifiedBy>
  <cp:revision>71</cp:revision>
  <dcterms:created xsi:type="dcterms:W3CDTF">2020-09-24T19:32:17Z</dcterms:created>
  <dcterms:modified xsi:type="dcterms:W3CDTF">2020-10-19T18:47:17Z</dcterms:modified>
</cp:coreProperties>
</file>