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 id="2147483708" r:id="rId2"/>
  </p:sldMasterIdLst>
  <p:notesMasterIdLst>
    <p:notesMasterId r:id="rId21"/>
  </p:notesMasterIdLst>
  <p:handoutMasterIdLst>
    <p:handoutMasterId r:id="rId22"/>
  </p:handoutMasterIdLst>
  <p:sldIdLst>
    <p:sldId id="286" r:id="rId3"/>
    <p:sldId id="287" r:id="rId4"/>
    <p:sldId id="257" r:id="rId5"/>
    <p:sldId id="265" r:id="rId6"/>
    <p:sldId id="258" r:id="rId7"/>
    <p:sldId id="280" r:id="rId8"/>
    <p:sldId id="279" r:id="rId9"/>
    <p:sldId id="282" r:id="rId10"/>
    <p:sldId id="266" r:id="rId11"/>
    <p:sldId id="261" r:id="rId12"/>
    <p:sldId id="262" r:id="rId13"/>
    <p:sldId id="267" r:id="rId14"/>
    <p:sldId id="268" r:id="rId15"/>
    <p:sldId id="283" r:id="rId16"/>
    <p:sldId id="284" r:id="rId17"/>
    <p:sldId id="285" r:id="rId18"/>
    <p:sldId id="269" r:id="rId19"/>
    <p:sldId id="272"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7" d="100"/>
          <a:sy n="87" d="100"/>
        </p:scale>
        <p:origin x="1092"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ableStyles" Target="tableStyles.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7F2C841-290E-49C3-978D-753E0ED201E3}" type="datetimeFigureOut">
              <a:rPr lang="en-GB" smtClean="0"/>
              <a:pPr/>
              <a:t>07/02/2018</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90A195F6-B38A-41BF-98AD-7A70B3C62DCB}" type="slidenum">
              <a:rPr lang="en-GB" smtClean="0"/>
              <a:pPr/>
              <a:t>‹#›</a:t>
            </a:fld>
            <a:endParaRPr lang="en-GB"/>
          </a:p>
        </p:txBody>
      </p:sp>
    </p:spTree>
    <p:extLst>
      <p:ext uri="{BB962C8B-B14F-4D97-AF65-F5344CB8AC3E}">
        <p14:creationId xmlns:p14="http://schemas.microsoft.com/office/powerpoint/2010/main" val="409644755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E004BDF-0AC4-4BB1-8A08-D4C6E88BB9D7}" type="datetimeFigureOut">
              <a:rPr lang="en-GB" smtClean="0"/>
              <a:t>07/02/2018</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CAFD0B-6923-4C63-8E0E-7D842A16DFCE}" type="slidenum">
              <a:rPr lang="en-GB" smtClean="0"/>
              <a:t>‹#›</a:t>
            </a:fld>
            <a:endParaRPr lang="en-GB"/>
          </a:p>
        </p:txBody>
      </p:sp>
    </p:spTree>
    <p:extLst>
      <p:ext uri="{BB962C8B-B14F-4D97-AF65-F5344CB8AC3E}">
        <p14:creationId xmlns:p14="http://schemas.microsoft.com/office/powerpoint/2010/main" val="30685849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FBF2A9D-7BBA-4306-8C99-4DB4A3CF5343}" type="slidenum">
              <a:rPr lang="en-GB" smtClean="0">
                <a:solidFill>
                  <a:prstClr val="black"/>
                </a:solidFill>
              </a:rPr>
              <a:pPr/>
              <a:t>2</a:t>
            </a:fld>
            <a:endParaRPr lang="en-GB" dirty="0">
              <a:solidFill>
                <a:prstClr val="black"/>
              </a:solidFill>
            </a:endParaRPr>
          </a:p>
        </p:txBody>
      </p:sp>
    </p:spTree>
    <p:extLst>
      <p:ext uri="{BB962C8B-B14F-4D97-AF65-F5344CB8AC3E}">
        <p14:creationId xmlns:p14="http://schemas.microsoft.com/office/powerpoint/2010/main" val="27375842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C72E6F0-BCE6-4EFA-8DA1-0EA9CDC45457}" type="slidenum">
              <a:rPr lang="en-GB" smtClean="0"/>
              <a:pPr/>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4AB1BF5-45D8-4B09-B854-7B7D4D77EEE6}" type="datetimeFigureOut">
              <a:rPr lang="en-GB" smtClean="0"/>
              <a:pPr/>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C72E6F0-BCE6-4EFA-8DA1-0EA9CDC45457}" type="slidenum">
              <a:rPr lang="en-GB" smtClean="0"/>
              <a:pPr/>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C72E6F0-BCE6-4EFA-8DA1-0EA9CDC45457}" type="slidenum">
              <a:rPr lang="en-GB" smtClean="0"/>
              <a:pPr/>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C72E6F0-BCE6-4EFA-8DA1-0EA9CDC4545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C72E6F0-BCE6-4EFA-8DA1-0EA9CDC4545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C72E6F0-BCE6-4EFA-8DA1-0EA9CDC45457}" type="slidenum">
              <a:rPr lang="en-GB" smtClean="0"/>
              <a:pPr/>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0C72E6F0-BCE6-4EFA-8DA1-0EA9CDC45457}" type="slidenum">
              <a:rPr lang="en-GB" smtClean="0"/>
              <a:pPr/>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4AB1BF5-45D8-4B09-B854-7B7D4D77EEE6}" type="datetimeFigureOut">
              <a:rPr lang="en-GB" smtClean="0"/>
              <a:pPr/>
              <a:t>07/02/2018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C72E6F0-BCE6-4EFA-8DA1-0EA9CDC4545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0C72E6F0-BCE6-4EFA-8DA1-0EA9CDC45457}" type="slidenum">
              <a:rPr lang="en-GB" smtClean="0"/>
              <a:pPr/>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4AB1BF5-45D8-4B09-B854-7B7D4D77EEE6}" type="datetimeFigureOut">
              <a:rPr lang="en-GB" smtClean="0"/>
              <a:pPr/>
              <a:t>07/02/2018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823327439"/>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59318101"/>
      </p:ext>
    </p:extLst>
  </p:cSld>
  <p:clrMapOvr>
    <a:overrideClrMapping bg1="lt1" tx1="dk1" bg2="lt2" tx2="dk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88711701"/>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6769DD50-218B-49BA-8601-88B9A6D997B3}" type="datetimeFigureOut">
              <a:rPr lang="en-GB" smtClean="0"/>
              <a:pPr/>
              <a:t>07/02/2018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985581398"/>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358674357"/>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295188624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091DF0B7-261D-4245-9DED-470947D56765}" type="slidenum">
              <a:rPr lang="en-GB" smtClean="0"/>
              <a:pPr/>
              <a:t>‹#›</a:t>
            </a:fld>
            <a:endParaRPr lang="en-GB"/>
          </a:p>
        </p:txBody>
      </p:sp>
    </p:spTree>
    <p:extLst>
      <p:ext uri="{BB962C8B-B14F-4D97-AF65-F5344CB8AC3E}">
        <p14:creationId xmlns:p14="http://schemas.microsoft.com/office/powerpoint/2010/main" val="17785100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extLst>
      <p:ext uri="{BB962C8B-B14F-4D97-AF65-F5344CB8AC3E}">
        <p14:creationId xmlns:p14="http://schemas.microsoft.com/office/powerpoint/2010/main" val="2662172066"/>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6769DD50-218B-49BA-8601-88B9A6D997B3}" type="datetimeFigureOut">
              <a:rPr lang="en-GB" smtClean="0"/>
              <a:pPr/>
              <a:t>07/02/2018</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extLst>
      <p:ext uri="{BB962C8B-B14F-4D97-AF65-F5344CB8AC3E}">
        <p14:creationId xmlns:p14="http://schemas.microsoft.com/office/powerpoint/2010/main" val="40862705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Tree>
    <p:extLst>
      <p:ext uri="{BB962C8B-B14F-4D97-AF65-F5344CB8AC3E}">
        <p14:creationId xmlns:p14="http://schemas.microsoft.com/office/powerpoint/2010/main" val="1800919255"/>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6769DD50-218B-49BA-8601-88B9A6D997B3}" type="datetimeFigureOut">
              <a:rPr lang="en-GB" smtClean="0"/>
              <a:pPr/>
              <a:t>07/02/2018</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52972283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4AB1BF5-45D8-4B09-B854-7B7D4D77EEE6}" type="datetimeFigureOut">
              <a:rPr lang="en-GB" smtClean="0"/>
              <a:pPr/>
              <a:t>07/02/2018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C72E6F0-BCE6-4EFA-8DA1-0EA9CDC45457}" type="slidenum">
              <a:rPr lang="en-GB" smtClean="0"/>
              <a:pPr/>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A4D6F8">
            <a:alpha val="53000"/>
          </a:srgbClr>
        </a:solidFill>
        <a:effectLst/>
      </p:bgPr>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6769DD50-218B-49BA-8601-88B9A6D997B3}" type="datetimeFigureOut">
              <a:rPr lang="en-GB" smtClean="0"/>
              <a:pPr/>
              <a:t>07/02/2018</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091DF0B7-261D-4245-9DED-470947D56765}" type="slidenum">
              <a:rPr lang="en-GB" smtClean="0">
                <a:solidFill>
                  <a:srgbClr val="8CADAE">
                    <a:shade val="75000"/>
                  </a:srgbClr>
                </a:solidFill>
              </a:rPr>
              <a:pPr/>
              <a:t>‹#›</a:t>
            </a:fld>
            <a:endParaRPr lang="en-GB">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892745834"/>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Preliminary information: National Library Trip</a:t>
            </a:r>
            <a:endParaRPr lang="en-GB" dirty="0"/>
          </a:p>
        </p:txBody>
      </p:sp>
      <p:sp>
        <p:nvSpPr>
          <p:cNvPr id="3" name="Content Placeholder 2"/>
          <p:cNvSpPr txBox="1">
            <a:spLocks/>
          </p:cNvSpPr>
          <p:nvPr/>
        </p:nvSpPr>
        <p:spPr>
          <a:xfrm>
            <a:off x="301752" y="1527048"/>
            <a:ext cx="8503920" cy="5214320"/>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Tuesday 13</a:t>
            </a:r>
            <a:r>
              <a:rPr lang="en-GB" baseline="30000" dirty="0" smtClean="0"/>
              <a:t>th</a:t>
            </a:r>
            <a:r>
              <a:rPr lang="en-GB" dirty="0" smtClean="0"/>
              <a:t> of March.</a:t>
            </a:r>
          </a:p>
          <a:p>
            <a:endParaRPr lang="en-GB" sz="1000" dirty="0" smtClean="0"/>
          </a:p>
          <a:p>
            <a:r>
              <a:rPr lang="en-GB" dirty="0" smtClean="0"/>
              <a:t>Sign-up sheet for those that wish to come – entirely optional (not “officially” related to the module).</a:t>
            </a:r>
          </a:p>
          <a:p>
            <a:endParaRPr lang="en-GB" sz="1000" dirty="0" smtClean="0"/>
          </a:p>
          <a:p>
            <a:r>
              <a:rPr lang="en-GB" dirty="0" smtClean="0"/>
              <a:t>Meet at main bus-stop in town, by the bank, at 2pm. </a:t>
            </a:r>
          </a:p>
          <a:p>
            <a:endParaRPr lang="en-GB" sz="1000" dirty="0" smtClean="0"/>
          </a:p>
          <a:p>
            <a:r>
              <a:rPr lang="en-GB" dirty="0" smtClean="0"/>
              <a:t>The tour will take place at the National Library at 4pm (the walk from the Aberystwyth bus stop to the Library is about 10-15 minutes, part of it up-hill). </a:t>
            </a:r>
          </a:p>
          <a:p>
            <a:pPr lvl="1"/>
            <a:r>
              <a:rPr lang="en-GB" dirty="0" smtClean="0"/>
              <a:t>Tour will last about 90 minutes. </a:t>
            </a:r>
          </a:p>
          <a:p>
            <a:pPr lvl="1"/>
            <a:endParaRPr lang="en-GB" dirty="0" smtClean="0"/>
          </a:p>
          <a:p>
            <a:endParaRPr lang="en-GB" dirty="0"/>
          </a:p>
        </p:txBody>
      </p:sp>
    </p:spTree>
    <p:extLst>
      <p:ext uri="{BB962C8B-B14F-4D97-AF65-F5344CB8AC3E}">
        <p14:creationId xmlns:p14="http://schemas.microsoft.com/office/powerpoint/2010/main" val="36457497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How-to: plan, bibliography and abstract</a:t>
            </a:r>
          </a:p>
          <a:p>
            <a:endParaRPr lang="en-GB" dirty="0"/>
          </a:p>
        </p:txBody>
      </p:sp>
      <p:sp>
        <p:nvSpPr>
          <p:cNvPr id="2" name="Title 1"/>
          <p:cNvSpPr>
            <a:spLocks noGrp="1"/>
          </p:cNvSpPr>
          <p:nvPr>
            <p:ph type="ctrTitle"/>
          </p:nvPr>
        </p:nvSpPr>
        <p:spPr>
          <a:xfrm>
            <a:off x="251520" y="381000"/>
            <a:ext cx="8640960" cy="1752600"/>
          </a:xfrm>
        </p:spPr>
        <p:txBody>
          <a:bodyPr>
            <a:normAutofit fontScale="90000"/>
          </a:bodyPr>
          <a:lstStyle/>
          <a:p>
            <a:r>
              <a:rPr lang="en-GB" dirty="0" smtClean="0"/>
              <a:t>CLCL5005</a:t>
            </a:r>
            <a:br>
              <a:rPr lang="en-GB" dirty="0" smtClean="0"/>
            </a:br>
            <a:r>
              <a:rPr lang="en-GB" dirty="0" smtClean="0"/>
              <a:t>Classics Independent Research Project</a:t>
            </a:r>
            <a:endParaRPr lang="en-GB" dirty="0"/>
          </a:p>
        </p:txBody>
      </p:sp>
      <p:pic>
        <p:nvPicPr>
          <p:cNvPr id="7" name="Picture 6"/>
          <p:cNvPicPr>
            <a:picLocks noChangeAspect="1"/>
          </p:cNvPicPr>
          <p:nvPr/>
        </p:nvPicPr>
        <p:blipFill>
          <a:blip r:embed="rId3"/>
          <a:stretch>
            <a:fillRect/>
          </a:stretch>
        </p:blipFill>
        <p:spPr>
          <a:xfrm>
            <a:off x="1619672" y="3695700"/>
            <a:ext cx="5715000" cy="2476500"/>
          </a:xfrm>
          <a:prstGeom prst="rect">
            <a:avLst/>
          </a:prstGeom>
        </p:spPr>
      </p:pic>
    </p:spTree>
    <p:extLst>
      <p:ext uri="{BB962C8B-B14F-4D97-AF65-F5344CB8AC3E}">
        <p14:creationId xmlns:p14="http://schemas.microsoft.com/office/powerpoint/2010/main" val="77036222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do you need to do</a:t>
            </a:r>
            <a:endParaRPr lang="en-GB" b="1" dirty="0"/>
          </a:p>
        </p:txBody>
      </p:sp>
      <p:sp>
        <p:nvSpPr>
          <p:cNvPr id="3" name="Content Placeholder 2"/>
          <p:cNvSpPr>
            <a:spLocks noGrp="1"/>
          </p:cNvSpPr>
          <p:nvPr>
            <p:ph sz="quarter" idx="1"/>
          </p:nvPr>
        </p:nvSpPr>
        <p:spPr>
          <a:xfrm>
            <a:off x="301752" y="1772816"/>
            <a:ext cx="8503920" cy="4326232"/>
          </a:xfrm>
        </p:spPr>
        <p:txBody>
          <a:bodyPr/>
          <a:lstStyle/>
          <a:p>
            <a:r>
              <a:rPr lang="en-GB" b="1" dirty="0" smtClean="0"/>
              <a:t>Coursework </a:t>
            </a:r>
          </a:p>
          <a:p>
            <a:endParaRPr lang="en-GB" dirty="0" smtClean="0"/>
          </a:p>
          <a:p>
            <a:r>
              <a:rPr lang="en-GB" dirty="0" smtClean="0"/>
              <a:t>1 – A project plan: draft structure, abstract and bibliography  (equivalent of 1,000 words) 20%</a:t>
            </a:r>
          </a:p>
          <a:p>
            <a:endParaRPr lang="en-GB" dirty="0"/>
          </a:p>
          <a:p>
            <a:r>
              <a:rPr lang="en-GB" u="sng" dirty="0" smtClean="0"/>
              <a:t>Due Next </a:t>
            </a:r>
            <a:r>
              <a:rPr lang="en-GB" u="sng" dirty="0" smtClean="0"/>
              <a:t>Friday</a:t>
            </a:r>
            <a:r>
              <a:rPr lang="en-GB" u="sng" dirty="0" smtClean="0"/>
              <a:t> </a:t>
            </a:r>
            <a:r>
              <a:rPr lang="en-GB" dirty="0" smtClean="0"/>
              <a:t>– </a:t>
            </a:r>
            <a:r>
              <a:rPr lang="en-GB" dirty="0" smtClean="0"/>
              <a:t>16/2/18 </a:t>
            </a:r>
            <a:r>
              <a:rPr lang="en-GB" dirty="0"/>
              <a:t>by 23:59. </a:t>
            </a:r>
            <a:endParaRPr lang="en-GB" dirty="0" smtClean="0"/>
          </a:p>
          <a:p>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dirty="0"/>
          </a:p>
        </p:txBody>
      </p:sp>
      <p:sp>
        <p:nvSpPr>
          <p:cNvPr id="4" name="Title 3"/>
          <p:cNvSpPr>
            <a:spLocks noGrp="1"/>
          </p:cNvSpPr>
          <p:nvPr>
            <p:ph type="title"/>
          </p:nvPr>
        </p:nvSpPr>
        <p:spPr/>
        <p:txBody>
          <a:bodyPr/>
          <a:lstStyle/>
          <a:p>
            <a:r>
              <a:rPr lang="en-GB" dirty="0" smtClean="0"/>
              <a:t>The ABSTRACT</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144000" cy="758952"/>
          </a:xfrm>
        </p:spPr>
        <p:txBody>
          <a:bodyPr>
            <a:noAutofit/>
          </a:bodyPr>
          <a:lstStyle/>
          <a:p>
            <a:r>
              <a:rPr lang="en-GB" sz="2700" b="1" dirty="0" smtClean="0"/>
              <a:t>What is an abstract</a:t>
            </a:r>
            <a:r>
              <a:rPr lang="en-GB" sz="2700" b="1" dirty="0"/>
              <a:t>? And what exactly should I do?</a:t>
            </a:r>
          </a:p>
        </p:txBody>
      </p:sp>
      <p:sp>
        <p:nvSpPr>
          <p:cNvPr id="3" name="Content Placeholder 2"/>
          <p:cNvSpPr>
            <a:spLocks noGrp="1"/>
          </p:cNvSpPr>
          <p:nvPr>
            <p:ph sz="quarter" idx="1"/>
          </p:nvPr>
        </p:nvSpPr>
        <p:spPr>
          <a:xfrm>
            <a:off x="301752" y="1527048"/>
            <a:ext cx="8503920" cy="4926288"/>
          </a:xfrm>
        </p:spPr>
        <p:txBody>
          <a:bodyPr>
            <a:normAutofit lnSpcReduction="10000"/>
          </a:bodyPr>
          <a:lstStyle/>
          <a:p>
            <a:r>
              <a:rPr lang="en-GB" dirty="0" smtClean="0"/>
              <a:t>An abstract is a </a:t>
            </a:r>
            <a:r>
              <a:rPr lang="en-GB" sz="2800" b="1" u="sng" dirty="0" smtClean="0"/>
              <a:t>short </a:t>
            </a:r>
            <a:r>
              <a:rPr lang="en-GB" dirty="0" smtClean="0"/>
              <a:t>summary of your </a:t>
            </a:r>
            <a:r>
              <a:rPr lang="en-GB" b="1" u="sng" dirty="0" smtClean="0"/>
              <a:t>proposed</a:t>
            </a:r>
            <a:r>
              <a:rPr lang="en-GB" dirty="0" smtClean="0"/>
              <a:t> research.</a:t>
            </a:r>
          </a:p>
          <a:p>
            <a:pPr lvl="1"/>
            <a:r>
              <a:rPr lang="en-GB" dirty="0" smtClean="0"/>
              <a:t>It does not have to be fancy… just tell the reader </a:t>
            </a:r>
            <a:r>
              <a:rPr lang="en-GB" u="sng" dirty="0" smtClean="0"/>
              <a:t>what your work is about </a:t>
            </a:r>
            <a:r>
              <a:rPr lang="en-GB" dirty="0" smtClean="0"/>
              <a:t>and </a:t>
            </a:r>
            <a:r>
              <a:rPr lang="en-GB" u="sng" dirty="0" smtClean="0"/>
              <a:t>what your main argument is.</a:t>
            </a:r>
          </a:p>
          <a:p>
            <a:endParaRPr lang="en-GB" sz="500" dirty="0" smtClean="0"/>
          </a:p>
          <a:p>
            <a:r>
              <a:rPr lang="en-GB" u="sng" dirty="0"/>
              <a:t>Make sure that you include your main argument </a:t>
            </a:r>
            <a:r>
              <a:rPr lang="en-GB" dirty="0"/>
              <a:t>(or what you expect your main argument to be</a:t>
            </a:r>
            <a:r>
              <a:rPr lang="en-GB" dirty="0" smtClean="0"/>
              <a:t>).</a:t>
            </a:r>
            <a:endParaRPr lang="en-GB" dirty="0"/>
          </a:p>
          <a:p>
            <a:endParaRPr lang="en-GB" sz="500" dirty="0" smtClean="0"/>
          </a:p>
          <a:p>
            <a:r>
              <a:rPr lang="en-GB" dirty="0" smtClean="0"/>
              <a:t>You may also want to use the abstract to place yourself in the relevant scholarship, i.e. explain where you are coming from.</a:t>
            </a:r>
          </a:p>
          <a:p>
            <a:endParaRPr lang="en-GB" sz="500" dirty="0"/>
          </a:p>
          <a:p>
            <a:r>
              <a:rPr lang="en-GB" dirty="0"/>
              <a:t>It should not </a:t>
            </a:r>
            <a:r>
              <a:rPr lang="en-GB" dirty="0" smtClean="0"/>
              <a:t>go </a:t>
            </a:r>
            <a:r>
              <a:rPr lang="en-GB" dirty="0"/>
              <a:t>too much over </a:t>
            </a:r>
            <a:r>
              <a:rPr lang="en-GB" b="1" dirty="0"/>
              <a:t>250 words </a:t>
            </a:r>
            <a:r>
              <a:rPr lang="en-GB" dirty="0" smtClean="0"/>
              <a:t>(there are </a:t>
            </a:r>
            <a:r>
              <a:rPr lang="en-GB" dirty="0" smtClean="0"/>
              <a:t>almost 100 </a:t>
            </a:r>
            <a:r>
              <a:rPr lang="en-GB" dirty="0"/>
              <a:t>words on this slide…).</a:t>
            </a:r>
          </a:p>
          <a:p>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t>Why is it important?</a:t>
            </a:r>
            <a:endParaRPr lang="en-GB" b="1" dirty="0"/>
          </a:p>
        </p:txBody>
      </p:sp>
      <p:pic>
        <p:nvPicPr>
          <p:cNvPr id="3" name="Picture 2"/>
          <p:cNvPicPr>
            <a:picLocks noChangeAspect="1"/>
          </p:cNvPicPr>
          <p:nvPr/>
        </p:nvPicPr>
        <p:blipFill rotWithShape="1">
          <a:blip r:embed="rId2"/>
          <a:srcRect t="12440" r="15736" b="23319"/>
          <a:stretch/>
        </p:blipFill>
        <p:spPr>
          <a:xfrm>
            <a:off x="301752" y="1268760"/>
            <a:ext cx="8462993" cy="4032448"/>
          </a:xfrm>
          <a:prstGeom prst="rect">
            <a:avLst/>
          </a:prstGeom>
        </p:spPr>
      </p:pic>
      <p:sp>
        <p:nvSpPr>
          <p:cNvPr id="4" name="Rectangle 3"/>
          <p:cNvSpPr/>
          <p:nvPr/>
        </p:nvSpPr>
        <p:spPr>
          <a:xfrm>
            <a:off x="2267744" y="3140968"/>
            <a:ext cx="6336704" cy="1080119"/>
          </a:xfrm>
          <a:prstGeom prst="rect">
            <a:avLst/>
          </a:prstGeom>
          <a:noFill/>
          <a:ln w="6032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13703849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p:cNvSpPr txBox="1">
            <a:spLocks/>
          </p:cNvSpPr>
          <p:nvPr/>
        </p:nvSpPr>
        <p:spPr>
          <a:xfrm>
            <a:off x="963169" y="1772817"/>
            <a:ext cx="8001319" cy="4536504"/>
          </a:xfrm>
          <a:prstGeom prst="rect">
            <a:avLst/>
          </a:prstGeom>
        </p:spPr>
        <p:txBody>
          <a:bodyPr>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None/>
            </a:pPr>
            <a:r>
              <a:rPr lang="en-GB" b="1" dirty="0" smtClean="0">
                <a:solidFill>
                  <a:srgbClr val="7030A0"/>
                </a:solidFill>
              </a:rPr>
              <a:t>The history of Ptolemaic Egypt has usually been doubly isolated--separated both from the history of other Hellenistic states and from the history of ancient Egypt</a:t>
            </a:r>
            <a:r>
              <a:rPr lang="en-GB" b="1" dirty="0" smtClean="0"/>
              <a:t>. </a:t>
            </a:r>
            <a:r>
              <a:rPr lang="en-GB" b="1" dirty="0" smtClean="0">
                <a:solidFill>
                  <a:srgbClr val="92D050"/>
                </a:solidFill>
              </a:rPr>
              <a:t>The Last Pharaohs departs from previous studies by putting the Ptolemaic state firmly in the context of both Hellenistic and Egyptian history</a:t>
            </a:r>
            <a:r>
              <a:rPr lang="en-GB" dirty="0" smtClean="0"/>
              <a:t>. </a:t>
            </a:r>
            <a:r>
              <a:rPr lang="en-GB" b="1" dirty="0" smtClean="0">
                <a:solidFill>
                  <a:srgbClr val="00B0F0"/>
                </a:solidFill>
              </a:rPr>
              <a:t>More broadly still, J.G. Manning examines the Ptolemaic</a:t>
            </a:r>
            <a:r>
              <a:rPr lang="en-GB" dirty="0" smtClean="0"/>
              <a:t> </a:t>
            </a:r>
            <a:r>
              <a:rPr lang="en-GB" b="1" dirty="0" smtClean="0">
                <a:solidFill>
                  <a:srgbClr val="00B0F0"/>
                </a:solidFill>
              </a:rPr>
              <a:t>dynasty in the context of the study of authoritarian and premodern states</a:t>
            </a:r>
            <a:r>
              <a:rPr lang="en-GB" dirty="0" smtClean="0">
                <a:solidFill>
                  <a:srgbClr val="00B0F0"/>
                </a:solidFill>
              </a:rPr>
              <a:t>, </a:t>
            </a:r>
            <a:r>
              <a:rPr lang="en-GB" b="1" dirty="0" smtClean="0">
                <a:solidFill>
                  <a:srgbClr val="00B0F0"/>
                </a:solidFill>
              </a:rPr>
              <a:t>shifting the focus of study away from modern European nation-states and toward ancient Asian ones</a:t>
            </a:r>
            <a:r>
              <a:rPr lang="en-GB" dirty="0" smtClean="0"/>
              <a:t>. By </a:t>
            </a:r>
            <a:r>
              <a:rPr lang="en-GB" dirty="0" err="1" smtClean="0"/>
              <a:t>analyzing</a:t>
            </a:r>
            <a:r>
              <a:rPr lang="en-GB" dirty="0" smtClean="0"/>
              <a:t> Ptolemaic </a:t>
            </a:r>
            <a:r>
              <a:rPr lang="en-GB" b="1" dirty="0" smtClean="0">
                <a:solidFill>
                  <a:srgbClr val="00B050"/>
                </a:solidFill>
              </a:rPr>
              <a:t>reforms of Egyptian economic and legal structures</a:t>
            </a:r>
            <a:r>
              <a:rPr lang="en-GB" dirty="0" smtClean="0"/>
              <a:t>, The Last Pharaohs gauges the impact of Ptolemaic rule on Egypt and the relationships that the Ptolemaic kings formed with Egyptian society. </a:t>
            </a:r>
            <a:r>
              <a:rPr lang="en-GB" b="1" dirty="0" smtClean="0">
                <a:solidFill>
                  <a:srgbClr val="FF0000"/>
                </a:solidFill>
              </a:rPr>
              <a:t>Manning argues that the Ptolemies sought to rule through--rather than over--Egyptian society</a:t>
            </a:r>
            <a:r>
              <a:rPr lang="en-GB" dirty="0" smtClean="0"/>
              <a:t>. He tells how the Ptolemies, </a:t>
            </a:r>
            <a:r>
              <a:rPr lang="en-GB" b="1" dirty="0" smtClean="0">
                <a:solidFill>
                  <a:srgbClr val="FF0000"/>
                </a:solidFill>
              </a:rPr>
              <a:t>adopting a pharaonic model of governance</a:t>
            </a:r>
            <a:r>
              <a:rPr lang="en-GB" dirty="0" smtClean="0"/>
              <a:t>, shaped Egyptian society and in turn were shaped by it. </a:t>
            </a:r>
            <a:r>
              <a:rPr lang="en-GB" b="1" dirty="0" smtClean="0">
                <a:solidFill>
                  <a:srgbClr val="FF0000"/>
                </a:solidFill>
              </a:rPr>
              <a:t>Neither fully Greek nor wholly Egyptian, the Ptolemaic state within its core Egyptian territory was a hybrid that departed from but did not break with Egyptian history</a:t>
            </a:r>
            <a:r>
              <a:rPr lang="en-GB" dirty="0" smtClean="0"/>
              <a:t>.</a:t>
            </a:r>
            <a:endParaRPr lang="en-GB" dirty="0"/>
          </a:p>
        </p:txBody>
      </p:sp>
      <p:sp>
        <p:nvSpPr>
          <p:cNvPr id="3" name="Title 1"/>
          <p:cNvSpPr txBox="1">
            <a:spLocks/>
          </p:cNvSpPr>
          <p:nvPr/>
        </p:nvSpPr>
        <p:spPr>
          <a:xfrm>
            <a:off x="301752" y="228600"/>
            <a:ext cx="8534400"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b="1" dirty="0" smtClean="0"/>
              <a:t>Abstract from Manning 2010</a:t>
            </a:r>
            <a:endParaRPr lang="en-GB" b="1" dirty="0"/>
          </a:p>
        </p:txBody>
      </p:sp>
      <p:sp>
        <p:nvSpPr>
          <p:cNvPr id="4" name="Content Placeholder 2"/>
          <p:cNvSpPr txBox="1">
            <a:spLocks/>
          </p:cNvSpPr>
          <p:nvPr/>
        </p:nvSpPr>
        <p:spPr>
          <a:xfrm>
            <a:off x="179512" y="1001186"/>
            <a:ext cx="2902096" cy="461792"/>
          </a:xfrm>
          <a:prstGeom prst="rect">
            <a:avLst/>
          </a:prstGeom>
        </p:spPr>
        <p:txBody>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7030A0"/>
                </a:solidFill>
              </a:rPr>
              <a:t>The present study in relation to other scholarship on this topic</a:t>
            </a:r>
            <a:endParaRPr lang="en-GB" sz="1400" dirty="0">
              <a:solidFill>
                <a:srgbClr val="7030A0"/>
              </a:solidFill>
            </a:endParaRPr>
          </a:p>
        </p:txBody>
      </p:sp>
      <p:sp>
        <p:nvSpPr>
          <p:cNvPr id="5" name="Right Arrow 4"/>
          <p:cNvSpPr/>
          <p:nvPr/>
        </p:nvSpPr>
        <p:spPr>
          <a:xfrm rot="3182513">
            <a:off x="694654" y="1541421"/>
            <a:ext cx="265859" cy="1393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Content Placeholder 3"/>
          <p:cNvSpPr txBox="1">
            <a:spLocks/>
          </p:cNvSpPr>
          <p:nvPr/>
        </p:nvSpPr>
        <p:spPr>
          <a:xfrm>
            <a:off x="6106479" y="1317842"/>
            <a:ext cx="2758080" cy="389784"/>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00B0F0"/>
                </a:solidFill>
              </a:rPr>
              <a:t>The approach taken by Manning</a:t>
            </a:r>
            <a:endParaRPr lang="en-GB" sz="1400" dirty="0">
              <a:solidFill>
                <a:srgbClr val="00B0F0"/>
              </a:solidFill>
            </a:endParaRPr>
          </a:p>
        </p:txBody>
      </p:sp>
      <p:sp>
        <p:nvSpPr>
          <p:cNvPr id="8" name="Content Placeholder 3"/>
          <p:cNvSpPr txBox="1">
            <a:spLocks/>
          </p:cNvSpPr>
          <p:nvPr/>
        </p:nvSpPr>
        <p:spPr>
          <a:xfrm>
            <a:off x="0" y="3427140"/>
            <a:ext cx="963169" cy="865956"/>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00B050"/>
                </a:solidFill>
              </a:rPr>
              <a:t>The issues examined </a:t>
            </a:r>
            <a:endParaRPr lang="en-GB" sz="1400" dirty="0">
              <a:solidFill>
                <a:srgbClr val="00B050"/>
              </a:solidFill>
            </a:endParaRPr>
          </a:p>
        </p:txBody>
      </p:sp>
      <p:sp>
        <p:nvSpPr>
          <p:cNvPr id="9" name="Curved Left Arrow 8"/>
          <p:cNvSpPr/>
          <p:nvPr/>
        </p:nvSpPr>
        <p:spPr>
          <a:xfrm>
            <a:off x="8550223" y="1707627"/>
            <a:ext cx="397616" cy="1433342"/>
          </a:xfrm>
          <a:prstGeom prst="curved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10" name="Right Arrow 9"/>
          <p:cNvSpPr/>
          <p:nvPr/>
        </p:nvSpPr>
        <p:spPr>
          <a:xfrm rot="651060" flipV="1">
            <a:off x="577023" y="4148881"/>
            <a:ext cx="357347" cy="11157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Content Placeholder 3"/>
          <p:cNvSpPr txBox="1">
            <a:spLocks/>
          </p:cNvSpPr>
          <p:nvPr/>
        </p:nvSpPr>
        <p:spPr>
          <a:xfrm>
            <a:off x="15523" y="4895090"/>
            <a:ext cx="1028085" cy="694149"/>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FF0000"/>
                </a:solidFill>
              </a:rPr>
              <a:t>The argument</a:t>
            </a:r>
            <a:endParaRPr lang="en-GB" sz="1400" dirty="0">
              <a:solidFill>
                <a:srgbClr val="FF0000"/>
              </a:solidFill>
            </a:endParaRPr>
          </a:p>
        </p:txBody>
      </p:sp>
      <p:sp>
        <p:nvSpPr>
          <p:cNvPr id="12" name="Content Placeholder 3"/>
          <p:cNvSpPr txBox="1">
            <a:spLocks/>
          </p:cNvSpPr>
          <p:nvPr/>
        </p:nvSpPr>
        <p:spPr>
          <a:xfrm>
            <a:off x="15523" y="2377511"/>
            <a:ext cx="947646" cy="389784"/>
          </a:xfrm>
          <a:prstGeom prst="rect">
            <a:avLst/>
          </a:prstGeom>
        </p:spPr>
        <p:txBody>
          <a:bodyPr>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indent="0">
              <a:buFont typeface="Wingdings 2"/>
              <a:buNone/>
            </a:pPr>
            <a:r>
              <a:rPr lang="en-GB" sz="1400" dirty="0" smtClean="0">
                <a:solidFill>
                  <a:srgbClr val="92D050"/>
                </a:solidFill>
              </a:rPr>
              <a:t>The focus </a:t>
            </a:r>
            <a:endParaRPr lang="en-GB" sz="1400" dirty="0">
              <a:solidFill>
                <a:srgbClr val="92D050"/>
              </a:solidFill>
            </a:endParaRPr>
          </a:p>
        </p:txBody>
      </p:sp>
      <p:sp>
        <p:nvSpPr>
          <p:cNvPr id="13" name="Right Arrow 12"/>
          <p:cNvSpPr/>
          <p:nvPr/>
        </p:nvSpPr>
        <p:spPr>
          <a:xfrm rot="748534">
            <a:off x="589762" y="2670831"/>
            <a:ext cx="360071" cy="1628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rot="2108205">
            <a:off x="502222" y="5498601"/>
            <a:ext cx="487254" cy="18127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2987824" y="6357963"/>
            <a:ext cx="3313728" cy="369332"/>
          </a:xfrm>
          <a:prstGeom prst="rect">
            <a:avLst/>
          </a:prstGeom>
        </p:spPr>
        <p:txBody>
          <a:bodyPr wrap="none">
            <a:spAutoFit/>
          </a:bodyPr>
          <a:lstStyle/>
          <a:p>
            <a:r>
              <a:rPr lang="en-GB" b="1" dirty="0"/>
              <a:t>Abstract length: 177 words</a:t>
            </a:r>
          </a:p>
        </p:txBody>
      </p:sp>
    </p:spTree>
    <p:extLst>
      <p:ext uri="{BB962C8B-B14F-4D97-AF65-F5344CB8AC3E}">
        <p14:creationId xmlns:p14="http://schemas.microsoft.com/office/powerpoint/2010/main" val="97829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4"/>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animBg="1"/>
      <p:bldP spid="6" grpId="0"/>
      <p:bldP spid="8" grpId="0"/>
      <p:bldP spid="9" grpId="0" animBg="1"/>
      <p:bldP spid="10" grpId="0" animBg="1"/>
      <p:bldP spid="11" grpId="0"/>
      <p:bldP spid="12" grpId="0"/>
      <p:bldP spid="13" grpId="0" animBg="1"/>
      <p:bldP spid="14" grpId="0" animBg="1"/>
      <p:bldP spid="1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Other things that might be added</a:t>
            </a:r>
            <a:endParaRPr lang="en-GB" b="1" dirty="0"/>
          </a:p>
        </p:txBody>
      </p:sp>
      <p:sp>
        <p:nvSpPr>
          <p:cNvPr id="3" name="Content Placeholder 2"/>
          <p:cNvSpPr>
            <a:spLocks noGrp="1"/>
          </p:cNvSpPr>
          <p:nvPr>
            <p:ph sz="quarter" idx="1"/>
          </p:nvPr>
        </p:nvSpPr>
        <p:spPr>
          <a:xfrm>
            <a:off x="301752" y="1527048"/>
            <a:ext cx="8503920" cy="5214320"/>
          </a:xfrm>
        </p:spPr>
        <p:txBody>
          <a:bodyPr>
            <a:normAutofit lnSpcReduction="10000"/>
          </a:bodyPr>
          <a:lstStyle/>
          <a:p>
            <a:r>
              <a:rPr lang="en-GB" sz="2200" b="1" dirty="0" smtClean="0"/>
              <a:t>The evidence used (particularly if you are focusing on some particular forms of evidence, and the challenges they pose.</a:t>
            </a:r>
          </a:p>
          <a:p>
            <a:pPr lvl="1"/>
            <a:r>
              <a:rPr lang="en-GB" sz="1600" dirty="0">
                <a:solidFill>
                  <a:schemeClr val="tx1"/>
                </a:solidFill>
              </a:rPr>
              <a:t>The archaeological and numismatic evidence for Roman trade in the Indian Ocean from the Augustan annexation of Egypt up to the early third century CE shows that the most intense period of contact and exchange was in the late first century CE. The arguments presented here challenge two major positions, which assert either a peak during the Julio-Claudian period or a continuing intensity of contact until at least the late second century CE.</a:t>
            </a:r>
            <a:endParaRPr lang="en-GB" sz="1600" dirty="0" smtClean="0">
              <a:solidFill>
                <a:schemeClr val="tx1"/>
              </a:solidFill>
            </a:endParaRPr>
          </a:p>
          <a:p>
            <a:endParaRPr lang="en-GB" sz="500" b="1" dirty="0"/>
          </a:p>
          <a:p>
            <a:r>
              <a:rPr lang="en-GB" sz="2200" b="1" dirty="0" smtClean="0"/>
              <a:t>Are you critiquing a position advocated by a particular scholar?</a:t>
            </a:r>
          </a:p>
          <a:p>
            <a:pPr lvl="1"/>
            <a:r>
              <a:rPr lang="en-GB" sz="1600" dirty="0" smtClean="0">
                <a:solidFill>
                  <a:schemeClr val="tx1"/>
                </a:solidFill>
              </a:rPr>
              <a:t>In </a:t>
            </a:r>
            <a:r>
              <a:rPr lang="en-GB" sz="1600" dirty="0">
                <a:solidFill>
                  <a:schemeClr val="tx1"/>
                </a:solidFill>
              </a:rPr>
              <a:t>an earlier article for this journal entitled “African Forest Elephants and Turrets in the Ancient World” Michael B. Charles (2008) advocated the view that, in contrast to Indian elephants (</a:t>
            </a:r>
            <a:r>
              <a:rPr lang="en-GB" sz="1600" dirty="0" err="1">
                <a:solidFill>
                  <a:schemeClr val="tx1"/>
                </a:solidFill>
              </a:rPr>
              <a:t>Elephas</a:t>
            </a:r>
            <a:r>
              <a:rPr lang="en-GB" sz="1600" dirty="0">
                <a:solidFill>
                  <a:schemeClr val="tx1"/>
                </a:solidFill>
              </a:rPr>
              <a:t> maximus), African Forest elephant (</a:t>
            </a:r>
            <a:r>
              <a:rPr lang="en-GB" sz="1600" dirty="0" err="1">
                <a:solidFill>
                  <a:schemeClr val="tx1"/>
                </a:solidFill>
              </a:rPr>
              <a:t>Loxodonta</a:t>
            </a:r>
            <a:r>
              <a:rPr lang="en-GB" sz="1600" dirty="0">
                <a:solidFill>
                  <a:schemeClr val="tx1"/>
                </a:solidFill>
              </a:rPr>
              <a:t> </a:t>
            </a:r>
            <a:r>
              <a:rPr lang="en-GB" sz="1600" dirty="0" err="1">
                <a:solidFill>
                  <a:schemeClr val="tx1"/>
                </a:solidFill>
              </a:rPr>
              <a:t>cyclotis</a:t>
            </a:r>
            <a:r>
              <a:rPr lang="en-GB" sz="1600" dirty="0">
                <a:solidFill>
                  <a:schemeClr val="tx1"/>
                </a:solidFill>
              </a:rPr>
              <a:t>) were not regularly equipped with turrets… This article seeks to re-examine Charles’ treatment of the ancient evidence, in particular Polybius’ account (5.79-86) of the Battle of </a:t>
            </a:r>
            <a:r>
              <a:rPr lang="en-GB" sz="1600" dirty="0" err="1">
                <a:solidFill>
                  <a:schemeClr val="tx1"/>
                </a:solidFill>
              </a:rPr>
              <a:t>Raphia</a:t>
            </a:r>
            <a:r>
              <a:rPr lang="en-GB" sz="1600" dirty="0">
                <a:solidFill>
                  <a:schemeClr val="tx1"/>
                </a:solidFill>
              </a:rPr>
              <a:t>, a number of references in the </a:t>
            </a:r>
            <a:r>
              <a:rPr lang="en-GB" sz="1600" i="1" dirty="0">
                <a:solidFill>
                  <a:schemeClr val="tx1"/>
                </a:solidFill>
              </a:rPr>
              <a:t>Bellum </a:t>
            </a:r>
            <a:r>
              <a:rPr lang="en-GB" sz="1600" i="1" dirty="0" err="1">
                <a:solidFill>
                  <a:schemeClr val="tx1"/>
                </a:solidFill>
              </a:rPr>
              <a:t>Africanum</a:t>
            </a:r>
            <a:r>
              <a:rPr lang="en-GB" sz="1600" i="1" dirty="0">
                <a:solidFill>
                  <a:schemeClr val="tx1"/>
                </a:solidFill>
              </a:rPr>
              <a:t> </a:t>
            </a:r>
            <a:r>
              <a:rPr lang="en-GB" sz="1600" dirty="0">
                <a:solidFill>
                  <a:schemeClr val="tx1"/>
                </a:solidFill>
              </a:rPr>
              <a:t>(30.2, 41.2, 86.1), </a:t>
            </a:r>
            <a:r>
              <a:rPr lang="en-GB" sz="1600" dirty="0" err="1">
                <a:solidFill>
                  <a:schemeClr val="tx1"/>
                </a:solidFill>
              </a:rPr>
              <a:t>Silius</a:t>
            </a:r>
            <a:r>
              <a:rPr lang="en-GB" sz="1600" dirty="0">
                <a:solidFill>
                  <a:schemeClr val="tx1"/>
                </a:solidFill>
              </a:rPr>
              <a:t> </a:t>
            </a:r>
            <a:r>
              <a:rPr lang="en-GB" sz="1600" dirty="0" err="1">
                <a:solidFill>
                  <a:schemeClr val="tx1"/>
                </a:solidFill>
              </a:rPr>
              <a:t>Italicus</a:t>
            </a:r>
            <a:r>
              <a:rPr lang="en-GB" sz="1600" dirty="0">
                <a:solidFill>
                  <a:schemeClr val="tx1"/>
                </a:solidFill>
              </a:rPr>
              <a:t>’ </a:t>
            </a:r>
            <a:r>
              <a:rPr lang="en-GB" sz="1600" i="1" dirty="0" err="1">
                <a:solidFill>
                  <a:schemeClr val="tx1"/>
                </a:solidFill>
              </a:rPr>
              <a:t>Punica</a:t>
            </a:r>
            <a:r>
              <a:rPr lang="en-GB" sz="1600" dirty="0">
                <a:solidFill>
                  <a:schemeClr val="tx1"/>
                </a:solidFill>
              </a:rPr>
              <a:t> (4.599, 9.239-240), and Lucretius’ </a:t>
            </a:r>
            <a:r>
              <a:rPr lang="en-GB" sz="1600" i="1" dirty="0">
                <a:solidFill>
                  <a:schemeClr val="tx1"/>
                </a:solidFill>
              </a:rPr>
              <a:t>De Rerum Natura </a:t>
            </a:r>
            <a:r>
              <a:rPr lang="en-GB" sz="1600" dirty="0">
                <a:solidFill>
                  <a:schemeClr val="tx1"/>
                </a:solidFill>
              </a:rPr>
              <a:t>(5.1302-4). This is in order to demonstrate that the placement of turrets on African Forest elephants for use in battle is not as rare as </a:t>
            </a:r>
            <a:r>
              <a:rPr lang="en-GB" sz="1600" dirty="0" smtClean="0">
                <a:solidFill>
                  <a:schemeClr val="tx1"/>
                </a:solidFill>
              </a:rPr>
              <a:t>he suggests.</a:t>
            </a:r>
            <a:endParaRPr lang="en-GB" sz="1600" dirty="0">
              <a:solidFill>
                <a:schemeClr val="tx1"/>
              </a:solidFill>
            </a:endParaRPr>
          </a:p>
          <a:p>
            <a:pPr lvl="1"/>
            <a:endParaRPr lang="en-GB" sz="1600" dirty="0">
              <a:solidFill>
                <a:schemeClr val="tx1"/>
              </a:solidFill>
            </a:endParaRPr>
          </a:p>
        </p:txBody>
      </p:sp>
    </p:spTree>
    <p:extLst>
      <p:ext uri="{BB962C8B-B14F-4D97-AF65-F5344CB8AC3E}">
        <p14:creationId xmlns:p14="http://schemas.microsoft.com/office/powerpoint/2010/main" val="267962167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BIBLIOGRAPHY</a:t>
            </a:r>
            <a:endParaRPr lang="en-GB"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bibliography</a:t>
            </a:r>
            <a:endParaRPr lang="en-GB" b="1" dirty="0"/>
          </a:p>
        </p:txBody>
      </p:sp>
      <p:sp>
        <p:nvSpPr>
          <p:cNvPr id="3" name="Content Placeholder 2"/>
          <p:cNvSpPr>
            <a:spLocks noGrp="1"/>
          </p:cNvSpPr>
          <p:nvPr>
            <p:ph sz="quarter" idx="1"/>
          </p:nvPr>
        </p:nvSpPr>
        <p:spPr>
          <a:xfrm>
            <a:off x="179512" y="1527048"/>
            <a:ext cx="8626160" cy="3342112"/>
          </a:xfrm>
        </p:spPr>
        <p:txBody>
          <a:bodyPr>
            <a:normAutofit lnSpcReduction="10000"/>
          </a:bodyPr>
          <a:lstStyle/>
          <a:p>
            <a:r>
              <a:rPr lang="en-GB" dirty="0" smtClean="0"/>
              <a:t>A bibliography submitted at the beginning of a period of research is a bibliography of the materials </a:t>
            </a:r>
            <a:r>
              <a:rPr lang="en-GB" dirty="0" smtClean="0"/>
              <a:t>(primary </a:t>
            </a:r>
            <a:r>
              <a:rPr lang="en-GB" dirty="0" smtClean="0"/>
              <a:t>and secondary) that you </a:t>
            </a:r>
            <a:r>
              <a:rPr lang="en-GB" b="1" u="sng" dirty="0" smtClean="0"/>
              <a:t>expect</a:t>
            </a:r>
            <a:r>
              <a:rPr lang="en-GB" dirty="0" smtClean="0"/>
              <a:t> to use.</a:t>
            </a:r>
          </a:p>
          <a:p>
            <a:endParaRPr lang="en-GB" sz="1800" dirty="0" smtClean="0"/>
          </a:p>
          <a:p>
            <a:r>
              <a:rPr lang="en-GB" dirty="0" smtClean="0"/>
              <a:t>It </a:t>
            </a:r>
            <a:r>
              <a:rPr lang="en-GB" b="1" u="sng" dirty="0" smtClean="0"/>
              <a:t>will</a:t>
            </a:r>
            <a:r>
              <a:rPr lang="en-GB" dirty="0" smtClean="0"/>
              <a:t> change over the course of your work.</a:t>
            </a:r>
          </a:p>
          <a:p>
            <a:endParaRPr lang="en-GB" sz="1800" dirty="0" smtClean="0"/>
          </a:p>
          <a:p>
            <a:r>
              <a:rPr lang="en-GB" dirty="0" smtClean="0"/>
              <a:t>It’s there to show that you have done the necessary </a:t>
            </a:r>
            <a:r>
              <a:rPr lang="en-GB" b="1" u="sng" dirty="0" smtClean="0"/>
              <a:t>preparation</a:t>
            </a:r>
            <a:r>
              <a:rPr lang="en-GB" dirty="0" smtClean="0"/>
              <a:t> to proceed with your project.</a:t>
            </a:r>
            <a:endParaRPr lang="en-GB" dirty="0"/>
          </a:p>
        </p:txBody>
      </p:sp>
      <p:sp>
        <p:nvSpPr>
          <p:cNvPr id="4" name="Content Placeholder 2"/>
          <p:cNvSpPr txBox="1">
            <a:spLocks/>
          </p:cNvSpPr>
          <p:nvPr/>
        </p:nvSpPr>
        <p:spPr>
          <a:xfrm>
            <a:off x="179512" y="4869160"/>
            <a:ext cx="8784976" cy="1656184"/>
          </a:xfrm>
          <a:prstGeom prst="rect">
            <a:avLst/>
          </a:prstGeom>
        </p:spPr>
        <p:txBody>
          <a:bodyPr vert="horz">
            <a:norm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Follow the guidelines for Classics given in the FH Reference Handbook – </a:t>
            </a:r>
            <a:r>
              <a:rPr lang="en-GB" b="1" dirty="0" smtClean="0"/>
              <a:t>You can find this on Moodle</a:t>
            </a:r>
            <a:r>
              <a:rPr lang="en-GB" dirty="0" smtClean="0"/>
              <a:t>. It is worth downloading a copy. </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But how do I know what I am going to use?</a:t>
            </a:r>
            <a:endParaRPr lang="en-GB" b="1" dirty="0"/>
          </a:p>
        </p:txBody>
      </p:sp>
      <p:sp>
        <p:nvSpPr>
          <p:cNvPr id="3" name="Content Placeholder 2"/>
          <p:cNvSpPr>
            <a:spLocks noGrp="1"/>
          </p:cNvSpPr>
          <p:nvPr>
            <p:ph sz="quarter" idx="1"/>
          </p:nvPr>
        </p:nvSpPr>
        <p:spPr>
          <a:xfrm>
            <a:off x="284036" y="1447038"/>
            <a:ext cx="8503920" cy="2189984"/>
          </a:xfrm>
        </p:spPr>
        <p:txBody>
          <a:bodyPr>
            <a:normAutofit lnSpcReduction="10000"/>
          </a:bodyPr>
          <a:lstStyle/>
          <a:p>
            <a:r>
              <a:rPr lang="en-GB" dirty="0" smtClean="0"/>
              <a:t>What are the primary sources (literary, </a:t>
            </a:r>
            <a:r>
              <a:rPr lang="en-GB" dirty="0" err="1" smtClean="0"/>
              <a:t>epigraphical</a:t>
            </a:r>
            <a:r>
              <a:rPr lang="en-GB" dirty="0" smtClean="0"/>
              <a:t>, </a:t>
            </a:r>
            <a:r>
              <a:rPr lang="en-GB" dirty="0" err="1" smtClean="0"/>
              <a:t>papyrological</a:t>
            </a:r>
            <a:r>
              <a:rPr lang="en-GB" dirty="0" smtClean="0"/>
              <a:t>, iconographical, archaeological) that you have already identified?</a:t>
            </a:r>
          </a:p>
          <a:p>
            <a:r>
              <a:rPr lang="en-GB" dirty="0" smtClean="0"/>
              <a:t>What are the main pieces of scholarship that you have already read or identified as necessary reading?</a:t>
            </a:r>
            <a:endParaRPr lang="en-GB" dirty="0"/>
          </a:p>
        </p:txBody>
      </p:sp>
      <p:sp>
        <p:nvSpPr>
          <p:cNvPr id="4" name="Title 1"/>
          <p:cNvSpPr txBox="1">
            <a:spLocks/>
          </p:cNvSpPr>
          <p:nvPr/>
        </p:nvSpPr>
        <p:spPr>
          <a:xfrm>
            <a:off x="107504" y="3337556"/>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smtClean="0">
                <a:solidFill>
                  <a:srgbClr val="FF0000"/>
                </a:solidFill>
              </a:rPr>
              <a:t>So what do I put in?</a:t>
            </a:r>
            <a:endParaRPr lang="en-GB" dirty="0">
              <a:solidFill>
                <a:srgbClr val="FF0000"/>
              </a:solidFill>
            </a:endParaRPr>
          </a:p>
        </p:txBody>
      </p:sp>
      <p:sp>
        <p:nvSpPr>
          <p:cNvPr id="5" name="Content Placeholder 2"/>
          <p:cNvSpPr txBox="1">
            <a:spLocks/>
          </p:cNvSpPr>
          <p:nvPr/>
        </p:nvSpPr>
        <p:spPr>
          <a:xfrm>
            <a:off x="107504" y="4096508"/>
            <a:ext cx="8856984" cy="2350004"/>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You need to divide your bibliography into two sections: one for primary sources and one for scholarship.</a:t>
            </a:r>
          </a:p>
          <a:p>
            <a:r>
              <a:rPr lang="en-GB" dirty="0" smtClean="0"/>
              <a:t>Remember to include translation details if you know them.</a:t>
            </a:r>
          </a:p>
          <a:p>
            <a:r>
              <a:rPr lang="en-GB" dirty="0" smtClean="0"/>
              <a:t>You should have at least 10-15 items (books, chapters from edited books, or articles) in the part of your bibliography on scholarship. – c. </a:t>
            </a:r>
            <a:r>
              <a:rPr lang="en-GB" b="1" dirty="0" smtClean="0"/>
              <a:t>250-300 words</a:t>
            </a:r>
            <a:r>
              <a:rPr lang="en-GB" dirty="0" smtClean="0"/>
              <a:t>. </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p:cNvSpPr>
            <a:spLocks noGrp="1"/>
          </p:cNvSpPr>
          <p:nvPr>
            <p:ph type="body" idx="1"/>
          </p:nvPr>
        </p:nvSpPr>
        <p:spPr/>
        <p:txBody>
          <a:bodyPr/>
          <a:lstStyle/>
          <a:p>
            <a:endParaRPr lang="en-GB"/>
          </a:p>
        </p:txBody>
      </p:sp>
      <p:sp>
        <p:nvSpPr>
          <p:cNvPr id="4" name="Title 3"/>
          <p:cNvSpPr>
            <a:spLocks noGrp="1"/>
          </p:cNvSpPr>
          <p:nvPr>
            <p:ph type="title"/>
          </p:nvPr>
        </p:nvSpPr>
        <p:spPr/>
        <p:txBody>
          <a:bodyPr/>
          <a:lstStyle/>
          <a:p>
            <a:r>
              <a:rPr lang="en-GB" dirty="0" smtClean="0"/>
              <a:t>The DRAFT STRUCTURE</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b="1" dirty="0" smtClean="0"/>
              <a:t>The DRAFT Structure</a:t>
            </a:r>
            <a:endParaRPr lang="en-GB" b="1" dirty="0"/>
          </a:p>
        </p:txBody>
      </p:sp>
      <p:sp>
        <p:nvSpPr>
          <p:cNvPr id="5" name="Content Placeholder 4"/>
          <p:cNvSpPr>
            <a:spLocks noGrp="1"/>
          </p:cNvSpPr>
          <p:nvPr>
            <p:ph sz="quarter" idx="1"/>
          </p:nvPr>
        </p:nvSpPr>
        <p:spPr>
          <a:xfrm>
            <a:off x="179512" y="1772816"/>
            <a:ext cx="8784976" cy="4464496"/>
          </a:xfrm>
        </p:spPr>
        <p:txBody>
          <a:bodyPr>
            <a:normAutofit/>
          </a:bodyPr>
          <a:lstStyle/>
          <a:p>
            <a:r>
              <a:rPr lang="en-GB" dirty="0" smtClean="0"/>
              <a:t>A DRAFT structure is a preliminary plan of what the finished product might look like.</a:t>
            </a:r>
          </a:p>
          <a:p>
            <a:endParaRPr lang="en-GB" sz="500" dirty="0" smtClean="0"/>
          </a:p>
          <a:p>
            <a:r>
              <a:rPr lang="en-GB" dirty="0" smtClean="0"/>
              <a:t>You may use a bullet point structure if you find it helpful</a:t>
            </a:r>
          </a:p>
          <a:p>
            <a:endParaRPr lang="en-GB" sz="500" dirty="0" smtClean="0"/>
          </a:p>
          <a:p>
            <a:r>
              <a:rPr lang="en-GB" dirty="0" smtClean="0"/>
              <a:t>If so, each bullet point should have an explanatory sentence/paragraph (or two, for main chapters) and possibly references to main evidence </a:t>
            </a:r>
            <a:r>
              <a:rPr lang="en-GB" smtClean="0"/>
              <a:t>and scholarship </a:t>
            </a:r>
            <a:r>
              <a:rPr lang="en-GB" dirty="0" smtClean="0"/>
              <a:t>you expect to use.</a:t>
            </a:r>
          </a:p>
          <a:p>
            <a:endParaRPr lang="en-GB" sz="500" dirty="0" smtClean="0"/>
          </a:p>
          <a:p>
            <a:r>
              <a:rPr lang="en-GB" dirty="0" smtClean="0"/>
              <a:t>You will want about </a:t>
            </a:r>
            <a:r>
              <a:rPr lang="en-GB" b="1" dirty="0" smtClean="0"/>
              <a:t>400-600 words </a:t>
            </a:r>
            <a:r>
              <a:rPr lang="en-GB" dirty="0" smtClean="0"/>
              <a:t>for this section.</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Step 1</a:t>
            </a:r>
            <a:endParaRPr lang="en-GB" b="1" dirty="0"/>
          </a:p>
        </p:txBody>
      </p:sp>
      <p:sp>
        <p:nvSpPr>
          <p:cNvPr id="4" name="Content Placeholder 3"/>
          <p:cNvSpPr>
            <a:spLocks noGrp="1"/>
          </p:cNvSpPr>
          <p:nvPr>
            <p:ph sz="half" idx="1"/>
          </p:nvPr>
        </p:nvSpPr>
        <p:spPr>
          <a:xfrm>
            <a:off x="301752" y="1371600"/>
            <a:ext cx="4038600" cy="5153744"/>
          </a:xfrm>
        </p:spPr>
        <p:txBody>
          <a:bodyPr>
            <a:normAutofit/>
          </a:bodyPr>
          <a:lstStyle/>
          <a:p>
            <a:pPr marL="0" indent="0">
              <a:buNone/>
            </a:pPr>
            <a:r>
              <a:rPr lang="en-GB" dirty="0"/>
              <a:t>Article: Black Pepper Consumption in the Roman </a:t>
            </a:r>
            <a:r>
              <a:rPr lang="en-GB" dirty="0" smtClean="0"/>
              <a:t>Empire</a:t>
            </a:r>
          </a:p>
          <a:p>
            <a:r>
              <a:rPr lang="en-GB" dirty="0" smtClean="0"/>
              <a:t>Introduction</a:t>
            </a:r>
          </a:p>
          <a:p>
            <a:r>
              <a:rPr lang="en-GB" dirty="0" smtClean="0"/>
              <a:t>I: Methodological issues: identification, description and sale</a:t>
            </a:r>
          </a:p>
          <a:p>
            <a:r>
              <a:rPr lang="en-GB" dirty="0" smtClean="0"/>
              <a:t>II: Perception, Consumption, distribution </a:t>
            </a:r>
          </a:p>
          <a:p>
            <a:r>
              <a:rPr lang="en-GB" dirty="0" smtClean="0"/>
              <a:t>III: Purchasing power</a:t>
            </a:r>
          </a:p>
          <a:p>
            <a:r>
              <a:rPr lang="en-GB" dirty="0" smtClean="0"/>
              <a:t>Conclusion</a:t>
            </a:r>
            <a:endParaRPr lang="en-GB" dirty="0"/>
          </a:p>
        </p:txBody>
      </p:sp>
      <p:pic>
        <p:nvPicPr>
          <p:cNvPr id="6" name="Content Placeholder 5"/>
          <p:cNvPicPr>
            <a:picLocks noGrp="1" noChangeAspect="1"/>
          </p:cNvPicPr>
          <p:nvPr>
            <p:ph sz="half" idx="2"/>
          </p:nvPr>
        </p:nvPicPr>
        <p:blipFill>
          <a:blip r:embed="rId2"/>
          <a:stretch>
            <a:fillRect/>
          </a:stretch>
        </p:blipFill>
        <p:spPr>
          <a:xfrm>
            <a:off x="5077646" y="1371600"/>
            <a:ext cx="3484507" cy="4681538"/>
          </a:xfrm>
          <a:prstGeom prst="rect">
            <a:avLst/>
          </a:prstGeom>
        </p:spPr>
      </p:pic>
      <p:pic>
        <p:nvPicPr>
          <p:cNvPr id="7" name="Picture 6"/>
          <p:cNvPicPr>
            <a:picLocks noChangeAspect="1"/>
          </p:cNvPicPr>
          <p:nvPr/>
        </p:nvPicPr>
        <p:blipFill rotWithShape="1">
          <a:blip r:embed="rId3"/>
          <a:srcRect l="41360" t="947" r="2481" b="44229"/>
          <a:stretch/>
        </p:blipFill>
        <p:spPr>
          <a:xfrm>
            <a:off x="4716016" y="4684762"/>
            <a:ext cx="2518690" cy="1840582"/>
          </a:xfrm>
          <a:prstGeom prst="rect">
            <a:avLst/>
          </a:prstGeom>
        </p:spPr>
      </p:pic>
    </p:spTree>
    <p:extLst>
      <p:ext uri="{BB962C8B-B14F-4D97-AF65-F5344CB8AC3E}">
        <p14:creationId xmlns:p14="http://schemas.microsoft.com/office/powerpoint/2010/main" val="11948511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Step 2</a:t>
            </a:r>
            <a:endParaRPr lang="en-GB" b="1" dirty="0"/>
          </a:p>
        </p:txBody>
      </p:sp>
      <p:sp>
        <p:nvSpPr>
          <p:cNvPr id="3" name="Content Placeholder 2"/>
          <p:cNvSpPr>
            <a:spLocks noGrp="1"/>
          </p:cNvSpPr>
          <p:nvPr>
            <p:ph sz="quarter" idx="1"/>
          </p:nvPr>
        </p:nvSpPr>
        <p:spPr>
          <a:xfrm>
            <a:off x="179512" y="1340768"/>
            <a:ext cx="8784976" cy="5328592"/>
          </a:xfrm>
        </p:spPr>
        <p:txBody>
          <a:bodyPr>
            <a:normAutofit fontScale="77500" lnSpcReduction="20000"/>
          </a:bodyPr>
          <a:lstStyle/>
          <a:p>
            <a:r>
              <a:rPr lang="en-GB" dirty="0" smtClean="0"/>
              <a:t>Introduction:</a:t>
            </a:r>
          </a:p>
          <a:p>
            <a:pPr lvl="1"/>
            <a:r>
              <a:rPr lang="en-GB" sz="2000" dirty="0" smtClean="0">
                <a:solidFill>
                  <a:schemeClr val="tx1"/>
                </a:solidFill>
              </a:rPr>
              <a:t>Purpose of paper: to analyse claim that a wider spectrum of the </a:t>
            </a:r>
            <a:r>
              <a:rPr lang="en-GB" sz="2000" dirty="0">
                <a:solidFill>
                  <a:schemeClr val="tx1"/>
                </a:solidFill>
              </a:rPr>
              <a:t>population (beyond the elite) could </a:t>
            </a:r>
            <a:r>
              <a:rPr lang="en-GB" sz="2000" dirty="0" smtClean="0">
                <a:solidFill>
                  <a:schemeClr val="tx1"/>
                </a:solidFill>
              </a:rPr>
              <a:t>afford to purchase black pepper</a:t>
            </a:r>
          </a:p>
          <a:p>
            <a:pPr lvl="1"/>
            <a:r>
              <a:rPr lang="en-GB" sz="2000" dirty="0" smtClean="0">
                <a:solidFill>
                  <a:schemeClr val="tx1"/>
                </a:solidFill>
              </a:rPr>
              <a:t>Approach taken</a:t>
            </a:r>
          </a:p>
          <a:p>
            <a:pPr lvl="1"/>
            <a:endParaRPr lang="en-GB" sz="500" dirty="0">
              <a:solidFill>
                <a:schemeClr val="tx1"/>
              </a:solidFill>
            </a:endParaRPr>
          </a:p>
          <a:p>
            <a:endParaRPr lang="en-GB" sz="500" dirty="0" smtClean="0">
              <a:solidFill>
                <a:schemeClr val="tx1"/>
              </a:solidFill>
            </a:endParaRPr>
          </a:p>
          <a:p>
            <a:r>
              <a:rPr lang="en-GB" sz="2500" dirty="0" smtClean="0">
                <a:solidFill>
                  <a:schemeClr val="tx1"/>
                </a:solidFill>
              </a:rPr>
              <a:t>I - Methodological issues:</a:t>
            </a:r>
          </a:p>
          <a:p>
            <a:pPr lvl="1"/>
            <a:r>
              <a:rPr lang="en-GB" sz="2000" dirty="0" smtClean="0">
                <a:solidFill>
                  <a:schemeClr val="tx1"/>
                </a:solidFill>
              </a:rPr>
              <a:t>Challenges posed by literary descriptions and the archaeobotanical record (identification).</a:t>
            </a:r>
          </a:p>
          <a:p>
            <a:pPr lvl="1"/>
            <a:r>
              <a:rPr lang="en-GB" sz="2000" dirty="0" smtClean="0">
                <a:solidFill>
                  <a:schemeClr val="tx1"/>
                </a:solidFill>
              </a:rPr>
              <a:t>Impressionistic nature of literary accounts in terms of appreciation and use of the product – very limited “statistical evidence”. </a:t>
            </a:r>
          </a:p>
          <a:p>
            <a:pPr lvl="1"/>
            <a:r>
              <a:rPr lang="en-GB" sz="2000" dirty="0" smtClean="0">
                <a:solidFill>
                  <a:schemeClr val="tx1"/>
                </a:solidFill>
              </a:rPr>
              <a:t>Value of Pliny’s “price data” and Diocletian’s Edict of Maximum prices.</a:t>
            </a:r>
          </a:p>
          <a:p>
            <a:pPr lvl="1"/>
            <a:endParaRPr lang="en-GB" sz="500" dirty="0">
              <a:solidFill>
                <a:schemeClr val="tx1"/>
              </a:solidFill>
            </a:endParaRPr>
          </a:p>
          <a:p>
            <a:r>
              <a:rPr lang="en-GB" sz="2500" dirty="0" smtClean="0"/>
              <a:t>II – Perception, consumption and distribution </a:t>
            </a:r>
          </a:p>
          <a:p>
            <a:pPr lvl="1"/>
            <a:r>
              <a:rPr lang="en-GB" sz="2000" dirty="0" smtClean="0">
                <a:solidFill>
                  <a:schemeClr val="tx1"/>
                </a:solidFill>
              </a:rPr>
              <a:t>Extent of black pepper’s “exoticness” </a:t>
            </a:r>
          </a:p>
          <a:p>
            <a:pPr lvl="1"/>
            <a:r>
              <a:rPr lang="en-GB" sz="2000" dirty="0" smtClean="0">
                <a:solidFill>
                  <a:schemeClr val="tx1"/>
                </a:solidFill>
              </a:rPr>
              <a:t>Interpreting the frequency of consumption from the literary accounts</a:t>
            </a:r>
          </a:p>
          <a:p>
            <a:pPr lvl="1"/>
            <a:r>
              <a:rPr lang="en-GB" sz="2000" dirty="0" smtClean="0">
                <a:solidFill>
                  <a:schemeClr val="tx1"/>
                </a:solidFill>
              </a:rPr>
              <a:t>Archaeobotanical evidence for distribution across the Empire </a:t>
            </a:r>
          </a:p>
          <a:p>
            <a:pPr lvl="1"/>
            <a:endParaRPr lang="en-GB" sz="600" dirty="0">
              <a:solidFill>
                <a:schemeClr val="tx1"/>
              </a:solidFill>
            </a:endParaRPr>
          </a:p>
          <a:p>
            <a:r>
              <a:rPr lang="en-GB" sz="2500" dirty="0" smtClean="0"/>
              <a:t>III – Purchasing power</a:t>
            </a:r>
          </a:p>
          <a:p>
            <a:pPr lvl="1"/>
            <a:r>
              <a:rPr lang="en-GB" sz="2000" dirty="0" smtClean="0">
                <a:solidFill>
                  <a:schemeClr val="tx1"/>
                </a:solidFill>
              </a:rPr>
              <a:t>Best evidence to test purchasing power and black pepper consumption Diocletian’s Edict of Maximum Prices (some consideration of Pliny).</a:t>
            </a:r>
          </a:p>
          <a:p>
            <a:pPr lvl="1"/>
            <a:r>
              <a:rPr lang="en-GB" sz="2000" dirty="0" smtClean="0">
                <a:solidFill>
                  <a:schemeClr val="tx1"/>
                </a:solidFill>
              </a:rPr>
              <a:t>Hypothetical calculations based on the pay of various occupations. </a:t>
            </a:r>
          </a:p>
          <a:p>
            <a:pPr lvl="1"/>
            <a:endParaRPr lang="en-GB" sz="600" dirty="0">
              <a:solidFill>
                <a:schemeClr val="tx1"/>
              </a:solidFill>
            </a:endParaRPr>
          </a:p>
          <a:p>
            <a:r>
              <a:rPr lang="en-GB" sz="2500" dirty="0" smtClean="0"/>
              <a:t>Conclusion:</a:t>
            </a:r>
          </a:p>
          <a:p>
            <a:pPr lvl="1"/>
            <a:r>
              <a:rPr lang="en-GB" sz="2000" dirty="0" smtClean="0">
                <a:solidFill>
                  <a:schemeClr val="tx1"/>
                </a:solidFill>
              </a:rPr>
              <a:t>Black pepper theoretically was within the reach of a wider spectrum of the population</a:t>
            </a:r>
          </a:p>
          <a:p>
            <a:pPr lvl="1"/>
            <a:endParaRPr lang="en-GB" sz="2000" dirty="0" smtClean="0">
              <a:solidFill>
                <a:schemeClr val="tx1"/>
              </a:solidFill>
            </a:endParaRPr>
          </a:p>
          <a:p>
            <a:endParaRPr lang="en-GB" sz="2500" dirty="0" smtClean="0">
              <a:solidFill>
                <a:schemeClr val="tx1"/>
              </a:solidFill>
            </a:endParaRPr>
          </a:p>
          <a:p>
            <a:pPr lvl="1"/>
            <a:endParaRPr lang="en-GB" sz="2000" dirty="0">
              <a:solidFill>
                <a:schemeClr val="tx1"/>
              </a:solidFill>
            </a:endParaRPr>
          </a:p>
        </p:txBody>
      </p:sp>
      <p:sp>
        <p:nvSpPr>
          <p:cNvPr id="4" name="Rectangle 3"/>
          <p:cNvSpPr/>
          <p:nvPr/>
        </p:nvSpPr>
        <p:spPr>
          <a:xfrm>
            <a:off x="3489456" y="2204864"/>
            <a:ext cx="5530681" cy="461665"/>
          </a:xfrm>
          <a:prstGeom prst="rect">
            <a:avLst/>
          </a:prstGeom>
        </p:spPr>
        <p:txBody>
          <a:bodyPr wrap="none">
            <a:spAutoFit/>
          </a:bodyPr>
          <a:lstStyle/>
          <a:p>
            <a:r>
              <a:rPr lang="en-GB" sz="2400" b="1" dirty="0">
                <a:solidFill>
                  <a:srgbClr val="FF0000"/>
                </a:solidFill>
              </a:rPr>
              <a:t>At this stage the plan is </a:t>
            </a:r>
            <a:r>
              <a:rPr lang="en-GB" sz="2400" b="1" dirty="0" smtClean="0">
                <a:solidFill>
                  <a:srgbClr val="FF0000"/>
                </a:solidFill>
              </a:rPr>
              <a:t>140 </a:t>
            </a:r>
            <a:r>
              <a:rPr lang="en-GB" sz="2400" b="1" dirty="0">
                <a:solidFill>
                  <a:srgbClr val="FF0000"/>
                </a:solidFill>
              </a:rPr>
              <a:t>words</a:t>
            </a:r>
          </a:p>
        </p:txBody>
      </p:sp>
    </p:spTree>
    <p:extLst>
      <p:ext uri="{BB962C8B-B14F-4D97-AF65-F5344CB8AC3E}">
        <p14:creationId xmlns:p14="http://schemas.microsoft.com/office/powerpoint/2010/main" val="3520129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Example: Step 3</a:t>
            </a:r>
            <a:endParaRPr lang="en-GB" b="1" dirty="0"/>
          </a:p>
        </p:txBody>
      </p:sp>
      <p:sp>
        <p:nvSpPr>
          <p:cNvPr id="3" name="Content Placeholder 2"/>
          <p:cNvSpPr>
            <a:spLocks noGrp="1"/>
          </p:cNvSpPr>
          <p:nvPr>
            <p:ph sz="quarter" idx="1"/>
          </p:nvPr>
        </p:nvSpPr>
        <p:spPr>
          <a:xfrm>
            <a:off x="179512" y="1556792"/>
            <a:ext cx="8784976" cy="5301208"/>
          </a:xfrm>
        </p:spPr>
        <p:txBody>
          <a:bodyPr>
            <a:normAutofit fontScale="77500" lnSpcReduction="20000"/>
          </a:bodyPr>
          <a:lstStyle/>
          <a:p>
            <a:pPr marL="0" indent="0">
              <a:buNone/>
            </a:pPr>
            <a:r>
              <a:rPr lang="en-GB" b="1" dirty="0" smtClean="0"/>
              <a:t>Section II – Perception, Consumption and Distribution</a:t>
            </a:r>
          </a:p>
          <a:p>
            <a:r>
              <a:rPr lang="en-GB" dirty="0"/>
              <a:t>Extent of </a:t>
            </a:r>
            <a:r>
              <a:rPr lang="en-GB" dirty="0" smtClean="0"/>
              <a:t>black peppers </a:t>
            </a:r>
            <a:r>
              <a:rPr lang="en-GB" dirty="0"/>
              <a:t>“exoticness” </a:t>
            </a:r>
            <a:endParaRPr lang="en-GB" dirty="0" smtClean="0"/>
          </a:p>
          <a:p>
            <a:pPr lvl="1"/>
            <a:r>
              <a:rPr lang="en-GB" dirty="0" smtClean="0"/>
              <a:t>Considering the criteria for what makes something a </a:t>
            </a:r>
            <a:r>
              <a:rPr lang="en-GB" dirty="0"/>
              <a:t>luxury (</a:t>
            </a:r>
            <a:r>
              <a:rPr lang="en-GB" dirty="0" err="1"/>
              <a:t>Keay</a:t>
            </a:r>
            <a:r>
              <a:rPr lang="en-GB" dirty="0"/>
              <a:t> </a:t>
            </a:r>
            <a:r>
              <a:rPr lang="en-GB" dirty="0" smtClean="0"/>
              <a:t>2005: </a:t>
            </a:r>
            <a:r>
              <a:rPr lang="en-GB" dirty="0"/>
              <a:t>x-xi</a:t>
            </a:r>
            <a:r>
              <a:rPr lang="en-GB" dirty="0" smtClean="0"/>
              <a:t>; </a:t>
            </a:r>
            <a:r>
              <a:rPr lang="en-GB" dirty="0"/>
              <a:t>Dalby </a:t>
            </a:r>
            <a:r>
              <a:rPr lang="en-GB" dirty="0" smtClean="0"/>
              <a:t>2000: </a:t>
            </a:r>
            <a:r>
              <a:rPr lang="en-GB" dirty="0"/>
              <a:t>124, 156</a:t>
            </a:r>
            <a:r>
              <a:rPr lang="en-GB" dirty="0" smtClean="0"/>
              <a:t>; </a:t>
            </a:r>
            <a:r>
              <a:rPr lang="en-GB" dirty="0"/>
              <a:t>Gilbert and Reynolds </a:t>
            </a:r>
            <a:r>
              <a:rPr lang="en-GB" dirty="0" smtClean="0"/>
              <a:t>2006: </a:t>
            </a:r>
            <a:r>
              <a:rPr lang="en-GB" dirty="0"/>
              <a:t>29 </a:t>
            </a:r>
            <a:r>
              <a:rPr lang="en-GB" dirty="0" smtClean="0"/>
              <a:t>) </a:t>
            </a:r>
          </a:p>
          <a:p>
            <a:pPr lvl="1"/>
            <a:r>
              <a:rPr lang="en-GB" dirty="0" smtClean="0"/>
              <a:t>Debate on Black peppers practical use (</a:t>
            </a:r>
            <a:r>
              <a:rPr lang="nl-NL" dirty="0"/>
              <a:t>Van der Veen </a:t>
            </a:r>
            <a:r>
              <a:rPr lang="nl-NL" dirty="0" smtClean="0"/>
              <a:t>2011: 65-6)</a:t>
            </a:r>
            <a:endParaRPr lang="en-GB" dirty="0" smtClean="0"/>
          </a:p>
          <a:p>
            <a:pPr lvl="1"/>
            <a:r>
              <a:rPr lang="en-GB" dirty="0" smtClean="0"/>
              <a:t>Argument - black pepper does not quite fall into the “luxury” category in the context of imperial Roman society. </a:t>
            </a:r>
          </a:p>
          <a:p>
            <a:pPr lvl="1"/>
            <a:endParaRPr lang="en-GB" sz="100" dirty="0"/>
          </a:p>
          <a:p>
            <a:r>
              <a:rPr lang="en-GB" dirty="0"/>
              <a:t>Interpreting the frequency of consumption from the literary </a:t>
            </a:r>
            <a:r>
              <a:rPr lang="en-GB" dirty="0" smtClean="0"/>
              <a:t>accounts</a:t>
            </a:r>
          </a:p>
          <a:p>
            <a:pPr lvl="1"/>
            <a:r>
              <a:rPr lang="en-GB" dirty="0" smtClean="0"/>
              <a:t>Analysis of moralising polemic (Pliny; Seneca; Plutarch) and satirical descriptions (Martial; Statius; Persius; Juvenal), </a:t>
            </a:r>
            <a:r>
              <a:rPr lang="en-GB" dirty="0"/>
              <a:t>as well as the </a:t>
            </a:r>
            <a:r>
              <a:rPr lang="en-GB" i="1" dirty="0"/>
              <a:t>De re </a:t>
            </a:r>
            <a:r>
              <a:rPr lang="en-GB" i="1" dirty="0" err="1" smtClean="0"/>
              <a:t>coquinaria</a:t>
            </a:r>
            <a:r>
              <a:rPr lang="en-GB" dirty="0" smtClean="0"/>
              <a:t>.  </a:t>
            </a:r>
          </a:p>
          <a:p>
            <a:pPr lvl="1"/>
            <a:r>
              <a:rPr lang="en-GB" dirty="0" smtClean="0"/>
              <a:t>Engagement with the debate on the frequency of black pepper consumption. Some critique of the claims of Sidebotham, McLaughlin and Young, but overall broad agreement. </a:t>
            </a:r>
          </a:p>
          <a:p>
            <a:pPr marL="274320" lvl="1" indent="0">
              <a:buNone/>
            </a:pPr>
            <a:endParaRPr lang="en-GB" sz="100" dirty="0"/>
          </a:p>
          <a:p>
            <a:r>
              <a:rPr lang="en-GB" dirty="0"/>
              <a:t>Archaeobotanical evidence for distribution across the </a:t>
            </a:r>
            <a:r>
              <a:rPr lang="en-GB" dirty="0" smtClean="0"/>
              <a:t>Empire</a:t>
            </a:r>
          </a:p>
          <a:p>
            <a:pPr lvl="1"/>
            <a:r>
              <a:rPr lang="en-GB" dirty="0" smtClean="0"/>
              <a:t>Analysis of finds of black pepper in the archaeobotanical (Cappers 2006; </a:t>
            </a:r>
            <a:r>
              <a:rPr lang="en-GB" dirty="0" err="1" smtClean="0"/>
              <a:t>Livarda</a:t>
            </a:r>
            <a:r>
              <a:rPr lang="en-GB" dirty="0" smtClean="0"/>
              <a:t> 2011; van der Veen 2011) </a:t>
            </a:r>
            <a:r>
              <a:rPr lang="en-GB" dirty="0"/>
              <a:t>– record shows concentration at military and urban </a:t>
            </a:r>
            <a:r>
              <a:rPr lang="en-GB" dirty="0" smtClean="0"/>
              <a:t>sites.</a:t>
            </a:r>
          </a:p>
          <a:p>
            <a:pPr lvl="1"/>
            <a:r>
              <a:rPr lang="en-GB" dirty="0" smtClean="0"/>
              <a:t>Distribution patterns compliment argument from section III – “middling” groups could consume black pepper (soldiers, skilled craftsmen, scribes, etc.).</a:t>
            </a:r>
          </a:p>
        </p:txBody>
      </p:sp>
    </p:spTree>
    <p:extLst>
      <p:ext uri="{BB962C8B-B14F-4D97-AF65-F5344CB8AC3E}">
        <p14:creationId xmlns:p14="http://schemas.microsoft.com/office/powerpoint/2010/main" val="102295737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28600"/>
            <a:ext cx="8928992" cy="758952"/>
          </a:xfrm>
        </p:spPr>
        <p:txBody>
          <a:bodyPr>
            <a:normAutofit fontScale="90000"/>
          </a:bodyPr>
          <a:lstStyle/>
          <a:p>
            <a:r>
              <a:rPr lang="en-GB" sz="2800" b="1" dirty="0" smtClean="0"/>
              <a:t>But I have no idea what I am actually going to write…</a:t>
            </a:r>
            <a:endParaRPr lang="en-GB" sz="2800" b="1" dirty="0"/>
          </a:p>
        </p:txBody>
      </p:sp>
      <p:sp>
        <p:nvSpPr>
          <p:cNvPr id="3" name="Content Placeholder 2"/>
          <p:cNvSpPr>
            <a:spLocks noGrp="1"/>
          </p:cNvSpPr>
          <p:nvPr>
            <p:ph sz="quarter" idx="1"/>
          </p:nvPr>
        </p:nvSpPr>
        <p:spPr>
          <a:xfrm>
            <a:off x="301752" y="1412776"/>
            <a:ext cx="8503920" cy="2838056"/>
          </a:xfrm>
        </p:spPr>
        <p:txBody>
          <a:bodyPr/>
          <a:lstStyle/>
          <a:p>
            <a:r>
              <a:rPr lang="en-GB" b="1" dirty="0" smtClean="0"/>
              <a:t>Don’t worry </a:t>
            </a:r>
            <a:r>
              <a:rPr lang="en-GB" dirty="0" smtClean="0"/>
              <a:t>the draft structure is not there to lock you down.</a:t>
            </a:r>
          </a:p>
          <a:p>
            <a:r>
              <a:rPr lang="en-GB" dirty="0" smtClean="0"/>
              <a:t>If you change your mind or your research leads you elsewhere then that’s just the nature of the game.</a:t>
            </a:r>
          </a:p>
          <a:p>
            <a:r>
              <a:rPr lang="en-GB" dirty="0" smtClean="0"/>
              <a:t>The draft structure is there to help you predict and plan your work.</a:t>
            </a:r>
            <a:endParaRPr lang="en-GB" dirty="0"/>
          </a:p>
        </p:txBody>
      </p:sp>
      <p:sp>
        <p:nvSpPr>
          <p:cNvPr id="4" name="Title 1"/>
          <p:cNvSpPr txBox="1">
            <a:spLocks/>
          </p:cNvSpPr>
          <p:nvPr/>
        </p:nvSpPr>
        <p:spPr>
          <a:xfrm>
            <a:off x="395536" y="3923842"/>
            <a:ext cx="8534400" cy="758952"/>
          </a:xfrm>
          <a:prstGeom prst="rect">
            <a:avLst/>
          </a:prstGeom>
        </p:spPr>
        <p:txBody>
          <a:bodyPr vert="horz" anchor="b">
            <a:normAutofit/>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dirty="0" smtClean="0">
                <a:solidFill>
                  <a:srgbClr val="FF0000"/>
                </a:solidFill>
              </a:rPr>
              <a:t>But I might change my mind later on…</a:t>
            </a:r>
            <a:endParaRPr lang="en-GB" dirty="0">
              <a:solidFill>
                <a:srgbClr val="FF0000"/>
              </a:solidFill>
            </a:endParaRPr>
          </a:p>
        </p:txBody>
      </p:sp>
      <p:sp>
        <p:nvSpPr>
          <p:cNvPr id="5" name="Content Placeholder 2"/>
          <p:cNvSpPr txBox="1">
            <a:spLocks/>
          </p:cNvSpPr>
          <p:nvPr/>
        </p:nvSpPr>
        <p:spPr>
          <a:xfrm>
            <a:off x="179512" y="4709642"/>
            <a:ext cx="8750424" cy="1964746"/>
          </a:xfrm>
          <a:prstGeom prst="rect">
            <a:avLst/>
          </a:prstGeom>
        </p:spPr>
        <p:txBody>
          <a:bodyPr vert="horz">
            <a:normAutofit fontScale="92500" lnSpcReduction="1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dirty="0" smtClean="0"/>
              <a:t>That is OK.</a:t>
            </a:r>
          </a:p>
          <a:p>
            <a:r>
              <a:rPr lang="en-GB" dirty="0" smtClean="0"/>
              <a:t>In fact you probably will.</a:t>
            </a:r>
          </a:p>
          <a:p>
            <a:r>
              <a:rPr lang="en-GB" dirty="0" smtClean="0"/>
              <a:t>Research is a living organism. It grows and walks into roads that you might not have expected and that’s where the fun really starts.</a:t>
            </a:r>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And why do I have to do all of this?</a:t>
            </a:r>
            <a:endParaRPr lang="en-GB" b="1" dirty="0"/>
          </a:p>
        </p:txBody>
      </p:sp>
      <p:sp>
        <p:nvSpPr>
          <p:cNvPr id="3" name="Content Placeholder 2"/>
          <p:cNvSpPr>
            <a:spLocks noGrp="1"/>
          </p:cNvSpPr>
          <p:nvPr>
            <p:ph sz="quarter" idx="1"/>
          </p:nvPr>
        </p:nvSpPr>
        <p:spPr>
          <a:xfrm>
            <a:off x="301752" y="1772816"/>
            <a:ext cx="8503920" cy="4326232"/>
          </a:xfrm>
        </p:spPr>
        <p:txBody>
          <a:bodyPr/>
          <a:lstStyle/>
          <a:p>
            <a:r>
              <a:rPr lang="en-GB" dirty="0" smtClean="0"/>
              <a:t>It is a sure way of getting started on your research.</a:t>
            </a:r>
          </a:p>
          <a:p>
            <a:endParaRPr lang="en-GB" dirty="0"/>
          </a:p>
          <a:p>
            <a:r>
              <a:rPr lang="en-GB" dirty="0" smtClean="0"/>
              <a:t>To gain a greater appreciation of the potential difficulties you will face with your project (better to find this out now than a week before the deadline). </a:t>
            </a:r>
          </a:p>
          <a:p>
            <a:endParaRPr lang="en-GB" dirty="0" smtClean="0"/>
          </a:p>
          <a:p>
            <a:r>
              <a:rPr lang="en-GB" dirty="0" smtClean="0"/>
              <a:t>This gives you the opportunity for early feedback on your argument and ideas.</a:t>
            </a:r>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403</TotalTime>
  <Words>1608</Words>
  <Application>Microsoft Office PowerPoint</Application>
  <PresentationFormat>On-screen Show (4:3)</PresentationFormat>
  <Paragraphs>126</Paragraphs>
  <Slides>18</Slides>
  <Notes>1</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18</vt:i4>
      </vt:variant>
    </vt:vector>
  </HeadingPairs>
  <TitlesOfParts>
    <vt:vector size="24" baseType="lpstr">
      <vt:lpstr>Calibri</vt:lpstr>
      <vt:lpstr>Georgia</vt:lpstr>
      <vt:lpstr>Wingdings</vt:lpstr>
      <vt:lpstr>Wingdings 2</vt:lpstr>
      <vt:lpstr>Civic</vt:lpstr>
      <vt:lpstr>1_Civic</vt:lpstr>
      <vt:lpstr>Preliminary information: National Library Trip</vt:lpstr>
      <vt:lpstr>CLCL5005 Classics Independent Research Project</vt:lpstr>
      <vt:lpstr>What do you need to do</vt:lpstr>
      <vt:lpstr>The ABSTRACT</vt:lpstr>
      <vt:lpstr>What is an abstract? And what exactly should I do?</vt:lpstr>
      <vt:lpstr>PowerPoint Presentation</vt:lpstr>
      <vt:lpstr>PowerPoint Presentation</vt:lpstr>
      <vt:lpstr>Other things that might be added</vt:lpstr>
      <vt:lpstr>The BIBLIOGRAPHY</vt:lpstr>
      <vt:lpstr>The bibliography</vt:lpstr>
      <vt:lpstr>But how do I know what I am going to use?</vt:lpstr>
      <vt:lpstr>The DRAFT STRUCTURE</vt:lpstr>
      <vt:lpstr>The DRAFT Structure</vt:lpstr>
      <vt:lpstr>Example: Step 1</vt:lpstr>
      <vt:lpstr>Example: Step 2</vt:lpstr>
      <vt:lpstr>Example: Step 3</vt:lpstr>
      <vt:lpstr>But I have no idea what I am actually going to write…</vt:lpstr>
      <vt:lpstr>And why do I have to do all of this?</vt:lpstr>
    </vt:vector>
  </TitlesOfParts>
  <Company>University of Wales Lampeter</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Project</dc:title>
  <dc:creator>sg001</dc:creator>
  <cp:lastModifiedBy>Matt</cp:lastModifiedBy>
  <cp:revision>174</cp:revision>
  <dcterms:created xsi:type="dcterms:W3CDTF">2011-02-04T09:06:17Z</dcterms:created>
  <dcterms:modified xsi:type="dcterms:W3CDTF">2018-02-07T21:50:32Z</dcterms:modified>
</cp:coreProperties>
</file>