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460"/>
    <p:restoredTop sz="94255"/>
  </p:normalViewPr>
  <p:slideViewPr>
    <p:cSldViewPr snapToGrid="0">
      <p:cViewPr varScale="1">
        <p:scale>
          <a:sx n="44" d="100"/>
          <a:sy n="44" d="100"/>
        </p:scale>
        <p:origin x="224" y="8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7/19/26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7/19/26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7/19/26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7/19/26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7/19/26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7/19/26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7/19/26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7/19/26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7/19/26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7/19/26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7/19/26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7/19/26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9A1D830-E73C-47A9-A534-323CEEFF5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F69FBEC-4C47-4288-962D-3FC20C79F3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60B128-C1D7-9433-B7BD-4BD8E78CC2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4654" y="702365"/>
            <a:ext cx="3896264" cy="3765666"/>
          </a:xfrm>
        </p:spPr>
        <p:txBody>
          <a:bodyPr anchor="b">
            <a:normAutofit/>
          </a:bodyPr>
          <a:lstStyle/>
          <a:p>
            <a:r>
              <a:rPr lang="en-GB" sz="3400" b="1"/>
              <a:t>BLACKBIRD CAFÉ, BOOKS &amp; PLANTS LTD</a:t>
            </a:r>
            <a:br>
              <a:rPr lang="en-GB" sz="3400" b="1"/>
            </a:br>
            <a:br>
              <a:rPr lang="en-GB" sz="3400"/>
            </a:br>
            <a:r>
              <a:rPr lang="en-GB" sz="3400" b="1"/>
              <a:t>Independent Lifestyle Café in Stoke-on-Trent</a:t>
            </a:r>
            <a:br>
              <a:rPr lang="en-GB" sz="3400"/>
            </a:br>
            <a:endParaRPr lang="en-US" sz="34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69A47D-C8F9-5BCE-0DBC-A9A6EA4702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34652" y="4389120"/>
            <a:ext cx="3867073" cy="1069848"/>
          </a:xfrm>
        </p:spPr>
        <p:txBody>
          <a:bodyPr>
            <a:normAutofit/>
          </a:bodyPr>
          <a:lstStyle/>
          <a:p>
            <a:r>
              <a:rPr lang="en-GB" b="1"/>
              <a:t>Business Plan – LCLM4006 Enterprise &amp; Entrepreneurship</a:t>
            </a:r>
            <a:endParaRPr lang="en-US" dirty="0"/>
          </a:p>
        </p:txBody>
      </p:sp>
      <p:pic>
        <p:nvPicPr>
          <p:cNvPr id="5" name="Picture 4" descr="Hot chocolate in a cafe facing window">
            <a:extLst>
              <a:ext uri="{FF2B5EF4-FFF2-40B4-BE49-F238E27FC236}">
                <a16:creationId xmlns:a16="http://schemas.microsoft.com/office/drawing/2014/main" id="{6857946D-D881-4E73-F1A4-A3FD91B22C3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973" r="13856" b="-1"/>
          <a:stretch>
            <a:fillRect/>
          </a:stretch>
        </p:blipFill>
        <p:spPr>
          <a:xfrm>
            <a:off x="20" y="10"/>
            <a:ext cx="6901088" cy="685799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54F6FC82-E588-4DA0-8096-0C3BD54F17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4" y="6229681"/>
            <a:ext cx="457200" cy="457200"/>
            <a:chOff x="11361456" y="6195813"/>
            <a:chExt cx="548640" cy="54864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E8898E90-044F-45FF-8B4D-CE0F6A630A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23BF161-A852-4DA5-BB4C-2DFC336B77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8182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85E98-88A8-A287-36A5-075B4599F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EXECUTIVE SUMMARY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C120F5-E286-949C-239F-07713961B4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518249"/>
            <a:ext cx="10052304" cy="485511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1600" b="1" dirty="0"/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Business Concept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Blackbird Café, Books &amp; Plants Ltd is an independent lifestyle café located in Stoke-on-Trent.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business combines:</a:t>
            </a:r>
          </a:p>
          <a:p>
            <a:pPr marL="274320" lvl="1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Speciality coffee</a:t>
            </a:r>
          </a:p>
          <a:p>
            <a:pPr marL="274320" lvl="1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Books</a:t>
            </a:r>
          </a:p>
          <a:p>
            <a:pPr marL="274320" lvl="1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Indoor plants</a:t>
            </a:r>
          </a:p>
          <a:p>
            <a:pPr marL="274320" lvl="1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Community events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It aims to create a welcoming “third space” where customers can relax, work and socialise.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Target customers: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Students</a:t>
            </a:r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Professionals</a:t>
            </a:r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Local residents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Start-up funding required: £40,000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37147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45C60-32E4-259F-2C4F-430786020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 OVERVIEW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6547A6-5284-E46F-ED5A-AB9808C15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is Blackbird Café?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Blackbird Café offers a unique experience by combining café culture, literature and nature.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Products and services: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Coffee and beverages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Light meals and snacks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Second-hand books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Indoor plants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Workshops and community events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business focuses on sustainability, wellbeing and creating connections within the local community.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430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C5F2B-B71C-7EFE-E767-A41AA28F4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MISSION &amp; UNIQUE SELLING PROPOSITION (USP)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527CC-B08D-FE94-F471-A6257C2993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Our Competitive Advantage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Mission: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To create a sustainable and inspiring environment where people can connect, relax and enjoy meaningful experiences.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Unique Selling Proposition (USP):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☕ Café + 📚 Books + 🌱 Plants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Unlike traditional coffee shops, Blackbird Café offers a complete lifestyle experience.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301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6B66E70-9451-4286-A0C2-6CF108FE8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A4B0696-68E2-40ED-B597-4B87387544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19EF1B4-0F49-44D2-AE21-263819BFBC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38656" y="0"/>
            <a:ext cx="4653776" cy="6858000"/>
          </a:xfrm>
          <a:prstGeom prst="rect">
            <a:avLst/>
          </a:prstGeom>
          <a:blipFill dpi="0" rotWithShape="1">
            <a:blip r:embed="rId2">
              <a:alphaModFix amt="4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671D63-20EE-2A34-341D-1E67BE4BD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2119" y="643466"/>
            <a:ext cx="3348017" cy="5571067"/>
          </a:xfrm>
        </p:spPr>
        <p:txBody>
          <a:bodyPr>
            <a:normAutofit/>
          </a:bodyPr>
          <a:lstStyle/>
          <a:p>
            <a:r>
              <a:rPr lang="en-GB" sz="4800" b="1">
                <a:solidFill>
                  <a:schemeClr val="tx1"/>
                </a:solidFill>
              </a:rPr>
              <a:t>LEGAL STRUCTURE</a:t>
            </a:r>
            <a:endParaRPr lang="en-US" sz="480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4C7B6-0CC4-6A78-BE13-77C7E8BDA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2315" y="643467"/>
            <a:ext cx="4534781" cy="557106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1800" b="1" dirty="0"/>
          </a:p>
          <a:p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Business Structure</a:t>
            </a:r>
          </a:p>
          <a:p>
            <a:pPr marL="0" indent="0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Private Limited Company (Ltd)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Advantages: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Limited liability protection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Increased credibility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Easier access to investment</a:t>
            </a:r>
          </a:p>
          <a:p>
            <a:pPr marL="0" indent="0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Management Structure: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Founder / Managing Director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Café Staff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Baristas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Events Coordinator</a:t>
            </a:r>
          </a:p>
          <a:p>
            <a:endParaRPr lang="en-US" sz="1800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B69B0BE-E00A-432A-98D1-A47B82C16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401725" y="6229681"/>
            <a:chExt cx="457200" cy="4572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AF8A5ED-19F8-4707-8EEC-7115E6B112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01725" y="6229681"/>
              <a:ext cx="457200" cy="45720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5F50C1C-978D-45B5-B716-7DA91773CD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30918" y="6258874"/>
              <a:ext cx="398813" cy="398815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2479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F3AF35CD-DA30-4E34-B0F3-32C27766DA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2A6AD0-01F5-C541-1915-41BF73930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6350" y="484632"/>
            <a:ext cx="3544035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GB" sz="3200" b="1"/>
              <a:t>PESTEL ANALYSIS</a:t>
            </a:r>
            <a:br>
              <a:rPr lang="en-GB" sz="3200" b="1"/>
            </a:br>
            <a:endParaRPr lang="en-US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F76A7-FBF2-D990-D2FC-121527EB7B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6350" y="2121408"/>
            <a:ext cx="3544035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600" b="1"/>
          </a:p>
          <a:p>
            <a:pPr marL="0" indent="0">
              <a:buNone/>
            </a:pPr>
            <a:endParaRPr lang="en-US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CFC42DC-2C46-47C4-BC61-530557385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54B91A37-AA1F-4966-8ACF-93023547D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17B17AC5-0931-432F-9A4A-DDCFAA010A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7794BC3-308B-E4C2-645C-F0D81FD6C5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4221308"/>
              </p:ext>
            </p:extLst>
          </p:nvPr>
        </p:nvGraphicFramePr>
        <p:xfrm>
          <a:off x="207034" y="484632"/>
          <a:ext cx="7309235" cy="5774241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243912">
                  <a:extLst>
                    <a:ext uri="{9D8B030D-6E8A-4147-A177-3AD203B41FA5}">
                      <a16:colId xmlns:a16="http://schemas.microsoft.com/office/drawing/2014/main" val="3312770914"/>
                    </a:ext>
                  </a:extLst>
                </a:gridCol>
                <a:gridCol w="3054633">
                  <a:extLst>
                    <a:ext uri="{9D8B030D-6E8A-4147-A177-3AD203B41FA5}">
                      <a16:colId xmlns:a16="http://schemas.microsoft.com/office/drawing/2014/main" val="2662385471"/>
                    </a:ext>
                  </a:extLst>
                </a:gridCol>
                <a:gridCol w="3010690">
                  <a:extLst>
                    <a:ext uri="{9D8B030D-6E8A-4147-A177-3AD203B41FA5}">
                      <a16:colId xmlns:a16="http://schemas.microsoft.com/office/drawing/2014/main" val="233069698"/>
                    </a:ext>
                  </a:extLst>
                </a:gridCol>
              </a:tblGrid>
              <a:tr h="4861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cap="none" spc="0" dirty="0">
                          <a:solidFill>
                            <a:schemeClr val="tx1"/>
                          </a:solidFill>
                        </a:rPr>
                        <a:t>Factor</a:t>
                      </a:r>
                      <a:endParaRPr lang="en-GB" sz="11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7526" marR="61934" marT="16436" marB="123270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cap="none" spc="0">
                          <a:solidFill>
                            <a:schemeClr val="tx1"/>
                          </a:solidFill>
                        </a:rPr>
                        <a:t>Key Issues</a:t>
                      </a:r>
                      <a:endParaRPr lang="en-GB" sz="11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cap="none" spc="0">
                          <a:solidFill>
                            <a:schemeClr val="tx1"/>
                          </a:solidFill>
                        </a:rPr>
                        <a:t>Impact on Blackbird Café</a:t>
                      </a:r>
                      <a:endParaRPr lang="en-GB" sz="11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0804712"/>
                  </a:ext>
                </a:extLst>
              </a:tr>
              <a:tr h="960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cap="none" spc="0" dirty="0">
                          <a:solidFill>
                            <a:schemeClr val="tx1"/>
                          </a:solidFill>
                        </a:rPr>
                        <a:t>Political</a:t>
                      </a:r>
                      <a:endParaRPr lang="en-GB" sz="11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7526" marR="61934" marT="16436" marB="123270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Government support for SMEs, business regulations and local policies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Opportunities for small business support, but the café must comply with regulations and licensing requirements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6047503"/>
                  </a:ext>
                </a:extLst>
              </a:tr>
              <a:tr h="960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cap="none" spc="0" dirty="0">
                          <a:solidFill>
                            <a:schemeClr val="tx1"/>
                          </a:solidFill>
                        </a:rPr>
                        <a:t>Economic</a:t>
                      </a:r>
                      <a:endParaRPr lang="en-GB" sz="11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7526" marR="61934" marT="16436" marB="123270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Inflation, rising energy costs and changes in consumer spending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Increased operational costs may affect pricing, requiring careful budget management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7459279"/>
                  </a:ext>
                </a:extLst>
              </a:tr>
              <a:tr h="960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cap="none" spc="0">
                          <a:solidFill>
                            <a:schemeClr val="tx1"/>
                          </a:solidFill>
                        </a:rPr>
                        <a:t>Social</a:t>
                      </a:r>
                      <a:endParaRPr lang="en-GB" sz="11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7526" marR="61934" marT="16436" marB="123270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Growing interest in independent cafés, wellbeing spaces and community experiences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Creates demand for a café that combines coffee, books, plants and social interaction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3385503"/>
                  </a:ext>
                </a:extLst>
              </a:tr>
              <a:tr h="7232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cap="none" spc="0">
                          <a:solidFill>
                            <a:schemeClr val="tx1"/>
                          </a:solidFill>
                        </a:rPr>
                        <a:t>Technological</a:t>
                      </a:r>
                      <a:endParaRPr lang="en-GB" sz="11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7526" marR="61934" marT="16436" marB="123270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Social media marketing, online payments and digital loyalty systems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Helps attract customers, promote events and improve customer experience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8271347"/>
                  </a:ext>
                </a:extLst>
              </a:tr>
              <a:tr h="960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cap="none" spc="0">
                          <a:solidFill>
                            <a:schemeClr val="tx1"/>
                          </a:solidFill>
                        </a:rPr>
                        <a:t>Environmental</a:t>
                      </a:r>
                      <a:endParaRPr lang="en-GB" sz="11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7526" marR="61934" marT="16436" marB="123270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Increased demand for sustainable and ethical businesses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Supports the use of local suppliers, recyclable packaging and eco-friendly practices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65062"/>
                  </a:ext>
                </a:extLst>
              </a:tr>
              <a:tr h="7232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cap="none" spc="0">
                          <a:solidFill>
                            <a:schemeClr val="tx1"/>
                          </a:solidFill>
                        </a:rPr>
                        <a:t>Legal</a:t>
                      </a:r>
                      <a:endParaRPr lang="en-GB" sz="11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7526" marR="61934" marT="16436" marB="123270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Food safety, GDPR, employment law and health &amp; safety regulations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cap="none" spc="0" dirty="0">
                          <a:solidFill>
                            <a:schemeClr val="tx1"/>
                          </a:solidFill>
                        </a:rPr>
                        <a:t>Requires compliance to operate legally and maintain customer trust</a:t>
                      </a:r>
                    </a:p>
                  </a:txBody>
                  <a:tcPr marL="57526" marR="61934" marT="16436" marB="12327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66846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7432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3AF35CD-DA30-4E34-B0F3-32C27766DA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380050-78CB-D84B-0BB6-B82B36956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6350" y="484632"/>
            <a:ext cx="3544035" cy="1609344"/>
          </a:xfr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b="1"/>
              <a:t>COMPETITION ANALYSIS</a:t>
            </a:r>
            <a:br>
              <a:rPr lang="en-US" sz="3200" b="1"/>
            </a:br>
            <a:endParaRPr lang="en-US" sz="32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D3B39B-E0B7-BD0F-DB34-8DF35D51B4E9}"/>
              </a:ext>
            </a:extLst>
          </p:cNvPr>
          <p:cNvSpPr txBox="1"/>
          <p:nvPr/>
        </p:nvSpPr>
        <p:spPr>
          <a:xfrm>
            <a:off x="8156351" y="2121408"/>
            <a:ext cx="3544034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endParaRPr lang="en-US" sz="1600" b="1" i="0" u="none" strike="noStrike" dirty="0"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sz="2000" b="1" i="0" u="none" strike="noStrike" dirty="0">
                <a:effectLst/>
              </a:rPr>
              <a:t>Blackbird Café Advantage</a:t>
            </a:r>
          </a:p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sz="2400" b="0" i="0" u="none" strike="noStrike" dirty="0">
                <a:effectLst/>
              </a:rPr>
              <a:t>A unique combination of: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400" b="0" i="0" u="none" strike="noStrike" dirty="0">
                <a:effectLst/>
              </a:rPr>
              <a:t>Coffee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400" b="0" i="0" u="none" strike="noStrike" dirty="0">
                <a:effectLst/>
              </a:rPr>
              <a:t>Books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400" b="0" i="0" u="none" strike="noStrike" dirty="0">
                <a:effectLst/>
              </a:rPr>
              <a:t>Plants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400" b="0" i="0" u="none" strike="noStrike" dirty="0">
                <a:effectLst/>
              </a:rPr>
              <a:t>Community activities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CFC42DC-2C46-47C4-BC61-530557385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4B91A37-AA1F-4966-8ACF-93023547D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7B17AC5-0931-432F-9A4A-DDCFAA010A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F458C8B-F35B-74BF-2C64-C37872321E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985441"/>
              </p:ext>
            </p:extLst>
          </p:nvPr>
        </p:nvGraphicFramePr>
        <p:xfrm>
          <a:off x="491615" y="484631"/>
          <a:ext cx="6728604" cy="5775004"/>
        </p:xfrm>
        <a:graphic>
          <a:graphicData uri="http://schemas.openxmlformats.org/drawingml/2006/table">
            <a:tbl>
              <a:tblPr/>
              <a:tblGrid>
                <a:gridCol w="2156566">
                  <a:extLst>
                    <a:ext uri="{9D8B030D-6E8A-4147-A177-3AD203B41FA5}">
                      <a16:colId xmlns:a16="http://schemas.microsoft.com/office/drawing/2014/main" val="252682492"/>
                    </a:ext>
                  </a:extLst>
                </a:gridCol>
                <a:gridCol w="2099713">
                  <a:extLst>
                    <a:ext uri="{9D8B030D-6E8A-4147-A177-3AD203B41FA5}">
                      <a16:colId xmlns:a16="http://schemas.microsoft.com/office/drawing/2014/main" val="3162210410"/>
                    </a:ext>
                  </a:extLst>
                </a:gridCol>
                <a:gridCol w="2472325">
                  <a:extLst>
                    <a:ext uri="{9D8B030D-6E8A-4147-A177-3AD203B41FA5}">
                      <a16:colId xmlns:a16="http://schemas.microsoft.com/office/drawing/2014/main" val="541557511"/>
                    </a:ext>
                  </a:extLst>
                </a:gridCol>
              </a:tblGrid>
              <a:tr h="25563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dirty="0">
                          <a:effectLst/>
                        </a:rPr>
                        <a:t>Main Competitors</a:t>
                      </a:r>
                    </a:p>
                    <a:p>
                      <a:pPr>
                        <a:buNone/>
                      </a:pPr>
                      <a:endParaRPr lang="en-GB" sz="1800" dirty="0"/>
                    </a:p>
                    <a:p>
                      <a:pPr>
                        <a:buNone/>
                      </a:pPr>
                      <a:endParaRPr lang="en-GB" sz="1800" dirty="0"/>
                    </a:p>
                    <a:p>
                      <a:pPr>
                        <a:buNone/>
                      </a:pPr>
                      <a:endParaRPr lang="en-GB" sz="1800" dirty="0"/>
                    </a:p>
                    <a:p>
                      <a:pPr>
                        <a:buNone/>
                      </a:pPr>
                      <a:r>
                        <a:rPr lang="en-GB" sz="1800" dirty="0"/>
                        <a:t>Competitor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dirty="0"/>
                    </a:p>
                    <a:p>
                      <a:pPr>
                        <a:buNone/>
                      </a:pPr>
                      <a:endParaRPr lang="en-GB" sz="1800" dirty="0"/>
                    </a:p>
                    <a:p>
                      <a:pPr>
                        <a:buNone/>
                      </a:pPr>
                      <a:endParaRPr lang="en-GB" sz="1800" dirty="0"/>
                    </a:p>
                    <a:p>
                      <a:pPr>
                        <a:buNone/>
                      </a:pPr>
                      <a:r>
                        <a:rPr lang="en-GB" sz="1800" dirty="0"/>
                        <a:t>Strength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dirty="0"/>
                    </a:p>
                    <a:p>
                      <a:pPr>
                        <a:buNone/>
                      </a:pPr>
                      <a:endParaRPr lang="en-GB" sz="1800" dirty="0"/>
                    </a:p>
                    <a:p>
                      <a:pPr>
                        <a:buNone/>
                      </a:pPr>
                      <a:endParaRPr lang="en-GB" sz="1800" dirty="0"/>
                    </a:p>
                    <a:p>
                      <a:pPr>
                        <a:buNone/>
                      </a:pPr>
                      <a:r>
                        <a:rPr lang="en-GB" sz="1800" dirty="0"/>
                        <a:t>Weakness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4984991"/>
                  </a:ext>
                </a:extLst>
              </a:tr>
              <a:tr h="10726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dirty="0"/>
                        <a:t>Costa Coffee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dirty="0"/>
                        <a:t>Strong brand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/>
                        <a:t>Less personal experience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8270756"/>
                  </a:ext>
                </a:extLst>
              </a:tr>
              <a:tr h="107333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/>
                        <a:t>Starbucks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dirty="0"/>
                        <a:t>Global recognition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dirty="0"/>
                        <a:t>Less community focus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7635684"/>
                  </a:ext>
                </a:extLst>
              </a:tr>
              <a:tr h="10726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/>
                        <a:t>Waterstones Café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dirty="0"/>
                        <a:t>Book environment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dirty="0"/>
                        <a:t>Limited plant concept</a:t>
                      </a:r>
                    </a:p>
                  </a:txBody>
                  <a:tcPr marL="119865" marR="119865" marT="59933" marB="5993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9812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7415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57D5A-30A6-84B6-5CEA-17A24E7C4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MARKETING STRATEGY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7417B6-7454-7225-DF21-BAF3ED83D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9125" y="1673525"/>
            <a:ext cx="10363027" cy="4498675"/>
          </a:xfrm>
        </p:spPr>
        <p:txBody>
          <a:bodyPr>
            <a:normAutofit fontScale="55000" lnSpcReduction="20000"/>
          </a:bodyPr>
          <a:lstStyle/>
          <a:p>
            <a:r>
              <a:rPr lang="en-GB" sz="2900" b="1" dirty="0">
                <a:latin typeface="Arial" panose="020B0604020202020204" pitchFamily="34" charset="0"/>
                <a:cs typeface="Arial" panose="020B0604020202020204" pitchFamily="34" charset="0"/>
              </a:rPr>
              <a:t>Promotion &amp; Customer Engagement</a:t>
            </a:r>
          </a:p>
          <a:p>
            <a:r>
              <a:rPr lang="en-GB" sz="2900" b="1" dirty="0">
                <a:latin typeface="Arial" panose="020B0604020202020204" pitchFamily="34" charset="0"/>
                <a:cs typeface="Arial" panose="020B0604020202020204" pitchFamily="34" charset="0"/>
              </a:rPr>
              <a:t>Digital Marketing: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Instagram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Facebook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TikTok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Website</a:t>
            </a:r>
          </a:p>
          <a:p>
            <a:r>
              <a:rPr lang="en-GB" sz="2900" b="1" dirty="0">
                <a:latin typeface="Arial" panose="020B0604020202020204" pitchFamily="34" charset="0"/>
                <a:cs typeface="Arial" panose="020B0604020202020204" pitchFamily="34" charset="0"/>
              </a:rPr>
              <a:t>Local Marketing: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University partnerships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Flyers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Community events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Customer Retention: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Loyalty programme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Discounts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Workshops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824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47DD0-5A41-45C7-9243-13D0A3C2F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MARKETING MIX (4Ps)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86CC1-A405-F738-4D7A-9773D9E1D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474839"/>
            <a:ext cx="10052304" cy="4697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4Ps Strategy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Product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Speciality coffee, food, books, plants and events.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Price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Competitive pricing and loyalty rewards.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Located in Stoke-on-Trent, targeting students and local residents.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Promotion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Social media campaigns and community partnerships.</a:t>
            </a:r>
          </a:p>
          <a:p>
            <a:pPr marL="0" indent="0">
              <a:buNone/>
            </a:pP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277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033E6-861D-51BF-19E6-62127C90C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FUNDING REQUIREMENTS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4B155B-813F-349A-7D68-F2FDDA778C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Start-up Funding: £40,000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Sources: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Personal Savings: 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£10,000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Start-up Loan: 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£10,000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Bank Loan: 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£20,000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723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173FA-BFC4-7222-272B-138CD35F6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START-UP EXPENSES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C446B8-0405-5F07-3A19-1CF04C74E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Budget Allocation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Equipment: £8,000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Rent: £10,000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Furniture: £5,000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Stock: £4,000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Marketing: £2,000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Insurance: £1,500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Working Capital: £8,500</a:t>
            </a:r>
          </a:p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Total: £40,000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477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C06EAFD-0C69-4B3B-BEA7-E7E11DDF9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066C89-42FB-4624-9AFE-3A31B3649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4648169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algn="ctr" defTabSz="914400"/>
            <a:endParaRPr lang="en-US" sz="2000" kern="0">
              <a:solidFill>
                <a:prstClr val="white"/>
              </a:solidFill>
              <a:latin typeface="Rockwell Extra Bold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ADA957-F193-265F-22E3-0E4DBB049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6"/>
            <a:ext cx="3686312" cy="5528734"/>
          </a:xfrm>
        </p:spPr>
        <p:txBody>
          <a:bodyPr>
            <a:normAutofit/>
          </a:bodyPr>
          <a:lstStyle/>
          <a:p>
            <a:pPr algn="r"/>
            <a:r>
              <a:rPr lang="en-GB" sz="4800">
                <a:solidFill>
                  <a:srgbClr val="FFFFFF"/>
                </a:solidFill>
              </a:rPr>
              <a:t>SWOT ANALYSIS</a:t>
            </a:r>
            <a:endParaRPr lang="en-US" sz="4800">
              <a:solidFill>
                <a:srgbClr val="FFFFFF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E4EDA55-8555-BE29-D678-E500663B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3780" y="599768"/>
            <a:ext cx="6074467" cy="5572432"/>
          </a:xfrm>
        </p:spPr>
        <p:txBody>
          <a:bodyPr anchor="ctr">
            <a:norm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Strengths</a:t>
            </a:r>
          </a:p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✔ Unique café-book-plant concept</a:t>
            </a:r>
            <a:br>
              <a:rPr lang="en-GB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✔ Sustainable positioning</a:t>
            </a:r>
            <a:br>
              <a:rPr lang="en-GB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✔ Community focus</a:t>
            </a:r>
          </a:p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Weaknesses</a:t>
            </a:r>
          </a:p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✘ New business with limited recognition</a:t>
            </a:r>
            <a:br>
              <a:rPr lang="en-GB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✘ High operating costs</a:t>
            </a:r>
          </a:p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Opportunities</a:t>
            </a:r>
          </a:p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✔ University partnerships</a:t>
            </a:r>
            <a:br>
              <a:rPr lang="en-GB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✔ Events and workshops</a:t>
            </a:r>
            <a:br>
              <a:rPr lang="en-GB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✔ Growth of independent cafés</a:t>
            </a:r>
          </a:p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Threats</a:t>
            </a:r>
          </a:p>
          <a:p>
            <a:pPr marL="0" indent="0">
              <a:buNone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✘ Large coffee chains</a:t>
            </a:r>
            <a:br>
              <a:rPr lang="en-GB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✘ Inflation</a:t>
            </a:r>
            <a:br>
              <a:rPr lang="en-GB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✘ Changes in consumer spending</a:t>
            </a:r>
          </a:p>
          <a:p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A218FBC-B2D6-48CA-9289-C4110162E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DED9084-49DA-4911-ACB7-5F9E4DEFA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1885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C2214-F88B-928D-56FB-8D038BA9A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FCC0B-5EF6-3F49-38F4-0931EADA94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Why Blackbird Café Can Succeed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Blackbird Café responds to modern consumer trends by combining: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☕ Coffee culture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📚 Learning and creativity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🌱 Sustainability and wellbeing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business aims to become a community hub in Stoke-on-Trent, offering customers a unique experience beyond a traditional café.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4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17CA6-8605-E748-5329-4D388C6E1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6EAEF4-89EB-D290-4B64-4F2CA6FEA4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Entrepreneurship : starting &amp; operating a small business E-book Mariotti, Steve,, Glackin, Caroline,, Fourth edition, Global edition., Boston :, Pearson, [2016], Total pages 1 online resource (567 pages)</a:t>
            </a:r>
          </a:p>
          <a:p>
            <a:r>
              <a:rPr lang="en-GB" dirty="0"/>
              <a:t>The business plan workbook : a step-by-step guide to creating and developing a successful business E-book Barrow, Colin,, Barrow, Paul,; Brown, Robert,, Tenth edition., London, United Kingdom ; New York, NY :; London, United Kingdom ; New York, NY :, Kogan Page, 2021., Total pages 1 online resource (xviii, 302 pages)</a:t>
            </a: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0913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52</TotalTime>
  <Words>778</Words>
  <Application>Microsoft Macintosh PowerPoint</Application>
  <PresentationFormat>Widescreen</PresentationFormat>
  <Paragraphs>156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Rockwell</vt:lpstr>
      <vt:lpstr>Rockwell Condensed</vt:lpstr>
      <vt:lpstr>Rockwell Extra Bold</vt:lpstr>
      <vt:lpstr>Wingdings</vt:lpstr>
      <vt:lpstr>Wood Type</vt:lpstr>
      <vt:lpstr>BLACKBIRD CAFÉ, BOOKS &amp; PLANTS LTD  Independent Lifestyle Café in Stoke-on-Trent </vt:lpstr>
      <vt:lpstr>EXECUTIVE SUMMARY </vt:lpstr>
      <vt:lpstr>BUSINESS OVERVIEW</vt:lpstr>
      <vt:lpstr>MISSION &amp; UNIQUE SELLING PROPOSITION (USP)</vt:lpstr>
      <vt:lpstr>LEGAL STRUCTURE</vt:lpstr>
      <vt:lpstr>PESTEL ANALYSIS </vt:lpstr>
      <vt:lpstr>COMPETITION ANALYSIS </vt:lpstr>
      <vt:lpstr>MARKETING STRATEGY</vt:lpstr>
      <vt:lpstr>MARKETING MIX (4Ps) </vt:lpstr>
      <vt:lpstr>FUNDING REQUIREMENTS </vt:lpstr>
      <vt:lpstr>START-UP EXPENSES</vt:lpstr>
      <vt:lpstr>SWOT ANALYSIS</vt:lpstr>
      <vt:lpstr>CONCLUSION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Luiz Carlos Fróes Morelli da Silva</dc:creator>
  <cp:lastModifiedBy>Luiz Carlos Fróes Morelli da Silva</cp:lastModifiedBy>
  <cp:revision>6</cp:revision>
  <dcterms:created xsi:type="dcterms:W3CDTF">2026-07-19T13:48:54Z</dcterms:created>
  <dcterms:modified xsi:type="dcterms:W3CDTF">2026-07-19T14:41:49Z</dcterms:modified>
</cp:coreProperties>
</file>