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8" r:id="rId12"/>
    <p:sldId id="269" r:id="rId13"/>
    <p:sldId id="270" r:id="rId14"/>
    <p:sldId id="267" r:id="rId15"/>
    <p:sldId id="271" r:id="rId16"/>
    <p:sldId id="272" r:id="rId17"/>
    <p:sldId id="273" r:id="rId18"/>
    <p:sldId id="274" r:id="rId19"/>
    <p:sldId id="275" r:id="rId20"/>
    <p:sldId id="276" r:id="rId21"/>
    <p:sldId id="27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2755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119080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738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180533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89217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45377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073396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01/05/2019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2072009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74849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47628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535171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01/05/2019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5452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Metamorphosis</a:t>
            </a:r>
            <a:r>
              <a:rPr lang="en-GB" dirty="0" smtClean="0"/>
              <a:t> </a:t>
            </a:r>
            <a:endParaRPr lang="en-GB" dirty="0" smtClean="0"/>
          </a:p>
          <a:p>
            <a:r>
              <a:rPr lang="en-GB" dirty="0" smtClean="0"/>
              <a:t>(HPAH4002)</a:t>
            </a:r>
            <a:endParaRPr lang="en-GB" dirty="0"/>
          </a:p>
        </p:txBody>
      </p:sp>
    </p:spTree>
    <p:extLst>
      <p:ext uri="{BB962C8B-B14F-4D97-AF65-F5344CB8AC3E}">
        <p14:creationId xmlns:p14="http://schemas.microsoft.com/office/powerpoint/2010/main" val="3143124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Myths of </a:t>
            </a:r>
            <a:r>
              <a:rPr lang="en-GB" b="1" dirty="0" smtClean="0"/>
              <a:t>metamorphosis (1)</a:t>
            </a:r>
            <a:endParaRPr lang="en-GB" b="1" dirty="0"/>
          </a:p>
        </p:txBody>
      </p:sp>
      <p:sp>
        <p:nvSpPr>
          <p:cNvPr id="3" name="Content Placeholder 2"/>
          <p:cNvSpPr>
            <a:spLocks noGrp="1"/>
          </p:cNvSpPr>
          <p:nvPr>
            <p:ph idx="1"/>
          </p:nvPr>
        </p:nvSpPr>
        <p:spPr>
          <a:xfrm>
            <a:off x="328411" y="2241550"/>
            <a:ext cx="8529034" cy="2039505"/>
          </a:xfrm>
        </p:spPr>
        <p:txBody>
          <a:bodyPr>
            <a:normAutofit/>
          </a:bodyPr>
          <a:lstStyle/>
          <a:p>
            <a:pPr>
              <a:buFont typeface="Arial" panose="020B0604020202020204" pitchFamily="34" charset="0"/>
              <a:buChar char="•"/>
            </a:pPr>
            <a:r>
              <a:rPr lang="en-GB" sz="2100" dirty="0" smtClean="0"/>
              <a:t> Metamorphosis </a:t>
            </a:r>
            <a:r>
              <a:rPr lang="en-GB" sz="2100" dirty="0"/>
              <a:t>(shape-shifting; changing form) is a popular theme in Greek and Roman myth, especially in stories of relationships between gods and mortals.</a:t>
            </a:r>
          </a:p>
          <a:p>
            <a:pPr marL="0" indent="0">
              <a:buNone/>
            </a:pPr>
            <a:endParaRPr lang="en-GB" sz="100" dirty="0" smtClean="0"/>
          </a:p>
          <a:p>
            <a:pPr>
              <a:buFont typeface="Arial" panose="020B0604020202020204" pitchFamily="34" charset="0"/>
              <a:buChar char="•"/>
            </a:pPr>
            <a:r>
              <a:rPr lang="en-GB" sz="2100" dirty="0"/>
              <a:t> </a:t>
            </a:r>
            <a:r>
              <a:rPr lang="en-GB" sz="2100" dirty="0" smtClean="0"/>
              <a:t>Ovid’s </a:t>
            </a:r>
            <a:r>
              <a:rPr lang="en-GB" sz="2100" dirty="0"/>
              <a:t>epic </a:t>
            </a:r>
            <a:r>
              <a:rPr lang="en-GB" sz="2100" i="1" dirty="0"/>
              <a:t>Metamorphoses</a:t>
            </a:r>
            <a:r>
              <a:rPr lang="en-GB" sz="2100" dirty="0"/>
              <a:t> </a:t>
            </a:r>
            <a:r>
              <a:rPr lang="en-GB" sz="2100" dirty="0" smtClean="0"/>
              <a:t>(first century </a:t>
            </a:r>
            <a:r>
              <a:rPr lang="en-GB" sz="2100" dirty="0"/>
              <a:t>AD) contains plenty of these stories, but there are also earlier examples.</a:t>
            </a:r>
            <a:endParaRPr lang="en-GB" sz="2100" dirty="0"/>
          </a:p>
        </p:txBody>
      </p:sp>
      <p:pic>
        <p:nvPicPr>
          <p:cNvPr id="5" name="Picture 4"/>
          <p:cNvPicPr>
            <a:picLocks noChangeAspect="1"/>
          </p:cNvPicPr>
          <p:nvPr/>
        </p:nvPicPr>
        <p:blipFill>
          <a:blip r:embed="rId2"/>
          <a:stretch>
            <a:fillRect/>
          </a:stretch>
        </p:blipFill>
        <p:spPr>
          <a:xfrm>
            <a:off x="2942705" y="4271352"/>
            <a:ext cx="5682920" cy="1784436"/>
          </a:xfrm>
          <a:prstGeom prst="rect">
            <a:avLst/>
          </a:prstGeom>
        </p:spPr>
      </p:pic>
      <p:sp>
        <p:nvSpPr>
          <p:cNvPr id="7" name="Content Placeholder 2"/>
          <p:cNvSpPr txBox="1">
            <a:spLocks/>
          </p:cNvSpPr>
          <p:nvPr/>
        </p:nvSpPr>
        <p:spPr>
          <a:xfrm>
            <a:off x="328411" y="4378074"/>
            <a:ext cx="2423102" cy="124964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2100" dirty="0" smtClean="0"/>
              <a:t> Consider what is the symbolic value of these types of myth?</a:t>
            </a:r>
          </a:p>
          <a:p>
            <a:endParaRPr lang="en-GB" dirty="0"/>
          </a:p>
        </p:txBody>
      </p:sp>
    </p:spTree>
    <p:extLst>
      <p:ext uri="{BB962C8B-B14F-4D97-AF65-F5344CB8AC3E}">
        <p14:creationId xmlns:p14="http://schemas.microsoft.com/office/powerpoint/2010/main" val="7809893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Myths of </a:t>
            </a:r>
            <a:r>
              <a:rPr lang="en-GB" b="1" dirty="0" smtClean="0"/>
              <a:t>metamorphosis (2)</a:t>
            </a:r>
            <a:endParaRPr lang="en-GB" b="1" dirty="0"/>
          </a:p>
        </p:txBody>
      </p:sp>
      <p:sp>
        <p:nvSpPr>
          <p:cNvPr id="3" name="Content Placeholder 2"/>
          <p:cNvSpPr>
            <a:spLocks noGrp="1"/>
          </p:cNvSpPr>
          <p:nvPr>
            <p:ph idx="1"/>
          </p:nvPr>
        </p:nvSpPr>
        <p:spPr>
          <a:xfrm>
            <a:off x="328411" y="2241550"/>
            <a:ext cx="8529034" cy="1017039"/>
          </a:xfrm>
        </p:spPr>
        <p:txBody>
          <a:bodyPr>
            <a:normAutofit/>
          </a:bodyPr>
          <a:lstStyle/>
          <a:p>
            <a:pPr marL="0" indent="0">
              <a:buNone/>
            </a:pPr>
            <a:r>
              <a:rPr lang="en-GB" sz="2800" b="1" dirty="0"/>
              <a:t>Metamorphosis poses a difficulty for </a:t>
            </a:r>
            <a:r>
              <a:rPr lang="en-GB" sz="2800" b="1" dirty="0" smtClean="0"/>
              <a:t>artists. How </a:t>
            </a:r>
            <a:r>
              <a:rPr lang="en-GB" sz="2800" b="1" dirty="0"/>
              <a:t>could metamorphosis be depicted in art?</a:t>
            </a:r>
          </a:p>
          <a:p>
            <a:pPr>
              <a:buFont typeface="Wingdings" panose="05000000000000000000" pitchFamily="2" charset="2"/>
              <a:buChar char="Ø"/>
            </a:pPr>
            <a:endParaRPr lang="en-GB" sz="2100" dirty="0"/>
          </a:p>
        </p:txBody>
      </p:sp>
      <p:sp>
        <p:nvSpPr>
          <p:cNvPr id="4" name="Rectangle 3"/>
          <p:cNvSpPr/>
          <p:nvPr/>
        </p:nvSpPr>
        <p:spPr>
          <a:xfrm>
            <a:off x="149629" y="3324169"/>
            <a:ext cx="4247805" cy="2778196"/>
          </a:xfrm>
          <a:prstGeom prst="rect">
            <a:avLst/>
          </a:prstGeom>
        </p:spPr>
        <p:txBody>
          <a:bodyPr wrap="square">
            <a:spAutoFit/>
          </a:bodyPr>
          <a:lstStyle/>
          <a:p>
            <a:pPr marL="91440" lvl="0" indent="-91440" defTabSz="914400">
              <a:lnSpc>
                <a:spcPct val="90000"/>
              </a:lnSpc>
              <a:spcBef>
                <a:spcPts val="1200"/>
              </a:spcBef>
              <a:spcAft>
                <a:spcPts val="200"/>
              </a:spcAft>
              <a:buClr>
                <a:srgbClr val="E48312"/>
              </a:buClr>
              <a:buSzPct val="100000"/>
              <a:buFont typeface="Arial" panose="020B0604020202020204" pitchFamily="34" charset="0"/>
              <a:buChar char="•"/>
            </a:pPr>
            <a:r>
              <a:rPr lang="en-GB" sz="2100" dirty="0">
                <a:solidFill>
                  <a:srgbClr val="000000">
                    <a:lumMod val="75000"/>
                    <a:lumOff val="25000"/>
                  </a:srgbClr>
                </a:solidFill>
              </a:rPr>
              <a:t> Process – trying to show change from one state to another.</a:t>
            </a:r>
          </a:p>
          <a:p>
            <a:pPr marL="91440" lvl="0" indent="-91440" defTabSz="914400">
              <a:lnSpc>
                <a:spcPct val="90000"/>
              </a:lnSpc>
              <a:spcBef>
                <a:spcPts val="1200"/>
              </a:spcBef>
              <a:spcAft>
                <a:spcPts val="200"/>
              </a:spcAft>
              <a:buClr>
                <a:srgbClr val="E48312"/>
              </a:buClr>
              <a:buSzPct val="100000"/>
              <a:buFont typeface="Arial" panose="020B0604020202020204" pitchFamily="34" charset="0"/>
              <a:buChar char="•"/>
            </a:pPr>
            <a:r>
              <a:rPr lang="en-GB" sz="2100" dirty="0">
                <a:solidFill>
                  <a:srgbClr val="000000">
                    <a:lumMod val="75000"/>
                    <a:lumOff val="25000"/>
                  </a:srgbClr>
                </a:solidFill>
              </a:rPr>
              <a:t> Choosing a single moment, usually mid-transition or after transition is complete.</a:t>
            </a:r>
          </a:p>
          <a:p>
            <a:pPr marL="91440" lvl="0" indent="-91440" defTabSz="914400">
              <a:lnSpc>
                <a:spcPct val="90000"/>
              </a:lnSpc>
              <a:spcBef>
                <a:spcPts val="1200"/>
              </a:spcBef>
              <a:spcAft>
                <a:spcPts val="200"/>
              </a:spcAft>
              <a:buClr>
                <a:srgbClr val="E48312"/>
              </a:buClr>
              <a:buSzPct val="100000"/>
              <a:buFont typeface="Arial" panose="020B0604020202020204" pitchFamily="34" charset="0"/>
              <a:buChar char="•"/>
            </a:pPr>
            <a:r>
              <a:rPr lang="en-GB" sz="2100" dirty="0">
                <a:solidFill>
                  <a:srgbClr val="000000">
                    <a:lumMod val="75000"/>
                    <a:lumOff val="25000"/>
                  </a:srgbClr>
                </a:solidFill>
              </a:rPr>
              <a:t> Not showing the transformation, but </a:t>
            </a:r>
            <a:r>
              <a:rPr lang="en-GB" sz="2100" i="1" dirty="0">
                <a:solidFill>
                  <a:srgbClr val="000000">
                    <a:lumMod val="75000"/>
                    <a:lumOff val="25000"/>
                  </a:srgbClr>
                </a:solidFill>
              </a:rPr>
              <a:t>suggesting</a:t>
            </a:r>
            <a:r>
              <a:rPr lang="en-GB" sz="2100" dirty="0">
                <a:solidFill>
                  <a:srgbClr val="000000">
                    <a:lumMod val="75000"/>
                    <a:lumOff val="25000"/>
                  </a:srgbClr>
                </a:solidFill>
              </a:rPr>
              <a:t> or </a:t>
            </a:r>
            <a:r>
              <a:rPr lang="en-GB" sz="2100" i="1" dirty="0">
                <a:solidFill>
                  <a:srgbClr val="000000">
                    <a:lumMod val="75000"/>
                    <a:lumOff val="25000"/>
                  </a:srgbClr>
                </a:solidFill>
              </a:rPr>
              <a:t>alluding</a:t>
            </a:r>
            <a:r>
              <a:rPr lang="en-GB" sz="2100" dirty="0">
                <a:solidFill>
                  <a:srgbClr val="000000">
                    <a:lumMod val="75000"/>
                    <a:lumOff val="25000"/>
                  </a:srgbClr>
                </a:solidFill>
              </a:rPr>
              <a:t> to it somehow.</a:t>
            </a:r>
            <a:endParaRPr lang="en-GB" sz="2100" dirty="0">
              <a:solidFill>
                <a:srgbClr val="000000">
                  <a:lumMod val="75000"/>
                  <a:lumOff val="25000"/>
                </a:srgbClr>
              </a:solidFill>
            </a:endParaRPr>
          </a:p>
        </p:txBody>
      </p:sp>
      <p:sp>
        <p:nvSpPr>
          <p:cNvPr id="6" name="TextBox 5"/>
          <p:cNvSpPr txBox="1"/>
          <p:nvPr/>
        </p:nvSpPr>
        <p:spPr>
          <a:xfrm>
            <a:off x="4493264" y="3200400"/>
            <a:ext cx="4364181" cy="304698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Arial" panose="020B0604020202020204" pitchFamily="34" charset="0"/>
              <a:buChar char="•"/>
            </a:pPr>
            <a:r>
              <a:rPr lang="en-GB" sz="2400" dirty="0"/>
              <a:t>Peleus and Thetis / Zeus and Nemesis</a:t>
            </a:r>
          </a:p>
          <a:p>
            <a:pPr marL="342900" indent="-342900">
              <a:buFont typeface="Arial" panose="020B0604020202020204" pitchFamily="34" charset="0"/>
              <a:buChar char="•"/>
            </a:pPr>
            <a:r>
              <a:rPr lang="en-GB" sz="2400" dirty="0"/>
              <a:t>Circe and Odysseus’ men</a:t>
            </a:r>
          </a:p>
          <a:p>
            <a:pPr marL="342900" indent="-342900">
              <a:buFont typeface="Arial" panose="020B0604020202020204" pitchFamily="34" charset="0"/>
              <a:buChar char="•"/>
            </a:pPr>
            <a:r>
              <a:rPr lang="en-GB" sz="2400" dirty="0"/>
              <a:t>From Ovid’s </a:t>
            </a:r>
            <a:r>
              <a:rPr lang="en-GB" sz="2400" i="1" dirty="0"/>
              <a:t>Metamorphoses</a:t>
            </a:r>
            <a:r>
              <a:rPr lang="en-GB" sz="2400" dirty="0"/>
              <a:t>: </a:t>
            </a:r>
          </a:p>
          <a:p>
            <a:pPr marL="800100" lvl="1" indent="-342900">
              <a:buFont typeface="Arial" panose="020B0604020202020204" pitchFamily="34" charset="0"/>
              <a:buChar char="•"/>
            </a:pPr>
            <a:r>
              <a:rPr lang="en-GB" sz="2400" dirty="0" err="1" smtClean="0"/>
              <a:t>Actaeon</a:t>
            </a:r>
            <a:r>
              <a:rPr lang="en-GB" sz="2400" dirty="0" smtClean="0"/>
              <a:t> </a:t>
            </a:r>
            <a:r>
              <a:rPr lang="en-GB" sz="2400" dirty="0"/>
              <a:t>and </a:t>
            </a:r>
            <a:r>
              <a:rPr lang="en-GB" sz="2400" dirty="0" smtClean="0"/>
              <a:t>Artemis</a:t>
            </a:r>
          </a:p>
          <a:p>
            <a:pPr marL="800100" lvl="1" indent="-342900">
              <a:buFont typeface="Arial" panose="020B0604020202020204" pitchFamily="34" charset="0"/>
              <a:buChar char="•"/>
            </a:pPr>
            <a:r>
              <a:rPr lang="en-GB" sz="2400" dirty="0"/>
              <a:t>Daphne and </a:t>
            </a:r>
            <a:r>
              <a:rPr lang="en-GB" sz="2400" dirty="0" smtClean="0"/>
              <a:t>Apollo</a:t>
            </a:r>
            <a:endParaRPr lang="en-GB" sz="2400" dirty="0"/>
          </a:p>
          <a:p>
            <a:pPr marL="342900" indent="-342900">
              <a:buFont typeface="Arial" panose="020B0604020202020204" pitchFamily="34" charset="0"/>
              <a:buChar char="•"/>
            </a:pPr>
            <a:r>
              <a:rPr lang="en-GB" sz="2400" dirty="0"/>
              <a:t>In later art:</a:t>
            </a:r>
          </a:p>
          <a:p>
            <a:pPr marL="800100" lvl="1" indent="-342900">
              <a:buFont typeface="Arial" panose="020B0604020202020204" pitchFamily="34" charset="0"/>
              <a:buChar char="•"/>
            </a:pPr>
            <a:r>
              <a:rPr lang="en-GB" sz="2400" dirty="0"/>
              <a:t>Echo and </a:t>
            </a:r>
            <a:r>
              <a:rPr lang="en-GB" sz="2400" dirty="0" smtClean="0"/>
              <a:t>Narcissus</a:t>
            </a:r>
            <a:endParaRPr lang="en-GB" sz="2400" dirty="0"/>
          </a:p>
        </p:txBody>
      </p:sp>
    </p:spTree>
    <p:extLst>
      <p:ext uri="{BB962C8B-B14F-4D97-AF65-F5344CB8AC3E}">
        <p14:creationId xmlns:p14="http://schemas.microsoft.com/office/powerpoint/2010/main" val="338617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fltVal val="0"/>
                                          </p:val>
                                        </p:tav>
                                        <p:tav tm="100000">
                                          <p:val>
                                            <p:strVal val="#ppt_w"/>
                                          </p:val>
                                        </p:tav>
                                      </p:tavLst>
                                    </p:anim>
                                    <p:anim calcmode="lin" valueType="num">
                                      <p:cBhvr>
                                        <p:cTn id="20" dur="1000" fill="hold"/>
                                        <p:tgtEl>
                                          <p:spTgt spid="6"/>
                                        </p:tgtEl>
                                        <p:attrNameLst>
                                          <p:attrName>ppt_h</p:attrName>
                                        </p:attrNameLst>
                                      </p:cBhvr>
                                      <p:tavLst>
                                        <p:tav tm="0">
                                          <p:val>
                                            <p:fltVal val="0"/>
                                          </p:val>
                                        </p:tav>
                                        <p:tav tm="100000">
                                          <p:val>
                                            <p:strVal val="#ppt_h"/>
                                          </p:val>
                                        </p:tav>
                                      </p:tavLst>
                                    </p:anim>
                                    <p:anim calcmode="lin" valueType="num">
                                      <p:cBhvr>
                                        <p:cTn id="21" dur="1000" fill="hold"/>
                                        <p:tgtEl>
                                          <p:spTgt spid="6"/>
                                        </p:tgtEl>
                                        <p:attrNameLst>
                                          <p:attrName>style.rotation</p:attrName>
                                        </p:attrNameLst>
                                      </p:cBhvr>
                                      <p:tavLst>
                                        <p:tav tm="0">
                                          <p:val>
                                            <p:fltVal val="90"/>
                                          </p:val>
                                        </p:tav>
                                        <p:tav tm="100000">
                                          <p:val>
                                            <p:fltVal val="0"/>
                                          </p:val>
                                        </p:tav>
                                      </p:tavLst>
                                    </p:anim>
                                    <p:animEffect transition="in" filter="fade">
                                      <p:cBhvr>
                                        <p:cTn id="2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64030" y="2888488"/>
            <a:ext cx="683306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Peleus </a:t>
            </a:r>
            <a:r>
              <a:rPr lang="en-GB" sz="4700" b="1" dirty="0"/>
              <a:t>and Thetis </a:t>
            </a:r>
            <a:endParaRPr lang="en-GB" sz="4700" b="1" dirty="0"/>
          </a:p>
        </p:txBody>
      </p:sp>
    </p:spTree>
    <p:extLst>
      <p:ext uri="{BB962C8B-B14F-4D97-AF65-F5344CB8AC3E}">
        <p14:creationId xmlns:p14="http://schemas.microsoft.com/office/powerpoint/2010/main" val="2626762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Peleus and Thetis</a:t>
            </a:r>
            <a:endParaRPr lang="en-GB" b="1" dirty="0"/>
          </a:p>
        </p:txBody>
      </p:sp>
      <p:sp>
        <p:nvSpPr>
          <p:cNvPr id="3" name="Content Placeholder 2"/>
          <p:cNvSpPr>
            <a:spLocks noGrp="1"/>
          </p:cNvSpPr>
          <p:nvPr>
            <p:ph idx="1"/>
          </p:nvPr>
        </p:nvSpPr>
        <p:spPr>
          <a:xfrm>
            <a:off x="415636" y="2111433"/>
            <a:ext cx="8312728" cy="4505499"/>
          </a:xfrm>
        </p:spPr>
        <p:txBody>
          <a:bodyPr>
            <a:normAutofit/>
          </a:bodyPr>
          <a:lstStyle/>
          <a:p>
            <a:pPr>
              <a:buFont typeface="Arial" panose="020B0604020202020204" pitchFamily="34" charset="0"/>
              <a:buChar char="•"/>
            </a:pPr>
            <a:r>
              <a:rPr lang="en-GB" sz="2100" dirty="0" smtClean="0"/>
              <a:t> According </a:t>
            </a:r>
            <a:r>
              <a:rPr lang="en-GB" sz="2100" dirty="0"/>
              <a:t>to the myth of Thetis, Zeus had wanted to marry her until he found out she was destined to give birth to a son greater than his father</a:t>
            </a:r>
            <a:r>
              <a:rPr lang="en-GB" sz="2100" dirty="0" smtClean="0"/>
              <a:t>.</a:t>
            </a:r>
          </a:p>
          <a:p>
            <a:pPr marL="0" indent="0">
              <a:buNone/>
            </a:pPr>
            <a:endParaRPr lang="en-GB" sz="100" dirty="0"/>
          </a:p>
          <a:p>
            <a:pPr>
              <a:buFont typeface="Arial" panose="020B0604020202020204" pitchFamily="34" charset="0"/>
              <a:buChar char="•"/>
            </a:pPr>
            <a:r>
              <a:rPr lang="en-GB" sz="2100" dirty="0" smtClean="0"/>
              <a:t> She </a:t>
            </a:r>
            <a:r>
              <a:rPr lang="en-GB" sz="2100" dirty="0"/>
              <a:t>was therefore married off to a mortal, Peleus, but Thetis felt it was shameful to marry a normal man, so she tried to escape him by changing shape repeatedly</a:t>
            </a:r>
            <a:r>
              <a:rPr lang="en-GB" sz="21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The </a:t>
            </a:r>
            <a:r>
              <a:rPr lang="en-GB" sz="2100" dirty="0"/>
              <a:t>story may have been known to Homer, and was probably told by Pindar (5</a:t>
            </a:r>
            <a:r>
              <a:rPr lang="en-GB" sz="2100" baseline="30000" dirty="0"/>
              <a:t>th</a:t>
            </a:r>
            <a:r>
              <a:rPr lang="en-GB" sz="2100" dirty="0"/>
              <a:t> c. BC), but only fragments survive</a:t>
            </a:r>
            <a:r>
              <a:rPr lang="en-GB" sz="21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There </a:t>
            </a:r>
            <a:r>
              <a:rPr lang="en-GB" sz="2100" dirty="0"/>
              <a:t>is a very similar story of Zeus trying to rape Nemesis, who escaped him by changing form until he caught her in the shape of a swan and conceived Helen (</a:t>
            </a:r>
            <a:r>
              <a:rPr lang="en-GB" sz="2100" dirty="0" err="1"/>
              <a:t>Apollodorus</a:t>
            </a:r>
            <a:r>
              <a:rPr lang="en-GB" sz="2100" dirty="0" smtClean="0"/>
              <a:t>).</a:t>
            </a:r>
            <a:endParaRPr lang="en-GB" sz="2100" dirty="0"/>
          </a:p>
        </p:txBody>
      </p:sp>
    </p:spTree>
    <p:extLst>
      <p:ext uri="{BB962C8B-B14F-4D97-AF65-F5344CB8AC3E}">
        <p14:creationId xmlns:p14="http://schemas.microsoft.com/office/powerpoint/2010/main" val="9746312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378" y="116380"/>
            <a:ext cx="8869680" cy="6186309"/>
          </a:xfrm>
          <a:prstGeom prst="rect">
            <a:avLst/>
          </a:prstGeom>
        </p:spPr>
        <p:txBody>
          <a:bodyPr wrap="square">
            <a:spAutoFit/>
          </a:bodyPr>
          <a:lstStyle/>
          <a:p>
            <a:pPr algn="just"/>
            <a:r>
              <a:rPr lang="en-GB" sz="2200" dirty="0" smtClean="0"/>
              <a:t>There [sleeping] </a:t>
            </a:r>
            <a:r>
              <a:rPr lang="en-GB" sz="2200" dirty="0"/>
              <a:t>Peleus surprised her, winding his two strong arms around her neck. And had she not resorted to her arts and changed her shape so often, he'd have gained the end he dared. But </a:t>
            </a:r>
            <a:r>
              <a:rPr lang="en-GB" sz="2200" b="1" u="sng" dirty="0"/>
              <a:t>first she was a bird-</a:t>
            </a:r>
            <a:r>
              <a:rPr lang="en-GB" sz="2200" dirty="0"/>
              <a:t>-that bird he held; and </a:t>
            </a:r>
            <a:r>
              <a:rPr lang="en-GB" sz="2200" b="1" u="sng" dirty="0"/>
              <a:t>then a sturdy tree-</a:t>
            </a:r>
            <a:r>
              <a:rPr lang="en-GB" sz="2200" dirty="0"/>
              <a:t>-that tree he fastened on; her third shape was </a:t>
            </a:r>
            <a:r>
              <a:rPr lang="en-GB" sz="2200" b="1" u="sng" dirty="0"/>
              <a:t>a stripy tigress-</a:t>
            </a:r>
            <a:r>
              <a:rPr lang="en-GB" sz="2200" dirty="0"/>
              <a:t>- Peleus, terrified, released his hold on her and let her go. He prayed then to the Sea-gods, offering wine poured on the water, smoke of incense, flesh of sheep, till Proteus from his briny deep said, ‘Peleus, you shall gain the bride you seek if, while she's sleeping in her rocky cave, you catch her off her guard and truss her tight with ropes that won't give way and, </a:t>
            </a:r>
            <a:r>
              <a:rPr lang="en-GB" sz="2200" b="1" u="sng" dirty="0"/>
              <a:t>though she takes a hundred spurious shapes don't be deceived but grapple it</a:t>
            </a:r>
            <a:r>
              <a:rPr lang="en-GB" sz="2200" dirty="0"/>
              <a:t>, whatever it is until she forms again the shape she had before</a:t>
            </a:r>
            <a:r>
              <a:rPr lang="en-GB" sz="2200" dirty="0" smtClean="0"/>
              <a:t>.’ So </a:t>
            </a:r>
            <a:r>
              <a:rPr lang="en-GB" sz="2200" dirty="0"/>
              <a:t>Proteus spoke and sank into the sea, his wavelets washing over his last words. Titan [</a:t>
            </a:r>
            <a:r>
              <a:rPr lang="en-GB" sz="2200" dirty="0" smtClean="0"/>
              <a:t>Helios] </a:t>
            </a:r>
            <a:r>
              <a:rPr lang="en-GB" sz="2200" dirty="0"/>
              <a:t>was setting and his chariot sloped to the western waves, when the fair Thetis sought the grotto and resumed her usual couch. Peleus had barely touched her lovely limbs before </a:t>
            </a:r>
            <a:r>
              <a:rPr lang="en-GB" sz="2200" b="1" u="sng" dirty="0"/>
              <a:t>from shape to shape she changed</a:t>
            </a:r>
            <a:r>
              <a:rPr lang="en-GB" sz="2200" u="sng" dirty="0"/>
              <a:t>,</a:t>
            </a:r>
            <a:r>
              <a:rPr lang="en-GB" sz="2200" dirty="0"/>
              <a:t> until </a:t>
            </a:r>
            <a:r>
              <a:rPr lang="en-GB" sz="2200" b="1" u="sng" dirty="0"/>
              <a:t>she felt her body trussed</a:t>
            </a:r>
            <a:r>
              <a:rPr lang="en-GB" sz="2200" dirty="0"/>
              <a:t>; her arms pinioned apart. And then at last, sighing, ‘with some god's help,’ she said, ‘you've won.’ And there revealed stood--Thetis</a:t>
            </a:r>
            <a:r>
              <a:rPr lang="en-GB" sz="2200" dirty="0" smtClean="0"/>
              <a:t>.’ – </a:t>
            </a:r>
            <a:r>
              <a:rPr lang="en-GB" sz="2200" b="1" dirty="0" smtClean="0"/>
              <a:t>Ovid. </a:t>
            </a:r>
            <a:r>
              <a:rPr lang="en-GB" sz="2200" b="1" i="1" dirty="0" smtClean="0"/>
              <a:t>Met</a:t>
            </a:r>
            <a:r>
              <a:rPr lang="en-GB" sz="2200" b="1" dirty="0" smtClean="0"/>
              <a:t>. 11.217 ff</a:t>
            </a:r>
            <a:r>
              <a:rPr lang="en-GB" sz="2200" dirty="0" smtClean="0"/>
              <a:t>. </a:t>
            </a:r>
            <a:endParaRPr lang="en-GB" sz="2200" dirty="0"/>
          </a:p>
        </p:txBody>
      </p:sp>
      <p:pic>
        <p:nvPicPr>
          <p:cNvPr id="3" name="Picture 2"/>
          <p:cNvPicPr>
            <a:picLocks noChangeAspect="1"/>
          </p:cNvPicPr>
          <p:nvPr/>
        </p:nvPicPr>
        <p:blipFill>
          <a:blip r:embed="rId2"/>
          <a:stretch>
            <a:fillRect/>
          </a:stretch>
        </p:blipFill>
        <p:spPr>
          <a:xfrm>
            <a:off x="414167" y="658128"/>
            <a:ext cx="8315665" cy="5541744"/>
          </a:xfrm>
          <a:prstGeom prst="rect">
            <a:avLst/>
          </a:prstGeom>
        </p:spPr>
      </p:pic>
      <p:sp>
        <p:nvSpPr>
          <p:cNvPr id="4" name="TextBox 3"/>
          <p:cNvSpPr txBox="1"/>
          <p:nvPr/>
        </p:nvSpPr>
        <p:spPr>
          <a:xfrm>
            <a:off x="509154" y="5835782"/>
            <a:ext cx="8127769"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Attic </a:t>
            </a:r>
            <a:r>
              <a:rPr lang="en-GB" sz="1600" dirty="0"/>
              <a:t>red-figure </a:t>
            </a:r>
            <a:r>
              <a:rPr lang="en-GB" sz="1600" dirty="0" err="1" smtClean="0"/>
              <a:t>dinos</a:t>
            </a:r>
            <a:r>
              <a:rPr lang="en-GB" sz="1600" dirty="0" smtClean="0"/>
              <a:t>, attributed </a:t>
            </a:r>
            <a:r>
              <a:rPr lang="en-GB" sz="1600" dirty="0"/>
              <a:t>to the Achilles </a:t>
            </a:r>
            <a:r>
              <a:rPr lang="en-GB" sz="1600" dirty="0" smtClean="0"/>
              <a:t>painter, fifth century BC – this topic was fairly popular for red-figure potters/artists. </a:t>
            </a:r>
            <a:endParaRPr lang="en-GB" sz="1600" dirty="0"/>
          </a:p>
        </p:txBody>
      </p:sp>
      <p:pic>
        <p:nvPicPr>
          <p:cNvPr id="5" name="Picture 4"/>
          <p:cNvPicPr>
            <a:picLocks noChangeAspect="1"/>
          </p:cNvPicPr>
          <p:nvPr/>
        </p:nvPicPr>
        <p:blipFill>
          <a:blip r:embed="rId3"/>
          <a:stretch>
            <a:fillRect/>
          </a:stretch>
        </p:blipFill>
        <p:spPr>
          <a:xfrm>
            <a:off x="349837" y="658128"/>
            <a:ext cx="8597015" cy="5541744"/>
          </a:xfrm>
          <a:prstGeom prst="rect">
            <a:avLst/>
          </a:prstGeom>
        </p:spPr>
      </p:pic>
      <p:sp>
        <p:nvSpPr>
          <p:cNvPr id="6" name="TextBox 5"/>
          <p:cNvSpPr txBox="1"/>
          <p:nvPr/>
        </p:nvSpPr>
        <p:spPr>
          <a:xfrm>
            <a:off x="310631" y="5040482"/>
            <a:ext cx="2232703"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dirty="0"/>
              <a:t>Attic red-figure </a:t>
            </a:r>
            <a:r>
              <a:rPr lang="en-GB" dirty="0" smtClean="0"/>
              <a:t>kylix, attributed </a:t>
            </a:r>
            <a:r>
              <a:rPr lang="en-GB" dirty="0"/>
              <a:t>to </a:t>
            </a:r>
            <a:r>
              <a:rPr lang="en-GB" dirty="0" err="1" smtClean="0"/>
              <a:t>Douris</a:t>
            </a:r>
            <a:r>
              <a:rPr lang="en-GB" dirty="0" smtClean="0"/>
              <a:t> the painter, c. first half of the fifth century BC, Getty Museum</a:t>
            </a:r>
            <a:endParaRPr lang="en-GB" dirty="0"/>
          </a:p>
        </p:txBody>
      </p:sp>
      <p:pic>
        <p:nvPicPr>
          <p:cNvPr id="8" name="Picture 7"/>
          <p:cNvPicPr>
            <a:picLocks noChangeAspect="1"/>
          </p:cNvPicPr>
          <p:nvPr/>
        </p:nvPicPr>
        <p:blipFill>
          <a:blip r:embed="rId4"/>
          <a:stretch>
            <a:fillRect/>
          </a:stretch>
        </p:blipFill>
        <p:spPr>
          <a:xfrm>
            <a:off x="116379" y="2553582"/>
            <a:ext cx="4222866" cy="4241226"/>
          </a:xfrm>
          <a:prstGeom prst="rect">
            <a:avLst/>
          </a:prstGeom>
        </p:spPr>
      </p:pic>
      <p:sp>
        <p:nvSpPr>
          <p:cNvPr id="9" name="TextBox 8"/>
          <p:cNvSpPr txBox="1"/>
          <p:nvPr/>
        </p:nvSpPr>
        <p:spPr>
          <a:xfrm>
            <a:off x="77173" y="6192383"/>
            <a:ext cx="116973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a:t>Attic red-figure kylix</a:t>
            </a:r>
            <a:endParaRPr lang="en-GB" sz="1600" dirty="0"/>
          </a:p>
        </p:txBody>
      </p:sp>
      <p:pic>
        <p:nvPicPr>
          <p:cNvPr id="10" name="Picture 9"/>
          <p:cNvPicPr>
            <a:picLocks noChangeAspect="1"/>
          </p:cNvPicPr>
          <p:nvPr/>
        </p:nvPicPr>
        <p:blipFill>
          <a:blip r:embed="rId5"/>
          <a:stretch>
            <a:fillRect/>
          </a:stretch>
        </p:blipFill>
        <p:spPr>
          <a:xfrm>
            <a:off x="4339245" y="136602"/>
            <a:ext cx="4607607" cy="4400312"/>
          </a:xfrm>
          <a:prstGeom prst="rect">
            <a:avLst/>
          </a:prstGeom>
        </p:spPr>
      </p:pic>
      <p:sp>
        <p:nvSpPr>
          <p:cNvPr id="11" name="TextBox 10"/>
          <p:cNvSpPr txBox="1"/>
          <p:nvPr/>
        </p:nvSpPr>
        <p:spPr>
          <a:xfrm>
            <a:off x="4339244" y="4234671"/>
            <a:ext cx="1620981"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Attic red-figure </a:t>
            </a:r>
            <a:r>
              <a:rPr lang="en-GB" sz="1600" dirty="0" smtClean="0"/>
              <a:t>kylix, signed </a:t>
            </a:r>
            <a:r>
              <a:rPr lang="en-GB" sz="1600" dirty="0"/>
              <a:t>by </a:t>
            </a:r>
            <a:r>
              <a:rPr lang="en-GB" sz="1600" dirty="0" err="1" smtClean="0"/>
              <a:t>Peithinos</a:t>
            </a:r>
            <a:r>
              <a:rPr lang="en-GB" sz="1600" dirty="0" smtClean="0"/>
              <a:t>, c. end of the sixth to beginning of the fifth century BC</a:t>
            </a:r>
            <a:endParaRPr lang="en-GB" sz="1600" dirty="0"/>
          </a:p>
        </p:txBody>
      </p:sp>
    </p:spTree>
    <p:extLst>
      <p:ext uri="{BB962C8B-B14F-4D97-AF65-F5344CB8AC3E}">
        <p14:creationId xmlns:p14="http://schemas.microsoft.com/office/powerpoint/2010/main" val="181869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2000"/>
                                        <p:tgtEl>
                                          <p:spTgt spid="11"/>
                                        </p:tgtEl>
                                      </p:cBhvr>
                                    </p:animEffect>
                                    <p:anim calcmode="lin" valueType="num">
                                      <p:cBhvr>
                                        <p:cTn id="34" dur="2000" fill="hold"/>
                                        <p:tgtEl>
                                          <p:spTgt spid="11"/>
                                        </p:tgtEl>
                                        <p:attrNameLst>
                                          <p:attrName>ppt_w</p:attrName>
                                        </p:attrNameLst>
                                      </p:cBhvr>
                                      <p:tavLst>
                                        <p:tav tm="0" fmla="#ppt_w*sin(2.5*pi*$)">
                                          <p:val>
                                            <p:fltVal val="0"/>
                                          </p:val>
                                        </p:tav>
                                        <p:tav tm="100000">
                                          <p:val>
                                            <p:fltVal val="1"/>
                                          </p:val>
                                        </p:tav>
                                      </p:tavLst>
                                    </p:anim>
                                    <p:anim calcmode="lin" valueType="num">
                                      <p:cBhvr>
                                        <p:cTn id="35" dur="2000" fill="hold"/>
                                        <p:tgtEl>
                                          <p:spTgt spid="11"/>
                                        </p:tgtEl>
                                        <p:attrNameLst>
                                          <p:attrName>ppt_h</p:attrName>
                                        </p:attrNameLst>
                                      </p:cBhvr>
                                      <p:tavLst>
                                        <p:tav tm="0">
                                          <p:val>
                                            <p:strVal val="#ppt_h"/>
                                          </p:val>
                                        </p:tav>
                                        <p:tav tm="100000">
                                          <p:val>
                                            <p:strVal val="#ppt_h"/>
                                          </p:val>
                                        </p:tav>
                                      </p:tavLst>
                                    </p:anim>
                                  </p:childTnLst>
                                </p:cTn>
                              </p:par>
                              <p:par>
                                <p:cTn id="36" presetID="45" presetClass="entr" presetSubtype="0" fill="hold" nodeType="with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2000"/>
                                        <p:tgtEl>
                                          <p:spTgt spid="10"/>
                                        </p:tgtEl>
                                      </p:cBhvr>
                                    </p:animEffect>
                                    <p:anim calcmode="lin" valueType="num">
                                      <p:cBhvr>
                                        <p:cTn id="39" dur="2000" fill="hold"/>
                                        <p:tgtEl>
                                          <p:spTgt spid="10"/>
                                        </p:tgtEl>
                                        <p:attrNameLst>
                                          <p:attrName>ppt_w</p:attrName>
                                        </p:attrNameLst>
                                      </p:cBhvr>
                                      <p:tavLst>
                                        <p:tav tm="0" fmla="#ppt_w*sin(2.5*pi*$)">
                                          <p:val>
                                            <p:fltVal val="0"/>
                                          </p:val>
                                        </p:tav>
                                        <p:tav tm="100000">
                                          <p:val>
                                            <p:fltVal val="1"/>
                                          </p:val>
                                        </p:tav>
                                      </p:tavLst>
                                    </p:anim>
                                    <p:anim calcmode="lin" valueType="num">
                                      <p:cBhvr>
                                        <p:cTn id="40" dur="2000" fill="hold"/>
                                        <p:tgtEl>
                                          <p:spTgt spid="10"/>
                                        </p:tgtEl>
                                        <p:attrNameLst>
                                          <p:attrName>ppt_h</p:attrName>
                                        </p:attrNameLst>
                                      </p:cBhvr>
                                      <p:tavLst>
                                        <p:tav tm="0">
                                          <p:val>
                                            <p:strVal val="#ppt_h"/>
                                          </p:val>
                                        </p:tav>
                                        <p:tav tm="100000">
                                          <p:val>
                                            <p:strVal val="#ppt_h"/>
                                          </p:val>
                                        </p:tav>
                                      </p:tavLst>
                                    </p:anim>
                                  </p:childTnLst>
                                </p:cTn>
                              </p:par>
                              <p:par>
                                <p:cTn id="41" presetID="45" presetClass="entr" presetSubtype="0" fill="hold" nodeType="with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2000"/>
                                        <p:tgtEl>
                                          <p:spTgt spid="8"/>
                                        </p:tgtEl>
                                      </p:cBhvr>
                                    </p:animEffect>
                                    <p:anim calcmode="lin" valueType="num">
                                      <p:cBhvr>
                                        <p:cTn id="44" dur="2000" fill="hold"/>
                                        <p:tgtEl>
                                          <p:spTgt spid="8"/>
                                        </p:tgtEl>
                                        <p:attrNameLst>
                                          <p:attrName>ppt_w</p:attrName>
                                        </p:attrNameLst>
                                      </p:cBhvr>
                                      <p:tavLst>
                                        <p:tav tm="0" fmla="#ppt_w*sin(2.5*pi*$)">
                                          <p:val>
                                            <p:fltVal val="0"/>
                                          </p:val>
                                        </p:tav>
                                        <p:tav tm="100000">
                                          <p:val>
                                            <p:fltVal val="1"/>
                                          </p:val>
                                        </p:tav>
                                      </p:tavLst>
                                    </p:anim>
                                    <p:anim calcmode="lin" valueType="num">
                                      <p:cBhvr>
                                        <p:cTn id="45" dur="2000" fill="hold"/>
                                        <p:tgtEl>
                                          <p:spTgt spid="8"/>
                                        </p:tgtEl>
                                        <p:attrNameLst>
                                          <p:attrName>ppt_h</p:attrName>
                                        </p:attrNameLst>
                                      </p:cBhvr>
                                      <p:tavLst>
                                        <p:tav tm="0">
                                          <p:val>
                                            <p:strVal val="#ppt_h"/>
                                          </p:val>
                                        </p:tav>
                                        <p:tav tm="100000">
                                          <p:val>
                                            <p:strVal val="#ppt_h"/>
                                          </p:val>
                                        </p:tav>
                                      </p:tavLst>
                                    </p:anim>
                                  </p:childTnLst>
                                </p:cTn>
                              </p:par>
                              <p:par>
                                <p:cTn id="46" presetID="45" presetClass="entr" presetSubtype="0" fill="hold" grpId="0" nodeType="with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2000"/>
                                        <p:tgtEl>
                                          <p:spTgt spid="9"/>
                                        </p:tgtEl>
                                      </p:cBhvr>
                                    </p:animEffect>
                                    <p:anim calcmode="lin" valueType="num">
                                      <p:cBhvr>
                                        <p:cTn id="49" dur="2000" fill="hold"/>
                                        <p:tgtEl>
                                          <p:spTgt spid="9"/>
                                        </p:tgtEl>
                                        <p:attrNameLst>
                                          <p:attrName>ppt_w</p:attrName>
                                        </p:attrNameLst>
                                      </p:cBhvr>
                                      <p:tavLst>
                                        <p:tav tm="0" fmla="#ppt_w*sin(2.5*pi*$)">
                                          <p:val>
                                            <p:fltVal val="0"/>
                                          </p:val>
                                        </p:tav>
                                        <p:tav tm="100000">
                                          <p:val>
                                            <p:fltVal val="1"/>
                                          </p:val>
                                        </p:tav>
                                      </p:tavLst>
                                    </p:anim>
                                    <p:anim calcmode="lin" valueType="num">
                                      <p:cBhvr>
                                        <p:cTn id="50"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9"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64030" y="2888488"/>
            <a:ext cx="683306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Circe and Odysseus’ men </a:t>
            </a:r>
            <a:endParaRPr lang="en-GB" sz="4700" b="1" dirty="0"/>
          </a:p>
        </p:txBody>
      </p:sp>
    </p:spTree>
    <p:extLst>
      <p:ext uri="{BB962C8B-B14F-4D97-AF65-F5344CB8AC3E}">
        <p14:creationId xmlns:p14="http://schemas.microsoft.com/office/powerpoint/2010/main" val="18097574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9754" y="179994"/>
            <a:ext cx="8902930" cy="6403686"/>
          </a:xfrm>
        </p:spPr>
        <p:txBody>
          <a:bodyPr>
            <a:normAutofit lnSpcReduction="10000"/>
          </a:bodyPr>
          <a:lstStyle/>
          <a:p>
            <a:pPr algn="just">
              <a:buFont typeface="Arial" panose="020B0604020202020204" pitchFamily="34" charset="0"/>
              <a:buChar char="•"/>
            </a:pPr>
            <a:r>
              <a:rPr lang="en-GB" sz="2100" dirty="0" smtClean="0"/>
              <a:t> This </a:t>
            </a:r>
            <a:r>
              <a:rPr lang="en-GB" sz="2100" dirty="0"/>
              <a:t>story is told in book 10 of the </a:t>
            </a:r>
            <a:r>
              <a:rPr lang="en-GB" sz="2100" i="1" dirty="0"/>
              <a:t>Odyssey</a:t>
            </a:r>
            <a:r>
              <a:rPr lang="en-GB" sz="2100" dirty="0"/>
              <a:t>, when Odysseus sends some of his men to investigate an island they have been landed on. </a:t>
            </a:r>
            <a:r>
              <a:rPr lang="en-GB" sz="2100" dirty="0" smtClean="0"/>
              <a:t>The </a:t>
            </a:r>
            <a:r>
              <a:rPr lang="en-GB" sz="2100" dirty="0"/>
              <a:t>men find a strange woman living alone with her animals, and she gives them something to drink:</a:t>
            </a:r>
          </a:p>
          <a:p>
            <a:pPr marL="0" indent="0" algn="just">
              <a:buNone/>
            </a:pPr>
            <a:r>
              <a:rPr lang="en-GB" sz="2100" i="1" dirty="0" smtClean="0"/>
              <a:t>‘Having </a:t>
            </a:r>
            <a:r>
              <a:rPr lang="en-GB" sz="2100" i="1" dirty="0"/>
              <a:t>given them this and waited for them to have their fill, she struck them suddenly with her wand, then drove them into the sties where she kept her swine. </a:t>
            </a:r>
            <a:r>
              <a:rPr lang="en-GB" sz="2100" i="1" dirty="0"/>
              <a:t>And now the men had the form of </a:t>
            </a:r>
            <a:r>
              <a:rPr lang="en-GB" sz="2100" i="1" dirty="0"/>
              <a:t>pigs-</a:t>
            </a:r>
            <a:r>
              <a:rPr lang="en-GB" sz="2100" i="1" dirty="0"/>
              <a:t>-the snout and grunt and bristles; only their minds were left unchanged. </a:t>
            </a:r>
            <a:r>
              <a:rPr lang="en-GB" sz="2100" i="1" dirty="0"/>
              <a:t>They shed tears as they were shut in, while </a:t>
            </a:r>
            <a:r>
              <a:rPr lang="en-GB" sz="2100" i="1" dirty="0"/>
              <a:t>Circe </a:t>
            </a:r>
            <a:r>
              <a:rPr lang="en-GB" sz="2100" i="1" dirty="0"/>
              <a:t>threw down in front of them some acorns and </a:t>
            </a:r>
            <a:r>
              <a:rPr lang="en-GB" sz="2100" i="1" dirty="0"/>
              <a:t>oats </a:t>
            </a:r>
            <a:r>
              <a:rPr lang="en-GB" sz="2100" i="1" dirty="0"/>
              <a:t>and </a:t>
            </a:r>
            <a:r>
              <a:rPr lang="en-GB" sz="2100" i="1" dirty="0"/>
              <a:t>corn-</a:t>
            </a:r>
            <a:r>
              <a:rPr lang="en-GB" sz="2100" i="1" dirty="0"/>
              <a:t>-daily fare for swine </a:t>
            </a:r>
            <a:r>
              <a:rPr lang="en-GB" sz="2100" i="1" dirty="0"/>
              <a:t>who live on </a:t>
            </a:r>
            <a:r>
              <a:rPr lang="en-GB" sz="2100" i="1" dirty="0"/>
              <a:t>the ground</a:t>
            </a:r>
            <a:r>
              <a:rPr lang="en-GB" sz="2100" i="1" dirty="0" smtClean="0"/>
              <a:t>.’</a:t>
            </a:r>
          </a:p>
          <a:p>
            <a:pPr marL="0" indent="0" algn="just">
              <a:buNone/>
            </a:pPr>
            <a:endParaRPr lang="en-GB" sz="100" i="1" dirty="0"/>
          </a:p>
          <a:p>
            <a:pPr algn="just">
              <a:buFont typeface="Arial" panose="020B0604020202020204" pitchFamily="34" charset="0"/>
              <a:buChar char="•"/>
            </a:pPr>
            <a:r>
              <a:rPr lang="en-GB" sz="2100" dirty="0" smtClean="0"/>
              <a:t> One </a:t>
            </a:r>
            <a:r>
              <a:rPr lang="en-GB" sz="2100" dirty="0"/>
              <a:t>of the men escapes to tell Odysseus, who then runs to help his men. </a:t>
            </a:r>
            <a:r>
              <a:rPr lang="en-GB" sz="2100" dirty="0" smtClean="0"/>
              <a:t>He </a:t>
            </a:r>
            <a:r>
              <a:rPr lang="en-GB" sz="2100" dirty="0"/>
              <a:t>receives help from Hermes on the way, who gives him an antidote to Circe’s poison, and tells Odysseus to threaten her with death and then sleep with her.  After doing this, Odysseus orders </a:t>
            </a:r>
            <a:r>
              <a:rPr lang="en-GB" sz="2100" dirty="0" smtClean="0"/>
              <a:t>Circe to change </a:t>
            </a:r>
            <a:r>
              <a:rPr lang="en-GB" sz="2100" dirty="0"/>
              <a:t>his men back:</a:t>
            </a:r>
          </a:p>
          <a:p>
            <a:pPr marL="0" indent="0" algn="just">
              <a:buNone/>
            </a:pPr>
            <a:r>
              <a:rPr lang="en-GB" sz="2100" i="1" dirty="0" smtClean="0"/>
              <a:t>‘So </a:t>
            </a:r>
            <a:r>
              <a:rPr lang="en-GB" sz="2100" i="1" dirty="0"/>
              <a:t>I spoke, and Circe went through the hall and out, wand in hand; she flung open the doors of the sty and set the men running out in the shape of fat and full-grown swine. Then they stood facing her, and she went to and fro among them, anointing them one by one with another charm. Their limbs began to shed the bristles that Circe's poison had planted on them, and they became men again, but younger than they had been before, and taller and handsomer to the eye. They knew me at once, and man after man they clasped my hand. A melting mood stole upon them all, and they sobbed aloud till the house re-echoed dolefully</a:t>
            </a:r>
            <a:r>
              <a:rPr lang="en-GB" sz="2100" i="1" dirty="0" smtClean="0"/>
              <a:t>.’</a:t>
            </a:r>
            <a:endParaRPr lang="en-GB" sz="2100" i="1" dirty="0"/>
          </a:p>
          <a:p>
            <a:pPr marL="0" indent="0" algn="just">
              <a:buNone/>
            </a:pPr>
            <a:endParaRPr lang="en-GB" sz="2100" i="1" dirty="0"/>
          </a:p>
        </p:txBody>
      </p:sp>
    </p:spTree>
    <p:extLst>
      <p:ext uri="{BB962C8B-B14F-4D97-AF65-F5344CB8AC3E}">
        <p14:creationId xmlns:p14="http://schemas.microsoft.com/office/powerpoint/2010/main" val="20577166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8189" y="90228"/>
            <a:ext cx="9005792" cy="3110248"/>
          </a:xfrm>
          <a:prstGeom prst="rect">
            <a:avLst/>
          </a:prstGeom>
        </p:spPr>
      </p:pic>
      <p:sp>
        <p:nvSpPr>
          <p:cNvPr id="5" name="TextBox 4"/>
          <p:cNvSpPr txBox="1"/>
          <p:nvPr/>
        </p:nvSpPr>
        <p:spPr>
          <a:xfrm>
            <a:off x="58189" y="2997162"/>
            <a:ext cx="900579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Attic black-figure </a:t>
            </a:r>
            <a:r>
              <a:rPr lang="en-GB" sz="1600" dirty="0" err="1"/>
              <a:t>kylic</a:t>
            </a:r>
            <a:r>
              <a:rPr lang="en-GB" sz="1600" dirty="0"/>
              <a:t>, c. </a:t>
            </a:r>
            <a:r>
              <a:rPr lang="en-GB" sz="1600" dirty="0" smtClean="0"/>
              <a:t>560-550BC, </a:t>
            </a:r>
            <a:r>
              <a:rPr lang="en-GB" sz="1600" dirty="0"/>
              <a:t>Boston Polyphemus Painter </a:t>
            </a:r>
            <a:r>
              <a:rPr lang="en-GB" sz="1600" dirty="0" smtClean="0"/>
              <a:t>- Different </a:t>
            </a:r>
            <a:r>
              <a:rPr lang="en-GB" sz="1600" dirty="0"/>
              <a:t>artists chose to depict various points in the </a:t>
            </a:r>
            <a:r>
              <a:rPr lang="en-GB" sz="1600" dirty="0" smtClean="0"/>
              <a:t>story.  </a:t>
            </a:r>
            <a:endParaRPr lang="en-GB" sz="1600" dirty="0"/>
          </a:p>
        </p:txBody>
      </p:sp>
      <p:pic>
        <p:nvPicPr>
          <p:cNvPr id="2" name="Picture 1"/>
          <p:cNvPicPr>
            <a:picLocks noChangeAspect="1"/>
          </p:cNvPicPr>
          <p:nvPr/>
        </p:nvPicPr>
        <p:blipFill>
          <a:blip r:embed="rId3"/>
          <a:stretch>
            <a:fillRect/>
          </a:stretch>
        </p:blipFill>
        <p:spPr>
          <a:xfrm>
            <a:off x="5991004" y="3410737"/>
            <a:ext cx="3072977" cy="3162966"/>
          </a:xfrm>
          <a:prstGeom prst="rect">
            <a:avLst/>
          </a:prstGeom>
        </p:spPr>
      </p:pic>
      <p:sp>
        <p:nvSpPr>
          <p:cNvPr id="6" name="TextBox 5"/>
          <p:cNvSpPr txBox="1"/>
          <p:nvPr/>
        </p:nvSpPr>
        <p:spPr>
          <a:xfrm>
            <a:off x="5918661" y="6281315"/>
            <a:ext cx="3145320"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Attic </a:t>
            </a:r>
            <a:r>
              <a:rPr lang="en-GB" sz="1600" dirty="0"/>
              <a:t>red-figure </a:t>
            </a:r>
            <a:r>
              <a:rPr lang="en-GB" sz="1600" dirty="0" err="1"/>
              <a:t>pelike</a:t>
            </a:r>
            <a:r>
              <a:rPr lang="en-GB" sz="1600" dirty="0"/>
              <a:t>, </a:t>
            </a:r>
            <a:r>
              <a:rPr lang="en-GB" sz="1600" dirty="0" smtClean="0"/>
              <a:t>attributed </a:t>
            </a:r>
            <a:r>
              <a:rPr lang="en-GB" sz="1600" dirty="0"/>
              <a:t>to the Ethiop Painter, c. </a:t>
            </a:r>
            <a:r>
              <a:rPr lang="en-GB" sz="1600" dirty="0" smtClean="0"/>
              <a:t>460BC.</a:t>
            </a:r>
            <a:endParaRPr lang="en-GB" sz="1600" dirty="0"/>
          </a:p>
        </p:txBody>
      </p:sp>
      <p:pic>
        <p:nvPicPr>
          <p:cNvPr id="7" name="Picture 6"/>
          <p:cNvPicPr>
            <a:picLocks noChangeAspect="1"/>
          </p:cNvPicPr>
          <p:nvPr/>
        </p:nvPicPr>
        <p:blipFill>
          <a:blip r:embed="rId4"/>
          <a:stretch>
            <a:fillRect/>
          </a:stretch>
        </p:blipFill>
        <p:spPr>
          <a:xfrm>
            <a:off x="141315" y="3759212"/>
            <a:ext cx="5694219" cy="2893644"/>
          </a:xfrm>
          <a:prstGeom prst="rect">
            <a:avLst/>
          </a:prstGeom>
        </p:spPr>
      </p:pic>
      <p:sp>
        <p:nvSpPr>
          <p:cNvPr id="8" name="TextBox 7"/>
          <p:cNvSpPr txBox="1"/>
          <p:nvPr/>
        </p:nvSpPr>
        <p:spPr>
          <a:xfrm>
            <a:off x="58189" y="6414632"/>
            <a:ext cx="5777346" cy="3231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500" dirty="0"/>
              <a:t>Attic black-figure lekythos, </a:t>
            </a:r>
            <a:r>
              <a:rPr lang="en-GB" sz="1500" dirty="0" smtClean="0"/>
              <a:t>attributed </a:t>
            </a:r>
            <a:r>
              <a:rPr lang="en-GB" sz="1500" dirty="0"/>
              <a:t>to the </a:t>
            </a:r>
            <a:r>
              <a:rPr lang="en-GB" sz="1500" dirty="0" err="1"/>
              <a:t>Phannylis</a:t>
            </a:r>
            <a:r>
              <a:rPr lang="en-GB" sz="1500" dirty="0"/>
              <a:t> </a:t>
            </a:r>
            <a:r>
              <a:rPr lang="en-GB" sz="1500" dirty="0" smtClean="0"/>
              <a:t>Painter, </a:t>
            </a:r>
            <a:r>
              <a:rPr lang="en-GB" sz="1500" dirty="0"/>
              <a:t>c. 500 </a:t>
            </a:r>
            <a:r>
              <a:rPr lang="en-GB" sz="1500" dirty="0" smtClean="0"/>
              <a:t>BC.</a:t>
            </a:r>
            <a:endParaRPr lang="en-GB" sz="1500" dirty="0"/>
          </a:p>
        </p:txBody>
      </p:sp>
      <p:pic>
        <p:nvPicPr>
          <p:cNvPr id="9" name="Picture 8"/>
          <p:cNvPicPr>
            <a:picLocks noChangeAspect="1"/>
          </p:cNvPicPr>
          <p:nvPr/>
        </p:nvPicPr>
        <p:blipFill>
          <a:blip r:embed="rId5"/>
          <a:stretch>
            <a:fillRect/>
          </a:stretch>
        </p:blipFill>
        <p:spPr>
          <a:xfrm>
            <a:off x="58190" y="159924"/>
            <a:ext cx="5408826" cy="4586643"/>
          </a:xfrm>
          <a:prstGeom prst="rect">
            <a:avLst/>
          </a:prstGeom>
        </p:spPr>
      </p:pic>
      <p:sp>
        <p:nvSpPr>
          <p:cNvPr id="10" name="TextBox 9"/>
          <p:cNvSpPr txBox="1"/>
          <p:nvPr/>
        </p:nvSpPr>
        <p:spPr>
          <a:xfrm>
            <a:off x="58188" y="4450484"/>
            <a:ext cx="3341717"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Etruscan red-figure </a:t>
            </a:r>
            <a:r>
              <a:rPr lang="en-GB" sz="1600" dirty="0" err="1" smtClean="0"/>
              <a:t>stamnos</a:t>
            </a:r>
            <a:r>
              <a:rPr lang="en-GB" sz="1600" dirty="0" smtClean="0"/>
              <a:t>, c.350 BC</a:t>
            </a:r>
            <a:endParaRPr lang="en-GB" sz="1600" dirty="0"/>
          </a:p>
        </p:txBody>
      </p:sp>
      <p:pic>
        <p:nvPicPr>
          <p:cNvPr id="11" name="Picture 10"/>
          <p:cNvPicPr>
            <a:picLocks noChangeAspect="1"/>
          </p:cNvPicPr>
          <p:nvPr/>
        </p:nvPicPr>
        <p:blipFill>
          <a:blip r:embed="rId6"/>
          <a:stretch>
            <a:fillRect/>
          </a:stretch>
        </p:blipFill>
        <p:spPr>
          <a:xfrm>
            <a:off x="4175461" y="3963800"/>
            <a:ext cx="4968539" cy="2866331"/>
          </a:xfrm>
          <a:prstGeom prst="rect">
            <a:avLst/>
          </a:prstGeom>
        </p:spPr>
      </p:pic>
      <p:sp>
        <p:nvSpPr>
          <p:cNvPr id="12" name="TextBox 11"/>
          <p:cNvSpPr txBox="1"/>
          <p:nvPr/>
        </p:nvSpPr>
        <p:spPr>
          <a:xfrm>
            <a:off x="2303860" y="5999134"/>
            <a:ext cx="2385753"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Red-figure </a:t>
            </a:r>
            <a:r>
              <a:rPr lang="en-GB" sz="1600" dirty="0" err="1"/>
              <a:t>oinochoe</a:t>
            </a:r>
            <a:r>
              <a:rPr lang="en-GB" sz="1600" dirty="0"/>
              <a:t>, early </a:t>
            </a:r>
            <a:r>
              <a:rPr lang="en-GB" sz="1600" dirty="0" smtClean="0"/>
              <a:t>classical, attributed </a:t>
            </a:r>
            <a:r>
              <a:rPr lang="en-GB" sz="1600" dirty="0"/>
              <a:t>to the </a:t>
            </a:r>
            <a:r>
              <a:rPr lang="en-GB" sz="1600" dirty="0" smtClean="0"/>
              <a:t>Brussels </a:t>
            </a:r>
            <a:r>
              <a:rPr lang="en-GB" sz="1600" dirty="0" err="1" smtClean="0"/>
              <a:t>Oinochoai</a:t>
            </a:r>
            <a:r>
              <a:rPr lang="en-GB" sz="1600" dirty="0" smtClean="0"/>
              <a:t> Painter</a:t>
            </a:r>
            <a:endParaRPr lang="en-GB" sz="1600" dirty="0"/>
          </a:p>
        </p:txBody>
      </p:sp>
    </p:spTree>
    <p:extLst>
      <p:ext uri="{BB962C8B-B14F-4D97-AF65-F5344CB8AC3E}">
        <p14:creationId xmlns:p14="http://schemas.microsoft.com/office/powerpoint/2010/main" val="74844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80">
                                          <p:stCondLst>
                                            <p:cond delay="0"/>
                                          </p:stCondLst>
                                        </p:cTn>
                                        <p:tgtEl>
                                          <p:spTgt spid="12"/>
                                        </p:tgtEl>
                                      </p:cBhvr>
                                    </p:animEffect>
                                    <p:anim calcmode="lin" valueType="num">
                                      <p:cBhvr>
                                        <p:cTn id="8"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3" dur="26">
                                          <p:stCondLst>
                                            <p:cond delay="650"/>
                                          </p:stCondLst>
                                        </p:cTn>
                                        <p:tgtEl>
                                          <p:spTgt spid="12"/>
                                        </p:tgtEl>
                                      </p:cBhvr>
                                      <p:to x="100000" y="60000"/>
                                    </p:animScale>
                                    <p:animScale>
                                      <p:cBhvr>
                                        <p:cTn id="14" dur="166" decel="50000">
                                          <p:stCondLst>
                                            <p:cond delay="676"/>
                                          </p:stCondLst>
                                        </p:cTn>
                                        <p:tgtEl>
                                          <p:spTgt spid="12"/>
                                        </p:tgtEl>
                                      </p:cBhvr>
                                      <p:to x="100000" y="100000"/>
                                    </p:animScale>
                                    <p:animScale>
                                      <p:cBhvr>
                                        <p:cTn id="15" dur="26">
                                          <p:stCondLst>
                                            <p:cond delay="1312"/>
                                          </p:stCondLst>
                                        </p:cTn>
                                        <p:tgtEl>
                                          <p:spTgt spid="12"/>
                                        </p:tgtEl>
                                      </p:cBhvr>
                                      <p:to x="100000" y="80000"/>
                                    </p:animScale>
                                    <p:animScale>
                                      <p:cBhvr>
                                        <p:cTn id="16" dur="166" decel="50000">
                                          <p:stCondLst>
                                            <p:cond delay="1338"/>
                                          </p:stCondLst>
                                        </p:cTn>
                                        <p:tgtEl>
                                          <p:spTgt spid="12"/>
                                        </p:tgtEl>
                                      </p:cBhvr>
                                      <p:to x="100000" y="100000"/>
                                    </p:animScale>
                                    <p:animScale>
                                      <p:cBhvr>
                                        <p:cTn id="17" dur="26">
                                          <p:stCondLst>
                                            <p:cond delay="1642"/>
                                          </p:stCondLst>
                                        </p:cTn>
                                        <p:tgtEl>
                                          <p:spTgt spid="12"/>
                                        </p:tgtEl>
                                      </p:cBhvr>
                                      <p:to x="100000" y="90000"/>
                                    </p:animScale>
                                    <p:animScale>
                                      <p:cBhvr>
                                        <p:cTn id="18" dur="166" decel="50000">
                                          <p:stCondLst>
                                            <p:cond delay="1668"/>
                                          </p:stCondLst>
                                        </p:cTn>
                                        <p:tgtEl>
                                          <p:spTgt spid="12"/>
                                        </p:tgtEl>
                                      </p:cBhvr>
                                      <p:to x="100000" y="100000"/>
                                    </p:animScale>
                                    <p:animScale>
                                      <p:cBhvr>
                                        <p:cTn id="19" dur="26">
                                          <p:stCondLst>
                                            <p:cond delay="1808"/>
                                          </p:stCondLst>
                                        </p:cTn>
                                        <p:tgtEl>
                                          <p:spTgt spid="12"/>
                                        </p:tgtEl>
                                      </p:cBhvr>
                                      <p:to x="100000" y="95000"/>
                                    </p:animScale>
                                    <p:animScale>
                                      <p:cBhvr>
                                        <p:cTn id="20" dur="166" decel="50000">
                                          <p:stCondLst>
                                            <p:cond delay="1834"/>
                                          </p:stCondLst>
                                        </p:cTn>
                                        <p:tgtEl>
                                          <p:spTgt spid="12"/>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wipe(down)">
                                      <p:cBhvr>
                                        <p:cTn id="23" dur="580">
                                          <p:stCondLst>
                                            <p:cond delay="0"/>
                                          </p:stCondLst>
                                        </p:cTn>
                                        <p:tgtEl>
                                          <p:spTgt spid="11"/>
                                        </p:tgtEl>
                                      </p:cBhvr>
                                    </p:animEffect>
                                    <p:anim calcmode="lin" valueType="num">
                                      <p:cBhvr>
                                        <p:cTn id="2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29" dur="26">
                                          <p:stCondLst>
                                            <p:cond delay="650"/>
                                          </p:stCondLst>
                                        </p:cTn>
                                        <p:tgtEl>
                                          <p:spTgt spid="11"/>
                                        </p:tgtEl>
                                      </p:cBhvr>
                                      <p:to x="100000" y="60000"/>
                                    </p:animScale>
                                    <p:animScale>
                                      <p:cBhvr>
                                        <p:cTn id="30" dur="166" decel="50000">
                                          <p:stCondLst>
                                            <p:cond delay="676"/>
                                          </p:stCondLst>
                                        </p:cTn>
                                        <p:tgtEl>
                                          <p:spTgt spid="11"/>
                                        </p:tgtEl>
                                      </p:cBhvr>
                                      <p:to x="100000" y="100000"/>
                                    </p:animScale>
                                    <p:animScale>
                                      <p:cBhvr>
                                        <p:cTn id="31" dur="26">
                                          <p:stCondLst>
                                            <p:cond delay="1312"/>
                                          </p:stCondLst>
                                        </p:cTn>
                                        <p:tgtEl>
                                          <p:spTgt spid="11"/>
                                        </p:tgtEl>
                                      </p:cBhvr>
                                      <p:to x="100000" y="80000"/>
                                    </p:animScale>
                                    <p:animScale>
                                      <p:cBhvr>
                                        <p:cTn id="32" dur="166" decel="50000">
                                          <p:stCondLst>
                                            <p:cond delay="1338"/>
                                          </p:stCondLst>
                                        </p:cTn>
                                        <p:tgtEl>
                                          <p:spTgt spid="11"/>
                                        </p:tgtEl>
                                      </p:cBhvr>
                                      <p:to x="100000" y="100000"/>
                                    </p:animScale>
                                    <p:animScale>
                                      <p:cBhvr>
                                        <p:cTn id="33" dur="26">
                                          <p:stCondLst>
                                            <p:cond delay="1642"/>
                                          </p:stCondLst>
                                        </p:cTn>
                                        <p:tgtEl>
                                          <p:spTgt spid="11"/>
                                        </p:tgtEl>
                                      </p:cBhvr>
                                      <p:to x="100000" y="90000"/>
                                    </p:animScale>
                                    <p:animScale>
                                      <p:cBhvr>
                                        <p:cTn id="34" dur="166" decel="50000">
                                          <p:stCondLst>
                                            <p:cond delay="1668"/>
                                          </p:stCondLst>
                                        </p:cTn>
                                        <p:tgtEl>
                                          <p:spTgt spid="11"/>
                                        </p:tgtEl>
                                      </p:cBhvr>
                                      <p:to x="100000" y="100000"/>
                                    </p:animScale>
                                    <p:animScale>
                                      <p:cBhvr>
                                        <p:cTn id="35" dur="26">
                                          <p:stCondLst>
                                            <p:cond delay="1808"/>
                                          </p:stCondLst>
                                        </p:cTn>
                                        <p:tgtEl>
                                          <p:spTgt spid="11"/>
                                        </p:tgtEl>
                                      </p:cBhvr>
                                      <p:to x="100000" y="95000"/>
                                    </p:animScale>
                                    <p:animScale>
                                      <p:cBhvr>
                                        <p:cTn id="36" dur="166" decel="50000">
                                          <p:stCondLst>
                                            <p:cond delay="1834"/>
                                          </p:stCondLst>
                                        </p:cTn>
                                        <p:tgtEl>
                                          <p:spTgt spid="11"/>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wipe(down)">
                                      <p:cBhvr>
                                        <p:cTn id="39" dur="580">
                                          <p:stCondLst>
                                            <p:cond delay="0"/>
                                          </p:stCondLst>
                                        </p:cTn>
                                        <p:tgtEl>
                                          <p:spTgt spid="9"/>
                                        </p:tgtEl>
                                      </p:cBhvr>
                                    </p:animEffect>
                                    <p:anim calcmode="lin" valueType="num">
                                      <p:cBhvr>
                                        <p:cTn id="4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45" dur="26">
                                          <p:stCondLst>
                                            <p:cond delay="650"/>
                                          </p:stCondLst>
                                        </p:cTn>
                                        <p:tgtEl>
                                          <p:spTgt spid="9"/>
                                        </p:tgtEl>
                                      </p:cBhvr>
                                      <p:to x="100000" y="60000"/>
                                    </p:animScale>
                                    <p:animScale>
                                      <p:cBhvr>
                                        <p:cTn id="46" dur="166" decel="50000">
                                          <p:stCondLst>
                                            <p:cond delay="676"/>
                                          </p:stCondLst>
                                        </p:cTn>
                                        <p:tgtEl>
                                          <p:spTgt spid="9"/>
                                        </p:tgtEl>
                                      </p:cBhvr>
                                      <p:to x="100000" y="100000"/>
                                    </p:animScale>
                                    <p:animScale>
                                      <p:cBhvr>
                                        <p:cTn id="47" dur="26">
                                          <p:stCondLst>
                                            <p:cond delay="1312"/>
                                          </p:stCondLst>
                                        </p:cTn>
                                        <p:tgtEl>
                                          <p:spTgt spid="9"/>
                                        </p:tgtEl>
                                      </p:cBhvr>
                                      <p:to x="100000" y="80000"/>
                                    </p:animScale>
                                    <p:animScale>
                                      <p:cBhvr>
                                        <p:cTn id="48" dur="166" decel="50000">
                                          <p:stCondLst>
                                            <p:cond delay="1338"/>
                                          </p:stCondLst>
                                        </p:cTn>
                                        <p:tgtEl>
                                          <p:spTgt spid="9"/>
                                        </p:tgtEl>
                                      </p:cBhvr>
                                      <p:to x="100000" y="100000"/>
                                    </p:animScale>
                                    <p:animScale>
                                      <p:cBhvr>
                                        <p:cTn id="49" dur="26">
                                          <p:stCondLst>
                                            <p:cond delay="1642"/>
                                          </p:stCondLst>
                                        </p:cTn>
                                        <p:tgtEl>
                                          <p:spTgt spid="9"/>
                                        </p:tgtEl>
                                      </p:cBhvr>
                                      <p:to x="100000" y="90000"/>
                                    </p:animScale>
                                    <p:animScale>
                                      <p:cBhvr>
                                        <p:cTn id="50" dur="166" decel="50000">
                                          <p:stCondLst>
                                            <p:cond delay="1668"/>
                                          </p:stCondLst>
                                        </p:cTn>
                                        <p:tgtEl>
                                          <p:spTgt spid="9"/>
                                        </p:tgtEl>
                                      </p:cBhvr>
                                      <p:to x="100000" y="100000"/>
                                    </p:animScale>
                                    <p:animScale>
                                      <p:cBhvr>
                                        <p:cTn id="51" dur="26">
                                          <p:stCondLst>
                                            <p:cond delay="1808"/>
                                          </p:stCondLst>
                                        </p:cTn>
                                        <p:tgtEl>
                                          <p:spTgt spid="9"/>
                                        </p:tgtEl>
                                      </p:cBhvr>
                                      <p:to x="100000" y="95000"/>
                                    </p:animScale>
                                    <p:animScale>
                                      <p:cBhvr>
                                        <p:cTn id="52" dur="166" decel="50000">
                                          <p:stCondLst>
                                            <p:cond delay="1834"/>
                                          </p:stCondLst>
                                        </p:cTn>
                                        <p:tgtEl>
                                          <p:spTgt spid="9"/>
                                        </p:tgtEl>
                                      </p:cBhvr>
                                      <p:to x="100000" y="100000"/>
                                    </p:animScale>
                                  </p:childTnLst>
                                </p:cTn>
                              </p:par>
                              <p:par>
                                <p:cTn id="53" presetID="26" presetClass="entr" presetSubtype="0" fill="hold" grpId="0" nodeType="with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wipe(down)">
                                      <p:cBhvr>
                                        <p:cTn id="55" dur="580">
                                          <p:stCondLst>
                                            <p:cond delay="0"/>
                                          </p:stCondLst>
                                        </p:cTn>
                                        <p:tgtEl>
                                          <p:spTgt spid="10"/>
                                        </p:tgtEl>
                                      </p:cBhvr>
                                    </p:animEffect>
                                    <p:anim calcmode="lin" valueType="num">
                                      <p:cBhvr>
                                        <p:cTn id="5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61" dur="26">
                                          <p:stCondLst>
                                            <p:cond delay="650"/>
                                          </p:stCondLst>
                                        </p:cTn>
                                        <p:tgtEl>
                                          <p:spTgt spid="10"/>
                                        </p:tgtEl>
                                      </p:cBhvr>
                                      <p:to x="100000" y="60000"/>
                                    </p:animScale>
                                    <p:animScale>
                                      <p:cBhvr>
                                        <p:cTn id="62" dur="166" decel="50000">
                                          <p:stCondLst>
                                            <p:cond delay="676"/>
                                          </p:stCondLst>
                                        </p:cTn>
                                        <p:tgtEl>
                                          <p:spTgt spid="10"/>
                                        </p:tgtEl>
                                      </p:cBhvr>
                                      <p:to x="100000" y="100000"/>
                                    </p:animScale>
                                    <p:animScale>
                                      <p:cBhvr>
                                        <p:cTn id="63" dur="26">
                                          <p:stCondLst>
                                            <p:cond delay="1312"/>
                                          </p:stCondLst>
                                        </p:cTn>
                                        <p:tgtEl>
                                          <p:spTgt spid="10"/>
                                        </p:tgtEl>
                                      </p:cBhvr>
                                      <p:to x="100000" y="80000"/>
                                    </p:animScale>
                                    <p:animScale>
                                      <p:cBhvr>
                                        <p:cTn id="64" dur="166" decel="50000">
                                          <p:stCondLst>
                                            <p:cond delay="1338"/>
                                          </p:stCondLst>
                                        </p:cTn>
                                        <p:tgtEl>
                                          <p:spTgt spid="10"/>
                                        </p:tgtEl>
                                      </p:cBhvr>
                                      <p:to x="100000" y="100000"/>
                                    </p:animScale>
                                    <p:animScale>
                                      <p:cBhvr>
                                        <p:cTn id="65" dur="26">
                                          <p:stCondLst>
                                            <p:cond delay="1642"/>
                                          </p:stCondLst>
                                        </p:cTn>
                                        <p:tgtEl>
                                          <p:spTgt spid="10"/>
                                        </p:tgtEl>
                                      </p:cBhvr>
                                      <p:to x="100000" y="90000"/>
                                    </p:animScale>
                                    <p:animScale>
                                      <p:cBhvr>
                                        <p:cTn id="66" dur="166" decel="50000">
                                          <p:stCondLst>
                                            <p:cond delay="1668"/>
                                          </p:stCondLst>
                                        </p:cTn>
                                        <p:tgtEl>
                                          <p:spTgt spid="10"/>
                                        </p:tgtEl>
                                      </p:cBhvr>
                                      <p:to x="100000" y="100000"/>
                                    </p:animScale>
                                    <p:animScale>
                                      <p:cBhvr>
                                        <p:cTn id="67" dur="26">
                                          <p:stCondLst>
                                            <p:cond delay="1808"/>
                                          </p:stCondLst>
                                        </p:cTn>
                                        <p:tgtEl>
                                          <p:spTgt spid="10"/>
                                        </p:tgtEl>
                                      </p:cBhvr>
                                      <p:to x="100000" y="95000"/>
                                    </p:animScale>
                                    <p:animScale>
                                      <p:cBhvr>
                                        <p:cTn id="68"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64030" y="2888488"/>
            <a:ext cx="683306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a:t>Ovid’s </a:t>
            </a:r>
            <a:r>
              <a:rPr lang="en-GB" sz="4700" b="1" i="1" dirty="0" smtClean="0"/>
              <a:t>Metamorphoses</a:t>
            </a:r>
          </a:p>
          <a:p>
            <a:pPr algn="ctr"/>
            <a:r>
              <a:rPr lang="en-GB" sz="4700" b="1" dirty="0" err="1"/>
              <a:t>Actaeon</a:t>
            </a:r>
            <a:r>
              <a:rPr lang="en-GB" sz="4700" b="1" dirty="0"/>
              <a:t> </a:t>
            </a:r>
            <a:endParaRPr lang="en-GB" sz="4700" b="1" dirty="0"/>
          </a:p>
        </p:txBody>
      </p:sp>
    </p:spTree>
    <p:extLst>
      <p:ext uri="{BB962C8B-B14F-4D97-AF65-F5344CB8AC3E}">
        <p14:creationId xmlns:p14="http://schemas.microsoft.com/office/powerpoint/2010/main" val="37589982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03664" y="200343"/>
            <a:ext cx="4060765" cy="6250333"/>
          </a:xfrm>
        </p:spPr>
        <p:txBody>
          <a:bodyPr>
            <a:normAutofit/>
          </a:bodyPr>
          <a:lstStyle/>
          <a:p>
            <a:pPr marL="0" indent="0">
              <a:buNone/>
            </a:pPr>
            <a:r>
              <a:rPr lang="en-GB" sz="3000" b="1" i="1" dirty="0" smtClean="0"/>
              <a:t>Metamorphosis </a:t>
            </a:r>
          </a:p>
          <a:p>
            <a:pPr>
              <a:buFont typeface="Arial" panose="020B0604020202020204" pitchFamily="34" charset="0"/>
              <a:buChar char="•"/>
            </a:pPr>
            <a:r>
              <a:rPr lang="en-GB" dirty="0" smtClean="0"/>
              <a:t> This </a:t>
            </a:r>
            <a:r>
              <a:rPr lang="en-GB" dirty="0"/>
              <a:t>is Ovid’s most famous poem, and his longest, as his previous works had mostly been shorter comic or love poems</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It </a:t>
            </a:r>
            <a:r>
              <a:rPr lang="en-GB" dirty="0"/>
              <a:t>was written some time between </a:t>
            </a:r>
            <a:r>
              <a:rPr lang="en-GB" dirty="0" smtClean="0"/>
              <a:t>AD 1-8 </a:t>
            </a:r>
            <a:r>
              <a:rPr lang="en-GB" dirty="0"/>
              <a:t>and specifically honours the emperor Augustus</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The </a:t>
            </a:r>
            <a:r>
              <a:rPr lang="en-GB" dirty="0"/>
              <a:t>theme throughout is change, transformation and flux – the ever-evolving nature of the world, the gods and of people, and the impossibility of maintaining control and stasis in such a world</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The </a:t>
            </a:r>
            <a:r>
              <a:rPr lang="en-GB" dirty="0"/>
              <a:t>poem tells hundreds of individual short stories, many of which include a transformation or metamorphosis.</a:t>
            </a:r>
          </a:p>
          <a:p>
            <a:endParaRPr lang="en-GB" dirty="0"/>
          </a:p>
        </p:txBody>
      </p:sp>
      <p:sp>
        <p:nvSpPr>
          <p:cNvPr id="4" name="Content Placeholder 2"/>
          <p:cNvSpPr txBox="1">
            <a:spLocks/>
          </p:cNvSpPr>
          <p:nvPr/>
        </p:nvSpPr>
        <p:spPr>
          <a:xfrm>
            <a:off x="4513811" y="200343"/>
            <a:ext cx="4430684" cy="6358399"/>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GB" sz="3200" b="1" dirty="0" smtClean="0"/>
              <a:t>The myth of </a:t>
            </a:r>
            <a:r>
              <a:rPr lang="en-GB" sz="3200" b="1" dirty="0" err="1" smtClean="0"/>
              <a:t>Actaeon</a:t>
            </a:r>
            <a:endParaRPr lang="en-GB" sz="3200" b="1" dirty="0" smtClean="0"/>
          </a:p>
          <a:p>
            <a:pPr>
              <a:buFont typeface="Arial" panose="020B0604020202020204" pitchFamily="34" charset="0"/>
              <a:buChar char="•"/>
            </a:pPr>
            <a:r>
              <a:rPr lang="en-GB" dirty="0" smtClean="0"/>
              <a:t> Like most of the stories in </a:t>
            </a:r>
            <a:r>
              <a:rPr lang="en-GB" i="1" dirty="0" smtClean="0"/>
              <a:t>Met</a:t>
            </a:r>
            <a:r>
              <a:rPr lang="en-GB" dirty="0" smtClean="0"/>
              <a:t>., the story of </a:t>
            </a:r>
            <a:r>
              <a:rPr lang="en-GB" dirty="0" err="1" smtClean="0"/>
              <a:t>Actaeon</a:t>
            </a:r>
            <a:r>
              <a:rPr lang="en-GB" dirty="0" smtClean="0"/>
              <a:t> had been told by earlier writers, like Aeschylus, Callimachus and </a:t>
            </a:r>
            <a:r>
              <a:rPr lang="en-GB" dirty="0" err="1" smtClean="0"/>
              <a:t>Diodorus</a:t>
            </a:r>
            <a:r>
              <a:rPr lang="en-GB" dirty="0" smtClean="0"/>
              <a:t> </a:t>
            </a:r>
            <a:r>
              <a:rPr lang="en-GB" dirty="0" err="1" smtClean="0"/>
              <a:t>Siculus</a:t>
            </a:r>
            <a:r>
              <a:rPr lang="en-GB" dirty="0" smtClean="0"/>
              <a:t>, but Ovid’s version is the fullest and became the most famous.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Like many of his myths, it describes what happens to mortals when they challenge or offend the gods – in this case, Diana (Artemis).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dirty="0" err="1" smtClean="0"/>
              <a:t>Actaeon</a:t>
            </a:r>
            <a:r>
              <a:rPr lang="en-GB" dirty="0" smtClean="0"/>
              <a:t>, a keen hunter, accidently sees Diana bathing while out in the forest.</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She is a virgin goddess, so she is furious to have been exposed to a mortal man, and decides to punish him.</a:t>
            </a:r>
          </a:p>
          <a:p>
            <a:endParaRPr lang="en-GB" dirty="0"/>
          </a:p>
        </p:txBody>
      </p:sp>
    </p:spTree>
    <p:extLst>
      <p:ext uri="{BB962C8B-B14F-4D97-AF65-F5344CB8AC3E}">
        <p14:creationId xmlns:p14="http://schemas.microsoft.com/office/powerpoint/2010/main" val="11224060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379" y="149630"/>
            <a:ext cx="8902930" cy="6186309"/>
          </a:xfrm>
          <a:prstGeom prst="rect">
            <a:avLst/>
          </a:prstGeom>
        </p:spPr>
        <p:txBody>
          <a:bodyPr wrap="square">
            <a:spAutoFit/>
          </a:bodyPr>
          <a:lstStyle/>
          <a:p>
            <a:pPr algn="just"/>
            <a:r>
              <a:rPr lang="en-GB" dirty="0" smtClean="0"/>
              <a:t>.With </a:t>
            </a:r>
            <a:r>
              <a:rPr lang="en-GB" dirty="0"/>
              <a:t>that one threat </a:t>
            </a:r>
            <a:r>
              <a:rPr lang="en-GB" b="1" u="sng" dirty="0"/>
              <a:t>antlers she raised upon his dripping head</a:t>
            </a:r>
            <a:r>
              <a:rPr lang="en-GB" dirty="0"/>
              <a:t>, </a:t>
            </a:r>
            <a:r>
              <a:rPr lang="en-GB" b="1" u="sng" dirty="0"/>
              <a:t>lengthened his neck, pointed his ears, transformed his hands to hooves, arms to long legs, and draped his body with a dappled hide</a:t>
            </a:r>
            <a:r>
              <a:rPr lang="en-GB" dirty="0"/>
              <a:t>; and last set terror in his heart. </a:t>
            </a:r>
            <a:r>
              <a:rPr lang="en-GB" dirty="0" err="1"/>
              <a:t>Actaeon</a:t>
            </a:r>
            <a:r>
              <a:rPr lang="en-GB" dirty="0"/>
              <a:t> fled, royal </a:t>
            </a:r>
            <a:r>
              <a:rPr lang="en-GB" dirty="0" err="1"/>
              <a:t>Actaeon</a:t>
            </a:r>
            <a:r>
              <a:rPr lang="en-GB" dirty="0"/>
              <a:t>, and marvelled in his flight at his new leaping speed, but, when she saw his head and antlers mirrored in a stream, he tries to say ‘Alas!’--but no words came; he groaned--that was his voice; the tears rolled down on cheeks not his--</a:t>
            </a:r>
            <a:r>
              <a:rPr lang="en-GB" b="1" u="sng" dirty="0"/>
              <a:t>all changed except his mind</a:t>
            </a:r>
            <a:r>
              <a:rPr lang="en-GB" dirty="0"/>
              <a:t>. What should he do? Go home, back to the palace, or stay in hiding in the forest? Shame forbade the first decision, fear the </a:t>
            </a:r>
            <a:r>
              <a:rPr lang="en-GB" dirty="0" smtClean="0"/>
              <a:t>other. While </a:t>
            </a:r>
            <a:r>
              <a:rPr lang="en-GB" dirty="0"/>
              <a:t>thus he stood in doubt </a:t>
            </a:r>
            <a:r>
              <a:rPr lang="en-GB" b="1" u="sng" dirty="0"/>
              <a:t>his hounds had seen him</a:t>
            </a:r>
            <a:r>
              <a:rPr lang="en-GB" dirty="0"/>
              <a:t>… The pack, hot in pursuit, sped on over fells and crags! He longed to shout ‘I am </a:t>
            </a:r>
            <a:r>
              <a:rPr lang="en-GB" dirty="0" err="1"/>
              <a:t>Actaeon</a:t>
            </a:r>
            <a:r>
              <a:rPr lang="en-GB" dirty="0"/>
              <a:t>, look, I am your master!’ Words failed his will; their baying filled the sky…They held their master down till the whole pack, united, sank their teeth into his flesh. He gave a wailing scream, </a:t>
            </a:r>
            <a:r>
              <a:rPr lang="en-GB" b="1" u="sng" dirty="0"/>
              <a:t>not human, yet a sound no stag could voice</a:t>
            </a:r>
            <a:r>
              <a:rPr lang="en-GB" dirty="0"/>
              <a:t>, and filled with anguished cries the mountainside he knew so well; then, suppliant on his knees, turned his head silently from side to side, like arms that turned and pleaded. But </a:t>
            </a:r>
            <a:r>
              <a:rPr lang="en-GB" b="1" u="sng" dirty="0"/>
              <a:t>his friends with their glad usual shouts cheered on </a:t>
            </a:r>
            <a:r>
              <a:rPr lang="en-GB" dirty="0"/>
              <a:t>the pack. Not knowing what they did, and looked around to find </a:t>
            </a:r>
            <a:r>
              <a:rPr lang="en-GB" dirty="0" err="1"/>
              <a:t>Actaeon</a:t>
            </a:r>
            <a:r>
              <a:rPr lang="en-GB" dirty="0"/>
              <a:t>; each louder than the rest calling </a:t>
            </a:r>
            <a:r>
              <a:rPr lang="en-GB" dirty="0" err="1"/>
              <a:t>Actaeon</a:t>
            </a:r>
            <a:r>
              <a:rPr lang="en-GB" dirty="0"/>
              <a:t>, as though he were not there; and blamed his absence and his sloth that missed the excitement of the kill. Hearing his name, he turned his head. Would that he were indeed absent! </a:t>
            </a:r>
            <a:r>
              <a:rPr lang="en-GB" b="1" u="sng" dirty="0"/>
              <a:t>But he was there</a:t>
            </a:r>
            <a:r>
              <a:rPr lang="en-GB" dirty="0"/>
              <a:t>. Now they are all around him, </a:t>
            </a:r>
            <a:r>
              <a:rPr lang="en-GB" b="1" u="sng" dirty="0"/>
              <a:t>tearing deep their master's flesh, </a:t>
            </a:r>
            <a:r>
              <a:rPr lang="en-GB" dirty="0"/>
              <a:t>the stag that is no stag; and not until so many countless wounds had drained away his lifeblood, was the wrath, it's said, of chaste Diana [Artemis] satisfied. As the tale spread views varied; some believed Diana's violence unjust; some praised it, as proper to her chaste virginity. Both sides found reason for their point of view</a:t>
            </a:r>
            <a:r>
              <a:rPr lang="en-GB" dirty="0" smtClean="0"/>
              <a:t>.’ – </a:t>
            </a:r>
            <a:r>
              <a:rPr lang="en-GB" b="1" dirty="0" smtClean="0"/>
              <a:t>Ovid </a:t>
            </a:r>
            <a:r>
              <a:rPr lang="en-GB" b="1" i="1" dirty="0" smtClean="0"/>
              <a:t>Metamorphosis</a:t>
            </a:r>
            <a:r>
              <a:rPr lang="en-GB" b="1" dirty="0" smtClean="0"/>
              <a:t> 3.138 ff</a:t>
            </a:r>
            <a:r>
              <a:rPr lang="en-GB" dirty="0" smtClean="0"/>
              <a:t>.</a:t>
            </a:r>
            <a:endParaRPr lang="en-GB" dirty="0"/>
          </a:p>
        </p:txBody>
      </p:sp>
    </p:spTree>
    <p:extLst>
      <p:ext uri="{BB962C8B-B14F-4D97-AF65-F5344CB8AC3E}">
        <p14:creationId xmlns:p14="http://schemas.microsoft.com/office/powerpoint/2010/main" val="31065501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78394" y="3740727"/>
            <a:ext cx="5825501" cy="3003585"/>
          </a:xfrm>
          <a:prstGeom prst="rect">
            <a:avLst/>
          </a:prstGeom>
        </p:spPr>
      </p:pic>
      <p:sp>
        <p:nvSpPr>
          <p:cNvPr id="3" name="TextBox 2"/>
          <p:cNvSpPr txBox="1"/>
          <p:nvPr/>
        </p:nvSpPr>
        <p:spPr>
          <a:xfrm>
            <a:off x="157942" y="6292735"/>
            <a:ext cx="398179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Attic Red Figure Krater</a:t>
            </a:r>
            <a:r>
              <a:rPr lang="en-GB" sz="1600" dirty="0" smtClean="0"/>
              <a:t>, Attributed </a:t>
            </a:r>
            <a:r>
              <a:rPr lang="en-GB" sz="1600" dirty="0"/>
              <a:t>to the Painter of the Woolly </a:t>
            </a:r>
            <a:r>
              <a:rPr lang="en-GB" sz="1600" dirty="0" smtClean="0"/>
              <a:t>Satyrs, </a:t>
            </a:r>
            <a:r>
              <a:rPr lang="en-GB" sz="1600" dirty="0"/>
              <a:t>c</a:t>
            </a:r>
            <a:r>
              <a:rPr lang="en-GB" sz="1600" dirty="0" smtClean="0"/>
              <a:t>. 460 </a:t>
            </a:r>
            <a:r>
              <a:rPr lang="en-GB" sz="1600" dirty="0"/>
              <a:t>- 440 </a:t>
            </a:r>
            <a:r>
              <a:rPr lang="en-GB" sz="1600" dirty="0" smtClean="0"/>
              <a:t>BC.</a:t>
            </a:r>
            <a:endParaRPr lang="en-GB" sz="1600" dirty="0"/>
          </a:p>
        </p:txBody>
      </p:sp>
      <p:pic>
        <p:nvPicPr>
          <p:cNvPr id="4" name="Picture 3"/>
          <p:cNvPicPr>
            <a:picLocks noChangeAspect="1"/>
          </p:cNvPicPr>
          <p:nvPr/>
        </p:nvPicPr>
        <p:blipFill>
          <a:blip r:embed="rId3"/>
          <a:stretch>
            <a:fillRect/>
          </a:stretch>
        </p:blipFill>
        <p:spPr>
          <a:xfrm>
            <a:off x="2593990" y="74815"/>
            <a:ext cx="6409905" cy="2926080"/>
          </a:xfrm>
          <a:prstGeom prst="rect">
            <a:avLst/>
          </a:prstGeom>
        </p:spPr>
      </p:pic>
      <p:sp>
        <p:nvSpPr>
          <p:cNvPr id="5" name="TextBox 4"/>
          <p:cNvSpPr txBox="1"/>
          <p:nvPr/>
        </p:nvSpPr>
        <p:spPr>
          <a:xfrm>
            <a:off x="3591098" y="2831618"/>
            <a:ext cx="5412796"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Red Figure </a:t>
            </a:r>
            <a:r>
              <a:rPr lang="en-GB" sz="1600" dirty="0" err="1" smtClean="0"/>
              <a:t>Nestoris</a:t>
            </a:r>
            <a:r>
              <a:rPr lang="en-GB" sz="1600" dirty="0"/>
              <a:t>/ </a:t>
            </a:r>
            <a:r>
              <a:rPr lang="en-GB" sz="1600" dirty="0" err="1" smtClean="0"/>
              <a:t>trozella</a:t>
            </a:r>
            <a:r>
              <a:rPr lang="en-GB" sz="1600" dirty="0" smtClean="0"/>
              <a:t> </a:t>
            </a:r>
            <a:r>
              <a:rPr lang="en-GB" sz="1600" dirty="0"/>
              <a:t>(</a:t>
            </a:r>
            <a:r>
              <a:rPr lang="en-GB" sz="1600" dirty="0" smtClean="0"/>
              <a:t>vessels which have pairs </a:t>
            </a:r>
            <a:r>
              <a:rPr lang="en-GB" sz="1600" dirty="0"/>
              <a:t>of </a:t>
            </a:r>
            <a:r>
              <a:rPr lang="en-GB" sz="1600" dirty="0" smtClean="0"/>
              <a:t>disks at </a:t>
            </a:r>
            <a:r>
              <a:rPr lang="en-GB" sz="1600" dirty="0"/>
              <a:t>the top of each handle and another at the </a:t>
            </a:r>
            <a:r>
              <a:rPr lang="en-GB" sz="1600" dirty="0" smtClean="0"/>
              <a:t>base), attributed </a:t>
            </a:r>
            <a:r>
              <a:rPr lang="en-GB" sz="1600" dirty="0"/>
              <a:t>to the </a:t>
            </a:r>
            <a:r>
              <a:rPr lang="en-GB" sz="1600" dirty="0" err="1"/>
              <a:t>Choephoroi</a:t>
            </a:r>
            <a:r>
              <a:rPr lang="en-GB" sz="1600" dirty="0"/>
              <a:t> Painter, c</a:t>
            </a:r>
            <a:r>
              <a:rPr lang="en-GB" sz="1600" dirty="0" smtClean="0"/>
              <a:t>. 350 </a:t>
            </a:r>
            <a:r>
              <a:rPr lang="en-GB" sz="1600" dirty="0"/>
              <a:t>- 340 </a:t>
            </a:r>
            <a:r>
              <a:rPr lang="en-GB" sz="1600" dirty="0" smtClean="0"/>
              <a:t>BC; different </a:t>
            </a:r>
            <a:r>
              <a:rPr lang="en-GB" sz="1600" dirty="0"/>
              <a:t>artists either show the transformation or suggest </a:t>
            </a:r>
            <a:r>
              <a:rPr lang="en-GB" sz="1600" dirty="0" smtClean="0"/>
              <a:t>it. </a:t>
            </a:r>
            <a:endParaRPr lang="en-GB" sz="1600" dirty="0"/>
          </a:p>
        </p:txBody>
      </p:sp>
      <p:pic>
        <p:nvPicPr>
          <p:cNvPr id="6" name="Picture 5"/>
          <p:cNvPicPr>
            <a:picLocks noChangeAspect="1"/>
          </p:cNvPicPr>
          <p:nvPr/>
        </p:nvPicPr>
        <p:blipFill>
          <a:blip r:embed="rId4"/>
          <a:stretch>
            <a:fillRect/>
          </a:stretch>
        </p:blipFill>
        <p:spPr>
          <a:xfrm>
            <a:off x="-8367" y="2740527"/>
            <a:ext cx="3524651" cy="2589307"/>
          </a:xfrm>
          <a:prstGeom prst="rect">
            <a:avLst/>
          </a:prstGeom>
        </p:spPr>
      </p:pic>
      <p:sp>
        <p:nvSpPr>
          <p:cNvPr id="7" name="TextBox 6"/>
          <p:cNvSpPr txBox="1"/>
          <p:nvPr/>
        </p:nvSpPr>
        <p:spPr>
          <a:xfrm>
            <a:off x="0" y="5137404"/>
            <a:ext cx="3178394"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a:t>Attic red-figure bell krater, </a:t>
            </a:r>
            <a:r>
              <a:rPr lang="en-GB" sz="1600" dirty="0" smtClean="0"/>
              <a:t>c. 440 BC</a:t>
            </a:r>
            <a:endParaRPr lang="en-GB" sz="1600" dirty="0"/>
          </a:p>
        </p:txBody>
      </p:sp>
      <p:pic>
        <p:nvPicPr>
          <p:cNvPr id="8" name="Picture 7"/>
          <p:cNvPicPr>
            <a:picLocks noChangeAspect="1"/>
          </p:cNvPicPr>
          <p:nvPr/>
        </p:nvPicPr>
        <p:blipFill>
          <a:blip r:embed="rId5"/>
          <a:stretch>
            <a:fillRect/>
          </a:stretch>
        </p:blipFill>
        <p:spPr>
          <a:xfrm>
            <a:off x="157942" y="200150"/>
            <a:ext cx="8620298" cy="5720803"/>
          </a:xfrm>
          <a:prstGeom prst="rect">
            <a:avLst/>
          </a:prstGeom>
        </p:spPr>
      </p:pic>
      <p:sp>
        <p:nvSpPr>
          <p:cNvPr id="9" name="TextBox 8"/>
          <p:cNvSpPr txBox="1"/>
          <p:nvPr/>
        </p:nvSpPr>
        <p:spPr>
          <a:xfrm>
            <a:off x="157942" y="5635619"/>
            <a:ext cx="3281448"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a:t>Fresco from Pompeii, </a:t>
            </a:r>
            <a:r>
              <a:rPr lang="en-GB" sz="1600" dirty="0" smtClean="0"/>
              <a:t>first </a:t>
            </a:r>
            <a:r>
              <a:rPr lang="en-GB" sz="1600" dirty="0"/>
              <a:t>century </a:t>
            </a:r>
            <a:r>
              <a:rPr lang="en-GB" sz="1600" dirty="0" smtClean="0"/>
              <a:t>AD</a:t>
            </a:r>
            <a:endParaRPr lang="en-GB" sz="1600" dirty="0"/>
          </a:p>
        </p:txBody>
      </p:sp>
    </p:spTree>
    <p:extLst>
      <p:ext uri="{BB962C8B-B14F-4D97-AF65-F5344CB8AC3E}">
        <p14:creationId xmlns:p14="http://schemas.microsoft.com/office/powerpoint/2010/main" val="163881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64030" y="2888488"/>
            <a:ext cx="683306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a:t>Ovid’s </a:t>
            </a:r>
            <a:r>
              <a:rPr lang="en-GB" sz="4700" b="1" i="1" dirty="0" smtClean="0"/>
              <a:t>Metamorphoses</a:t>
            </a:r>
          </a:p>
          <a:p>
            <a:pPr algn="ctr"/>
            <a:r>
              <a:rPr lang="en-GB" sz="4700" b="1" dirty="0" smtClean="0"/>
              <a:t>Daphne </a:t>
            </a:r>
            <a:endParaRPr lang="en-GB" sz="4700" b="1" dirty="0"/>
          </a:p>
        </p:txBody>
      </p:sp>
    </p:spTree>
    <p:extLst>
      <p:ext uri="{BB962C8B-B14F-4D97-AF65-F5344CB8AC3E}">
        <p14:creationId xmlns:p14="http://schemas.microsoft.com/office/powerpoint/2010/main" val="5640578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1440" y="207097"/>
            <a:ext cx="3948545" cy="6285143"/>
          </a:xfrm>
        </p:spPr>
        <p:txBody>
          <a:bodyPr>
            <a:noAutofit/>
          </a:bodyPr>
          <a:lstStyle/>
          <a:p>
            <a:pPr>
              <a:buFont typeface="Arial" panose="020B0604020202020204" pitchFamily="34" charset="0"/>
              <a:buChar char="•"/>
            </a:pPr>
            <a:r>
              <a:rPr lang="en-GB" sz="2200" dirty="0"/>
              <a:t> </a:t>
            </a:r>
            <a:r>
              <a:rPr lang="en-GB" sz="2200" dirty="0" smtClean="0"/>
              <a:t>Daphne </a:t>
            </a:r>
            <a:r>
              <a:rPr lang="en-GB" sz="2200" dirty="0"/>
              <a:t>was </a:t>
            </a:r>
            <a:r>
              <a:rPr lang="en-GB" sz="2200" dirty="0"/>
              <a:t>a Naiad-nymph of the river </a:t>
            </a:r>
            <a:r>
              <a:rPr lang="en-GB" sz="2200" dirty="0" err="1"/>
              <a:t>Ladon</a:t>
            </a:r>
            <a:r>
              <a:rPr lang="en-GB" sz="2200" dirty="0"/>
              <a:t> of </a:t>
            </a:r>
            <a:r>
              <a:rPr lang="en-GB" sz="2200" dirty="0" err="1"/>
              <a:t>Arkadia</a:t>
            </a:r>
            <a:r>
              <a:rPr lang="en-GB" sz="2200" dirty="0"/>
              <a:t> or the </a:t>
            </a:r>
            <a:r>
              <a:rPr lang="en-GB" sz="2200" dirty="0" err="1"/>
              <a:t>Peneios</a:t>
            </a:r>
            <a:r>
              <a:rPr lang="en-GB" sz="2200" dirty="0"/>
              <a:t> </a:t>
            </a:r>
            <a:r>
              <a:rPr lang="en-GB" sz="2200" dirty="0"/>
              <a:t>in </a:t>
            </a:r>
            <a:r>
              <a:rPr lang="en-GB" sz="2200" dirty="0" err="1"/>
              <a:t>Thessalia</a:t>
            </a:r>
            <a:r>
              <a:rPr lang="en-GB" sz="22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a:t>
            </a:r>
            <a:r>
              <a:rPr lang="en-GB" sz="2200" dirty="0" smtClean="0"/>
              <a:t>She </a:t>
            </a:r>
            <a:r>
              <a:rPr lang="en-GB" sz="2200" dirty="0"/>
              <a:t>was loved by the god </a:t>
            </a:r>
            <a:r>
              <a:rPr lang="en-GB" sz="2200" dirty="0"/>
              <a:t>Apollo </a:t>
            </a:r>
            <a:r>
              <a:rPr lang="en-GB" sz="2200" dirty="0"/>
              <a:t>who pursued her until she grew exhausted and cried out </a:t>
            </a:r>
            <a:r>
              <a:rPr lang="en-GB" sz="2200" dirty="0"/>
              <a:t>for </a:t>
            </a:r>
            <a:r>
              <a:rPr lang="en-GB" sz="2200" dirty="0"/>
              <a:t>help. </a:t>
            </a:r>
            <a:endParaRPr lang="en-GB" sz="2200" dirty="0" smtClean="0"/>
          </a:p>
          <a:p>
            <a:pPr>
              <a:buFont typeface="Arial" panose="020B0604020202020204" pitchFamily="34" charset="0"/>
              <a:buChar char="•"/>
            </a:pPr>
            <a:endParaRPr lang="en-GB" sz="100" dirty="0" smtClean="0"/>
          </a:p>
          <a:p>
            <a:pPr>
              <a:buFont typeface="Arial" panose="020B0604020202020204" pitchFamily="34" charset="0"/>
              <a:buChar char="•"/>
            </a:pPr>
            <a:r>
              <a:rPr lang="en-GB" sz="2100" dirty="0" smtClean="0"/>
              <a:t> </a:t>
            </a:r>
            <a:r>
              <a:rPr lang="en-GB" sz="2200" dirty="0" smtClean="0"/>
              <a:t>She was transformed into a laurel tree which Apollo then adopted as his sacred plant.</a:t>
            </a:r>
          </a:p>
          <a:p>
            <a:pPr>
              <a:buFont typeface="Arial" panose="020B0604020202020204" pitchFamily="34" charset="0"/>
              <a:buChar char="•"/>
            </a:pPr>
            <a:endParaRPr lang="en-GB" sz="100" dirty="0" smtClean="0"/>
          </a:p>
          <a:p>
            <a:pPr>
              <a:buFont typeface="Arial" panose="020B0604020202020204" pitchFamily="34" charset="0"/>
              <a:buChar char="•"/>
            </a:pPr>
            <a:r>
              <a:rPr lang="en-GB" sz="2100" dirty="0" smtClean="0"/>
              <a:t> </a:t>
            </a:r>
            <a:r>
              <a:rPr lang="en-GB" sz="2200" dirty="0" smtClean="0"/>
              <a:t>In </a:t>
            </a:r>
            <a:r>
              <a:rPr lang="en-GB" sz="2200" dirty="0"/>
              <a:t>a festival at </a:t>
            </a:r>
            <a:r>
              <a:rPr lang="en-GB" sz="2200" dirty="0"/>
              <a:t>Delphi, </a:t>
            </a:r>
            <a:r>
              <a:rPr lang="en-GB" sz="2200" dirty="0"/>
              <a:t>a branch of a sacred laurel tree was brought to the shrine from the Thessalian vale of Tempe. </a:t>
            </a:r>
            <a:r>
              <a:rPr lang="en-GB" sz="2200" dirty="0"/>
              <a:t>This rite would suggest that the Thessalian version of the Daphne myth was the oldest.</a:t>
            </a:r>
          </a:p>
        </p:txBody>
      </p:sp>
      <p:sp>
        <p:nvSpPr>
          <p:cNvPr id="4" name="Rectangle 3"/>
          <p:cNvSpPr/>
          <p:nvPr/>
        </p:nvSpPr>
        <p:spPr>
          <a:xfrm>
            <a:off x="4098174" y="207097"/>
            <a:ext cx="4971012" cy="6186309"/>
          </a:xfrm>
          <a:prstGeom prst="rect">
            <a:avLst/>
          </a:prstGeom>
        </p:spPr>
        <p:txBody>
          <a:bodyPr wrap="square">
            <a:spAutoFit/>
          </a:bodyPr>
          <a:lstStyle/>
          <a:p>
            <a:r>
              <a:rPr lang="en-GB" dirty="0" smtClean="0"/>
              <a:t>‘[</a:t>
            </a:r>
            <a:r>
              <a:rPr lang="en-GB" dirty="0"/>
              <a:t>As Apollo chases her, Daphne calls to her father, the river-god] ‘Help, father, help! If mystic power dwells in your waters, change me and destroy my baleful beauty that has pleased too well</a:t>
            </a:r>
            <a:r>
              <a:rPr lang="en-GB" dirty="0" smtClean="0"/>
              <a:t>.’ Scarce </a:t>
            </a:r>
            <a:r>
              <a:rPr lang="en-GB" dirty="0"/>
              <a:t>had she made her prayer when through her limbs a dragging languor spread, her tender bosom was wrapped in thin smooth bark, her slender arms were changed to branches and her hair to leaves; her feet but now so swift were anchored fast in numb stiff roots, her face and </a:t>
            </a:r>
            <a:r>
              <a:rPr lang="en-GB" dirty="0" smtClean="0"/>
              <a:t>head </a:t>
            </a:r>
            <a:r>
              <a:rPr lang="en-GB" dirty="0"/>
              <a:t>became the crown of a green tree; all that remained of Daphne was her shining loveliness. And still Apollo loved her; on the trunk he placed his hand and felt beneath the bark her heart still beating, held in his embrace her branches, pressed his kisses on the wood; yet from his kisses the wood recoiled. ‘My bride,’ he said, ‘since you can never be, at least, sweet laurel, you shall be my tree. My lure, my locks, my quiver you shall wreathe.’ . . . Thus spoke the god; the laurel in assent inclined her new-made branches and bent down, or seemed to bend, her head, her leafy crown.’ – </a:t>
            </a:r>
            <a:r>
              <a:rPr lang="en-GB" b="1" dirty="0" smtClean="0"/>
              <a:t>Ovid </a:t>
            </a:r>
            <a:r>
              <a:rPr lang="en-GB" b="1" i="1" dirty="0"/>
              <a:t>Met</a:t>
            </a:r>
            <a:r>
              <a:rPr lang="en-GB" b="1" dirty="0"/>
              <a:t>. 1.452 </a:t>
            </a:r>
            <a:r>
              <a:rPr lang="en-GB" b="1" dirty="0" smtClean="0"/>
              <a:t>ff</a:t>
            </a:r>
            <a:r>
              <a:rPr lang="en-GB" dirty="0" smtClean="0"/>
              <a:t>.</a:t>
            </a:r>
            <a:endParaRPr lang="en-GB" dirty="0"/>
          </a:p>
        </p:txBody>
      </p:sp>
    </p:spTree>
    <p:extLst>
      <p:ext uri="{BB962C8B-B14F-4D97-AF65-F5344CB8AC3E}">
        <p14:creationId xmlns:p14="http://schemas.microsoft.com/office/powerpoint/2010/main" val="39368222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35602" y="3374966"/>
            <a:ext cx="6325977" cy="3397643"/>
          </a:xfrm>
          <a:prstGeom prst="rect">
            <a:avLst/>
          </a:prstGeom>
        </p:spPr>
      </p:pic>
      <p:sp>
        <p:nvSpPr>
          <p:cNvPr id="4" name="TextBox 3"/>
          <p:cNvSpPr txBox="1"/>
          <p:nvPr/>
        </p:nvSpPr>
        <p:spPr>
          <a:xfrm>
            <a:off x="1504604" y="6434055"/>
            <a:ext cx="2932313"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a:t>Attic red-figure hydria, c. </a:t>
            </a:r>
            <a:r>
              <a:rPr lang="en-GB" sz="1600" dirty="0" smtClean="0"/>
              <a:t>450 BC</a:t>
            </a:r>
            <a:endParaRPr lang="en-GB" sz="1600" dirty="0"/>
          </a:p>
        </p:txBody>
      </p:sp>
      <p:pic>
        <p:nvPicPr>
          <p:cNvPr id="5" name="Picture 4"/>
          <p:cNvPicPr>
            <a:picLocks noChangeAspect="1"/>
          </p:cNvPicPr>
          <p:nvPr/>
        </p:nvPicPr>
        <p:blipFill>
          <a:blip r:embed="rId3"/>
          <a:stretch>
            <a:fillRect/>
          </a:stretch>
        </p:blipFill>
        <p:spPr>
          <a:xfrm>
            <a:off x="108065" y="1459578"/>
            <a:ext cx="3797593" cy="3273385"/>
          </a:xfrm>
          <a:prstGeom prst="rect">
            <a:avLst/>
          </a:prstGeom>
        </p:spPr>
      </p:pic>
      <p:sp>
        <p:nvSpPr>
          <p:cNvPr id="6" name="TextBox 5"/>
          <p:cNvSpPr txBox="1"/>
          <p:nvPr/>
        </p:nvSpPr>
        <p:spPr>
          <a:xfrm>
            <a:off x="108065" y="4489012"/>
            <a:ext cx="1886990"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a:t>Mosaic from Ostia, Rome, </a:t>
            </a:r>
            <a:r>
              <a:rPr lang="en-GB" sz="1600" dirty="0" smtClean="0"/>
              <a:t>first to second century AD</a:t>
            </a:r>
            <a:endParaRPr lang="en-GB" sz="1600" dirty="0"/>
          </a:p>
        </p:txBody>
      </p:sp>
      <p:pic>
        <p:nvPicPr>
          <p:cNvPr id="7" name="Picture 6"/>
          <p:cNvPicPr>
            <a:picLocks noChangeAspect="1"/>
          </p:cNvPicPr>
          <p:nvPr/>
        </p:nvPicPr>
        <p:blipFill>
          <a:blip r:embed="rId4"/>
          <a:stretch>
            <a:fillRect/>
          </a:stretch>
        </p:blipFill>
        <p:spPr>
          <a:xfrm>
            <a:off x="4098174" y="232757"/>
            <a:ext cx="4855887" cy="3169003"/>
          </a:xfrm>
          <a:prstGeom prst="rect">
            <a:avLst/>
          </a:prstGeom>
        </p:spPr>
      </p:pic>
      <p:sp>
        <p:nvSpPr>
          <p:cNvPr id="8" name="TextBox 7"/>
          <p:cNvSpPr txBox="1"/>
          <p:nvPr/>
        </p:nvSpPr>
        <p:spPr>
          <a:xfrm>
            <a:off x="3823854" y="3220961"/>
            <a:ext cx="2435629"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Mosaic from </a:t>
            </a:r>
            <a:r>
              <a:rPr lang="en-GB" sz="1600" dirty="0" smtClean="0"/>
              <a:t>Antioch, second to third </a:t>
            </a:r>
            <a:r>
              <a:rPr lang="en-GB" sz="1600" dirty="0"/>
              <a:t>century AD</a:t>
            </a:r>
            <a:endParaRPr lang="en-GB" sz="1600" dirty="0"/>
          </a:p>
        </p:txBody>
      </p:sp>
      <p:pic>
        <p:nvPicPr>
          <p:cNvPr id="9" name="Picture 8"/>
          <p:cNvPicPr>
            <a:picLocks noChangeAspect="1"/>
          </p:cNvPicPr>
          <p:nvPr/>
        </p:nvPicPr>
        <p:blipFill>
          <a:blip r:embed="rId5"/>
          <a:stretch>
            <a:fillRect/>
          </a:stretch>
        </p:blipFill>
        <p:spPr>
          <a:xfrm>
            <a:off x="259869" y="89332"/>
            <a:ext cx="8354096" cy="6683277"/>
          </a:xfrm>
          <a:prstGeom prst="rect">
            <a:avLst/>
          </a:prstGeom>
        </p:spPr>
      </p:pic>
      <p:sp>
        <p:nvSpPr>
          <p:cNvPr id="10" name="TextBox 9"/>
          <p:cNvSpPr txBox="1"/>
          <p:nvPr/>
        </p:nvSpPr>
        <p:spPr>
          <a:xfrm>
            <a:off x="6858000" y="312152"/>
            <a:ext cx="2203579"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u="sng" dirty="0"/>
              <a:t>A </a:t>
            </a:r>
            <a:r>
              <a:rPr lang="en-GB" sz="1600" u="sng" dirty="0" smtClean="0"/>
              <a:t>more recent </a:t>
            </a:r>
            <a:r>
              <a:rPr lang="en-GB" sz="1600" u="sng" dirty="0"/>
              <a:t>(</a:t>
            </a:r>
            <a:r>
              <a:rPr lang="en-GB" sz="1600" u="sng" dirty="0" smtClean="0"/>
              <a:t>Renaissance) example:</a:t>
            </a:r>
            <a:r>
              <a:rPr lang="en-GB" sz="1600" dirty="0" smtClean="0"/>
              <a:t> Bernini</a:t>
            </a:r>
            <a:r>
              <a:rPr lang="en-GB" sz="1600" dirty="0"/>
              <a:t>, </a:t>
            </a:r>
            <a:r>
              <a:rPr lang="en-GB" sz="1600" dirty="0" smtClean="0"/>
              <a:t>1622-1625</a:t>
            </a:r>
            <a:endParaRPr lang="en-GB" sz="1600" dirty="0"/>
          </a:p>
        </p:txBody>
      </p:sp>
    </p:spTree>
    <p:extLst>
      <p:ext uri="{BB962C8B-B14F-4D97-AF65-F5344CB8AC3E}">
        <p14:creationId xmlns:p14="http://schemas.microsoft.com/office/powerpoint/2010/main" val="2823999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par>
                                <p:cTn id="8" presetID="6" presetClass="entr" presetSubtype="16"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ircle(in)">
                                      <p:cBhvr>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79" y="2888488"/>
            <a:ext cx="7697585"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i="1" dirty="0" smtClean="0"/>
              <a:t>Metamorphoses </a:t>
            </a:r>
            <a:r>
              <a:rPr lang="en-GB" sz="4700" b="1" dirty="0" smtClean="0"/>
              <a:t>in modern art </a:t>
            </a:r>
            <a:endParaRPr lang="en-GB" sz="4700" b="1" dirty="0"/>
          </a:p>
        </p:txBody>
      </p:sp>
    </p:spTree>
    <p:extLst>
      <p:ext uri="{BB962C8B-B14F-4D97-AF65-F5344CB8AC3E}">
        <p14:creationId xmlns:p14="http://schemas.microsoft.com/office/powerpoint/2010/main" val="40795174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Metamorphoses</a:t>
            </a:r>
            <a:r>
              <a:rPr lang="en-GB" b="1" dirty="0" smtClean="0"/>
              <a:t> in modern art</a:t>
            </a:r>
            <a:endParaRPr lang="en-GB" b="1" dirty="0"/>
          </a:p>
        </p:txBody>
      </p:sp>
      <p:sp>
        <p:nvSpPr>
          <p:cNvPr id="3" name="Content Placeholder 2"/>
          <p:cNvSpPr>
            <a:spLocks noGrp="1"/>
          </p:cNvSpPr>
          <p:nvPr>
            <p:ph idx="1"/>
          </p:nvPr>
        </p:nvSpPr>
        <p:spPr>
          <a:xfrm>
            <a:off x="415636" y="1845733"/>
            <a:ext cx="8387542" cy="4405437"/>
          </a:xfrm>
        </p:spPr>
        <p:txBody>
          <a:bodyPr>
            <a:normAutofit/>
          </a:bodyPr>
          <a:lstStyle/>
          <a:p>
            <a:pPr>
              <a:buFont typeface="Arial" panose="020B0604020202020204" pitchFamily="34" charset="0"/>
              <a:buChar char="•"/>
            </a:pPr>
            <a:r>
              <a:rPr lang="en-GB" sz="2600" dirty="0" smtClean="0"/>
              <a:t> From </a:t>
            </a:r>
            <a:r>
              <a:rPr lang="en-GB" sz="2600" dirty="0"/>
              <a:t>the Renaissance period onwards, the stories of Ovid’s </a:t>
            </a:r>
            <a:r>
              <a:rPr lang="en-GB" sz="2600" i="1" dirty="0"/>
              <a:t>Metamorphoses </a:t>
            </a:r>
            <a:r>
              <a:rPr lang="en-GB" sz="2600" dirty="0"/>
              <a:t> have been popular with artists</a:t>
            </a:r>
            <a:r>
              <a:rPr lang="en-GB" sz="26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400" dirty="0" smtClean="0"/>
              <a:t> </a:t>
            </a:r>
            <a:r>
              <a:rPr lang="en-GB" sz="2600" dirty="0" smtClean="0"/>
              <a:t>The </a:t>
            </a:r>
            <a:r>
              <a:rPr lang="en-GB" sz="2600" dirty="0"/>
              <a:t>Metamorphoses has even been called ‘the most important literary source for mythological subjects in the art of the Renaissance and subsequent centuries’ (Allen 2002 in </a:t>
            </a:r>
            <a:r>
              <a:rPr lang="en-GB" sz="2600" i="1" dirty="0"/>
              <a:t>Cambridge Companion to Ovid</a:t>
            </a:r>
            <a:r>
              <a:rPr lang="en-GB" sz="2600" dirty="0"/>
              <a:t> </a:t>
            </a:r>
            <a:r>
              <a:rPr lang="en-GB" sz="2600" dirty="0" smtClean="0"/>
              <a:t>p. 336).</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a:t>
            </a:r>
            <a:r>
              <a:rPr lang="en-GB" sz="2600" dirty="0" smtClean="0"/>
              <a:t>The </a:t>
            </a:r>
            <a:r>
              <a:rPr lang="en-GB" sz="2600" dirty="0"/>
              <a:t>sheer amount of mythological material contained in </a:t>
            </a:r>
            <a:r>
              <a:rPr lang="en-GB" sz="2600" i="1" dirty="0"/>
              <a:t>Met. </a:t>
            </a:r>
            <a:r>
              <a:rPr lang="en-GB" sz="2600" dirty="0"/>
              <a:t>meant it acted as a kind of handbook or guide to all of ancient mythology, and artists could pick and choose from it.</a:t>
            </a:r>
            <a:endParaRPr lang="en-GB" sz="2600" dirty="0"/>
          </a:p>
        </p:txBody>
      </p:sp>
    </p:spTree>
    <p:extLst>
      <p:ext uri="{BB962C8B-B14F-4D97-AF65-F5344CB8AC3E}">
        <p14:creationId xmlns:p14="http://schemas.microsoft.com/office/powerpoint/2010/main" val="39913343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Echo and Narcissus</a:t>
            </a:r>
            <a:endParaRPr lang="en-GB" b="1" dirty="0"/>
          </a:p>
        </p:txBody>
      </p:sp>
      <p:sp>
        <p:nvSpPr>
          <p:cNvPr id="3" name="Content Placeholder 2"/>
          <p:cNvSpPr>
            <a:spLocks noGrp="1"/>
          </p:cNvSpPr>
          <p:nvPr>
            <p:ph idx="1"/>
          </p:nvPr>
        </p:nvSpPr>
        <p:spPr>
          <a:xfrm>
            <a:off x="266007" y="2241549"/>
            <a:ext cx="8678488" cy="4192501"/>
          </a:xfrm>
        </p:spPr>
        <p:txBody>
          <a:bodyPr>
            <a:normAutofit/>
          </a:bodyPr>
          <a:lstStyle/>
          <a:p>
            <a:pPr>
              <a:buFont typeface="Arial" panose="020B0604020202020204" pitchFamily="34" charset="0"/>
              <a:buChar char="•"/>
            </a:pPr>
            <a:r>
              <a:rPr lang="en-GB" sz="2100" dirty="0" smtClean="0"/>
              <a:t> </a:t>
            </a:r>
            <a:r>
              <a:rPr lang="en-GB" sz="2200" dirty="0" smtClean="0"/>
              <a:t>Ovid </a:t>
            </a:r>
            <a:r>
              <a:rPr lang="en-GB" sz="2200" dirty="0"/>
              <a:t>combined two myths into one story: Echo, a nymph cursed by Juno never to be able to speak independently but always to repeat other people’s words, and Narcissus, a beautiful young man who was loved by many people but rejected them all</a:t>
            </a:r>
            <a:r>
              <a:rPr lang="en-GB" sz="22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a:t>
            </a:r>
            <a:r>
              <a:rPr lang="en-GB" sz="2200" dirty="0" smtClean="0"/>
              <a:t>Echo </a:t>
            </a:r>
            <a:r>
              <a:rPr lang="en-GB" sz="2200" dirty="0"/>
              <a:t>loves Narcissus, but when he rejects her she is so ashamed that she gradually disappears until all that is left is her voice</a:t>
            </a:r>
            <a:r>
              <a:rPr lang="en-GB" sz="22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a:t>
            </a:r>
            <a:r>
              <a:rPr lang="en-GB" sz="2200" dirty="0" smtClean="0"/>
              <a:t>Narcissus </a:t>
            </a:r>
            <a:r>
              <a:rPr lang="en-GB" sz="2200" dirty="0"/>
              <a:t>i</a:t>
            </a:r>
            <a:r>
              <a:rPr lang="en-GB" sz="2200" dirty="0"/>
              <a:t>s </a:t>
            </a:r>
            <a:r>
              <a:rPr lang="en-GB" sz="2200" dirty="0"/>
              <a:t>cursed to fall in love with his own reflection, and he dies staring at himself in a pool of water, unable to tear himself away</a:t>
            </a:r>
            <a:r>
              <a:rPr lang="en-GB" sz="2200" dirty="0"/>
              <a:t>.  </a:t>
            </a:r>
            <a:r>
              <a:rPr lang="en-GB" sz="2200" dirty="0"/>
              <a:t>He is turned into a flower which lives near water and seems to look downwards (</a:t>
            </a:r>
            <a:r>
              <a:rPr lang="en-GB" sz="2200" i="1" dirty="0"/>
              <a:t>narcissi</a:t>
            </a:r>
            <a:r>
              <a:rPr lang="en-GB" sz="2200" dirty="0"/>
              <a:t>).</a:t>
            </a:r>
            <a:endParaRPr lang="en-GB" sz="2200" dirty="0"/>
          </a:p>
          <a:p>
            <a:pPr>
              <a:buFont typeface="Wingdings" panose="05000000000000000000" pitchFamily="2" charset="2"/>
              <a:buChar char="Ø"/>
            </a:pPr>
            <a:endParaRPr lang="en-GB" sz="1800" dirty="0"/>
          </a:p>
        </p:txBody>
      </p:sp>
      <p:pic>
        <p:nvPicPr>
          <p:cNvPr id="5" name="Picture 4"/>
          <p:cNvPicPr>
            <a:picLocks noChangeAspect="1"/>
          </p:cNvPicPr>
          <p:nvPr/>
        </p:nvPicPr>
        <p:blipFill>
          <a:blip r:embed="rId2"/>
          <a:stretch>
            <a:fillRect/>
          </a:stretch>
        </p:blipFill>
        <p:spPr>
          <a:xfrm>
            <a:off x="5968538" y="179546"/>
            <a:ext cx="2840607" cy="1895090"/>
          </a:xfrm>
          <a:prstGeom prst="rect">
            <a:avLst/>
          </a:prstGeom>
        </p:spPr>
      </p:pic>
    </p:spTree>
    <p:extLst>
      <p:ext uri="{BB962C8B-B14F-4D97-AF65-F5344CB8AC3E}">
        <p14:creationId xmlns:p14="http://schemas.microsoft.com/office/powerpoint/2010/main" val="41805616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6559" y="232756"/>
            <a:ext cx="8624378" cy="6077165"/>
          </a:xfrm>
          <a:prstGeom prst="rect">
            <a:avLst/>
          </a:prstGeom>
        </p:spPr>
      </p:pic>
      <p:sp>
        <p:nvSpPr>
          <p:cNvPr id="3" name="TextBox 2"/>
          <p:cNvSpPr txBox="1"/>
          <p:nvPr/>
        </p:nvSpPr>
        <p:spPr>
          <a:xfrm>
            <a:off x="6675119" y="6126480"/>
            <a:ext cx="2167543"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err="1"/>
              <a:t>Poussin</a:t>
            </a:r>
            <a:r>
              <a:rPr lang="en-GB" sz="1600" dirty="0"/>
              <a:t>, </a:t>
            </a:r>
            <a:r>
              <a:rPr lang="en-GB" sz="1600" dirty="0" smtClean="0"/>
              <a:t>1628-30</a:t>
            </a:r>
            <a:endParaRPr lang="en-GB" sz="1600" dirty="0"/>
          </a:p>
        </p:txBody>
      </p:sp>
      <p:pic>
        <p:nvPicPr>
          <p:cNvPr id="4" name="Picture 3"/>
          <p:cNvPicPr>
            <a:picLocks noChangeAspect="1"/>
          </p:cNvPicPr>
          <p:nvPr/>
        </p:nvPicPr>
        <p:blipFill>
          <a:blip r:embed="rId3"/>
          <a:stretch>
            <a:fillRect/>
          </a:stretch>
        </p:blipFill>
        <p:spPr>
          <a:xfrm>
            <a:off x="216559" y="1462987"/>
            <a:ext cx="8770713" cy="5002047"/>
          </a:xfrm>
          <a:prstGeom prst="rect">
            <a:avLst/>
          </a:prstGeom>
        </p:spPr>
      </p:pic>
      <p:sp>
        <p:nvSpPr>
          <p:cNvPr id="5" name="TextBox 4"/>
          <p:cNvSpPr txBox="1"/>
          <p:nvPr/>
        </p:nvSpPr>
        <p:spPr>
          <a:xfrm>
            <a:off x="322389" y="1276428"/>
            <a:ext cx="2811509"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smtClean="0"/>
              <a:t>John William Waterhouse</a:t>
            </a:r>
            <a:r>
              <a:rPr lang="en-GB" sz="1600" dirty="0"/>
              <a:t>, </a:t>
            </a:r>
            <a:r>
              <a:rPr lang="en-GB" sz="1600" dirty="0" smtClean="0"/>
              <a:t>1903</a:t>
            </a:r>
            <a:endParaRPr lang="en-GB" sz="1600" dirty="0"/>
          </a:p>
        </p:txBody>
      </p:sp>
      <p:pic>
        <p:nvPicPr>
          <p:cNvPr id="6" name="Picture 5"/>
          <p:cNvPicPr>
            <a:picLocks noChangeAspect="1"/>
          </p:cNvPicPr>
          <p:nvPr/>
        </p:nvPicPr>
        <p:blipFill>
          <a:blip r:embed="rId4"/>
          <a:stretch>
            <a:fillRect/>
          </a:stretch>
        </p:blipFill>
        <p:spPr>
          <a:xfrm>
            <a:off x="214834" y="243382"/>
            <a:ext cx="8772438" cy="5766460"/>
          </a:xfrm>
          <a:prstGeom prst="rect">
            <a:avLst/>
          </a:prstGeom>
        </p:spPr>
      </p:pic>
      <p:sp>
        <p:nvSpPr>
          <p:cNvPr id="7" name="TextBox 6"/>
          <p:cNvSpPr txBox="1"/>
          <p:nvPr/>
        </p:nvSpPr>
        <p:spPr>
          <a:xfrm>
            <a:off x="6567055" y="5777345"/>
            <a:ext cx="2211185"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Salvador Dali, Dali, </a:t>
            </a:r>
            <a:r>
              <a:rPr lang="en-GB" sz="1600" dirty="0" smtClean="0"/>
              <a:t>1937</a:t>
            </a:r>
            <a:endParaRPr lang="en-GB" sz="1600" dirty="0"/>
          </a:p>
        </p:txBody>
      </p:sp>
    </p:spTree>
    <p:extLst>
      <p:ext uri="{BB962C8B-B14F-4D97-AF65-F5344CB8AC3E}">
        <p14:creationId xmlns:p14="http://schemas.microsoft.com/office/powerpoint/2010/main" val="132433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down)">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698269" y="1845734"/>
            <a:ext cx="8013469" cy="4596630"/>
          </a:xfrm>
        </p:spPr>
        <p:txBody>
          <a:bodyPr>
            <a:normAutofit/>
          </a:bodyPr>
          <a:lstStyle/>
          <a:p>
            <a:pPr>
              <a:buFont typeface="Arial" panose="020B0604020202020204" pitchFamily="34" charset="0"/>
              <a:buChar char="•"/>
            </a:pPr>
            <a:r>
              <a:rPr lang="en-GB" dirty="0"/>
              <a:t> </a:t>
            </a:r>
            <a:r>
              <a:rPr lang="en-GB" sz="2400" dirty="0" err="1"/>
              <a:t>Hardie</a:t>
            </a:r>
            <a:r>
              <a:rPr lang="en-GB" sz="2400" dirty="0"/>
              <a:t>, P. </a:t>
            </a:r>
            <a:r>
              <a:rPr lang="en-GB" sz="2400" dirty="0" smtClean="0"/>
              <a:t>(ed.), (2002) </a:t>
            </a:r>
            <a:r>
              <a:rPr lang="en-GB" sz="2400" i="1" dirty="0"/>
              <a:t>The Cambridge companion to Ovid </a:t>
            </a:r>
            <a:r>
              <a:rPr lang="en-GB" sz="2400" dirty="0"/>
              <a:t>(Cambridge companions to literature). Cambridge: Cambridge University Press</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400" dirty="0" smtClean="0"/>
              <a:t>Shapiro</a:t>
            </a:r>
            <a:r>
              <a:rPr lang="en-GB" sz="2400" dirty="0"/>
              <a:t>, H. (1994</a:t>
            </a:r>
            <a:r>
              <a:rPr lang="en-GB" sz="2400" dirty="0" smtClean="0"/>
              <a:t>) </a:t>
            </a:r>
            <a:r>
              <a:rPr lang="en-GB" sz="2400" i="1" dirty="0"/>
              <a:t>Myth into art poet and painter in classical Greece</a:t>
            </a:r>
            <a:r>
              <a:rPr lang="en-GB" sz="2400" dirty="0"/>
              <a:t>. </a:t>
            </a:r>
            <a:r>
              <a:rPr lang="en-GB" sz="2400" dirty="0" smtClean="0"/>
              <a:t>London; </a:t>
            </a:r>
            <a:r>
              <a:rPr lang="en-GB" sz="2400" dirty="0"/>
              <a:t>New York: Routledge</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a:t>Stafford, E. (2004</a:t>
            </a:r>
            <a:r>
              <a:rPr lang="en-GB" sz="2400" dirty="0" smtClean="0"/>
              <a:t>) </a:t>
            </a:r>
            <a:r>
              <a:rPr lang="en-GB" sz="2400" i="1" dirty="0"/>
              <a:t>Ancient </a:t>
            </a:r>
            <a:r>
              <a:rPr lang="en-GB" sz="2400" i="1" dirty="0" smtClean="0"/>
              <a:t>Greece: </a:t>
            </a:r>
            <a:r>
              <a:rPr lang="en-GB" sz="2400" i="1" dirty="0"/>
              <a:t>Life, myth and art</a:t>
            </a:r>
            <a:r>
              <a:rPr lang="en-GB" sz="2400" dirty="0"/>
              <a:t>. London: Duncan Baird.</a:t>
            </a:r>
          </a:p>
        </p:txBody>
      </p:sp>
    </p:spTree>
    <p:extLst>
      <p:ext uri="{BB962C8B-B14F-4D97-AF65-F5344CB8AC3E}">
        <p14:creationId xmlns:p14="http://schemas.microsoft.com/office/powerpoint/2010/main" val="3471291695"/>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261</TotalTime>
  <Words>2540</Words>
  <Application>Microsoft Office PowerPoint</Application>
  <PresentationFormat>On-screen Show (4:3)</PresentationFormat>
  <Paragraphs>106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Retrospect</vt:lpstr>
      <vt:lpstr>Myth and Art</vt:lpstr>
      <vt:lpstr>Myths of metamorphosis (1)</vt:lpstr>
      <vt:lpstr>Myths of metamorphosis (2)</vt:lpstr>
      <vt:lpstr>PowerPoint Presentation</vt:lpstr>
      <vt:lpstr>Peleus and Thetis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Metamorphoses in modern art</vt:lpstr>
      <vt:lpstr>Echo and Narcissus</vt:lpstr>
      <vt:lpstr>PowerPoint Presentation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54</cp:revision>
  <dcterms:created xsi:type="dcterms:W3CDTF">2019-05-01T12:26:24Z</dcterms:created>
  <dcterms:modified xsi:type="dcterms:W3CDTF">2019-05-01T16:47:26Z</dcterms:modified>
</cp:coreProperties>
</file>