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50D31-ABB5-1ACF-6A08-2B4E121BA4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8025D8-63C1-74C5-D492-29E707A7D1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8A9D99-19A8-9AD1-C385-95AFAA5B2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CC661-63E2-C998-03E3-3073C339A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4D6E63-E55F-ADAF-562F-AB03D06F7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765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0097F-5633-3E76-9B6D-4A6BCEC7A2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7C013-B121-8458-FA89-DCBAADD3F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637153-B1AA-B6AC-F646-E72A877E2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891AF-7F5F-CC1A-F36E-8AAABEDA5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909C7D-CB2D-DC28-85B8-4D5FFD7619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122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87CC8-13D3-7D2B-C0AA-9A135BDBB3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53F3B-1396-190C-A9B4-A8E58697E0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A6197-F855-12B1-58B9-4C990C96B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6C1110-9555-C7FF-9FD4-704344179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2FD374-7E12-2C03-A9BD-2BC39AFE28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837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50426-E2CB-DD46-3569-8056785CB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E7546A-47A0-7882-031A-17D91A613A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118E5C-1682-3421-3F70-00F1AB1875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C86B82-668B-A817-FD5B-05DE13220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61D3B9-CD9D-2650-77C3-1F812EF4E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E3AFD1-83C0-8A11-94D2-EB0504402D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6614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FEA74-7D38-7D21-AEB7-464C3EB97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1180AF-710F-562C-BC09-9E1C23FC89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08453-996A-A7F7-D27F-38E7D135FE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1670A12-1420-34B0-EE44-11C3084780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EDD956-2583-D90B-FE38-8D7510BFC9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116BFD-61AA-B6E7-2A2A-973F1C2751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CDBC73-1910-E2F1-3136-FAB819702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E05A80-4B20-E78E-5F62-59279ABB4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025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0CB14-D979-3E39-7D45-24D125964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94BCACE-B36C-427A-0F2F-8A0F3063B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4B8E76-4DC5-8671-6DDB-18A68C2672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113A3F-3EA1-8322-F643-4D9995AD86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110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EB5AB6-B681-5125-3602-93F03C718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98CC19-F680-6992-596C-BE6C6624BB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EA132D-CE3B-5EBF-E963-CDBC12AA4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5647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6224A-9AAE-6FF0-CF19-94A98C86D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9E669-30EE-8CB5-D442-21F04F16D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566E9F-5828-9102-23A0-5B3CDA38CF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BFFF38-685A-A7A6-A618-05C8232F35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4FF9F8-04DC-6720-4C3F-CD9427356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E7952B-37B2-1C66-43F9-FBA8784C2F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2379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3D04ED-CA67-1E38-918C-A73B8E7AA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1479E2-2112-CB68-2AB2-1E478CE03B5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788424-0C2E-9D33-854B-CC594B390F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F81EE8-555A-6129-3771-94DB45CAD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A1BD6-F5D0-9248-E445-850480EAD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239AEF-FE63-ECB8-0A72-99CE4F0B6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7343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5B1D6-4846-603C-3929-776BF96AF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8878F0-A2C3-62EC-3979-FCE4FF95E7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245389-1487-AD4F-8C9B-EB5A2B47C8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F423B-1B49-70EE-54CF-92D937ADA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AF364-6C47-5B21-5525-3701037B9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685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9879B0D-057C-FC23-0D37-A3320685B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DDF2B2-750A-BAB3-5360-F4FD39EE34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FB837-706B-21FD-C2D4-A322AE536E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D635CF-4BCA-4A2F-BD56-6BEF30DCB7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BA478-E015-E037-EB04-CBAD9684D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5110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EFFEE0-E62E-7AE3-8C21-28A255DDA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EBFC9F-2870-FC10-948F-CB17F7C09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8B6D81-AEF3-B678-56ED-1571C73012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68E59A1-F6AF-446B-9F64-73A3C246DEF5}" type="datetimeFigureOut">
              <a:rPr lang="en-GB" smtClean="0"/>
              <a:t>19/10/2026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4C7281-15FE-8BA8-35BE-9736F3D4E03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388F1-D86D-D18B-E3B0-01CCF8F3419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A87E38D-8EEE-489B-8E19-8475B4F6BD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459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E86D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C22118FD-C3BF-C721-065B-A84E3E9E577A}"/>
              </a:ext>
            </a:extLst>
          </p:cNvPr>
          <p:cNvSpPr/>
          <p:nvPr/>
        </p:nvSpPr>
        <p:spPr>
          <a:xfrm>
            <a:off x="8890000" y="-1143000"/>
            <a:ext cx="4318000" cy="4318000"/>
          </a:xfrm>
          <a:prstGeom prst="ellipse">
            <a:avLst/>
          </a:prstGeom>
          <a:solidFill>
            <a:srgbClr val="FECA57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2A658A2F-8CC7-6A7C-BEC4-DBDAE9E2E468}"/>
              </a:ext>
            </a:extLst>
          </p:cNvPr>
          <p:cNvSpPr/>
          <p:nvPr/>
        </p:nvSpPr>
        <p:spPr>
          <a:xfrm>
            <a:off x="10414000" y="3556000"/>
            <a:ext cx="3048000" cy="3048000"/>
          </a:xfrm>
          <a:prstGeom prst="ellipse">
            <a:avLst/>
          </a:prstGeom>
          <a:solidFill>
            <a:srgbClr val="EE5253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95CD61F-46D0-B2A4-313C-1B73EA9A7996}"/>
              </a:ext>
            </a:extLst>
          </p:cNvPr>
          <p:cNvSpPr/>
          <p:nvPr/>
        </p:nvSpPr>
        <p:spPr>
          <a:xfrm>
            <a:off x="8255000" y="3810000"/>
            <a:ext cx="1524000" cy="15240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DDE7FE7E-19F1-373A-34B5-AECA937F37DE}"/>
              </a:ext>
            </a:extLst>
          </p:cNvPr>
          <p:cNvSpPr/>
          <p:nvPr/>
        </p:nvSpPr>
        <p:spPr>
          <a:xfrm>
            <a:off x="7620000" y="762000"/>
            <a:ext cx="635000" cy="635000"/>
          </a:xfrm>
          <a:prstGeom prst="ellipse">
            <a:avLst/>
          </a:prstGeom>
          <a:solidFill>
            <a:srgbClr val="8854D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2E2A5B-CB4D-2748-03BA-2BFB12CD26FA}"/>
              </a:ext>
            </a:extLst>
          </p:cNvPr>
          <p:cNvSpPr txBox="1"/>
          <p:nvPr/>
        </p:nvSpPr>
        <p:spPr>
          <a:xfrm>
            <a:off x="762000" y="762000"/>
            <a:ext cx="7112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500" b="1">
                <a:solidFill>
                  <a:srgbClr val="FFFFFF"/>
                </a:solidFill>
                <a:latin typeface="Calibri" panose="020F0502020204030204" pitchFamily="34" charset="0"/>
              </a:rPr>
              <a:t>BMHP6026 Digital Transformation in the Health and Care Professions</a:t>
            </a:r>
            <a:endParaRPr lang="en-GB" sz="1500" b="1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4565A8-18A9-C20D-ADD1-1CC84C596628}"/>
              </a:ext>
            </a:extLst>
          </p:cNvPr>
          <p:cNvSpPr txBox="1"/>
          <p:nvPr/>
        </p:nvSpPr>
        <p:spPr>
          <a:xfrm>
            <a:off x="762000" y="1397000"/>
            <a:ext cx="7112000" cy="9144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5600" b="1">
                <a:solidFill>
                  <a:srgbClr val="FFFFFF"/>
                </a:solidFill>
                <a:latin typeface="Calibri" panose="020F0502020204030204" pitchFamily="34" charset="0"/>
              </a:rPr>
              <a:t>The NHS App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3FF32D-B383-769A-16B0-4A6CA0DE70B0}"/>
              </a:ext>
            </a:extLst>
          </p:cNvPr>
          <p:cNvSpPr txBox="1"/>
          <p:nvPr/>
        </p:nvSpPr>
        <p:spPr>
          <a:xfrm>
            <a:off x="762000" y="2362200"/>
            <a:ext cx="6858000" cy="889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2400">
                <a:solidFill>
                  <a:srgbClr val="FFFFFF"/>
                </a:solidFill>
                <a:latin typeface="Calibri" panose="020F0502020204030204" pitchFamily="34" charset="0"/>
              </a:rPr>
              <a:t>How a digital tool is changing health and social care</a:t>
            </a:r>
            <a:endParaRPr lang="en-GB" sz="240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ED36A4E-D2BB-5C52-6878-C0DFB5D5182C}"/>
              </a:ext>
            </a:extLst>
          </p:cNvPr>
          <p:cNvSpPr/>
          <p:nvPr/>
        </p:nvSpPr>
        <p:spPr>
          <a:xfrm>
            <a:off x="762000" y="3429000"/>
            <a:ext cx="4826000" cy="457200"/>
          </a:xfrm>
          <a:prstGeom prst="roundRect">
            <a:avLst/>
          </a:prstGeom>
          <a:solidFill>
            <a:srgbClr val="FECA57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8472FC-EFB4-AA39-A443-3CC32E115D54}"/>
              </a:ext>
            </a:extLst>
          </p:cNvPr>
          <p:cNvSpPr txBox="1"/>
          <p:nvPr/>
        </p:nvSpPr>
        <p:spPr>
          <a:xfrm>
            <a:off x="965200" y="3429000"/>
            <a:ext cx="4572000" cy="457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it-IT" sz="1600" b="1">
                <a:solidFill>
                  <a:srgbClr val="222F3E"/>
                </a:solidFill>
                <a:latin typeface="Calibri" panose="020F0502020204030204" pitchFamily="34" charset="0"/>
              </a:rPr>
              <a:t>Component 2: Viva Voce (Oral Presentation)</a:t>
            </a:r>
            <a:endParaRPr lang="en-GB" sz="1600" b="1">
              <a:solidFill>
                <a:srgbClr val="222F3E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F47FBF1-98C6-F68E-CBCE-3099A0B638D6}"/>
              </a:ext>
            </a:extLst>
          </p:cNvPr>
          <p:cNvSpPr txBox="1"/>
          <p:nvPr/>
        </p:nvSpPr>
        <p:spPr>
          <a:xfrm>
            <a:off x="762000" y="4699000"/>
            <a:ext cx="7112000" cy="1143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>
              <a:spcAft>
                <a:spcPts val="600"/>
              </a:spcAft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</a:rPr>
              <a:t>Andreea </a:t>
            </a:r>
            <a:r>
              <a:rPr lang="en-GB" sz="1500" dirty="0" err="1">
                <a:solidFill>
                  <a:srgbClr val="FFFFFF"/>
                </a:solidFill>
                <a:latin typeface="Calibri" panose="020F0502020204030204" pitchFamily="34" charset="0"/>
              </a:rPr>
              <a:t>Talmaciu</a:t>
            </a: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</a:rPr>
              <a:t>  –  Student number: 2409581</a:t>
            </a:r>
          </a:p>
          <a:p>
            <a:pPr>
              <a:spcAft>
                <a:spcPts val="600"/>
              </a:spcAft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</a:rPr>
              <a:t>Lecturer: Tomy </a:t>
            </a:r>
            <a:r>
              <a:rPr lang="en-GB" sz="1500" dirty="0" err="1">
                <a:solidFill>
                  <a:srgbClr val="FFFFFF"/>
                </a:solidFill>
                <a:latin typeface="Calibri" panose="020F0502020204030204" pitchFamily="34" charset="0"/>
              </a:rPr>
              <a:t>Adattu</a:t>
            </a: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GB" sz="1500" dirty="0">
                <a:solidFill>
                  <a:srgbClr val="FFFFFF"/>
                </a:solidFill>
                <a:latin typeface="Calibri" panose="020F0502020204030204" pitchFamily="34" charset="0"/>
              </a:rPr>
              <a:t>University of Wales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1634996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B22AC4D9-4B26-8E7C-A15C-CB7C76579A8A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B936C86A-F020-52D1-D29B-9C31F5925B72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11EE642-57C2-A0E2-1706-1EF54BA278A5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DD4DD6-6543-0495-B509-AC274D1D261D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3400" b="1">
                <a:solidFill>
                  <a:srgbClr val="222F3E"/>
                </a:solidFill>
                <a:latin typeface="Calibri" panose="020F0502020204030204" pitchFamily="34" charset="0"/>
              </a:rPr>
              <a:t>What is the NHS App?</a:t>
            </a:r>
            <a:endParaRPr lang="en-GB" sz="3400" b="1">
              <a:solidFill>
                <a:srgbClr val="222F3E"/>
              </a:solidFill>
              <a:latin typeface="Calibri" panose="020F0502020204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24B2D6-0CF4-BB07-C0A0-F7631E9EBAFA}"/>
              </a:ext>
            </a:extLst>
          </p:cNvPr>
          <p:cNvSpPr txBox="1"/>
          <p:nvPr/>
        </p:nvSpPr>
        <p:spPr>
          <a:xfrm>
            <a:off x="609600" y="1473200"/>
            <a:ext cx="5080000" cy="1270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2100">
                <a:solidFill>
                  <a:srgbClr val="2D3436"/>
                </a:solidFill>
                <a:latin typeface="Calibri" panose="020F0502020204030204" pitchFamily="34" charset="0"/>
              </a:rPr>
              <a:t>A free app for phones and computers. People in England can use NHS services in one place.</a:t>
            </a:r>
            <a:endParaRPr lang="en-GB" sz="21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6889ACF-6347-DFF1-1C91-2A576CD109EF}"/>
              </a:ext>
            </a:extLst>
          </p:cNvPr>
          <p:cNvSpPr/>
          <p:nvPr/>
        </p:nvSpPr>
        <p:spPr>
          <a:xfrm>
            <a:off x="609600" y="2997200"/>
            <a:ext cx="5080000" cy="1219200"/>
          </a:xfrm>
          <a:prstGeom prst="roundRect">
            <a:avLst/>
          </a:prstGeom>
          <a:solidFill>
            <a:srgbClr val="FFF6D9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0972F1-6005-BB13-7BC2-016D78AF2CF0}"/>
              </a:ext>
            </a:extLst>
          </p:cNvPr>
          <p:cNvSpPr txBox="1"/>
          <p:nvPr/>
        </p:nvSpPr>
        <p:spPr>
          <a:xfrm>
            <a:off x="863600" y="3149600"/>
            <a:ext cx="2540000" cy="254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500">
                <a:solidFill>
                  <a:srgbClr val="636E72"/>
                </a:solidFill>
                <a:latin typeface="Calibri" panose="020F0502020204030204" pitchFamily="34" charset="0"/>
              </a:rPr>
              <a:t>Started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8DE4465-D03A-47C8-2EA6-B5ED68502375}"/>
              </a:ext>
            </a:extLst>
          </p:cNvPr>
          <p:cNvSpPr txBox="1"/>
          <p:nvPr/>
        </p:nvSpPr>
        <p:spPr>
          <a:xfrm>
            <a:off x="863600" y="3429000"/>
            <a:ext cx="3048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2800" b="1">
                <a:solidFill>
                  <a:srgbClr val="222F3E"/>
                </a:solidFill>
                <a:latin typeface="Calibri" panose="020F0502020204030204" pitchFamily="34" charset="0"/>
              </a:rPr>
              <a:t>January 2019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949664-C5C9-4B07-0F43-0738FB08EF48}"/>
              </a:ext>
            </a:extLst>
          </p:cNvPr>
          <p:cNvSpPr txBox="1"/>
          <p:nvPr/>
        </p:nvSpPr>
        <p:spPr>
          <a:xfrm>
            <a:off x="3403600" y="3581400"/>
            <a:ext cx="2032000" cy="254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200">
                <a:solidFill>
                  <a:srgbClr val="636E72"/>
                </a:solidFill>
                <a:latin typeface="Calibri" panose="020F0502020204030204" pitchFamily="34" charset="0"/>
              </a:rPr>
              <a:t>(NHS England, 2019)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7AFC3D8-035D-5DC8-8B0A-8B0B442265D4}"/>
              </a:ext>
            </a:extLst>
          </p:cNvPr>
          <p:cNvSpPr/>
          <p:nvPr/>
        </p:nvSpPr>
        <p:spPr>
          <a:xfrm>
            <a:off x="609600" y="4419600"/>
            <a:ext cx="5080000" cy="1219200"/>
          </a:xfrm>
          <a:prstGeom prst="roundRect">
            <a:avLst/>
          </a:prstGeom>
          <a:solidFill>
            <a:srgbClr val="EEE6FA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4869D4-3C00-A8BA-69CA-ADF2C7BAE655}"/>
              </a:ext>
            </a:extLst>
          </p:cNvPr>
          <p:cNvSpPr txBox="1"/>
          <p:nvPr/>
        </p:nvSpPr>
        <p:spPr>
          <a:xfrm>
            <a:off x="863600" y="4572000"/>
            <a:ext cx="4572000" cy="635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900" b="1">
                <a:solidFill>
                  <a:srgbClr val="8854D0"/>
                </a:solidFill>
                <a:latin typeface="Calibri" panose="020F0502020204030204" pitchFamily="34" charset="0"/>
              </a:rPr>
              <a:t>Many more people used it during COVID-19</a:t>
            </a:r>
            <a:endParaRPr lang="en-GB" sz="1900" b="1">
              <a:solidFill>
                <a:srgbClr val="8854D0"/>
              </a:solidFill>
              <a:latin typeface="Calibri" panose="020F05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18F1E6-DE64-2A0E-BA0B-D4EF741800AA}"/>
              </a:ext>
            </a:extLst>
          </p:cNvPr>
          <p:cNvSpPr txBox="1"/>
          <p:nvPr/>
        </p:nvSpPr>
        <p:spPr>
          <a:xfrm>
            <a:off x="863600" y="5181600"/>
            <a:ext cx="4572000" cy="304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500">
                <a:solidFill>
                  <a:srgbClr val="2D3436"/>
                </a:solidFill>
                <a:latin typeface="Calibri" panose="020F0502020204030204" pitchFamily="34" charset="0"/>
              </a:rPr>
              <a:t>to show their vaccine status</a:t>
            </a:r>
            <a:endParaRPr lang="en-GB" sz="15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613EC95C-F061-8BF4-BCA9-65DA4107C842}"/>
              </a:ext>
            </a:extLst>
          </p:cNvPr>
          <p:cNvSpPr/>
          <p:nvPr/>
        </p:nvSpPr>
        <p:spPr>
          <a:xfrm>
            <a:off x="6096000" y="1473200"/>
            <a:ext cx="2641600" cy="1930400"/>
          </a:xfrm>
          <a:prstGeom prst="roundRect">
            <a:avLst/>
          </a:prstGeom>
          <a:solidFill>
            <a:srgbClr val="E3F0FC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2A42D80-5351-B0A4-2CC2-D2EF39CEFC59}"/>
              </a:ext>
            </a:extLst>
          </p:cNvPr>
          <p:cNvSpPr/>
          <p:nvPr/>
        </p:nvSpPr>
        <p:spPr>
          <a:xfrm>
            <a:off x="6299200" y="1676400"/>
            <a:ext cx="508000" cy="5080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b="1">
                <a:solidFill>
                  <a:srgbClr val="FFFFFF"/>
                </a:solidFill>
                <a:latin typeface="Calibri" panose="020F0502020204030204" pitchFamily="34" charset="0"/>
              </a:rPr>
              <a:t>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96ABC16-8A44-44CC-8406-E925AADEB5BB}"/>
              </a:ext>
            </a:extLst>
          </p:cNvPr>
          <p:cNvSpPr txBox="1"/>
          <p:nvPr/>
        </p:nvSpPr>
        <p:spPr>
          <a:xfrm>
            <a:off x="6299200" y="2286000"/>
            <a:ext cx="2286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700" b="1">
                <a:solidFill>
                  <a:srgbClr val="2D3436"/>
                </a:solidFill>
                <a:latin typeface="Calibri" panose="020F0502020204030204" pitchFamily="34" charset="0"/>
              </a:rPr>
              <a:t>Order medicines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CAA6CE-41BA-ABE9-1100-715268814D23}"/>
              </a:ext>
            </a:extLst>
          </p:cNvPr>
          <p:cNvSpPr txBox="1"/>
          <p:nvPr/>
        </p:nvSpPr>
        <p:spPr>
          <a:xfrm>
            <a:off x="6299200" y="2794000"/>
            <a:ext cx="2286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500">
                <a:solidFill>
                  <a:srgbClr val="2D3436"/>
                </a:solidFill>
                <a:latin typeface="Calibri" panose="020F0502020204030204" pitchFamily="34" charset="0"/>
              </a:rPr>
              <a:t>Repeat prescriptions online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479AF2CA-4F7B-D9DE-5559-C4D163EFBC14}"/>
              </a:ext>
            </a:extLst>
          </p:cNvPr>
          <p:cNvSpPr/>
          <p:nvPr/>
        </p:nvSpPr>
        <p:spPr>
          <a:xfrm>
            <a:off x="8940800" y="1473200"/>
            <a:ext cx="2641600" cy="1930400"/>
          </a:xfrm>
          <a:prstGeom prst="roundRect">
            <a:avLst/>
          </a:prstGeom>
          <a:solidFill>
            <a:srgbClr val="DDF5E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8800F61C-F120-9192-35D8-5CD534DF18F5}"/>
              </a:ext>
            </a:extLst>
          </p:cNvPr>
          <p:cNvSpPr/>
          <p:nvPr/>
        </p:nvSpPr>
        <p:spPr>
          <a:xfrm>
            <a:off x="9144000" y="1676400"/>
            <a:ext cx="508000" cy="5080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b="1">
                <a:solidFill>
                  <a:srgbClr val="FFFFFF"/>
                </a:solidFill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E7FECC9-1E1D-2BC6-06AC-1A4282557C33}"/>
              </a:ext>
            </a:extLst>
          </p:cNvPr>
          <p:cNvSpPr txBox="1"/>
          <p:nvPr/>
        </p:nvSpPr>
        <p:spPr>
          <a:xfrm>
            <a:off x="9144000" y="2286000"/>
            <a:ext cx="2286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700" b="1">
                <a:solidFill>
                  <a:srgbClr val="2D3436"/>
                </a:solidFill>
                <a:latin typeface="Calibri" panose="020F0502020204030204" pitchFamily="34" charset="0"/>
              </a:rPr>
              <a:t>Book GP appointments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82384F8-688E-AFD1-DFF9-8DA7257BF91A}"/>
              </a:ext>
            </a:extLst>
          </p:cNvPr>
          <p:cNvSpPr txBox="1"/>
          <p:nvPr/>
        </p:nvSpPr>
        <p:spPr>
          <a:xfrm>
            <a:off x="9144000" y="2794000"/>
            <a:ext cx="2286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500">
                <a:solidFill>
                  <a:srgbClr val="2D3436"/>
                </a:solidFill>
                <a:latin typeface="Calibri" panose="020F0502020204030204" pitchFamily="34" charset="0"/>
              </a:rPr>
              <a:t>No need to phone the surgery</a:t>
            </a:r>
            <a:endParaRPr lang="en-GB" sz="15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02465281-6412-EEF4-8255-D05CC7D32926}"/>
              </a:ext>
            </a:extLst>
          </p:cNvPr>
          <p:cNvSpPr/>
          <p:nvPr/>
        </p:nvSpPr>
        <p:spPr>
          <a:xfrm>
            <a:off x="6096000" y="3606800"/>
            <a:ext cx="2641600" cy="1930400"/>
          </a:xfrm>
          <a:prstGeom prst="roundRect">
            <a:avLst/>
          </a:prstGeom>
          <a:solidFill>
            <a:srgbClr val="FFF0E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D045D501-C1C7-7B5A-1D64-47378BB564BA}"/>
              </a:ext>
            </a:extLst>
          </p:cNvPr>
          <p:cNvSpPr/>
          <p:nvPr/>
        </p:nvSpPr>
        <p:spPr>
          <a:xfrm>
            <a:off x="6299200" y="3810000"/>
            <a:ext cx="508000" cy="5080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b="1">
                <a:solidFill>
                  <a:srgbClr val="FFFFFF"/>
                </a:solidFill>
                <a:latin typeface="Calibri" panose="020F0502020204030204" pitchFamily="34" charset="0"/>
              </a:rPr>
              <a:t>3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832296F-E940-2BD0-BE9D-E2DEE9B88B13}"/>
              </a:ext>
            </a:extLst>
          </p:cNvPr>
          <p:cNvSpPr txBox="1"/>
          <p:nvPr/>
        </p:nvSpPr>
        <p:spPr>
          <a:xfrm>
            <a:off x="6299200" y="4419600"/>
            <a:ext cx="2286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700" b="1">
                <a:solidFill>
                  <a:srgbClr val="2D3436"/>
                </a:solidFill>
                <a:latin typeface="Calibri" panose="020F0502020204030204" pitchFamily="34" charset="0"/>
              </a:rPr>
              <a:t>See your health record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DBC32D4-6A51-7ACA-A9A6-3ED0F236759B}"/>
              </a:ext>
            </a:extLst>
          </p:cNvPr>
          <p:cNvSpPr txBox="1"/>
          <p:nvPr/>
        </p:nvSpPr>
        <p:spPr>
          <a:xfrm>
            <a:off x="6299200" y="4927600"/>
            <a:ext cx="2286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500">
                <a:solidFill>
                  <a:srgbClr val="2D3436"/>
                </a:solidFill>
                <a:latin typeface="Calibri" panose="020F0502020204030204" pitchFamily="34" charset="0"/>
              </a:rPr>
              <a:t>Read your GP notes</a:t>
            </a: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0DEAFC02-25AA-8523-5812-8FAE3FC4E3BC}"/>
              </a:ext>
            </a:extLst>
          </p:cNvPr>
          <p:cNvSpPr/>
          <p:nvPr/>
        </p:nvSpPr>
        <p:spPr>
          <a:xfrm>
            <a:off x="8940800" y="3606800"/>
            <a:ext cx="2641600" cy="1930400"/>
          </a:xfrm>
          <a:prstGeom prst="roundRect">
            <a:avLst/>
          </a:prstGeom>
          <a:solidFill>
            <a:srgbClr val="FDE6E6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AEB412BD-0B09-CBB6-C175-88F3B0EE7468}"/>
              </a:ext>
            </a:extLst>
          </p:cNvPr>
          <p:cNvSpPr/>
          <p:nvPr/>
        </p:nvSpPr>
        <p:spPr>
          <a:xfrm>
            <a:off x="9144000" y="3810000"/>
            <a:ext cx="508000" cy="508000"/>
          </a:xfrm>
          <a:prstGeom prst="ellipse">
            <a:avLst/>
          </a:prstGeom>
          <a:solidFill>
            <a:srgbClr val="EE5253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b="1">
                <a:solidFill>
                  <a:srgbClr val="FFFFFF"/>
                </a:solidFill>
                <a:latin typeface="Calibri" panose="020F0502020204030204" pitchFamily="34" charset="0"/>
              </a:rPr>
              <a:t>4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F42639A-61A4-1ACF-2747-901E11FF7DC6}"/>
              </a:ext>
            </a:extLst>
          </p:cNvPr>
          <p:cNvSpPr txBox="1"/>
          <p:nvPr/>
        </p:nvSpPr>
        <p:spPr>
          <a:xfrm>
            <a:off x="9144000" y="4419600"/>
            <a:ext cx="2286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700" b="1">
                <a:solidFill>
                  <a:srgbClr val="2D3436"/>
                </a:solidFill>
                <a:latin typeface="Calibri" panose="020F0502020204030204" pitchFamily="34" charset="0"/>
              </a:rPr>
              <a:t>Hospital care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D7F1161-EBA5-D765-B75D-1732EDD35861}"/>
              </a:ext>
            </a:extLst>
          </p:cNvPr>
          <p:cNvSpPr txBox="1"/>
          <p:nvPr/>
        </p:nvSpPr>
        <p:spPr>
          <a:xfrm>
            <a:off x="9144000" y="4927600"/>
            <a:ext cx="2286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500">
                <a:solidFill>
                  <a:srgbClr val="2D3436"/>
                </a:solidFill>
                <a:latin typeface="Calibri" panose="020F0502020204030204" pitchFamily="34" charset="0"/>
              </a:rPr>
              <a:t>Appointments, messages and reminders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A27D4D4-0DEE-0CBB-EB30-BF06FA80287E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362163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EB03C15D-6F17-3B3D-D30F-0E95F4006B86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C1AEBECE-A88D-85EF-5227-FE953EAB2132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6259DAF-84D7-454F-F820-B583B4E70795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CA8BA5E-C765-6A3D-F7BB-A7EBAA3F42C5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3400" b="1">
                <a:solidFill>
                  <a:srgbClr val="222F3E"/>
                </a:solidFill>
                <a:latin typeface="Calibri" panose="020F0502020204030204" pitchFamily="34" charset="0"/>
              </a:rPr>
              <a:t>Why did I choose the NHS App?</a:t>
            </a:r>
            <a:endParaRPr lang="en-GB" sz="3400" b="1">
              <a:solidFill>
                <a:srgbClr val="222F3E"/>
              </a:solidFill>
              <a:latin typeface="Calibri" panose="020F050202020403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F00F677-5FFE-5C93-5A59-4182B15BA717}"/>
              </a:ext>
            </a:extLst>
          </p:cNvPr>
          <p:cNvSpPr/>
          <p:nvPr/>
        </p:nvSpPr>
        <p:spPr>
          <a:xfrm>
            <a:off x="609600" y="1473200"/>
            <a:ext cx="5334000" cy="1168400"/>
          </a:xfrm>
          <a:prstGeom prst="roundRect">
            <a:avLst/>
          </a:prstGeom>
          <a:solidFill>
            <a:srgbClr val="FECA57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6B3171B-0B51-D105-6931-4196516C38ED}"/>
              </a:ext>
            </a:extLst>
          </p:cNvPr>
          <p:cNvSpPr txBox="1"/>
          <p:nvPr/>
        </p:nvSpPr>
        <p:spPr>
          <a:xfrm>
            <a:off x="863600" y="1473200"/>
            <a:ext cx="4826000" cy="8128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000" b="1" i="1">
                <a:solidFill>
                  <a:srgbClr val="222F3E"/>
                </a:solidFill>
                <a:latin typeface="Calibri" panose="020F0502020204030204" pitchFamily="34" charset="0"/>
              </a:rPr>
              <a:t>‘From analogue to digital’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6A6F05-29D4-795E-713F-F20235BB0551}"/>
              </a:ext>
            </a:extLst>
          </p:cNvPr>
          <p:cNvSpPr txBox="1"/>
          <p:nvPr/>
        </p:nvSpPr>
        <p:spPr>
          <a:xfrm>
            <a:off x="863600" y="2184400"/>
            <a:ext cx="4826000" cy="304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300">
                <a:solidFill>
                  <a:srgbClr val="222F3E"/>
                </a:solidFill>
                <a:latin typeface="Calibri" panose="020F0502020204030204" pitchFamily="34" charset="0"/>
              </a:rPr>
              <a:t>(DHSC, 2022; DHSC, 2025a)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80D07EC-B373-758A-CA43-39B6975217B8}"/>
              </a:ext>
            </a:extLst>
          </p:cNvPr>
          <p:cNvSpPr txBox="1"/>
          <p:nvPr/>
        </p:nvSpPr>
        <p:spPr>
          <a:xfrm>
            <a:off x="609600" y="2946400"/>
            <a:ext cx="5334000" cy="2540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1400"/>
              </a:spcAft>
              <a:buFont typeface="+mj-lt"/>
              <a:buChar char="•"/>
            </a:pPr>
            <a:r>
              <a:rPr lang="en-US" sz="2000">
                <a:solidFill>
                  <a:srgbClr val="2D3436"/>
                </a:solidFill>
                <a:latin typeface="Calibri" panose="020F0502020204030204" pitchFamily="34" charset="0"/>
              </a:rPr>
              <a:t>It is a big part of the government’s digital plan</a:t>
            </a:r>
          </a:p>
          <a:p>
            <a:pPr marL="203200" indent="-203200">
              <a:spcAft>
                <a:spcPts val="1400"/>
              </a:spcAft>
              <a:buFont typeface="+mj-lt"/>
              <a:buChar char="•"/>
            </a:pPr>
            <a:r>
              <a:rPr lang="en-US" sz="2000">
                <a:solidFill>
                  <a:srgbClr val="2D3436"/>
                </a:solidFill>
                <a:latin typeface="Calibri" panose="020F0502020204030204" pitchFamily="34" charset="0"/>
              </a:rPr>
              <a:t>Millions of people use it</a:t>
            </a:r>
          </a:p>
          <a:p>
            <a:pPr marL="203200" indent="-203200">
              <a:spcAft>
                <a:spcPts val="1400"/>
              </a:spcAft>
              <a:buFont typeface="+mj-lt"/>
              <a:buChar char="•"/>
            </a:pPr>
            <a:r>
              <a:rPr lang="en-US" sz="2000">
                <a:solidFill>
                  <a:srgbClr val="2D3436"/>
                </a:solidFill>
                <a:latin typeface="Calibri" panose="020F0502020204030204" pitchFamily="34" charset="0"/>
              </a:rPr>
              <a:t>It changes the work of staff and the lives of patients</a:t>
            </a:r>
            <a:endParaRPr lang="en-GB" sz="20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9C1E8BEB-1367-1F9B-9254-23A1B9868385}"/>
              </a:ext>
            </a:extLst>
          </p:cNvPr>
          <p:cNvSpPr/>
          <p:nvPr/>
        </p:nvSpPr>
        <p:spPr>
          <a:xfrm>
            <a:off x="6350000" y="1473200"/>
            <a:ext cx="5232400" cy="4368800"/>
          </a:xfrm>
          <a:prstGeom prst="roundRect">
            <a:avLst/>
          </a:prstGeom>
          <a:solidFill>
            <a:srgbClr val="E3F0FC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506559-274E-1255-B178-CADD9A7881BC}"/>
              </a:ext>
            </a:extLst>
          </p:cNvPr>
          <p:cNvSpPr txBox="1"/>
          <p:nvPr/>
        </p:nvSpPr>
        <p:spPr>
          <a:xfrm>
            <a:off x="6654800" y="1701800"/>
            <a:ext cx="4699000" cy="330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2000" b="1">
                <a:solidFill>
                  <a:srgbClr val="222F3E"/>
                </a:solidFill>
                <a:latin typeface="Calibri" panose="020F0502020204030204" pitchFamily="34" charset="0"/>
              </a:rPr>
              <a:t>In this presentation: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F06E4B85-4B90-B2A1-CB01-87E45CE98BEB}"/>
              </a:ext>
            </a:extLst>
          </p:cNvPr>
          <p:cNvSpPr/>
          <p:nvPr/>
        </p:nvSpPr>
        <p:spPr>
          <a:xfrm>
            <a:off x="6654800" y="2286000"/>
            <a:ext cx="609600" cy="6096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200" b="1">
                <a:solidFill>
                  <a:srgbClr val="FFFFFF"/>
                </a:solidFill>
                <a:latin typeface="Calibri" panose="020F0502020204030204" pitchFamily="34" charset="0"/>
              </a:rPr>
              <a:t>1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63A7709-E042-5DE6-A3CD-FE20914E8560}"/>
              </a:ext>
            </a:extLst>
          </p:cNvPr>
          <p:cNvSpPr txBox="1"/>
          <p:nvPr/>
        </p:nvSpPr>
        <p:spPr>
          <a:xfrm>
            <a:off x="7467600" y="2286000"/>
            <a:ext cx="3937000" cy="609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100">
                <a:solidFill>
                  <a:srgbClr val="2D3436"/>
                </a:solidFill>
                <a:latin typeface="Calibri" panose="020F0502020204030204" pitchFamily="34" charset="0"/>
              </a:rPr>
              <a:t>Staff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88C8B012-FA45-5CBB-F982-44A691806E6A}"/>
              </a:ext>
            </a:extLst>
          </p:cNvPr>
          <p:cNvSpPr/>
          <p:nvPr/>
        </p:nvSpPr>
        <p:spPr>
          <a:xfrm>
            <a:off x="6654800" y="3149600"/>
            <a:ext cx="609600" cy="6096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200" b="1">
                <a:solidFill>
                  <a:srgbClr val="FFFFFF"/>
                </a:solidFill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4C4FB8D-3778-0006-1FDA-DCA162E7E441}"/>
              </a:ext>
            </a:extLst>
          </p:cNvPr>
          <p:cNvSpPr txBox="1"/>
          <p:nvPr/>
        </p:nvSpPr>
        <p:spPr>
          <a:xfrm>
            <a:off x="7467600" y="3149600"/>
            <a:ext cx="3937000" cy="609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100">
                <a:solidFill>
                  <a:srgbClr val="2D3436"/>
                </a:solidFill>
                <a:latin typeface="Calibri" panose="020F0502020204030204" pitchFamily="34" charset="0"/>
              </a:rPr>
              <a:t>Services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0A21696-5710-7906-84E4-98969EE0F9EE}"/>
              </a:ext>
            </a:extLst>
          </p:cNvPr>
          <p:cNvSpPr/>
          <p:nvPr/>
        </p:nvSpPr>
        <p:spPr>
          <a:xfrm>
            <a:off x="6654800" y="4013200"/>
            <a:ext cx="609600" cy="6096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200" b="1">
                <a:solidFill>
                  <a:srgbClr val="FFFFFF"/>
                </a:solidFill>
                <a:latin typeface="Calibri" panose="020F0502020204030204" pitchFamily="34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65C3E50-83F2-5BB1-69BA-A8028FA662E4}"/>
              </a:ext>
            </a:extLst>
          </p:cNvPr>
          <p:cNvSpPr txBox="1"/>
          <p:nvPr/>
        </p:nvSpPr>
        <p:spPr>
          <a:xfrm>
            <a:off x="7467600" y="4013200"/>
            <a:ext cx="3937000" cy="609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100">
                <a:solidFill>
                  <a:srgbClr val="2D3436"/>
                </a:solidFill>
                <a:latin typeface="Calibri" panose="020F0502020204030204" pitchFamily="34" charset="0"/>
              </a:rPr>
              <a:t>Patients and the community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B07E0C7-4431-6C34-C3EA-51DF5E31427B}"/>
              </a:ext>
            </a:extLst>
          </p:cNvPr>
          <p:cNvSpPr/>
          <p:nvPr/>
        </p:nvSpPr>
        <p:spPr>
          <a:xfrm>
            <a:off x="6654800" y="4876800"/>
            <a:ext cx="609600" cy="609600"/>
          </a:xfrm>
          <a:prstGeom prst="ellipse">
            <a:avLst/>
          </a:prstGeom>
          <a:solidFill>
            <a:srgbClr val="EE5253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200" b="1">
                <a:solidFill>
                  <a:srgbClr val="FFFFFF"/>
                </a:solidFill>
                <a:latin typeface="Calibri" panose="020F0502020204030204" pitchFamily="34" charset="0"/>
              </a:rPr>
              <a:t>+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58B1FDA-20ED-8549-B2C7-0C4C198A0CF6}"/>
              </a:ext>
            </a:extLst>
          </p:cNvPr>
          <p:cNvSpPr txBox="1"/>
          <p:nvPr/>
        </p:nvSpPr>
        <p:spPr>
          <a:xfrm>
            <a:off x="7467600" y="4876800"/>
            <a:ext cx="3937000" cy="609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100">
                <a:solidFill>
                  <a:srgbClr val="2D3436"/>
                </a:solidFill>
                <a:latin typeface="Calibri" panose="020F0502020204030204" pitchFamily="34" charset="0"/>
              </a:rPr>
              <a:t>My recommendations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39F5BAE-91D1-AB97-1A15-5506AA7EFBF6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7309344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2C5F94E8-922A-C273-A501-A0F1F73AEAE3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1FC0C2D-FF63-6129-1BC1-C6147F95184B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B5EE14B-EE84-C2B1-07A9-F97A4D8BE50E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BC4E8F6-2476-D0DE-4315-A08602BDEACF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3400" b="1">
                <a:solidFill>
                  <a:srgbClr val="222F3E"/>
                </a:solidFill>
                <a:latin typeface="Calibri" panose="020F0502020204030204" pitchFamily="34" charset="0"/>
              </a:rPr>
              <a:t>The NHS App in numbers</a:t>
            </a:r>
            <a:endParaRPr lang="en-GB" sz="3400" b="1">
              <a:solidFill>
                <a:srgbClr val="222F3E"/>
              </a:solidFill>
              <a:latin typeface="Calibri" panose="020F050202020403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5E7ACF50-3135-F845-C7D3-73112E334B53}"/>
              </a:ext>
            </a:extLst>
          </p:cNvPr>
          <p:cNvSpPr/>
          <p:nvPr/>
        </p:nvSpPr>
        <p:spPr>
          <a:xfrm>
            <a:off x="609600" y="1524000"/>
            <a:ext cx="2590800" cy="2540000"/>
          </a:xfrm>
          <a:prstGeom prst="roundRect">
            <a:avLst/>
          </a:prstGeom>
          <a:solidFill>
            <a:srgbClr val="E3F0FC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4DE465-4A61-3642-FEE4-73FBE6272FE9}"/>
              </a:ext>
            </a:extLst>
          </p:cNvPr>
          <p:cNvSpPr txBox="1"/>
          <p:nvPr/>
        </p:nvSpPr>
        <p:spPr>
          <a:xfrm>
            <a:off x="762000" y="1854200"/>
            <a:ext cx="2286000" cy="812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ctr"/>
            <a:r>
              <a:rPr lang="en-GB" sz="4600" b="1">
                <a:solidFill>
                  <a:srgbClr val="2E86DE"/>
                </a:solidFill>
                <a:latin typeface="Calibri" panose="020F0502020204030204" pitchFamily="34" charset="0"/>
              </a:rPr>
              <a:t>39M+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B02F7F-5BEA-CDFF-D959-613CFC13DA4D}"/>
              </a:ext>
            </a:extLst>
          </p:cNvPr>
          <p:cNvSpPr txBox="1"/>
          <p:nvPr/>
        </p:nvSpPr>
        <p:spPr>
          <a:xfrm>
            <a:off x="838200" y="2819400"/>
            <a:ext cx="2133600" cy="1016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ctr"/>
            <a:r>
              <a:rPr lang="en-GB" sz="1700">
                <a:solidFill>
                  <a:srgbClr val="2D3436"/>
                </a:solidFill>
                <a:latin typeface="Calibri" panose="020F0502020204030204" pitchFamily="34" charset="0"/>
              </a:rPr>
              <a:t>people have the app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EA2C507-E88E-C5F0-4B19-857801885BEB}"/>
              </a:ext>
            </a:extLst>
          </p:cNvPr>
          <p:cNvSpPr/>
          <p:nvPr/>
        </p:nvSpPr>
        <p:spPr>
          <a:xfrm>
            <a:off x="3403600" y="1524000"/>
            <a:ext cx="2590800" cy="2540000"/>
          </a:xfrm>
          <a:prstGeom prst="roundRect">
            <a:avLst/>
          </a:prstGeom>
          <a:solidFill>
            <a:srgbClr val="DDF5E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79D5A4-206E-5B90-1EFB-F194A60634CF}"/>
              </a:ext>
            </a:extLst>
          </p:cNvPr>
          <p:cNvSpPr txBox="1"/>
          <p:nvPr/>
        </p:nvSpPr>
        <p:spPr>
          <a:xfrm>
            <a:off x="3556000" y="1854200"/>
            <a:ext cx="2286000" cy="812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ctr"/>
            <a:r>
              <a:rPr lang="en-GB" sz="4600" b="1">
                <a:solidFill>
                  <a:srgbClr val="10AC84"/>
                </a:solidFill>
                <a:latin typeface="Calibri" panose="020F0502020204030204" pitchFamily="34" charset="0"/>
              </a:rPr>
              <a:t>67.8M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1812EB2-66FD-3EEF-B503-1802C478E0B1}"/>
              </a:ext>
            </a:extLst>
          </p:cNvPr>
          <p:cNvSpPr txBox="1"/>
          <p:nvPr/>
        </p:nvSpPr>
        <p:spPr>
          <a:xfrm>
            <a:off x="3632200" y="2819400"/>
            <a:ext cx="2133600" cy="1016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ctr"/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medicine orders in one year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F263936-C7FB-4452-F1EC-AB875513D826}"/>
              </a:ext>
            </a:extLst>
          </p:cNvPr>
          <p:cNvSpPr/>
          <p:nvPr/>
        </p:nvSpPr>
        <p:spPr>
          <a:xfrm>
            <a:off x="6197600" y="1524000"/>
            <a:ext cx="2590800" cy="2540000"/>
          </a:xfrm>
          <a:prstGeom prst="roundRect">
            <a:avLst/>
          </a:prstGeom>
          <a:solidFill>
            <a:srgbClr val="FFF0E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7F1A9B-133B-A756-5EED-EDC643ADC262}"/>
              </a:ext>
            </a:extLst>
          </p:cNvPr>
          <p:cNvSpPr txBox="1"/>
          <p:nvPr/>
        </p:nvSpPr>
        <p:spPr>
          <a:xfrm>
            <a:off x="6350000" y="1854200"/>
            <a:ext cx="2286000" cy="812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ctr"/>
            <a:r>
              <a:rPr lang="en-GB" sz="4600" b="1">
                <a:solidFill>
                  <a:srgbClr val="E67E22"/>
                </a:solidFill>
                <a:latin typeface="Calibri" panose="020F0502020204030204" pitchFamily="34" charset="0"/>
              </a:rPr>
              <a:t>62.3M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2E3DA14-A465-456F-8D8D-A6599988AD96}"/>
              </a:ext>
            </a:extLst>
          </p:cNvPr>
          <p:cNvSpPr txBox="1"/>
          <p:nvPr/>
        </p:nvSpPr>
        <p:spPr>
          <a:xfrm>
            <a:off x="6426200" y="2819400"/>
            <a:ext cx="2133600" cy="1016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ctr"/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logins in one month (November 2025)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7F3733DB-ECD5-28DF-E3A8-3161C819ED2C}"/>
              </a:ext>
            </a:extLst>
          </p:cNvPr>
          <p:cNvSpPr/>
          <p:nvPr/>
        </p:nvSpPr>
        <p:spPr>
          <a:xfrm>
            <a:off x="8991600" y="1524000"/>
            <a:ext cx="2590800" cy="2540000"/>
          </a:xfrm>
          <a:prstGeom prst="roundRect">
            <a:avLst/>
          </a:prstGeom>
          <a:solidFill>
            <a:srgbClr val="FDE6E6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8C95E1-AC4F-19BB-43CC-71D3C9A29BE8}"/>
              </a:ext>
            </a:extLst>
          </p:cNvPr>
          <p:cNvSpPr txBox="1"/>
          <p:nvPr/>
        </p:nvSpPr>
        <p:spPr>
          <a:xfrm>
            <a:off x="9144000" y="1854200"/>
            <a:ext cx="2286000" cy="812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ctr"/>
            <a:r>
              <a:rPr lang="en-GB" sz="4600" b="1">
                <a:solidFill>
                  <a:srgbClr val="EE5253"/>
                </a:solidFill>
                <a:latin typeface="Calibri" panose="020F0502020204030204" pitchFamily="34" charset="0"/>
              </a:rPr>
              <a:t>6.6M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C83AAFD-4C72-6B92-86BC-3AA0AF34C6C8}"/>
              </a:ext>
            </a:extLst>
          </p:cNvPr>
          <p:cNvSpPr txBox="1"/>
          <p:nvPr/>
        </p:nvSpPr>
        <p:spPr>
          <a:xfrm>
            <a:off x="9220200" y="2819400"/>
            <a:ext cx="2133600" cy="1016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ctr"/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hospital appointments managed in one month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B6362CAD-1165-7A7D-6BCC-16D21E357B7A}"/>
              </a:ext>
            </a:extLst>
          </p:cNvPr>
          <p:cNvSpPr/>
          <p:nvPr/>
        </p:nvSpPr>
        <p:spPr>
          <a:xfrm>
            <a:off x="609600" y="4368800"/>
            <a:ext cx="10972800" cy="965200"/>
          </a:xfrm>
          <a:prstGeom prst="roundRect">
            <a:avLst/>
          </a:prstGeom>
          <a:solidFill>
            <a:srgbClr val="8854D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B750958-5714-DE35-69EA-E4A94E4FEDB0}"/>
              </a:ext>
            </a:extLst>
          </p:cNvPr>
          <p:cNvSpPr txBox="1"/>
          <p:nvPr/>
        </p:nvSpPr>
        <p:spPr>
          <a:xfrm>
            <a:off x="965200" y="4368800"/>
            <a:ext cx="10261600" cy="965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2000" b="1">
                <a:solidFill>
                  <a:srgbClr val="FFFFFF"/>
                </a:solidFill>
                <a:latin typeface="Calibri" panose="020F0502020204030204" pitchFamily="34" charset="0"/>
              </a:rPr>
              <a:t>The app is not only for GP surgeries any more. It now connects GP surgeries and hospitals.</a:t>
            </a:r>
            <a:endParaRPr lang="en-GB" sz="2000" b="1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5F35A57-D668-33E7-5368-3A33ECC1CE27}"/>
              </a:ext>
            </a:extLst>
          </p:cNvPr>
          <p:cNvSpPr txBox="1"/>
          <p:nvPr/>
        </p:nvSpPr>
        <p:spPr>
          <a:xfrm>
            <a:off x="609600" y="5537200"/>
            <a:ext cx="5080000" cy="2286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200">
                <a:solidFill>
                  <a:srgbClr val="636E72"/>
                </a:solidFill>
                <a:latin typeface="Calibri" panose="020F0502020204030204" pitchFamily="34" charset="0"/>
              </a:rPr>
              <a:t>Source: NHS England (2025)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D2003E8-4887-0BA3-4B8D-F2865076E371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3037619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53A359F5-C3CF-C619-02F2-3F6EB6E72823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F953951C-69E1-1D76-F509-D0082E5A7FF8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A20F9E8-6774-D30A-F393-54F7D2BD5636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869D95-FB5C-38E3-ADFA-DF145F3DACA0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222F3E"/>
                </a:solidFill>
                <a:latin typeface="Calibri" panose="020F0502020204030204" pitchFamily="34" charset="0"/>
              </a:rPr>
              <a:t>Impact on staff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B1AFDA1-F53B-6677-92D6-4CD238E6C984}"/>
              </a:ext>
            </a:extLst>
          </p:cNvPr>
          <p:cNvSpPr/>
          <p:nvPr/>
        </p:nvSpPr>
        <p:spPr>
          <a:xfrm>
            <a:off x="609600" y="1422400"/>
            <a:ext cx="5384800" cy="3251200"/>
          </a:xfrm>
          <a:prstGeom prst="roundRect">
            <a:avLst/>
          </a:prstGeom>
          <a:solidFill>
            <a:srgbClr val="DDF5E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9FA3127-48D0-9D2C-6545-DDDB54C3E9CD}"/>
              </a:ext>
            </a:extLst>
          </p:cNvPr>
          <p:cNvSpPr/>
          <p:nvPr/>
        </p:nvSpPr>
        <p:spPr>
          <a:xfrm>
            <a:off x="863600" y="1651000"/>
            <a:ext cx="508000" cy="5080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400" b="1">
                <a:solidFill>
                  <a:srgbClr val="FFFFFF"/>
                </a:solidFill>
                <a:latin typeface="Calibri" panose="020F0502020204030204" pitchFamily="34" charset="0"/>
              </a:rPr>
              <a:t>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BD8E88-ED29-3568-3DEE-F5E62ED85825}"/>
              </a:ext>
            </a:extLst>
          </p:cNvPr>
          <p:cNvSpPr txBox="1"/>
          <p:nvPr/>
        </p:nvSpPr>
        <p:spPr>
          <a:xfrm>
            <a:off x="1524000" y="1651000"/>
            <a:ext cx="4191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200" b="1">
                <a:solidFill>
                  <a:srgbClr val="10AC84"/>
                </a:solidFill>
                <a:latin typeface="Calibri" panose="020F0502020204030204" pitchFamily="34" charset="0"/>
              </a:rPr>
              <a:t>The good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0C9F337-F2C3-6DCE-8E78-9D00C16E13BB}"/>
              </a:ext>
            </a:extLst>
          </p:cNvPr>
          <p:cNvSpPr txBox="1"/>
          <p:nvPr/>
        </p:nvSpPr>
        <p:spPr>
          <a:xfrm>
            <a:off x="863600" y="2362200"/>
            <a:ext cx="4876800" cy="2159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Receptionists now help patients find the right service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Up to 6,500 staff got training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Since November 2023, patients can read their GP notes online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323BD39-898C-AEFA-9573-396BDFB83BDD}"/>
              </a:ext>
            </a:extLst>
          </p:cNvPr>
          <p:cNvSpPr/>
          <p:nvPr/>
        </p:nvSpPr>
        <p:spPr>
          <a:xfrm>
            <a:off x="6197600" y="1422400"/>
            <a:ext cx="5384800" cy="3251200"/>
          </a:xfrm>
          <a:prstGeom prst="roundRect">
            <a:avLst/>
          </a:prstGeom>
          <a:solidFill>
            <a:srgbClr val="FDE6E6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FA766F3E-07D0-B489-6C49-632B5B1FAA72}"/>
              </a:ext>
            </a:extLst>
          </p:cNvPr>
          <p:cNvSpPr/>
          <p:nvPr/>
        </p:nvSpPr>
        <p:spPr>
          <a:xfrm>
            <a:off x="6451600" y="1651000"/>
            <a:ext cx="508000" cy="508000"/>
          </a:xfrm>
          <a:prstGeom prst="ellipse">
            <a:avLst/>
          </a:prstGeom>
          <a:solidFill>
            <a:srgbClr val="EE5253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400" b="1">
                <a:solidFill>
                  <a:srgbClr val="FFFFFF"/>
                </a:solidFill>
                <a:latin typeface="Calibri" panose="020F0502020204030204" pitchFamily="34" charset="0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F7D49A-C463-AA3A-D144-E19C2451F97F}"/>
              </a:ext>
            </a:extLst>
          </p:cNvPr>
          <p:cNvSpPr txBox="1"/>
          <p:nvPr/>
        </p:nvSpPr>
        <p:spPr>
          <a:xfrm>
            <a:off x="7112000" y="1651000"/>
            <a:ext cx="4191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200" b="1">
                <a:solidFill>
                  <a:srgbClr val="EE5253"/>
                </a:solidFill>
                <a:latin typeface="Calibri" panose="020F0502020204030204" pitchFamily="34" charset="0"/>
              </a:rPr>
              <a:t>The problems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7053B36-EC87-BF3C-54FF-B1DA29BDA76F}"/>
              </a:ext>
            </a:extLst>
          </p:cNvPr>
          <p:cNvSpPr txBox="1"/>
          <p:nvPr/>
        </p:nvSpPr>
        <p:spPr>
          <a:xfrm>
            <a:off x="6451600" y="2362200"/>
            <a:ext cx="4876800" cy="2159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Staff did not get less work. They got new tasks (Turner et al., 2023)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Some doctors write less in the notes. This can be unsafe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The change was very fast, and staff were already busy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8E0BDDF2-8599-6971-B742-A6301DF98CE0}"/>
              </a:ext>
            </a:extLst>
          </p:cNvPr>
          <p:cNvSpPr/>
          <p:nvPr/>
        </p:nvSpPr>
        <p:spPr>
          <a:xfrm>
            <a:off x="609600" y="4902200"/>
            <a:ext cx="10972800" cy="812800"/>
          </a:xfrm>
          <a:prstGeom prst="roundRect">
            <a:avLst/>
          </a:prstGeom>
          <a:solidFill>
            <a:srgbClr val="FECA57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EA8E6EC-98E7-D622-F04E-99BBCF0BD1D8}"/>
              </a:ext>
            </a:extLst>
          </p:cNvPr>
          <p:cNvSpPr txBox="1"/>
          <p:nvPr/>
        </p:nvSpPr>
        <p:spPr>
          <a:xfrm>
            <a:off x="965200" y="4902200"/>
            <a:ext cx="10261600" cy="8128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2200" b="1">
                <a:solidFill>
                  <a:srgbClr val="222F3E"/>
                </a:solidFill>
                <a:latin typeface="Calibri" panose="020F0502020204030204" pitchFamily="34" charset="0"/>
              </a:rPr>
              <a:t>Staff need time and training.</a:t>
            </a:r>
            <a:endParaRPr lang="en-GB" sz="2200" b="1">
              <a:solidFill>
                <a:srgbClr val="222F3E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04CE8F-8C4B-EEB8-EA5B-535021EE86AC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868716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1C58AFE9-7098-7381-7C30-01EB8E30F279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55F73C1-4243-6DC9-941D-ED44635C53BB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F5D3FC8D-3E14-DD79-7EFD-ED987E8CDAF6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3FC562-2CCE-B5AE-08B6-789E8D289D4B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222F3E"/>
                </a:solidFill>
                <a:latin typeface="Calibri" panose="020F0502020204030204" pitchFamily="34" charset="0"/>
              </a:rPr>
              <a:t>Impact on services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1870EE-9D11-C4FE-69BF-BEA8F42B2939}"/>
              </a:ext>
            </a:extLst>
          </p:cNvPr>
          <p:cNvSpPr txBox="1"/>
          <p:nvPr/>
        </p:nvSpPr>
        <p:spPr>
          <a:xfrm>
            <a:off x="609600" y="1422400"/>
            <a:ext cx="5334000" cy="3556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2000" b="1">
                <a:solidFill>
                  <a:srgbClr val="2E86DE"/>
                </a:solidFill>
                <a:latin typeface="Calibri" panose="020F0502020204030204" pitchFamily="34" charset="0"/>
              </a:rPr>
              <a:t>What the government expects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C40C821-4BAB-5B81-2D6F-1DAD1BAD5BC2}"/>
              </a:ext>
            </a:extLst>
          </p:cNvPr>
          <p:cNvSpPr/>
          <p:nvPr/>
        </p:nvSpPr>
        <p:spPr>
          <a:xfrm>
            <a:off x="609600" y="1930400"/>
            <a:ext cx="5080000" cy="914400"/>
          </a:xfrm>
          <a:prstGeom prst="roundRect">
            <a:avLst/>
          </a:prstGeom>
          <a:solidFill>
            <a:srgbClr val="E3F0FC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8FBAFD-FB47-439E-774B-45E16E4560AD}"/>
              </a:ext>
            </a:extLst>
          </p:cNvPr>
          <p:cNvSpPr txBox="1"/>
          <p:nvPr/>
        </p:nvSpPr>
        <p:spPr>
          <a:xfrm>
            <a:off x="838200" y="1930400"/>
            <a:ext cx="1905000" cy="9144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2E86DE"/>
                </a:solidFill>
                <a:latin typeface="Calibri" panose="020F0502020204030204" pitchFamily="34" charset="0"/>
              </a:rPr>
              <a:t>270M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85CC7F-1660-5402-9FC6-B5AC0B40F168}"/>
              </a:ext>
            </a:extLst>
          </p:cNvPr>
          <p:cNvSpPr txBox="1"/>
          <p:nvPr/>
        </p:nvSpPr>
        <p:spPr>
          <a:xfrm>
            <a:off x="2717800" y="1930400"/>
            <a:ext cx="2794000" cy="9144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1700">
                <a:solidFill>
                  <a:srgbClr val="2D3436"/>
                </a:solidFill>
                <a:latin typeface="Calibri" panose="020F0502020204030204" pitchFamily="34" charset="0"/>
              </a:rPr>
              <a:t>messages every year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E2BDB35-EE0E-18B1-A06B-567D98EDD364}"/>
              </a:ext>
            </a:extLst>
          </p:cNvPr>
          <p:cNvSpPr/>
          <p:nvPr/>
        </p:nvSpPr>
        <p:spPr>
          <a:xfrm>
            <a:off x="609600" y="2997200"/>
            <a:ext cx="5080000" cy="914400"/>
          </a:xfrm>
          <a:prstGeom prst="roundRect">
            <a:avLst/>
          </a:prstGeom>
          <a:solidFill>
            <a:srgbClr val="DDF5E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E608A2-2ECB-23A5-8248-84070D13C9DA}"/>
              </a:ext>
            </a:extLst>
          </p:cNvPr>
          <p:cNvSpPr txBox="1"/>
          <p:nvPr/>
        </p:nvSpPr>
        <p:spPr>
          <a:xfrm>
            <a:off x="838200" y="2997200"/>
            <a:ext cx="1905000" cy="9144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10AC84"/>
                </a:solidFill>
                <a:latin typeface="Calibri" panose="020F0502020204030204" pitchFamily="34" charset="0"/>
              </a:rPr>
              <a:t>50M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FE3F50-8EFE-C8E9-6343-48B4D18F1C5D}"/>
              </a:ext>
            </a:extLst>
          </p:cNvPr>
          <p:cNvSpPr txBox="1"/>
          <p:nvPr/>
        </p:nvSpPr>
        <p:spPr>
          <a:xfrm>
            <a:off x="2717800" y="2997200"/>
            <a:ext cx="2794000" cy="9144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1700">
                <a:solidFill>
                  <a:srgbClr val="2D3436"/>
                </a:solidFill>
                <a:latin typeface="Calibri" panose="020F0502020204030204" pitchFamily="34" charset="0"/>
              </a:rPr>
              <a:t>fewer paper letters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2CFC793-F60A-278E-2A16-A38C4D744B46}"/>
              </a:ext>
            </a:extLst>
          </p:cNvPr>
          <p:cNvSpPr/>
          <p:nvPr/>
        </p:nvSpPr>
        <p:spPr>
          <a:xfrm>
            <a:off x="609600" y="4064000"/>
            <a:ext cx="5080000" cy="914400"/>
          </a:xfrm>
          <a:prstGeom prst="roundRect">
            <a:avLst/>
          </a:prstGeom>
          <a:solidFill>
            <a:srgbClr val="EEE6FA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77D99B8-4141-3C47-8F35-537C81DEEE2F}"/>
              </a:ext>
            </a:extLst>
          </p:cNvPr>
          <p:cNvSpPr txBox="1"/>
          <p:nvPr/>
        </p:nvSpPr>
        <p:spPr>
          <a:xfrm>
            <a:off x="838200" y="4064000"/>
            <a:ext cx="1905000" cy="9144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8854D0"/>
                </a:solidFill>
                <a:latin typeface="Calibri" panose="020F0502020204030204" pitchFamily="34" charset="0"/>
              </a:rPr>
              <a:t>£200M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201C384-88DC-142A-4E20-53D422A3B1D7}"/>
              </a:ext>
            </a:extLst>
          </p:cNvPr>
          <p:cNvSpPr txBox="1"/>
          <p:nvPr/>
        </p:nvSpPr>
        <p:spPr>
          <a:xfrm>
            <a:off x="2717800" y="4064000"/>
            <a:ext cx="2794000" cy="9144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saved in 3 years (an estimate)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6127B89-A8FE-F057-ACBE-35C69572ED99}"/>
              </a:ext>
            </a:extLst>
          </p:cNvPr>
          <p:cNvSpPr txBox="1"/>
          <p:nvPr/>
        </p:nvSpPr>
        <p:spPr>
          <a:xfrm>
            <a:off x="609600" y="5207000"/>
            <a:ext cx="5080000" cy="2286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1200">
                <a:solidFill>
                  <a:srgbClr val="636E72"/>
                </a:solidFill>
                <a:latin typeface="Calibri" panose="020F0502020204030204" pitchFamily="34" charset="0"/>
              </a:rPr>
              <a:t>Source: DHSC (2025b)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EDE670F-2937-13D1-DE6E-0E6E8FB31D11}"/>
              </a:ext>
            </a:extLst>
          </p:cNvPr>
          <p:cNvSpPr/>
          <p:nvPr/>
        </p:nvSpPr>
        <p:spPr>
          <a:xfrm>
            <a:off x="6096000" y="1422400"/>
            <a:ext cx="5486400" cy="4318000"/>
          </a:xfrm>
          <a:prstGeom prst="roundRect">
            <a:avLst/>
          </a:prstGeom>
          <a:solidFill>
            <a:srgbClr val="FFF0E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8E637025-D219-60A4-11F4-100456280F42}"/>
              </a:ext>
            </a:extLst>
          </p:cNvPr>
          <p:cNvSpPr/>
          <p:nvPr/>
        </p:nvSpPr>
        <p:spPr>
          <a:xfrm>
            <a:off x="6350000" y="1651000"/>
            <a:ext cx="508000" cy="5080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400" b="1">
                <a:solidFill>
                  <a:srgbClr val="FFFFFF"/>
                </a:solidFill>
                <a:latin typeface="Calibri" panose="020F0502020204030204" pitchFamily="34" charset="0"/>
              </a:rPr>
              <a:t>!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5B19B68-B106-78BA-B965-B9B220AE6CF8}"/>
              </a:ext>
            </a:extLst>
          </p:cNvPr>
          <p:cNvSpPr txBox="1"/>
          <p:nvPr/>
        </p:nvSpPr>
        <p:spPr>
          <a:xfrm>
            <a:off x="7010400" y="1651000"/>
            <a:ext cx="4318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200" b="1">
                <a:solidFill>
                  <a:srgbClr val="E67E22"/>
                </a:solidFill>
                <a:latin typeface="Calibri" panose="020F0502020204030204" pitchFamily="34" charset="0"/>
              </a:rPr>
              <a:t>But...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F9CBE8E-0FB8-12BB-5968-4B917ADBD22F}"/>
              </a:ext>
            </a:extLst>
          </p:cNvPr>
          <p:cNvSpPr txBox="1"/>
          <p:nvPr/>
        </p:nvSpPr>
        <p:spPr>
          <a:xfrm>
            <a:off x="6350000" y="2362200"/>
            <a:ext cx="4978400" cy="3302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Only about half of users get messages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The £200M is only a guess. It is not proven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Phone and face-to-face are still needed, so the app does not replace them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Not all GP surgeries offer the same things (NHS England, 2023)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AE9D519-6573-5406-BDC7-A3C21B4B1FE5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26482802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41E5E1E1-05D5-EDD4-C839-DB6502B8C2DF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A3846350-1ECB-0C4F-1296-F39A5FF0FBE5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614A535F-D506-F4F7-EEFF-8B523A6ACA6E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E910B9-7507-06F2-3894-007277ADC61D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3400" b="1">
                <a:solidFill>
                  <a:srgbClr val="222F3E"/>
                </a:solidFill>
                <a:latin typeface="Calibri" panose="020F0502020204030204" pitchFamily="34" charset="0"/>
              </a:rPr>
              <a:t>Impact on patients and the community</a:t>
            </a:r>
            <a:endParaRPr lang="en-GB" sz="3400" b="1">
              <a:solidFill>
                <a:srgbClr val="222F3E"/>
              </a:solidFill>
              <a:latin typeface="Calibri" panose="020F050202020403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51AEC76-0C82-F0C1-1858-948D85C451B2}"/>
              </a:ext>
            </a:extLst>
          </p:cNvPr>
          <p:cNvSpPr/>
          <p:nvPr/>
        </p:nvSpPr>
        <p:spPr>
          <a:xfrm>
            <a:off x="609600" y="1422400"/>
            <a:ext cx="3517900" cy="4191000"/>
          </a:xfrm>
          <a:prstGeom prst="roundRect">
            <a:avLst/>
          </a:prstGeom>
          <a:solidFill>
            <a:srgbClr val="DDF5E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544B94C-39C5-6BC5-93B6-7A2F91E4D3FF}"/>
              </a:ext>
            </a:extLst>
          </p:cNvPr>
          <p:cNvSpPr/>
          <p:nvPr/>
        </p:nvSpPr>
        <p:spPr>
          <a:xfrm>
            <a:off x="838200" y="1651000"/>
            <a:ext cx="508000" cy="5080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400" b="1">
                <a:solidFill>
                  <a:srgbClr val="FFFFFF"/>
                </a:solidFill>
                <a:latin typeface="Calibri" panose="020F0502020204030204" pitchFamily="34" charset="0"/>
              </a:rPr>
              <a:t>+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8EFF68-B49F-BAA2-02BB-A05F4C45057A}"/>
              </a:ext>
            </a:extLst>
          </p:cNvPr>
          <p:cNvSpPr txBox="1"/>
          <p:nvPr/>
        </p:nvSpPr>
        <p:spPr>
          <a:xfrm>
            <a:off x="1498600" y="1651000"/>
            <a:ext cx="2413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200" b="1">
                <a:solidFill>
                  <a:srgbClr val="10AC84"/>
                </a:solidFill>
                <a:latin typeface="Calibri" panose="020F0502020204030204" pitchFamily="34" charset="0"/>
              </a:rPr>
              <a:t>The good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29BBCF2-B7FD-BC59-0E7A-403902B59748}"/>
              </a:ext>
            </a:extLst>
          </p:cNvPr>
          <p:cNvSpPr txBox="1"/>
          <p:nvPr/>
        </p:nvSpPr>
        <p:spPr>
          <a:xfrm>
            <a:off x="838200" y="2387600"/>
            <a:ext cx="3060700" cy="3175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Order medicines and book appointments at any time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Patients feel more involved in their care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Carers can help family members (only at the same GP surgery)</a:t>
            </a:r>
            <a:endParaRPr lang="en-GB" sz="16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819ED69-B9B7-21E2-EE0F-34C909986987}"/>
              </a:ext>
            </a:extLst>
          </p:cNvPr>
          <p:cNvSpPr/>
          <p:nvPr/>
        </p:nvSpPr>
        <p:spPr>
          <a:xfrm>
            <a:off x="4330700" y="1422400"/>
            <a:ext cx="3517900" cy="4191000"/>
          </a:xfrm>
          <a:prstGeom prst="roundRect">
            <a:avLst/>
          </a:prstGeom>
          <a:solidFill>
            <a:srgbClr val="FDE6E6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126F2F3A-2F30-5F25-1D72-0084362D6D38}"/>
              </a:ext>
            </a:extLst>
          </p:cNvPr>
          <p:cNvSpPr/>
          <p:nvPr/>
        </p:nvSpPr>
        <p:spPr>
          <a:xfrm>
            <a:off x="4559300" y="1651000"/>
            <a:ext cx="508000" cy="508000"/>
          </a:xfrm>
          <a:prstGeom prst="ellipse">
            <a:avLst/>
          </a:prstGeom>
          <a:solidFill>
            <a:srgbClr val="EE5253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400" b="1">
                <a:solidFill>
                  <a:srgbClr val="FFFFFF"/>
                </a:solidFill>
                <a:latin typeface="Calibri" panose="020F0502020204030204" pitchFamily="34" charset="0"/>
              </a:rPr>
              <a:t>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161A04F-670F-8E3F-A045-E1639A772942}"/>
              </a:ext>
            </a:extLst>
          </p:cNvPr>
          <p:cNvSpPr txBox="1"/>
          <p:nvPr/>
        </p:nvSpPr>
        <p:spPr>
          <a:xfrm>
            <a:off x="5219700" y="1651000"/>
            <a:ext cx="2413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200" b="1">
                <a:solidFill>
                  <a:srgbClr val="EE5253"/>
                </a:solidFill>
                <a:latin typeface="Calibri" panose="020F0502020204030204" pitchFamily="34" charset="0"/>
              </a:rPr>
              <a:t>Worries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09B01B1-CB1D-7924-5601-DC62C1DFB167}"/>
              </a:ext>
            </a:extLst>
          </p:cNvPr>
          <p:cNvSpPr txBox="1"/>
          <p:nvPr/>
        </p:nvSpPr>
        <p:spPr>
          <a:xfrm>
            <a:off x="4559300" y="2387600"/>
            <a:ext cx="3060700" cy="3175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Some notes made patients worried (Turner et al., 2023)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People worry about the safety of their data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Some people felt forced to use the app (Healthwatch Oxfordshire, 2025)</a:t>
            </a:r>
            <a:endParaRPr lang="en-GB" sz="16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8FFEA0A-8CC7-EA57-84F7-FA6978B2F299}"/>
              </a:ext>
            </a:extLst>
          </p:cNvPr>
          <p:cNvSpPr/>
          <p:nvPr/>
        </p:nvSpPr>
        <p:spPr>
          <a:xfrm>
            <a:off x="8051800" y="1422400"/>
            <a:ext cx="3517900" cy="4191000"/>
          </a:xfrm>
          <a:prstGeom prst="roundRect">
            <a:avLst/>
          </a:prstGeom>
          <a:solidFill>
            <a:srgbClr val="EEE6FA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35237477-0DD1-9FCE-61D5-B30662296086}"/>
              </a:ext>
            </a:extLst>
          </p:cNvPr>
          <p:cNvSpPr/>
          <p:nvPr/>
        </p:nvSpPr>
        <p:spPr>
          <a:xfrm>
            <a:off x="8280400" y="1651000"/>
            <a:ext cx="508000" cy="508000"/>
          </a:xfrm>
          <a:prstGeom prst="ellipse">
            <a:avLst/>
          </a:prstGeom>
          <a:solidFill>
            <a:srgbClr val="8854D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1700" b="1">
                <a:solidFill>
                  <a:srgbClr val="FFFFFF"/>
                </a:solidFill>
                <a:latin typeface="Segoe UI Symbol" panose="020B0502040204020203" pitchFamily="34" charset="0"/>
              </a:rPr>
              <a:t>★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75BB11E-50A6-8A15-8963-3BECB4F742D9}"/>
              </a:ext>
            </a:extLst>
          </p:cNvPr>
          <p:cNvSpPr txBox="1"/>
          <p:nvPr/>
        </p:nvSpPr>
        <p:spPr>
          <a:xfrm>
            <a:off x="8940800" y="1651000"/>
            <a:ext cx="2413000" cy="5080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200" b="1">
                <a:solidFill>
                  <a:srgbClr val="8854D0"/>
                </a:solidFill>
                <a:latin typeface="Calibri" panose="020F0502020204030204" pitchFamily="34" charset="0"/>
              </a:rPr>
              <a:t>Community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9974BB-EE13-25BB-5179-2B36D3DD632D}"/>
              </a:ext>
            </a:extLst>
          </p:cNvPr>
          <p:cNvSpPr txBox="1"/>
          <p:nvPr/>
        </p:nvSpPr>
        <p:spPr>
          <a:xfrm>
            <a:off x="8280400" y="2387600"/>
            <a:ext cx="3060700" cy="3175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Showed COVID vaccine status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Sends invitations for health checks (screening)</a:t>
            </a:r>
          </a:p>
          <a:p>
            <a:pPr marL="203200" indent="-203200">
              <a:spcAft>
                <a:spcPts val="1000"/>
              </a:spcAft>
              <a:buFont typeface="+mj-lt"/>
              <a:buChar char="•"/>
            </a:pPr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Patients can help test new features</a:t>
            </a:r>
            <a:endParaRPr lang="en-GB" sz="16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B389D40-E6C7-6A80-FD98-BC801B0C4818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7</a:t>
            </a:r>
          </a:p>
        </p:txBody>
      </p:sp>
    </p:spTree>
    <p:extLst>
      <p:ext uri="{BB962C8B-B14F-4D97-AF65-F5344CB8AC3E}">
        <p14:creationId xmlns:p14="http://schemas.microsoft.com/office/powerpoint/2010/main" val="1614185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BC1F55D8-3FD2-1BDD-B694-AF634FE74FC2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8D2E527-86AE-6E20-06DA-9D47B32140C3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595F1B7-D74F-456E-B3C2-D45A345F0ECF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CDB1C9-FC1D-7C4E-C728-1E6276E91922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3400" b="1">
                <a:solidFill>
                  <a:srgbClr val="222F3E"/>
                </a:solidFill>
                <a:latin typeface="Calibri" panose="020F0502020204030204" pitchFamily="34" charset="0"/>
              </a:rPr>
              <a:t>The biggest problem: digital exclusion</a:t>
            </a:r>
            <a:endParaRPr lang="en-GB" sz="3400" b="1">
              <a:solidFill>
                <a:srgbClr val="222F3E"/>
              </a:solidFill>
              <a:latin typeface="Calibri" panose="020F0502020204030204" pitchFamily="34" charset="0"/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395361C3-1D1E-4E73-310B-9243A0145233}"/>
              </a:ext>
            </a:extLst>
          </p:cNvPr>
          <p:cNvSpPr/>
          <p:nvPr/>
        </p:nvSpPr>
        <p:spPr>
          <a:xfrm>
            <a:off x="609600" y="1422400"/>
            <a:ext cx="2565400" cy="2006600"/>
          </a:xfrm>
          <a:prstGeom prst="roundRect">
            <a:avLst/>
          </a:prstGeom>
          <a:solidFill>
            <a:srgbClr val="E3F0FC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F08C23-A57C-C821-8F33-CEF9517B4A16}"/>
              </a:ext>
            </a:extLst>
          </p:cNvPr>
          <p:cNvSpPr txBox="1"/>
          <p:nvPr/>
        </p:nvSpPr>
        <p:spPr>
          <a:xfrm>
            <a:off x="812800" y="1600200"/>
            <a:ext cx="2159000" cy="635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4000" b="1">
                <a:solidFill>
                  <a:srgbClr val="2E86DE"/>
                </a:solidFill>
                <a:latin typeface="Calibri" panose="020F0502020204030204" pitchFamily="34" charset="0"/>
              </a:rPr>
              <a:t>8.5M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D25E3C-A1CB-2F0C-5783-06D024226A90}"/>
              </a:ext>
            </a:extLst>
          </p:cNvPr>
          <p:cNvSpPr txBox="1"/>
          <p:nvPr/>
        </p:nvSpPr>
        <p:spPr>
          <a:xfrm>
            <a:off x="812800" y="2336800"/>
            <a:ext cx="2159000" cy="965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UK adults do not have basic digital skills</a:t>
            </a:r>
            <a:endParaRPr lang="en-GB" sz="16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589BE7C-6CCF-3540-DFBC-13F9961E42B5}"/>
              </a:ext>
            </a:extLst>
          </p:cNvPr>
          <p:cNvSpPr/>
          <p:nvPr/>
        </p:nvSpPr>
        <p:spPr>
          <a:xfrm>
            <a:off x="3378200" y="1422400"/>
            <a:ext cx="2565400" cy="2006600"/>
          </a:xfrm>
          <a:prstGeom prst="roundRect">
            <a:avLst/>
          </a:prstGeom>
          <a:solidFill>
            <a:srgbClr val="DDF5E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E4D416A-AA75-4A45-33D0-8915759E8C71}"/>
              </a:ext>
            </a:extLst>
          </p:cNvPr>
          <p:cNvSpPr txBox="1"/>
          <p:nvPr/>
        </p:nvSpPr>
        <p:spPr>
          <a:xfrm>
            <a:off x="3581400" y="1600200"/>
            <a:ext cx="2159000" cy="635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4000" b="1">
                <a:solidFill>
                  <a:srgbClr val="10AC84"/>
                </a:solidFill>
                <a:latin typeface="Calibri" panose="020F0502020204030204" pitchFamily="34" charset="0"/>
              </a:rPr>
              <a:t>77%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419EAA-D435-3332-E3AA-2E136A912769}"/>
              </a:ext>
            </a:extLst>
          </p:cNvPr>
          <p:cNvSpPr txBox="1"/>
          <p:nvPr/>
        </p:nvSpPr>
        <p:spPr>
          <a:xfrm>
            <a:off x="3581400" y="2336800"/>
            <a:ext cx="2159000" cy="965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of them are over 65</a:t>
            </a:r>
            <a:endParaRPr lang="en-GB" sz="16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61FC443F-1C30-42AF-2C29-9285A2AFD94D}"/>
              </a:ext>
            </a:extLst>
          </p:cNvPr>
          <p:cNvSpPr/>
          <p:nvPr/>
        </p:nvSpPr>
        <p:spPr>
          <a:xfrm>
            <a:off x="609600" y="3606800"/>
            <a:ext cx="2565400" cy="2006600"/>
          </a:xfrm>
          <a:prstGeom prst="roundRect">
            <a:avLst/>
          </a:prstGeom>
          <a:solidFill>
            <a:srgbClr val="FFF0E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AD94F84-F9BB-C29D-D27B-3F4D008996D2}"/>
              </a:ext>
            </a:extLst>
          </p:cNvPr>
          <p:cNvSpPr txBox="1"/>
          <p:nvPr/>
        </p:nvSpPr>
        <p:spPr>
          <a:xfrm>
            <a:off x="812800" y="3784600"/>
            <a:ext cx="2159000" cy="635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4000" b="1">
                <a:solidFill>
                  <a:srgbClr val="E67E22"/>
                </a:solidFill>
                <a:latin typeface="Calibri" panose="020F0502020204030204" pitchFamily="34" charset="0"/>
              </a:rPr>
              <a:t>4.27M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B127BA-564A-39C1-BD50-42693C94F4E3}"/>
              </a:ext>
            </a:extLst>
          </p:cNvPr>
          <p:cNvSpPr txBox="1"/>
          <p:nvPr/>
        </p:nvSpPr>
        <p:spPr>
          <a:xfrm>
            <a:off x="812800" y="4521200"/>
            <a:ext cx="2159000" cy="965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patients in poorer areas use the app less</a:t>
            </a:r>
            <a:endParaRPr lang="en-GB" sz="16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255C5AD-F374-20B1-66F4-7DFE71AD3B4E}"/>
              </a:ext>
            </a:extLst>
          </p:cNvPr>
          <p:cNvSpPr/>
          <p:nvPr/>
        </p:nvSpPr>
        <p:spPr>
          <a:xfrm>
            <a:off x="3378200" y="3606800"/>
            <a:ext cx="2565400" cy="2006600"/>
          </a:xfrm>
          <a:prstGeom prst="roundRect">
            <a:avLst/>
          </a:prstGeom>
          <a:solidFill>
            <a:srgbClr val="FDE6E6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F1B79B1-E10E-3EDF-93E3-10CC2DF0BFE4}"/>
              </a:ext>
            </a:extLst>
          </p:cNvPr>
          <p:cNvSpPr txBox="1"/>
          <p:nvPr/>
        </p:nvSpPr>
        <p:spPr>
          <a:xfrm>
            <a:off x="3581400" y="3784600"/>
            <a:ext cx="2159000" cy="635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4000" b="1">
                <a:solidFill>
                  <a:srgbClr val="EE5253"/>
                </a:solidFill>
                <a:latin typeface="Calibri" panose="020F0502020204030204" pitchFamily="34" charset="0"/>
              </a:rPr>
              <a:t>1 in 4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94622EC-1AC2-9D95-C2C2-8BC6B27CCA36}"/>
              </a:ext>
            </a:extLst>
          </p:cNvPr>
          <p:cNvSpPr txBox="1"/>
          <p:nvPr/>
        </p:nvSpPr>
        <p:spPr>
          <a:xfrm>
            <a:off x="3581400" y="4521200"/>
            <a:ext cx="2159000" cy="965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600">
                <a:solidFill>
                  <a:srgbClr val="2D3436"/>
                </a:solidFill>
                <a:latin typeface="Calibri" panose="020F0502020204030204" pitchFamily="34" charset="0"/>
              </a:rPr>
              <a:t>people asked face-to-face never used the app</a:t>
            </a:r>
            <a:endParaRPr lang="en-GB" sz="16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248C190-8E58-F552-A906-4B1B3D25033E}"/>
              </a:ext>
            </a:extLst>
          </p:cNvPr>
          <p:cNvSpPr/>
          <p:nvPr/>
        </p:nvSpPr>
        <p:spPr>
          <a:xfrm>
            <a:off x="6350000" y="1422400"/>
            <a:ext cx="5232400" cy="1651000"/>
          </a:xfrm>
          <a:prstGeom prst="roundRect">
            <a:avLst/>
          </a:prstGeom>
          <a:solidFill>
            <a:srgbClr val="8854D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710A616-9C70-451C-CEFC-9C3B1AE1ABA0}"/>
              </a:ext>
            </a:extLst>
          </p:cNvPr>
          <p:cNvSpPr txBox="1"/>
          <p:nvPr/>
        </p:nvSpPr>
        <p:spPr>
          <a:xfrm>
            <a:off x="6654800" y="1422400"/>
            <a:ext cx="4622800" cy="16510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2100" b="1">
                <a:solidFill>
                  <a:srgbClr val="FFFFFF"/>
                </a:solidFill>
                <a:latin typeface="Calibri" panose="020F0502020204030204" pitchFamily="34" charset="0"/>
              </a:rPr>
              <a:t>People know about the app. The problem is skills, confidence, money and trust.</a:t>
            </a:r>
            <a:endParaRPr lang="en-GB" sz="2100" b="1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19C3FD2-F8C1-7F6E-85D5-584F1EBC1851}"/>
              </a:ext>
            </a:extLst>
          </p:cNvPr>
          <p:cNvSpPr txBox="1"/>
          <p:nvPr/>
        </p:nvSpPr>
        <p:spPr>
          <a:xfrm>
            <a:off x="6350000" y="3327400"/>
            <a:ext cx="5232400" cy="2286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12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People who need care the most may get the least help</a:t>
            </a:r>
          </a:p>
          <a:p>
            <a:pPr marL="203200" indent="-203200">
              <a:spcAft>
                <a:spcPts val="12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It is also harder for people with poor English, poor eyesight or learning disabilities</a:t>
            </a:r>
          </a:p>
          <a:p>
            <a:pPr marL="203200" indent="-203200">
              <a:spcAft>
                <a:spcPts val="1200"/>
              </a:spcAft>
              <a:buFont typeface="+mj-lt"/>
              <a:buChar char="•"/>
            </a:pPr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Other options must stay available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993511FF-1980-1F80-E1E0-8946A80FA9FD}"/>
              </a:ext>
            </a:extLst>
          </p:cNvPr>
          <p:cNvSpPr txBox="1"/>
          <p:nvPr/>
        </p:nvSpPr>
        <p:spPr>
          <a:xfrm>
            <a:off x="609600" y="5867400"/>
            <a:ext cx="10972800" cy="2286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US" sz="1200">
                <a:solidFill>
                  <a:srgbClr val="636E72"/>
                </a:solidFill>
                <a:latin typeface="Calibri" panose="020F0502020204030204" pitchFamily="34" charset="0"/>
              </a:rPr>
              <a:t>Sources: Good Things Foundation (2024); Zhang et al. (2023); Healthwatch Oxfordshire (2025)</a:t>
            </a:r>
            <a:endParaRPr lang="en-GB" sz="1200">
              <a:solidFill>
                <a:srgbClr val="636E72"/>
              </a:solidFill>
              <a:latin typeface="Calibri" panose="020F050202020403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795AA02-CDE8-313E-81E3-03BBAB05F828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3517142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6F0A87D2-67D7-C4BD-B1EB-41C1D4186005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9880C50A-0881-D102-389F-BDF4C0AA1AD3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5B135A98-76CB-3208-AAEC-433BF540C018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55C23E-F833-5C9C-0206-38FA11340016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222F3E"/>
                </a:solidFill>
                <a:latin typeface="Calibri" panose="020F0502020204030204" pitchFamily="34" charset="0"/>
              </a:rPr>
              <a:t>My recommendations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8FB2254-4CC8-049A-E74E-679952D01923}"/>
              </a:ext>
            </a:extLst>
          </p:cNvPr>
          <p:cNvSpPr/>
          <p:nvPr/>
        </p:nvSpPr>
        <p:spPr>
          <a:xfrm>
            <a:off x="609600" y="1422400"/>
            <a:ext cx="10972800" cy="990600"/>
          </a:xfrm>
          <a:prstGeom prst="roundRect">
            <a:avLst/>
          </a:prstGeom>
          <a:solidFill>
            <a:srgbClr val="E3F0FC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90ADEC1-0EA5-9AF9-6EB5-51C01F3072B5}"/>
              </a:ext>
            </a:extLst>
          </p:cNvPr>
          <p:cNvSpPr/>
          <p:nvPr/>
        </p:nvSpPr>
        <p:spPr>
          <a:xfrm>
            <a:off x="863600" y="1625600"/>
            <a:ext cx="584200" cy="584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200" b="1">
                <a:solidFill>
                  <a:srgbClr val="FFFFFF"/>
                </a:solidFill>
                <a:latin typeface="Calibri" panose="020F0502020204030204" pitchFamily="34" charset="0"/>
              </a:rPr>
              <a:t>1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0FA21D-6E48-C8C5-0AC6-5D64D42A37E0}"/>
              </a:ext>
            </a:extLst>
          </p:cNvPr>
          <p:cNvSpPr txBox="1"/>
          <p:nvPr/>
        </p:nvSpPr>
        <p:spPr>
          <a:xfrm>
            <a:off x="1701800" y="1422400"/>
            <a:ext cx="3683000" cy="990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2000" b="1">
                <a:solidFill>
                  <a:srgbClr val="2E86DE"/>
                </a:solidFill>
                <a:latin typeface="Calibri" panose="020F0502020204030204" pitchFamily="34" charset="0"/>
              </a:rPr>
              <a:t>Time and training for staff</a:t>
            </a:r>
            <a:endParaRPr lang="en-GB" sz="2000" b="1">
              <a:solidFill>
                <a:srgbClr val="2E86DE"/>
              </a:solidFill>
              <a:latin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964168-B2DB-D942-E892-C393B24AE7D5}"/>
              </a:ext>
            </a:extLst>
          </p:cNvPr>
          <p:cNvSpPr txBox="1"/>
          <p:nvPr/>
        </p:nvSpPr>
        <p:spPr>
          <a:xfrm>
            <a:off x="5588000" y="1422400"/>
            <a:ext cx="5715000" cy="990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Training on patient records and safety.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9912A0B-7C43-3EA4-4D65-E0189721B710}"/>
              </a:ext>
            </a:extLst>
          </p:cNvPr>
          <p:cNvSpPr/>
          <p:nvPr/>
        </p:nvSpPr>
        <p:spPr>
          <a:xfrm>
            <a:off x="609600" y="2565400"/>
            <a:ext cx="10972800" cy="990600"/>
          </a:xfrm>
          <a:prstGeom prst="roundRect">
            <a:avLst/>
          </a:prstGeom>
          <a:solidFill>
            <a:srgbClr val="DDF5E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CF3189-648B-F9D4-71D4-D8D4F9A75295}"/>
              </a:ext>
            </a:extLst>
          </p:cNvPr>
          <p:cNvSpPr/>
          <p:nvPr/>
        </p:nvSpPr>
        <p:spPr>
          <a:xfrm>
            <a:off x="863600" y="2768600"/>
            <a:ext cx="584200" cy="584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200" b="1">
                <a:solidFill>
                  <a:srgbClr val="FFFFFF"/>
                </a:solidFill>
                <a:latin typeface="Calibri" panose="020F0502020204030204" pitchFamily="34" charset="0"/>
              </a:rPr>
              <a:t>2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96025E4-79F8-989E-B485-9D7059D8159C}"/>
              </a:ext>
            </a:extLst>
          </p:cNvPr>
          <p:cNvSpPr txBox="1"/>
          <p:nvPr/>
        </p:nvSpPr>
        <p:spPr>
          <a:xfrm>
            <a:off x="1701800" y="2565400"/>
            <a:ext cx="3683000" cy="990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000" b="1">
                <a:solidFill>
                  <a:srgbClr val="10AC84"/>
                </a:solidFill>
                <a:latin typeface="Calibri" panose="020F0502020204030204" pitchFamily="34" charset="0"/>
              </a:rPr>
              <a:t>Help people go digital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9A6B856-3E3F-7EA4-923E-D5871D0C5072}"/>
              </a:ext>
            </a:extLst>
          </p:cNvPr>
          <p:cNvSpPr txBox="1"/>
          <p:nvPr/>
        </p:nvSpPr>
        <p:spPr>
          <a:xfrm>
            <a:off x="5588000" y="2565400"/>
            <a:ext cx="5715000" cy="990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Digital champions and help in libraries. Keep phone and face-to-face options.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0F50A0A2-302B-73C2-3395-852DEBE92B11}"/>
              </a:ext>
            </a:extLst>
          </p:cNvPr>
          <p:cNvSpPr/>
          <p:nvPr/>
        </p:nvSpPr>
        <p:spPr>
          <a:xfrm>
            <a:off x="609600" y="3708400"/>
            <a:ext cx="10972800" cy="990600"/>
          </a:xfrm>
          <a:prstGeom prst="roundRect">
            <a:avLst/>
          </a:prstGeom>
          <a:solidFill>
            <a:srgbClr val="FFF0E0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1AFB303-A2EC-71CF-4F01-94122BF1D671}"/>
              </a:ext>
            </a:extLst>
          </p:cNvPr>
          <p:cNvSpPr/>
          <p:nvPr/>
        </p:nvSpPr>
        <p:spPr>
          <a:xfrm>
            <a:off x="863600" y="3911600"/>
            <a:ext cx="584200" cy="584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200" b="1">
                <a:solidFill>
                  <a:srgbClr val="FFFFFF"/>
                </a:solidFill>
                <a:latin typeface="Calibri" panose="020F0502020204030204" pitchFamily="34" charset="0"/>
              </a:rPr>
              <a:t>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F39D1A3-F185-7B6D-1668-8F8125682106}"/>
              </a:ext>
            </a:extLst>
          </p:cNvPr>
          <p:cNvSpPr txBox="1"/>
          <p:nvPr/>
        </p:nvSpPr>
        <p:spPr>
          <a:xfrm>
            <a:off x="1701800" y="3708400"/>
            <a:ext cx="3683000" cy="990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000" b="1">
                <a:solidFill>
                  <a:srgbClr val="E67E22"/>
                </a:solidFill>
                <a:latin typeface="Calibri" panose="020F0502020204030204" pitchFamily="34" charset="0"/>
              </a:rPr>
              <a:t>Connect the systems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382E59A-A909-725C-1628-4D77DE132C3B}"/>
              </a:ext>
            </a:extLst>
          </p:cNvPr>
          <p:cNvSpPr txBox="1"/>
          <p:nvPr/>
        </p:nvSpPr>
        <p:spPr>
          <a:xfrm>
            <a:off x="5588000" y="3708400"/>
            <a:ext cx="5715000" cy="990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The same app features for everyone, in every area.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1FE3907C-D6E5-E8F8-FE87-E0F622B4DFAC}"/>
              </a:ext>
            </a:extLst>
          </p:cNvPr>
          <p:cNvSpPr/>
          <p:nvPr/>
        </p:nvSpPr>
        <p:spPr>
          <a:xfrm>
            <a:off x="609600" y="4851400"/>
            <a:ext cx="10972800" cy="990600"/>
          </a:xfrm>
          <a:prstGeom prst="roundRect">
            <a:avLst/>
          </a:prstGeom>
          <a:solidFill>
            <a:srgbClr val="FDE6E6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6ED83372-3658-418A-6406-C2EC40AC569D}"/>
              </a:ext>
            </a:extLst>
          </p:cNvPr>
          <p:cNvSpPr/>
          <p:nvPr/>
        </p:nvSpPr>
        <p:spPr>
          <a:xfrm>
            <a:off x="863600" y="5054600"/>
            <a:ext cx="584200" cy="584200"/>
          </a:xfrm>
          <a:prstGeom prst="ellipse">
            <a:avLst/>
          </a:prstGeom>
          <a:solidFill>
            <a:srgbClr val="EE5253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rtlCol="0" anchor="ctr"/>
          <a:lstStyle/>
          <a:p>
            <a:pPr algn="ctr"/>
            <a:r>
              <a:rPr lang="en-GB" sz="2200" b="1">
                <a:solidFill>
                  <a:srgbClr val="FFFFFF"/>
                </a:solidFill>
                <a:latin typeface="Calibri" panose="020F0502020204030204" pitchFamily="34" charset="0"/>
              </a:rPr>
              <a:t>4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C0E6F28-9F80-94CC-E395-970D5588F5D7}"/>
              </a:ext>
            </a:extLst>
          </p:cNvPr>
          <p:cNvSpPr txBox="1"/>
          <p:nvPr/>
        </p:nvSpPr>
        <p:spPr>
          <a:xfrm>
            <a:off x="1701800" y="4851400"/>
            <a:ext cx="3683000" cy="990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2000" b="1">
                <a:solidFill>
                  <a:srgbClr val="EE5253"/>
                </a:solidFill>
                <a:latin typeface="Calibri" panose="020F0502020204030204" pitchFamily="34" charset="0"/>
              </a:rPr>
              <a:t>Ask patients and staff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4E9A33D-A53F-29B9-CB67-4EFF25CBE4AB}"/>
              </a:ext>
            </a:extLst>
          </p:cNvPr>
          <p:cNvSpPr txBox="1"/>
          <p:nvPr/>
        </p:nvSpPr>
        <p:spPr>
          <a:xfrm>
            <a:off x="5588000" y="4851400"/>
            <a:ext cx="5715000" cy="9906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1700">
                <a:solidFill>
                  <a:srgbClr val="2D3436"/>
                </a:solidFill>
                <a:latin typeface="Calibri" panose="020F0502020204030204" pitchFamily="34" charset="0"/>
              </a:rPr>
              <a:t>Design new features with them, and check if money is really saved.</a:t>
            </a:r>
            <a:endParaRPr lang="en-GB" sz="17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4A04D330-3CFC-6043-3412-830702515F60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3465651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854D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B0DA9B56-05E3-7DE6-8FA1-0141F966934D}"/>
              </a:ext>
            </a:extLst>
          </p:cNvPr>
          <p:cNvSpPr/>
          <p:nvPr/>
        </p:nvSpPr>
        <p:spPr>
          <a:xfrm>
            <a:off x="10160000" y="4826000"/>
            <a:ext cx="3302000" cy="3302000"/>
          </a:xfrm>
          <a:prstGeom prst="ellipse">
            <a:avLst/>
          </a:prstGeom>
          <a:solidFill>
            <a:srgbClr val="EE5253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B2CE739-CE7F-4BB7-80C7-02D04971ED68}"/>
              </a:ext>
            </a:extLst>
          </p:cNvPr>
          <p:cNvSpPr/>
          <p:nvPr/>
        </p:nvSpPr>
        <p:spPr>
          <a:xfrm>
            <a:off x="9398000" y="-762000"/>
            <a:ext cx="1778000" cy="1778000"/>
          </a:xfrm>
          <a:prstGeom prst="ellipse">
            <a:avLst/>
          </a:prstGeom>
          <a:solidFill>
            <a:srgbClr val="FECA57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65B4DE-D791-0816-2C0E-0B4DA9F0BEC2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FFFFFF"/>
                </a:solidFill>
                <a:latin typeface="Calibri" panose="020F0502020204030204" pitchFamily="34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6E613B-BAEA-D7C5-B575-23409F9E4179}"/>
              </a:ext>
            </a:extLst>
          </p:cNvPr>
          <p:cNvSpPr txBox="1"/>
          <p:nvPr/>
        </p:nvSpPr>
        <p:spPr>
          <a:xfrm>
            <a:off x="609600" y="1422400"/>
            <a:ext cx="2540000" cy="3556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2200" b="1">
                <a:solidFill>
                  <a:srgbClr val="FECA57"/>
                </a:solidFill>
                <a:latin typeface="Calibri" panose="020F0502020204030204" pitchFamily="34" charset="0"/>
              </a:rPr>
              <a:t>Good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9825AA-D964-B41D-B2C2-F2645166BD1A}"/>
              </a:ext>
            </a:extLst>
          </p:cNvPr>
          <p:cNvSpPr txBox="1"/>
          <p:nvPr/>
        </p:nvSpPr>
        <p:spPr>
          <a:xfrm>
            <a:off x="609600" y="1828800"/>
            <a:ext cx="5334000" cy="889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600"/>
              </a:spcAft>
              <a:buFont typeface="+mj-lt"/>
              <a:buChar char="•"/>
            </a:pPr>
            <a:r>
              <a:rPr lang="en-US" sz="1900">
                <a:solidFill>
                  <a:srgbClr val="FFFFFF"/>
                </a:solidFill>
                <a:latin typeface="Calibri" panose="020F0502020204030204" pitchFamily="34" charset="0"/>
              </a:rPr>
              <a:t>Services are faster and easier</a:t>
            </a:r>
          </a:p>
          <a:p>
            <a:pPr marL="203200" indent="-203200">
              <a:spcAft>
                <a:spcPts val="600"/>
              </a:spcAft>
              <a:buFont typeface="+mj-lt"/>
              <a:buChar char="•"/>
            </a:pPr>
            <a:r>
              <a:rPr lang="en-US" sz="1900">
                <a:solidFill>
                  <a:srgbClr val="FFFFFF"/>
                </a:solidFill>
                <a:latin typeface="Calibri" panose="020F0502020204030204" pitchFamily="34" charset="0"/>
              </a:rPr>
              <a:t>Helps public health</a:t>
            </a:r>
            <a:endParaRPr lang="en-GB" sz="190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C5C45D7-3862-8587-98A9-13204FD232C1}"/>
              </a:ext>
            </a:extLst>
          </p:cNvPr>
          <p:cNvSpPr txBox="1"/>
          <p:nvPr/>
        </p:nvSpPr>
        <p:spPr>
          <a:xfrm>
            <a:off x="609600" y="2921000"/>
            <a:ext cx="2540000" cy="3556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2200" b="1">
                <a:solidFill>
                  <a:srgbClr val="FECA57"/>
                </a:solidFill>
                <a:latin typeface="Calibri" panose="020F0502020204030204" pitchFamily="34" charset="0"/>
              </a:rPr>
              <a:t>Not so good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E1E5AF-1A19-E607-4BBE-093DBE97298B}"/>
              </a:ext>
            </a:extLst>
          </p:cNvPr>
          <p:cNvSpPr txBox="1"/>
          <p:nvPr/>
        </p:nvSpPr>
        <p:spPr>
          <a:xfrm>
            <a:off x="609600" y="3327400"/>
            <a:ext cx="5334000" cy="1397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marL="203200" indent="-203200">
              <a:spcAft>
                <a:spcPts val="600"/>
              </a:spcAft>
              <a:buFont typeface="+mj-lt"/>
              <a:buChar char="•"/>
            </a:pPr>
            <a:r>
              <a:rPr lang="en-US" sz="1900">
                <a:solidFill>
                  <a:srgbClr val="FFFFFF"/>
                </a:solidFill>
                <a:latin typeface="Calibri" panose="020F0502020204030204" pitchFamily="34" charset="0"/>
              </a:rPr>
              <a:t>More work for staff</a:t>
            </a:r>
          </a:p>
          <a:p>
            <a:pPr marL="203200" indent="-203200">
              <a:spcAft>
                <a:spcPts val="600"/>
              </a:spcAft>
              <a:buFont typeface="+mj-lt"/>
              <a:buChar char="•"/>
            </a:pPr>
            <a:r>
              <a:rPr lang="en-US" sz="1900">
                <a:solidFill>
                  <a:srgbClr val="FFFFFF"/>
                </a:solidFill>
                <a:latin typeface="Calibri" panose="020F0502020204030204" pitchFamily="34" charset="0"/>
              </a:rPr>
              <a:t>The savings are not proven</a:t>
            </a:r>
          </a:p>
          <a:p>
            <a:pPr marL="203200" indent="-203200">
              <a:spcAft>
                <a:spcPts val="600"/>
              </a:spcAft>
              <a:buFont typeface="+mj-lt"/>
              <a:buChar char="•"/>
            </a:pPr>
            <a:r>
              <a:rPr lang="en-US" sz="1900">
                <a:solidFill>
                  <a:srgbClr val="FFFFFF"/>
                </a:solidFill>
                <a:latin typeface="Calibri" panose="020F0502020204030204" pitchFamily="34" charset="0"/>
              </a:rPr>
              <a:t>Older and poorer people use it less</a:t>
            </a:r>
            <a:endParaRPr lang="en-GB" sz="1900">
              <a:solidFill>
                <a:srgbClr val="FFFFFF"/>
              </a:solidFill>
              <a:latin typeface="Calibri" panose="020F0502020204030204" pitchFamily="34" charset="0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48B89F2-5CBE-6695-5AB0-42CBADF74D3C}"/>
              </a:ext>
            </a:extLst>
          </p:cNvPr>
          <p:cNvSpPr/>
          <p:nvPr/>
        </p:nvSpPr>
        <p:spPr>
          <a:xfrm>
            <a:off x="6350000" y="1524000"/>
            <a:ext cx="4826000" cy="2921000"/>
          </a:xfrm>
          <a:prstGeom prst="roundRect">
            <a:avLst/>
          </a:prstGeom>
          <a:solidFill>
            <a:srgbClr val="FECA57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BCEABD-B5EB-CE75-92B5-F5AB65F6960D}"/>
              </a:ext>
            </a:extLst>
          </p:cNvPr>
          <p:cNvSpPr txBox="1"/>
          <p:nvPr/>
        </p:nvSpPr>
        <p:spPr>
          <a:xfrm>
            <a:off x="6680200" y="1524000"/>
            <a:ext cx="4191000" cy="29210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US" sz="2400" b="1">
                <a:solidFill>
                  <a:srgbClr val="222F3E"/>
                </a:solidFill>
                <a:latin typeface="Calibri" panose="020F0502020204030204" pitchFamily="34" charset="0"/>
              </a:rPr>
              <a:t>The NHS App can make care better – but only if it helps staff and does not leave anyone behind.</a:t>
            </a:r>
            <a:endParaRPr lang="en-GB" sz="2400" b="1">
              <a:solidFill>
                <a:srgbClr val="222F3E"/>
              </a:solidFill>
              <a:latin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41A0F2-C08E-AFC8-00ED-2D91A5F6529C}"/>
              </a:ext>
            </a:extLst>
          </p:cNvPr>
          <p:cNvSpPr txBox="1"/>
          <p:nvPr/>
        </p:nvSpPr>
        <p:spPr>
          <a:xfrm>
            <a:off x="609600" y="5232400"/>
            <a:ext cx="7620000" cy="558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r>
              <a:rPr lang="en-GB" sz="3000" b="1">
                <a:solidFill>
                  <a:srgbClr val="FFFFFF"/>
                </a:solidFill>
                <a:latin typeface="Calibri" panose="020F0502020204030204" pitchFamily="34" charset="0"/>
              </a:rPr>
              <a:t>Thank you for listening!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D24236-3603-4FF9-D3E0-8A9DFE477F5B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FFFFFF"/>
                </a:solidFill>
                <a:latin typeface="Calibri" panose="020F0502020204030204" pitchFamily="34" charset="0"/>
              </a:rPr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740719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FD613D16-235A-7005-813D-792189F4C7BB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7562FABD-F819-52B3-D8DE-070FE9963C2B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CE20F0FB-FA9C-62E4-F048-9175C8FA6E07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0A00CBA-A2ED-E8E0-DA20-854BF4D357F9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222F3E"/>
                </a:solidFill>
                <a:latin typeface="Calibri" panose="020F0502020204030204" pitchFamily="34" charset="0"/>
              </a:rPr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0EC9351-4F8D-AEC5-9F9F-59047B983A1A}"/>
              </a:ext>
            </a:extLst>
          </p:cNvPr>
          <p:cNvSpPr txBox="1"/>
          <p:nvPr/>
        </p:nvSpPr>
        <p:spPr>
          <a:xfrm>
            <a:off x="609600" y="1371600"/>
            <a:ext cx="10972800" cy="4953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>
              <a:spcAft>
                <a:spcPts val="900"/>
              </a:spcAft>
            </a:pP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Department of Health and Social Care (DHSC) (2022) </a:t>
            </a:r>
            <a:r>
              <a:rPr lang="en-US" sz="1200" i="1">
                <a:solidFill>
                  <a:srgbClr val="2D3436"/>
                </a:solidFill>
                <a:latin typeface="Calibri" panose="020F0502020204030204" pitchFamily="34" charset="0"/>
              </a:rPr>
              <a:t>A plan for digital health and social care</a:t>
            </a: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https://www.gov.uk/government/publications/a-plan-for-digital-health-and-social-care (Accessed: 9 October 2026).</a:t>
            </a:r>
          </a:p>
          <a:p>
            <a:pPr>
              <a:spcAft>
                <a:spcPts val="900"/>
              </a:spcAft>
            </a:pP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Department of Health and Social Care (DHSC) (2025a) </a:t>
            </a:r>
            <a:r>
              <a:rPr lang="en-US" sz="1200" i="1">
                <a:solidFill>
                  <a:srgbClr val="2D3436"/>
                </a:solidFill>
                <a:latin typeface="Calibri" panose="020F0502020204030204" pitchFamily="34" charset="0"/>
              </a:rPr>
              <a:t>Fit for the future: 10 Year Health Plan for England</a:t>
            </a: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https://www.gov.uk/government/publications/10-year-health-plan-for-england-fit-for-the-future (Accessed: 9 October 2026).</a:t>
            </a:r>
          </a:p>
          <a:p>
            <a:pPr>
              <a:spcAft>
                <a:spcPts val="900"/>
              </a:spcAft>
            </a:pP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Department of Health and Social Care (DHSC) (2025b) </a:t>
            </a:r>
            <a:r>
              <a:rPr lang="en-US" sz="1200" i="1">
                <a:solidFill>
                  <a:srgbClr val="2D3436"/>
                </a:solidFill>
                <a:latin typeface="Calibri" panose="020F0502020204030204" pitchFamily="34" charset="0"/>
              </a:rPr>
              <a:t>Patients to receive reminders and test results via the NHS App</a:t>
            </a: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https://www.gov.uk/government/news/patients-to-receive-reminders-and-test-results-via-the-nhs-app (Accessed: 9 October 2026).</a:t>
            </a:r>
          </a:p>
          <a:p>
            <a:pPr>
              <a:spcAft>
                <a:spcPts val="900"/>
              </a:spcAft>
            </a:pP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Good Things Foundation (2024) </a:t>
            </a:r>
            <a:r>
              <a:rPr lang="en-US" sz="1200" i="1">
                <a:solidFill>
                  <a:srgbClr val="2D3436"/>
                </a:solidFill>
                <a:latin typeface="Calibri" panose="020F0502020204030204" pitchFamily="34" charset="0"/>
              </a:rPr>
              <a:t>How deep is the UK’s digital divide?</a:t>
            </a: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 Available at: https://www.goodthingsfoundation.org/discover/digital-inclusion-insights/digital-inclusion-insights-2024/how-deep-is-the-uks-digital-divide (Accessed: 10 October 2026).</a:t>
            </a:r>
          </a:p>
          <a:p>
            <a:pPr>
              <a:spcAft>
                <a:spcPts val="900"/>
              </a:spcAft>
            </a:pP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Healthwatch Oxfordshire (2025) </a:t>
            </a:r>
            <a:r>
              <a:rPr lang="en-US" sz="1200" i="1">
                <a:solidFill>
                  <a:srgbClr val="2D3436"/>
                </a:solidFill>
                <a:latin typeface="Calibri" panose="020F0502020204030204" pitchFamily="34" charset="0"/>
              </a:rPr>
              <a:t>Digital health care and the NHS App: voices from Oxfordshire</a:t>
            </a: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https://nds.healthwatch.co.uk/node/949665 (Accessed: 10 October 2026).</a:t>
            </a:r>
          </a:p>
          <a:p>
            <a:pPr>
              <a:spcAft>
                <a:spcPts val="900"/>
              </a:spcAft>
            </a:pP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Information Commissioner’s Office (ICO) (no date) </a:t>
            </a:r>
            <a:r>
              <a:rPr lang="en-US" sz="1200" i="1">
                <a:solidFill>
                  <a:srgbClr val="2D3436"/>
                </a:solidFill>
                <a:latin typeface="Calibri" panose="020F0502020204030204" pitchFamily="34" charset="0"/>
              </a:rPr>
              <a:t>What is special category data?</a:t>
            </a: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 Available at: https://ico.org.uk/for-organisations/uk-gdpr-guidance-and-resources/lawful-basis/special-category-data/what-is-special-category-data/ (Accessed: 9 October 2026).</a:t>
            </a:r>
          </a:p>
          <a:p>
            <a:pPr>
              <a:spcAft>
                <a:spcPts val="900"/>
              </a:spcAft>
            </a:pP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NHS England (2019) </a:t>
            </a:r>
            <a:r>
              <a:rPr lang="en-US" sz="1200" i="1">
                <a:solidFill>
                  <a:srgbClr val="2D3436"/>
                </a:solidFill>
                <a:latin typeface="Calibri" panose="020F0502020204030204" pitchFamily="34" charset="0"/>
              </a:rPr>
              <a:t>NHS App begins public rollout</a:t>
            </a:r>
            <a:r>
              <a:rPr lang="en-US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https://www.england.nhs.uk/2019/01/nhs-app-begins-public-rollout/ (Accessed: 9 October 2026).</a:t>
            </a:r>
            <a:endParaRPr lang="en-GB" sz="1200">
              <a:solidFill>
                <a:srgbClr val="2D3436"/>
              </a:solidFill>
              <a:latin typeface="Calibri" panose="020F05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9D28B7-75F9-06E9-32BC-CDCDEBEFDE04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3521681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6DBEBEE7-366A-86AD-90AF-A6056F953AE8}"/>
              </a:ext>
            </a:extLst>
          </p:cNvPr>
          <p:cNvSpPr/>
          <p:nvPr/>
        </p:nvSpPr>
        <p:spPr>
          <a:xfrm>
            <a:off x="10871200" y="558800"/>
            <a:ext cx="203200" cy="203200"/>
          </a:xfrm>
          <a:prstGeom prst="ellipse">
            <a:avLst/>
          </a:prstGeom>
          <a:solidFill>
            <a:srgbClr val="2E86DE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F99E604-7182-CF11-E4D6-639DD42B0DB1}"/>
              </a:ext>
            </a:extLst>
          </p:cNvPr>
          <p:cNvSpPr/>
          <p:nvPr/>
        </p:nvSpPr>
        <p:spPr>
          <a:xfrm>
            <a:off x="11150600" y="558800"/>
            <a:ext cx="203200" cy="203200"/>
          </a:xfrm>
          <a:prstGeom prst="ellipse">
            <a:avLst/>
          </a:prstGeom>
          <a:solidFill>
            <a:srgbClr val="10AC84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7E93F4AA-EB0F-7B5C-CA09-CD1A5F993857}"/>
              </a:ext>
            </a:extLst>
          </p:cNvPr>
          <p:cNvSpPr/>
          <p:nvPr/>
        </p:nvSpPr>
        <p:spPr>
          <a:xfrm>
            <a:off x="11430000" y="558800"/>
            <a:ext cx="203200" cy="203200"/>
          </a:xfrm>
          <a:prstGeom prst="ellipse">
            <a:avLst/>
          </a:prstGeom>
          <a:solidFill>
            <a:srgbClr val="E67E22"/>
          </a:solidFill>
          <a:ln w="1905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905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3EFAF77-0B0D-53EB-4541-98F41109AF1B}"/>
              </a:ext>
            </a:extLst>
          </p:cNvPr>
          <p:cNvSpPr txBox="1"/>
          <p:nvPr/>
        </p:nvSpPr>
        <p:spPr>
          <a:xfrm>
            <a:off x="609600" y="381000"/>
            <a:ext cx="9906000" cy="711200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Autofit/>
          </a:bodyPr>
          <a:lstStyle/>
          <a:p>
            <a:r>
              <a:rPr lang="en-GB" sz="3400" b="1">
                <a:solidFill>
                  <a:srgbClr val="222F3E"/>
                </a:solidFill>
                <a:latin typeface="Calibri" panose="020F0502020204030204" pitchFamily="34" charset="0"/>
              </a:rPr>
              <a:t>References (continued)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6B4222-EBEA-E686-6927-2D1C56762918}"/>
              </a:ext>
            </a:extLst>
          </p:cNvPr>
          <p:cNvSpPr txBox="1"/>
          <p:nvPr/>
        </p:nvSpPr>
        <p:spPr>
          <a:xfrm>
            <a:off x="609600" y="1371600"/>
            <a:ext cx="10972800" cy="49530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>
              <a:spcAft>
                <a:spcPts val="900"/>
              </a:spcAft>
            </a:pP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NHS England (2023) </a:t>
            </a:r>
            <a:r>
              <a:rPr lang="en-GB" sz="1200" i="1">
                <a:solidFill>
                  <a:srgbClr val="2D3436"/>
                </a:solidFill>
                <a:latin typeface="Calibri" panose="020F0502020204030204" pitchFamily="34" charset="0"/>
              </a:rPr>
              <a:t>Delivery plan for recovering access to primary care</a:t>
            </a: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https://www.england.nhs.uk/long-read/delivery-plan-for-recovering-access-to-primary-care-2/ (Accessed: 9 October 2026).</a:t>
            </a:r>
          </a:p>
          <a:p>
            <a:pPr>
              <a:spcAft>
                <a:spcPts val="900"/>
              </a:spcAft>
            </a:pP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NHS England (2025) </a:t>
            </a:r>
            <a:r>
              <a:rPr lang="en-GB" sz="1200" i="1">
                <a:solidFill>
                  <a:srgbClr val="2D3436"/>
                </a:solidFill>
                <a:latin typeface="Calibri" panose="020F0502020204030204" pitchFamily="34" charset="0"/>
              </a:rPr>
              <a:t>Record numbers using NHS App to manage health</a:t>
            </a: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https://www.england.nhs.uk/2025/12/record-numbers-using-nhs-app-to-manage-health/ (Accessed: 9 October 2026).</a:t>
            </a:r>
          </a:p>
          <a:p>
            <a:pPr>
              <a:spcAft>
                <a:spcPts val="900"/>
              </a:spcAft>
            </a:pP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NHS England Digital (no date) </a:t>
            </a:r>
            <a:r>
              <a:rPr lang="en-GB" sz="1200" i="1">
                <a:solidFill>
                  <a:srgbClr val="2D3436"/>
                </a:solidFill>
                <a:latin typeface="Calibri" panose="020F0502020204030204" pitchFamily="34" charset="0"/>
              </a:rPr>
              <a:t>Family and carer access in the NHS App (proxy access)</a:t>
            </a: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https://digital.nhs.uk/services/nhs-app/nhs-app-features/family-and-carer-access-in-the-nhs-app-proxy-access (Accessed: 9 October 2026).</a:t>
            </a:r>
          </a:p>
          <a:p>
            <a:pPr>
              <a:spcAft>
                <a:spcPts val="900"/>
              </a:spcAft>
            </a:pP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NHSX (2021) </a:t>
            </a:r>
            <a:r>
              <a:rPr lang="en-GB" sz="1200" i="1">
                <a:solidFill>
                  <a:srgbClr val="2D3436"/>
                </a:solidFill>
                <a:latin typeface="Calibri" panose="020F0502020204030204" pitchFamily="34" charset="0"/>
              </a:rPr>
              <a:t>What good looks like framework</a:t>
            </a: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. Available at: https://webarchive.nationalarchives.gov.uk/ukgwa/2026/https://transform.england.nhs.uk/digitise-connect-transform/what-good-looks-like/what-good-looks-like-publication/ (Accessed: 9 October 2026).</a:t>
            </a:r>
          </a:p>
          <a:p>
            <a:pPr>
              <a:spcAft>
                <a:spcPts val="900"/>
              </a:spcAft>
            </a:pP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Turner, A., Morris, R., McDonagh, L., Hamilton, F., Blake, S., Farr, M., Stevenson, F., Banks, J., Atherton, H., Rakhra, D., Lasseter, G., Feder, G., Ziebland, S., Hyde, E., Powell, J. and Horwood, J. (2023) ‘Unintended consequences of patient online access to health records: a qualitative study in UK primary care’, </a:t>
            </a:r>
            <a:r>
              <a:rPr lang="en-GB" sz="1200" i="1">
                <a:solidFill>
                  <a:srgbClr val="2D3436"/>
                </a:solidFill>
                <a:latin typeface="Calibri" panose="020F0502020204030204" pitchFamily="34" charset="0"/>
              </a:rPr>
              <a:t>British Journal of General Practice</a:t>
            </a: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, 73(726), pp. e67–e74. Available at: https://doi.org/10.3399/BJGP.2021.0720 (Accessed: 10 October 2026).</a:t>
            </a:r>
          </a:p>
          <a:p>
            <a:pPr>
              <a:spcAft>
                <a:spcPts val="900"/>
              </a:spcAft>
            </a:pP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Zhang, J., Gallifant, J., Pierce, R.L., Fordham, A., Teo, J., Celi, L. and Ashrafian, H. (2023) ‘Quantifying digital health inequality across a national healthcare system’, </a:t>
            </a:r>
            <a:r>
              <a:rPr lang="en-GB" sz="1200" i="1">
                <a:solidFill>
                  <a:srgbClr val="2D3436"/>
                </a:solidFill>
                <a:latin typeface="Calibri" panose="020F0502020204030204" pitchFamily="34" charset="0"/>
              </a:rPr>
              <a:t>BMJ Health &amp; Care Informatics</a:t>
            </a:r>
            <a:r>
              <a:rPr lang="en-GB" sz="1200">
                <a:solidFill>
                  <a:srgbClr val="2D3436"/>
                </a:solidFill>
                <a:latin typeface="Calibri" panose="020F0502020204030204" pitchFamily="34" charset="0"/>
              </a:rPr>
              <a:t>, 30(1), e100809. Available at: https://doi.org/10.1136/bmjhci-2023-100809 (Accessed: 10 October 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A66AA1-B244-C6FE-0DAD-A170F40BA69B}"/>
              </a:ext>
            </a:extLst>
          </p:cNvPr>
          <p:cNvSpPr txBox="1"/>
          <p:nvPr/>
        </p:nvSpPr>
        <p:spPr>
          <a:xfrm>
            <a:off x="10312400" y="6426200"/>
            <a:ext cx="1270000" cy="2032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Autofit/>
          </a:bodyPr>
          <a:lstStyle/>
          <a:p>
            <a:pPr algn="r"/>
            <a:r>
              <a:rPr lang="en-GB" sz="1100">
                <a:solidFill>
                  <a:srgbClr val="636E72"/>
                </a:solidFill>
                <a:latin typeface="Calibri" panose="020F0502020204030204" pitchFamily="34" charset="0"/>
              </a:rPr>
              <a:t>12</a:t>
            </a:r>
          </a:p>
        </p:txBody>
      </p:sp>
    </p:spTree>
    <p:extLst>
      <p:ext uri="{BB962C8B-B14F-4D97-AF65-F5344CB8AC3E}">
        <p14:creationId xmlns:p14="http://schemas.microsoft.com/office/powerpoint/2010/main" val="9951472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1415</Words>
  <Application>Microsoft Office PowerPoint</Application>
  <PresentationFormat>Widescreen</PresentationFormat>
  <Paragraphs>158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Segoe UI Symbol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talmaciu.andreea91@gmail.com</dc:creator>
  <cp:lastModifiedBy>talmaciu.andreea91@gmail.com</cp:lastModifiedBy>
  <cp:revision>2</cp:revision>
  <dcterms:created xsi:type="dcterms:W3CDTF">2026-10-19T09:06:23Z</dcterms:created>
  <dcterms:modified xsi:type="dcterms:W3CDTF">2026-10-19T09:20:50Z</dcterms:modified>
</cp:coreProperties>
</file>