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75860B-8F15-4BE9-8C4E-12C193300352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635000" y="914400"/>
            <a:ext cx="8128000" cy="4572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791200"/>
            <a:ext cx="5486400" cy="54864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B7C43A-E37A-4DBB-A2BB-9D40D3E7F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081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4"/>
          <p:cNvSpPr/>
          <p:nvPr/>
        </p:nvSpPr>
        <p:spPr>
          <a:xfrm>
            <a:off x="457200" y="1735681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16" name="Text 5"/>
          <p:cNvSpPr/>
          <p:nvPr/>
        </p:nvSpPr>
        <p:spPr>
          <a:xfrm>
            <a:off x="2606041" y="1735681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dirty="0"/>
              <a:t>Psychology in Health and Social Care </a:t>
            </a:r>
          </a:p>
        </p:txBody>
      </p:sp>
      <p:sp>
        <p:nvSpPr>
          <p:cNvPr id="17" name="Text 7"/>
          <p:cNvSpPr/>
          <p:nvPr/>
        </p:nvSpPr>
        <p:spPr>
          <a:xfrm>
            <a:off x="457200" y="2410062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18" name="Text 8"/>
          <p:cNvSpPr/>
          <p:nvPr/>
        </p:nvSpPr>
        <p:spPr>
          <a:xfrm>
            <a:off x="2606041" y="2410062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dirty="0"/>
              <a:t>LCHS4010</a:t>
            </a:r>
          </a:p>
        </p:txBody>
      </p:sp>
      <p:sp>
        <p:nvSpPr>
          <p:cNvPr id="19" name="Text 10"/>
          <p:cNvSpPr/>
          <p:nvPr/>
        </p:nvSpPr>
        <p:spPr>
          <a:xfrm>
            <a:off x="457200" y="3066337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20" name="Text 11"/>
          <p:cNvSpPr/>
          <p:nvPr/>
        </p:nvSpPr>
        <p:spPr>
          <a:xfrm>
            <a:off x="2606041" y="3066337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Elizabeth Olukemi Obafemi</a:t>
            </a:r>
            <a:endParaRPr lang="en-US" sz="2400" dirty="0"/>
          </a:p>
        </p:txBody>
      </p:sp>
      <p:sp>
        <p:nvSpPr>
          <p:cNvPr id="21" name="Text 13"/>
          <p:cNvSpPr/>
          <p:nvPr/>
        </p:nvSpPr>
        <p:spPr>
          <a:xfrm>
            <a:off x="457200" y="4446852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22" name="Text 14"/>
          <p:cNvSpPr/>
          <p:nvPr/>
        </p:nvSpPr>
        <p:spPr>
          <a:xfrm>
            <a:off x="2606041" y="4446852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2517115</a:t>
            </a:r>
            <a:endParaRPr lang="en-US" sz="2400" dirty="0"/>
          </a:p>
        </p:txBody>
      </p:sp>
      <p:sp>
        <p:nvSpPr>
          <p:cNvPr id="23" name="Text 16"/>
          <p:cNvSpPr/>
          <p:nvPr/>
        </p:nvSpPr>
        <p:spPr>
          <a:xfrm>
            <a:off x="457200" y="5148392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24" name="Text 17"/>
          <p:cNvSpPr/>
          <p:nvPr/>
        </p:nvSpPr>
        <p:spPr>
          <a:xfrm>
            <a:off x="2606041" y="5148392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dirty="0"/>
              <a:t>Bandura’s Social Learning Theory</a:t>
            </a:r>
          </a:p>
        </p:txBody>
      </p:sp>
      <p:sp>
        <p:nvSpPr>
          <p:cNvPr id="25" name="Text 10"/>
          <p:cNvSpPr/>
          <p:nvPr/>
        </p:nvSpPr>
        <p:spPr>
          <a:xfrm>
            <a:off x="457200" y="3764055"/>
            <a:ext cx="2011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26" name="Text 11"/>
          <p:cNvSpPr/>
          <p:nvPr/>
        </p:nvSpPr>
        <p:spPr>
          <a:xfrm>
            <a:off x="2468880" y="3764055"/>
            <a:ext cx="4379789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dirty="0"/>
              <a:t>Peace Ukachukwu </a:t>
            </a:r>
          </a:p>
        </p:txBody>
      </p:sp>
      <p:sp>
        <p:nvSpPr>
          <p:cNvPr id="27" name="Shape 4"/>
          <p:cNvSpPr/>
          <p:nvPr/>
        </p:nvSpPr>
        <p:spPr>
          <a:xfrm>
            <a:off x="9207374" y="0"/>
            <a:ext cx="2984626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525101" y="2281473"/>
            <a:ext cx="6663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525101" y="2924269"/>
            <a:ext cx="6663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>
            <a:off x="525101" y="3603279"/>
            <a:ext cx="6663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457200" y="4336610"/>
            <a:ext cx="6663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525101" y="5015620"/>
            <a:ext cx="6663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47" descr="C:\Users\USER\Downloads\university-of-wales-trinity-saint-david-logo-vector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88" y="160243"/>
            <a:ext cx="1979991" cy="12158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041E92-94A6-D131-E579-998191791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382" y="979714"/>
            <a:ext cx="8618243" cy="2127380"/>
          </a:xfrm>
          <a:prstGeom prst="rect">
            <a:avLst/>
          </a:prstGeom>
        </p:spPr>
      </p:pic>
      <p:sp>
        <p:nvSpPr>
          <p:cNvPr id="4" name="Text 6">
            <a:extLst>
              <a:ext uri="{FF2B5EF4-FFF2-40B4-BE49-F238E27FC236}">
                <a16:creationId xmlns:a16="http://schemas.microsoft.com/office/drawing/2014/main" id="{6CCF6DDE-67A3-7E40-693A-DD0586FAE943}"/>
              </a:ext>
            </a:extLst>
          </p:cNvPr>
          <p:cNvSpPr/>
          <p:nvPr/>
        </p:nvSpPr>
        <p:spPr>
          <a:xfrm>
            <a:off x="1508760" y="1572768"/>
            <a:ext cx="852164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PRESENTAION OVERVIEW:</a:t>
            </a:r>
          </a:p>
          <a:p>
            <a:pPr marL="0" indent="0">
              <a:buNone/>
            </a:pPr>
            <a:r>
              <a:rPr lang="en-US" sz="3200" b="1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r>
              <a:rPr lang="en-US" sz="32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Examine the social and biological determinants of human behaviour in relation to the contexts of health and social care and working with children and young people.</a:t>
            </a:r>
            <a:endParaRPr lang="en-US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4D998-8311-0522-70A8-E0E14732B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31" y="1700759"/>
            <a:ext cx="566977" cy="5669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6B116A3-D110-C579-F685-7CAB3C2ED5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58" y="1847461"/>
            <a:ext cx="378534" cy="255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784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SCENARIO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Meet Isaac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548640" y="2043684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Background</a:t>
            </a:r>
            <a:endParaRPr lang="en-US" sz="1700" dirty="0">
              <a:solidFill>
                <a:schemeClr val="accent1"/>
              </a:solidFill>
            </a:endParaRPr>
          </a:p>
        </p:txBody>
      </p:sp>
      <p:sp>
        <p:nvSpPr>
          <p:cNvPr id="11" name="Shape 8"/>
          <p:cNvSpPr/>
          <p:nvPr/>
        </p:nvSpPr>
        <p:spPr>
          <a:xfrm>
            <a:off x="548640" y="3035808"/>
            <a:ext cx="5440680" cy="3246120"/>
          </a:xfrm>
          <a:prstGeom prst="roundRect">
            <a:avLst>
              <a:gd name="adj" fmla="val 2254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2960" y="3246120"/>
            <a:ext cx="489204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 (4) lives with his mother, a single parent experiencing post-natal depression, low confidence and limited social support.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family recently relocated to London from another part of the UK.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 has had disrupted childcare arrangements over the past two years.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6263640" y="2043684"/>
            <a:ext cx="5394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Presenting Behaviours</a:t>
            </a:r>
            <a:endParaRPr lang="en-US" sz="1700" dirty="0">
              <a:solidFill>
                <a:schemeClr val="accent1"/>
              </a:solidFill>
            </a:endParaRPr>
          </a:p>
        </p:txBody>
      </p:sp>
      <p:sp>
        <p:nvSpPr>
          <p:cNvPr id="14" name="Shape 11"/>
          <p:cNvSpPr/>
          <p:nvPr/>
        </p:nvSpPr>
        <p:spPr>
          <a:xfrm>
            <a:off x="6191405" y="2971800"/>
            <a:ext cx="5394960" cy="3246120"/>
          </a:xfrm>
          <a:prstGeom prst="roundRect">
            <a:avLst>
              <a:gd name="adj" fmla="val 4094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63500" dist="127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6577630" y="3217414"/>
            <a:ext cx="1883664" cy="85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Quiet and withdrawn during free play</a:t>
            </a:r>
            <a:endParaRPr lang="en-US" sz="1600" dirty="0"/>
          </a:p>
        </p:txBody>
      </p:sp>
      <p:sp>
        <p:nvSpPr>
          <p:cNvPr id="21" name="Text 16"/>
          <p:cNvSpPr/>
          <p:nvPr/>
        </p:nvSpPr>
        <p:spPr>
          <a:xfrm>
            <a:off x="9384838" y="3217414"/>
            <a:ext cx="1883664" cy="85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Distressed during separation from mother</a:t>
            </a:r>
            <a:endParaRPr lang="en-US" sz="1600" dirty="0"/>
          </a:p>
        </p:txBody>
      </p:sp>
      <p:sp>
        <p:nvSpPr>
          <p:cNvPr id="25" name="Text 19"/>
          <p:cNvSpPr/>
          <p:nvPr/>
        </p:nvSpPr>
        <p:spPr>
          <a:xfrm>
            <a:off x="6577630" y="4178808"/>
            <a:ext cx="1883664" cy="85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Delayed language development</a:t>
            </a:r>
            <a:endParaRPr lang="en-US" sz="1600" dirty="0"/>
          </a:p>
        </p:txBody>
      </p:sp>
      <p:sp>
        <p:nvSpPr>
          <p:cNvPr id="29" name="Text 22"/>
          <p:cNvSpPr/>
          <p:nvPr/>
        </p:nvSpPr>
        <p:spPr>
          <a:xfrm>
            <a:off x="9384838" y="4178808"/>
            <a:ext cx="1883664" cy="85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Struggles to join group activities</a:t>
            </a:r>
            <a:endParaRPr lang="en-US" sz="1600" dirty="0"/>
          </a:p>
        </p:txBody>
      </p:sp>
      <p:sp>
        <p:nvSpPr>
          <p:cNvPr id="33" name="Text 25"/>
          <p:cNvSpPr/>
          <p:nvPr/>
        </p:nvSpPr>
        <p:spPr>
          <a:xfrm>
            <a:off x="6577630" y="5230732"/>
            <a:ext cx="1883664" cy="85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sleeping at home</a:t>
            </a:r>
            <a:endParaRPr lang="en-US" sz="1600" dirty="0"/>
          </a:p>
        </p:txBody>
      </p:sp>
      <p:sp>
        <p:nvSpPr>
          <p:cNvPr id="37" name="Text 28"/>
          <p:cNvSpPr/>
          <p:nvPr/>
        </p:nvSpPr>
        <p:spPr>
          <a:xfrm>
            <a:off x="9384838" y="5230732"/>
            <a:ext cx="1883664" cy="859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>
              <a:buFont typeface="Wingdings" pitchFamily="2" charset="2"/>
              <a:buChar char="§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“Clingy”; rarely plays independently</a:t>
            </a:r>
            <a:endParaRPr lang="en-US" sz="1600" dirty="0"/>
          </a:p>
        </p:txBody>
      </p:sp>
      <p:sp>
        <p:nvSpPr>
          <p:cNvPr id="38" name="Text 2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39" name="Text 3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FRAMEWORK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Bandura's Social Learning Theory: Key Concepts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463040"/>
            <a:ext cx="11064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Social Learning Theory (SLT) proposes that children learn behaviour, emotional responses and social skills primarily through </a:t>
            </a:r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observing and imitating models</a:t>
            </a:r>
            <a:r>
              <a:rPr lang="en-US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— particularly caregivers — through four linked sub-processes: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548640" y="2670795"/>
            <a:ext cx="2468880" cy="2033861"/>
          </a:xfrm>
          <a:prstGeom prst="roundRect">
            <a:avLst>
              <a:gd name="adj" fmla="val 3704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88900" dist="38100" dir="5400000" algn="bl" rotWithShape="0">
              <a:srgbClr val="1F3A38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32888" y="2575969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2532888" y="258502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58368" y="3139941"/>
            <a:ext cx="224942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Attention</a:t>
            </a:r>
            <a:endParaRPr lang="en-US" sz="1700" dirty="0">
              <a:solidFill>
                <a:schemeClr val="accent1"/>
              </a:solidFill>
            </a:endParaRPr>
          </a:p>
        </p:txBody>
      </p:sp>
      <p:sp>
        <p:nvSpPr>
          <p:cNvPr id="13" name="Text 10"/>
          <p:cNvSpPr/>
          <p:nvPr/>
        </p:nvSpPr>
        <p:spPr>
          <a:xfrm>
            <a:off x="731520" y="3560565"/>
            <a:ext cx="2103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child notices and attends to the model's behaviour.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3071474" y="3655236"/>
            <a:ext cx="299543" cy="29954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080" y="3732424"/>
            <a:ext cx="164749" cy="164749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3401568" y="2670795"/>
            <a:ext cx="2468880" cy="2033861"/>
          </a:xfrm>
          <a:prstGeom prst="roundRect">
            <a:avLst>
              <a:gd name="adj" fmla="val 3704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88900" dist="38100" dir="5400000" algn="bl" rotWithShape="0">
              <a:srgbClr val="1F3A38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5385816" y="2575969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5"/>
          <p:cNvSpPr/>
          <p:nvPr/>
        </p:nvSpPr>
        <p:spPr>
          <a:xfrm>
            <a:off x="5385816" y="258502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3511296" y="3139941"/>
            <a:ext cx="224942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Retention</a:t>
            </a:r>
            <a:endParaRPr lang="en-US" sz="1700" dirty="0">
              <a:solidFill>
                <a:schemeClr val="accent1"/>
              </a:solidFill>
            </a:endParaRPr>
          </a:p>
        </p:txBody>
      </p:sp>
      <p:sp>
        <p:nvSpPr>
          <p:cNvPr id="22" name="Text 17"/>
          <p:cNvSpPr/>
          <p:nvPr/>
        </p:nvSpPr>
        <p:spPr>
          <a:xfrm>
            <a:off x="3584448" y="3560565"/>
            <a:ext cx="2103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observed behaviour is encoded and stored in memory.</a:t>
            </a:r>
            <a:endParaRPr lang="en-US" sz="1600" dirty="0"/>
          </a:p>
        </p:txBody>
      </p:sp>
      <p:sp>
        <p:nvSpPr>
          <p:cNvPr id="23" name="Shape 18"/>
          <p:cNvSpPr/>
          <p:nvPr/>
        </p:nvSpPr>
        <p:spPr>
          <a:xfrm>
            <a:off x="5924402" y="3655236"/>
            <a:ext cx="299543" cy="29954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2008" y="3732424"/>
            <a:ext cx="164749" cy="164749"/>
          </a:xfrm>
          <a:prstGeom prst="rect">
            <a:avLst/>
          </a:prstGeom>
        </p:spPr>
      </p:pic>
      <p:sp>
        <p:nvSpPr>
          <p:cNvPr id="25" name="Shape 19"/>
          <p:cNvSpPr/>
          <p:nvPr/>
        </p:nvSpPr>
        <p:spPr>
          <a:xfrm>
            <a:off x="6254496" y="2670795"/>
            <a:ext cx="2468880" cy="2033861"/>
          </a:xfrm>
          <a:prstGeom prst="roundRect">
            <a:avLst>
              <a:gd name="adj" fmla="val 3704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88900" dist="38100" dir="5400000" algn="bl" rotWithShape="0">
              <a:srgbClr val="1F3A38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1"/>
          <p:cNvSpPr/>
          <p:nvPr/>
        </p:nvSpPr>
        <p:spPr>
          <a:xfrm>
            <a:off x="8238744" y="2575969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2"/>
          <p:cNvSpPr/>
          <p:nvPr/>
        </p:nvSpPr>
        <p:spPr>
          <a:xfrm>
            <a:off x="8238744" y="258502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30" name="Text 23"/>
          <p:cNvSpPr/>
          <p:nvPr/>
        </p:nvSpPr>
        <p:spPr>
          <a:xfrm>
            <a:off x="6364224" y="3139941"/>
            <a:ext cx="224942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Reproduction</a:t>
            </a:r>
            <a:endParaRPr lang="en-US" sz="1700" dirty="0">
              <a:solidFill>
                <a:schemeClr val="accent1"/>
              </a:solidFill>
            </a:endParaRPr>
          </a:p>
        </p:txBody>
      </p:sp>
      <p:sp>
        <p:nvSpPr>
          <p:cNvPr id="31" name="Text 24"/>
          <p:cNvSpPr/>
          <p:nvPr/>
        </p:nvSpPr>
        <p:spPr>
          <a:xfrm>
            <a:off x="6437376" y="3560565"/>
            <a:ext cx="2103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child becomes able to physically reproduce it.</a:t>
            </a:r>
            <a:endParaRPr lang="en-US" sz="1600" dirty="0"/>
          </a:p>
        </p:txBody>
      </p:sp>
      <p:sp>
        <p:nvSpPr>
          <p:cNvPr id="32" name="Shape 25"/>
          <p:cNvSpPr/>
          <p:nvPr/>
        </p:nvSpPr>
        <p:spPr>
          <a:xfrm>
            <a:off x="8777330" y="3655236"/>
            <a:ext cx="299543" cy="29954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3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936" y="3732424"/>
            <a:ext cx="164749" cy="164749"/>
          </a:xfrm>
          <a:prstGeom prst="rect">
            <a:avLst/>
          </a:prstGeom>
        </p:spPr>
      </p:pic>
      <p:sp>
        <p:nvSpPr>
          <p:cNvPr id="34" name="Shape 26"/>
          <p:cNvSpPr/>
          <p:nvPr/>
        </p:nvSpPr>
        <p:spPr>
          <a:xfrm>
            <a:off x="9107424" y="2670795"/>
            <a:ext cx="2468880" cy="2033861"/>
          </a:xfrm>
          <a:prstGeom prst="roundRect">
            <a:avLst>
              <a:gd name="adj" fmla="val 3704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88900" dist="38100" dir="5400000" algn="bl" rotWithShape="0">
              <a:srgbClr val="1F3A38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Shape 28"/>
          <p:cNvSpPr/>
          <p:nvPr/>
        </p:nvSpPr>
        <p:spPr>
          <a:xfrm>
            <a:off x="11091672" y="2575969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29"/>
          <p:cNvSpPr/>
          <p:nvPr/>
        </p:nvSpPr>
        <p:spPr>
          <a:xfrm>
            <a:off x="11091672" y="258502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300" dirty="0"/>
          </a:p>
        </p:txBody>
      </p:sp>
      <p:sp>
        <p:nvSpPr>
          <p:cNvPr id="39" name="Text 30"/>
          <p:cNvSpPr/>
          <p:nvPr/>
        </p:nvSpPr>
        <p:spPr>
          <a:xfrm>
            <a:off x="9217152" y="3139941"/>
            <a:ext cx="224942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Motivation</a:t>
            </a:r>
            <a:endParaRPr lang="en-US" sz="1700" dirty="0">
              <a:solidFill>
                <a:schemeClr val="accent1"/>
              </a:solidFill>
            </a:endParaRPr>
          </a:p>
        </p:txBody>
      </p:sp>
      <p:sp>
        <p:nvSpPr>
          <p:cNvPr id="40" name="Text 31"/>
          <p:cNvSpPr/>
          <p:nvPr/>
        </p:nvSpPr>
        <p:spPr>
          <a:xfrm>
            <a:off x="9290304" y="3560565"/>
            <a:ext cx="2103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Behaviour is repeated when it leads to valued outcomes.</a:t>
            </a:r>
            <a:endParaRPr lang="en-US" sz="1600" dirty="0"/>
          </a:p>
        </p:txBody>
      </p:sp>
      <p:sp>
        <p:nvSpPr>
          <p:cNvPr id="41" name="Shape 32"/>
          <p:cNvSpPr/>
          <p:nvPr/>
        </p:nvSpPr>
        <p:spPr>
          <a:xfrm>
            <a:off x="548640" y="5394960"/>
            <a:ext cx="11064240" cy="640080"/>
          </a:xfrm>
          <a:prstGeom prst="roundRect">
            <a:avLst>
              <a:gd name="adj" fmla="val 8571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33"/>
          <p:cNvSpPr/>
          <p:nvPr/>
        </p:nvSpPr>
        <p:spPr>
          <a:xfrm>
            <a:off x="777240" y="5394960"/>
            <a:ext cx="106070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Reciprocal determinism: </a:t>
            </a:r>
            <a:r>
              <a:rPr lang="en-US" sz="12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behaviour, personal factors and environment continuously shape one another.   </a:t>
            </a:r>
            <a:r>
              <a:rPr lang="en-US" sz="125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Self-efficacy: </a:t>
            </a:r>
            <a:r>
              <a:rPr lang="en-US" sz="125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confidence built through modelling and mastery.</a:t>
            </a:r>
            <a:endParaRPr lang="en-US" sz="1250" dirty="0">
              <a:solidFill>
                <a:schemeClr val="accent1"/>
              </a:solidFill>
            </a:endParaRPr>
          </a:p>
        </p:txBody>
      </p:sp>
      <p:sp>
        <p:nvSpPr>
          <p:cNvPr id="43" name="Text 34"/>
          <p:cNvSpPr/>
          <p:nvPr/>
        </p:nvSpPr>
        <p:spPr>
          <a:xfrm>
            <a:off x="548640" y="6144768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(Amsari, Wahyuni and Fadhilaturrahmi, 2024)</a:t>
            </a:r>
            <a:endParaRPr lang="en-US" sz="1150" dirty="0"/>
          </a:p>
        </p:txBody>
      </p:sp>
      <p:sp>
        <p:nvSpPr>
          <p:cNvPr id="44" name="Text 35"/>
          <p:cNvSpPr/>
          <p:nvPr/>
        </p:nvSpPr>
        <p:spPr>
          <a:xfrm>
            <a:off x="574889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45" name="Text 36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FRAMEWORK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Theory Fits Isaac's Situation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554480"/>
            <a:ext cx="5440680" cy="4526280"/>
          </a:xfrm>
          <a:prstGeom prst="roundRect">
            <a:avLst>
              <a:gd name="adj" fmla="val 1818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76200" dist="25400" dir="5400000" algn="bl" rotWithShape="0">
              <a:srgbClr val="1F3A38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77824" y="1655064"/>
            <a:ext cx="713232" cy="713232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1056132" y="1833372"/>
            <a:ext cx="356616" cy="35661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691640" y="1719072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1F3A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Developmental Assumptions</a:t>
            </a:r>
            <a:endParaRPr lang="en-US" sz="1650" dirty="0"/>
          </a:p>
        </p:txBody>
      </p:sp>
      <p:sp>
        <p:nvSpPr>
          <p:cNvPr id="8" name="Text 5"/>
          <p:cNvSpPr/>
          <p:nvPr/>
        </p:nvSpPr>
        <p:spPr>
          <a:xfrm>
            <a:off x="868680" y="2560320"/>
            <a:ext cx="4846320" cy="3383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Children are active learners who acquire skills largely by watching significant others, especially in the early years.</a:t>
            </a:r>
            <a:endParaRPr lang="en-US" sz="1400" dirty="0"/>
          </a:p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early years are a sensitive period in which caregiver modelling shapes language, emotion regulation and social behaviour.</a:t>
            </a:r>
            <a:endParaRPr lang="en-US" sz="1400" dirty="0"/>
          </a:p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Vicarious reinforcement: children learn by observing the consequences experienced by a model, not only their own.</a:t>
            </a:r>
            <a:endParaRPr lang="en-US" sz="1400" dirty="0"/>
          </a:p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Learning is bidirectional — the child's responses also shape how caregivers behave toward them.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6172200" y="1554480"/>
            <a:ext cx="5440680" cy="4526280"/>
          </a:xfrm>
          <a:prstGeom prst="roundRect">
            <a:avLst>
              <a:gd name="adj" fmla="val 1818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76200" dist="25400" dir="5400000" algn="bl" rotWithShape="0">
              <a:srgbClr val="1F3A38">
                <a:alpha val="14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6501384" y="1655064"/>
            <a:ext cx="713232" cy="713232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6679692" y="1833372"/>
            <a:ext cx="356616" cy="35661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315200" y="1719072"/>
            <a:ext cx="4114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Relevance to Isaac</a:t>
            </a:r>
            <a:endParaRPr lang="en-US" sz="1650" dirty="0">
              <a:solidFill>
                <a:schemeClr val="accent1"/>
              </a:solidFill>
            </a:endParaRPr>
          </a:p>
        </p:txBody>
      </p:sp>
      <p:sp>
        <p:nvSpPr>
          <p:cNvPr id="13" name="Text 9"/>
          <p:cNvSpPr/>
          <p:nvPr/>
        </p:nvSpPr>
        <p:spPr>
          <a:xfrm>
            <a:off x="6492240" y="2560320"/>
            <a:ext cx="4846320" cy="3383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Isaac's opportunities to observe consistent, confident models have been reduced by disrupted childcare and his mother's low mood.</a:t>
            </a:r>
            <a:endParaRPr lang="en-US" sz="1400" dirty="0"/>
          </a:p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SLT offers a practical, observable framework for understanding how withdrawn, anxious behaviour can be learned — and re-learned — through modelling.</a:t>
            </a:r>
            <a:endParaRPr lang="en-US" sz="1400" dirty="0"/>
          </a:p>
          <a:p>
            <a:pPr marL="342900" indent="-342900">
              <a:lnSpc>
                <a:spcPct val="12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It directly informs intervention: adults and peers can act as positive models for language, play and emotional coping.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548640" y="626364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(Amsari, Wahyuni and Fadhilaturrahmi, 2024; Wu and Bakar, 2025)</a:t>
            </a:r>
            <a:endParaRPr lang="en-US" sz="1150" dirty="0"/>
          </a:p>
        </p:txBody>
      </p:sp>
      <p:sp>
        <p:nvSpPr>
          <p:cNvPr id="15" name="Text 11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16" name="Text 12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the Theory to Isaac's Experience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536192"/>
            <a:ext cx="11064240" cy="795528"/>
          </a:xfrm>
          <a:prstGeom prst="roundRect">
            <a:avLst>
              <a:gd name="adj" fmla="val 9195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41665" y="1671805"/>
            <a:ext cx="520212" cy="520212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41665" y="1671805"/>
            <a:ext cx="520212" cy="520212"/>
          </a:xfrm>
          <a:prstGeom prst="rect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1463040" y="1609344"/>
            <a:ext cx="246888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Disrupted childcare</a:t>
            </a:r>
            <a:endParaRPr lang="en-US" dirty="0"/>
          </a:p>
        </p:txBody>
      </p:sp>
      <p:sp>
        <p:nvSpPr>
          <p:cNvPr id="12" name="Text 9"/>
          <p:cNvSpPr/>
          <p:nvPr/>
        </p:nvSpPr>
        <p:spPr>
          <a:xfrm>
            <a:off x="4023360" y="1609344"/>
            <a:ext cx="745236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Frequent changes in carers limit consistent models to observe and imitate, weakening the reliability of learned social routines.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548640" y="2423160"/>
            <a:ext cx="11064240" cy="795528"/>
          </a:xfrm>
          <a:prstGeom prst="roundRect">
            <a:avLst>
              <a:gd name="adj" fmla="val 9195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41665" y="2558773"/>
            <a:ext cx="520212" cy="520212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41665" y="2558773"/>
            <a:ext cx="520212" cy="520212"/>
          </a:xfrm>
          <a:prstGeom prst="rect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18" name="Text 14"/>
          <p:cNvSpPr/>
          <p:nvPr/>
        </p:nvSpPr>
        <p:spPr>
          <a:xfrm>
            <a:off x="1463040" y="2496312"/>
            <a:ext cx="246888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Maternal mental health</a:t>
            </a:r>
            <a:endParaRPr lang="en-US" dirty="0"/>
          </a:p>
        </p:txBody>
      </p:sp>
      <p:sp>
        <p:nvSpPr>
          <p:cNvPr id="19" name="Text 15"/>
          <p:cNvSpPr/>
          <p:nvPr/>
        </p:nvSpPr>
        <p:spPr>
          <a:xfrm>
            <a:off x="4023360" y="2496312"/>
            <a:ext cx="745236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Post-natal depression can reduce responsive, expressive interaction, lowering the quality and frequency of modelling available at home.</a:t>
            </a:r>
            <a:endParaRPr lang="en-US" sz="1600" dirty="0"/>
          </a:p>
        </p:txBody>
      </p:sp>
      <p:sp>
        <p:nvSpPr>
          <p:cNvPr id="20" name="Shape 16"/>
          <p:cNvSpPr/>
          <p:nvPr/>
        </p:nvSpPr>
        <p:spPr>
          <a:xfrm>
            <a:off x="548640" y="3310128"/>
            <a:ext cx="11064240" cy="795528"/>
          </a:xfrm>
          <a:prstGeom prst="roundRect">
            <a:avLst>
              <a:gd name="adj" fmla="val 9195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7"/>
          <p:cNvSpPr/>
          <p:nvPr/>
        </p:nvSpPr>
        <p:spPr>
          <a:xfrm>
            <a:off x="741665" y="3445741"/>
            <a:ext cx="520212" cy="520212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/>
          <p:nvPr/>
        </p:nvSpPr>
        <p:spPr>
          <a:xfrm>
            <a:off x="741665" y="3445741"/>
            <a:ext cx="520212" cy="520212"/>
          </a:xfrm>
          <a:prstGeom prst="rect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25" name="Text 20"/>
          <p:cNvSpPr/>
          <p:nvPr/>
        </p:nvSpPr>
        <p:spPr>
          <a:xfrm>
            <a:off x="1463040" y="3383280"/>
            <a:ext cx="246888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Limited social interaction</a:t>
            </a:r>
            <a:endParaRPr lang="en-US" dirty="0"/>
          </a:p>
        </p:txBody>
      </p:sp>
      <p:sp>
        <p:nvSpPr>
          <p:cNvPr id="26" name="Text 21"/>
          <p:cNvSpPr/>
          <p:nvPr/>
        </p:nvSpPr>
        <p:spPr>
          <a:xfrm>
            <a:off x="4023360" y="3383280"/>
            <a:ext cx="745236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Fewer peer contacts mean fewer opportunities to observe and rehearse group-play and turn-taking skills.</a:t>
            </a:r>
            <a:endParaRPr lang="en-US" sz="1600" dirty="0"/>
          </a:p>
        </p:txBody>
      </p:sp>
      <p:sp>
        <p:nvSpPr>
          <p:cNvPr id="27" name="Shape 22"/>
          <p:cNvSpPr/>
          <p:nvPr/>
        </p:nvSpPr>
        <p:spPr>
          <a:xfrm>
            <a:off x="548640" y="4197096"/>
            <a:ext cx="11064240" cy="795528"/>
          </a:xfrm>
          <a:prstGeom prst="roundRect">
            <a:avLst>
              <a:gd name="adj" fmla="val 9195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3"/>
          <p:cNvSpPr/>
          <p:nvPr/>
        </p:nvSpPr>
        <p:spPr>
          <a:xfrm>
            <a:off x="741665" y="4332709"/>
            <a:ext cx="520212" cy="520212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4"/>
          <p:cNvSpPr/>
          <p:nvPr/>
        </p:nvSpPr>
        <p:spPr>
          <a:xfrm>
            <a:off x="741665" y="4332709"/>
            <a:ext cx="520212" cy="520212"/>
          </a:xfrm>
          <a:prstGeom prst="rect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300" dirty="0"/>
          </a:p>
        </p:txBody>
      </p:sp>
      <p:sp>
        <p:nvSpPr>
          <p:cNvPr id="32" name="Text 26"/>
          <p:cNvSpPr/>
          <p:nvPr/>
        </p:nvSpPr>
        <p:spPr>
          <a:xfrm>
            <a:off x="1463040" y="4270248"/>
            <a:ext cx="246888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Emotional responses</a:t>
            </a:r>
            <a:endParaRPr lang="en-US" dirty="0"/>
          </a:p>
        </p:txBody>
      </p:sp>
      <p:sp>
        <p:nvSpPr>
          <p:cNvPr id="33" name="Text 27"/>
          <p:cNvSpPr/>
          <p:nvPr/>
        </p:nvSpPr>
        <p:spPr>
          <a:xfrm>
            <a:off x="4023360" y="4270248"/>
            <a:ext cx="745236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Separation distress and clinginess may reflect vicarious learning of his mother's own anxiety and reduced confidence.</a:t>
            </a:r>
            <a:endParaRPr lang="en-US" sz="1600" dirty="0"/>
          </a:p>
        </p:txBody>
      </p:sp>
      <p:sp>
        <p:nvSpPr>
          <p:cNvPr id="34" name="Shape 28"/>
          <p:cNvSpPr/>
          <p:nvPr/>
        </p:nvSpPr>
        <p:spPr>
          <a:xfrm>
            <a:off x="548640" y="5084064"/>
            <a:ext cx="11064240" cy="795528"/>
          </a:xfrm>
          <a:prstGeom prst="roundRect">
            <a:avLst>
              <a:gd name="adj" fmla="val 9195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29"/>
          <p:cNvSpPr/>
          <p:nvPr/>
        </p:nvSpPr>
        <p:spPr>
          <a:xfrm>
            <a:off x="741665" y="5219677"/>
            <a:ext cx="520212" cy="520212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0"/>
          <p:cNvSpPr/>
          <p:nvPr/>
        </p:nvSpPr>
        <p:spPr>
          <a:xfrm>
            <a:off x="741665" y="5219677"/>
            <a:ext cx="520212" cy="520212"/>
          </a:xfrm>
          <a:prstGeom prst="rect">
            <a:avLst/>
          </a:prstGeom>
          <a:solidFill>
            <a:schemeClr val="accent1"/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300" dirty="0"/>
          </a:p>
        </p:txBody>
      </p:sp>
      <p:sp>
        <p:nvSpPr>
          <p:cNvPr id="39" name="Text 32"/>
          <p:cNvSpPr/>
          <p:nvPr/>
        </p:nvSpPr>
        <p:spPr>
          <a:xfrm>
            <a:off x="1463040" y="5157216"/>
            <a:ext cx="246888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Language delay</a:t>
            </a:r>
            <a:endParaRPr lang="en-US" dirty="0"/>
          </a:p>
        </p:txBody>
      </p:sp>
      <p:sp>
        <p:nvSpPr>
          <p:cNvPr id="40" name="Text 33"/>
          <p:cNvSpPr/>
          <p:nvPr/>
        </p:nvSpPr>
        <p:spPr>
          <a:xfrm>
            <a:off x="4023360" y="5157216"/>
            <a:ext cx="7452360" cy="649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Reduced reciprocal talk and verbal modelling at home limits vocabulary exposure and imitation of speech.</a:t>
            </a:r>
            <a:endParaRPr lang="en-US" sz="1600" dirty="0"/>
          </a:p>
        </p:txBody>
      </p:sp>
      <p:sp>
        <p:nvSpPr>
          <p:cNvPr id="41" name="Text 34"/>
          <p:cNvSpPr/>
          <p:nvPr/>
        </p:nvSpPr>
        <p:spPr>
          <a:xfrm>
            <a:off x="548640" y="5989320"/>
            <a:ext cx="10058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(Amsari, Wahyuni and Fadhilaturrahmi, 2024; Bird et al., 2023)</a:t>
            </a:r>
            <a:endParaRPr lang="en-US" sz="1150" dirty="0"/>
          </a:p>
        </p:txBody>
      </p:sp>
      <p:sp>
        <p:nvSpPr>
          <p:cNvPr id="42" name="Text 35"/>
          <p:cNvSpPr/>
          <p:nvPr/>
        </p:nvSpPr>
        <p:spPr>
          <a:xfrm>
            <a:off x="565836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43" name="Text 36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NATURE AND NURTURE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Biological and Environmental Influences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463950"/>
            <a:ext cx="5257800" cy="4160520"/>
          </a:xfrm>
          <a:prstGeom prst="roundRect">
            <a:avLst>
              <a:gd name="adj" fmla="val 1978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76200" dist="25400" dir="5400000" algn="bl" rotWithShape="0">
              <a:srgbClr val="1F3A38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91540" y="1578250"/>
            <a:ext cx="685800" cy="68580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1062990" y="1749700"/>
            <a:ext cx="342900" cy="34290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691640" y="164683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Biological Influences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868680" y="2264049"/>
            <a:ext cx="4663440" cy="28244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5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Innate temperament shapes how sensitively a child responds to stress, novelty and separation.</a:t>
            </a:r>
            <a:endParaRPr lang="en-US" sz="1600" dirty="0"/>
          </a:p>
          <a:p>
            <a:pPr marL="342900" indent="-342900">
              <a:lnSpc>
                <a:spcPct val="125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Genetic propensity interacts with parenting quality to shape early language outcomes.</a:t>
            </a:r>
            <a:endParaRPr lang="en-US" sz="1600" dirty="0"/>
          </a:p>
          <a:p>
            <a:pPr marL="342900" indent="-342900">
              <a:lnSpc>
                <a:spcPct val="125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Early brain stress-response circuitry is highly responsive to the quality of early relationships.</a:t>
            </a:r>
            <a:endParaRPr lang="en-US" sz="160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1256" y="3356758"/>
            <a:ext cx="329184" cy="329184"/>
          </a:xfrm>
          <a:prstGeom prst="rect">
            <a:avLst/>
          </a:prstGeom>
        </p:spPr>
      </p:pic>
      <p:sp>
        <p:nvSpPr>
          <p:cNvPr id="11" name="Shape 7"/>
          <p:cNvSpPr/>
          <p:nvPr/>
        </p:nvSpPr>
        <p:spPr>
          <a:xfrm>
            <a:off x="6336792" y="1463950"/>
            <a:ext cx="5303520" cy="4160520"/>
          </a:xfrm>
          <a:prstGeom prst="roundRect">
            <a:avLst>
              <a:gd name="adj" fmla="val 1978"/>
            </a:avLst>
          </a:prstGeom>
          <a:solidFill>
            <a:schemeClr val="accent1">
              <a:lumMod val="20000"/>
              <a:lumOff val="80000"/>
            </a:schemeClr>
          </a:solidFill>
          <a:ln/>
          <a:effectLst>
            <a:outerShdw blurRad="76200" dist="25400" dir="5400000" algn="bl" rotWithShape="0">
              <a:srgbClr val="1F3A38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6633972" y="1578250"/>
            <a:ext cx="685800" cy="68580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>
            <a:lum bright="70000" contrast="-70000"/>
          </a:blip>
          <a:stretch>
            <a:fillRect/>
          </a:stretch>
        </p:blipFill>
        <p:spPr>
          <a:xfrm>
            <a:off x="6805422" y="1749700"/>
            <a:ext cx="342900" cy="34290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7434072" y="1646830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Environmental Influences</a:t>
            </a:r>
            <a:endParaRPr lang="en-US" dirty="0"/>
          </a:p>
        </p:txBody>
      </p:sp>
      <p:sp>
        <p:nvSpPr>
          <p:cNvPr id="15" name="Text 10"/>
          <p:cNvSpPr/>
          <p:nvPr/>
        </p:nvSpPr>
        <p:spPr>
          <a:xfrm>
            <a:off x="6656832" y="2378350"/>
            <a:ext cx="4709160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5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Quality and consistency of caregiving directly shapes the models available for Isaac to observe and imitate.</a:t>
            </a:r>
            <a:endParaRPr lang="en-US" sz="1600" dirty="0"/>
          </a:p>
          <a:p>
            <a:pPr marL="342900" indent="-342900">
              <a:lnSpc>
                <a:spcPct val="125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Relocation and disrupted childcare represent repeated transitions, reducing environmental stability.</a:t>
            </a:r>
            <a:endParaRPr lang="en-US" sz="1600" dirty="0"/>
          </a:p>
          <a:p>
            <a:pPr marL="342900" indent="-342900">
              <a:lnSpc>
                <a:spcPct val="125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Limited social interaction   restricts exposure to varied peer and adult models beyond the home.</a:t>
            </a:r>
            <a:endParaRPr lang="en-US" sz="1600" dirty="0"/>
          </a:p>
        </p:txBody>
      </p:sp>
      <p:sp>
        <p:nvSpPr>
          <p:cNvPr id="16" name="Shape 11"/>
          <p:cNvSpPr/>
          <p:nvPr/>
        </p:nvSpPr>
        <p:spPr>
          <a:xfrm>
            <a:off x="548640" y="5779918"/>
            <a:ext cx="11091672" cy="502920"/>
          </a:xfrm>
          <a:prstGeom prst="roundRect">
            <a:avLst>
              <a:gd name="adj" fmla="val 10909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2"/>
          <p:cNvSpPr/>
          <p:nvPr/>
        </p:nvSpPr>
        <p:spPr>
          <a:xfrm>
            <a:off x="777240" y="5779918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SLT bridges nature and nurture: </a:t>
            </a:r>
            <a:r>
              <a:rPr lang="en-US" sz="1200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reciprocal determinism recognises that Isaac's temperament interacts with the models and environments available to him.</a:t>
            </a:r>
            <a:endParaRPr lang="en-US" sz="1200" dirty="0">
              <a:solidFill>
                <a:schemeClr val="accent1"/>
              </a:solidFill>
            </a:endParaRPr>
          </a:p>
        </p:txBody>
      </p:sp>
      <p:sp>
        <p:nvSpPr>
          <p:cNvPr id="18" name="Text 13"/>
          <p:cNvSpPr/>
          <p:nvPr/>
        </p:nvSpPr>
        <p:spPr>
          <a:xfrm>
            <a:off x="548640" y="631027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(Cheung et al., 2024)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511518" y="6591641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20" name="Text 1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SUPPORT PLAN  •  PART 1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91681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Theory-Informed Strategies for Practice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871153"/>
            <a:ext cx="3520440" cy="3796299"/>
          </a:xfrm>
          <a:prstGeom prst="roundRect">
            <a:avLst>
              <a:gd name="adj" fmla="val 2338"/>
            </a:avLst>
          </a:prstGeom>
          <a:solidFill>
            <a:schemeClr val="bg1"/>
          </a:solidFill>
          <a:ln/>
          <a:effectLst>
            <a:outerShdw blurRad="76200" dist="254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48640" y="1871153"/>
            <a:ext cx="3520440" cy="128016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547872" y="1935161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547872" y="1935161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731520" y="2790558"/>
            <a:ext cx="31546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Attachment-based approaches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3" name="Text 10"/>
          <p:cNvSpPr/>
          <p:nvPr/>
        </p:nvSpPr>
        <p:spPr>
          <a:xfrm>
            <a:off x="822960" y="3476358"/>
            <a:ext cx="297180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Assign a consistent key person to build a secure base for Isaac.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Model calm, responsive interactions to reshape his expectations of adults.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4325112" y="1871153"/>
            <a:ext cx="3520440" cy="3796299"/>
          </a:xfrm>
          <a:prstGeom prst="roundRect">
            <a:avLst>
              <a:gd name="adj" fmla="val 2338"/>
            </a:avLst>
          </a:prstGeom>
          <a:solidFill>
            <a:schemeClr val="bg1"/>
          </a:solidFill>
          <a:ln/>
          <a:effectLst>
            <a:outerShdw blurRad="76200" dist="254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325112" y="1871153"/>
            <a:ext cx="3520440" cy="128016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7324344" y="1935161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324344" y="1935161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20" name="Text 16"/>
          <p:cNvSpPr/>
          <p:nvPr/>
        </p:nvSpPr>
        <p:spPr>
          <a:xfrm>
            <a:off x="4507992" y="2790558"/>
            <a:ext cx="31546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Play-based learning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1" name="Text 17"/>
          <p:cNvSpPr/>
          <p:nvPr/>
        </p:nvSpPr>
        <p:spPr>
          <a:xfrm>
            <a:off x="4599432" y="3476358"/>
            <a:ext cx="297180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 model play sequences; pair Isaac with a confident peer buddy.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Gradually widen his repertoire through guided, observed play.</a:t>
            </a:r>
            <a:endParaRPr lang="en-US" sz="1600" dirty="0"/>
          </a:p>
        </p:txBody>
      </p:sp>
      <p:sp>
        <p:nvSpPr>
          <p:cNvPr id="22" name="Shape 18"/>
          <p:cNvSpPr/>
          <p:nvPr/>
        </p:nvSpPr>
        <p:spPr>
          <a:xfrm>
            <a:off x="8101584" y="1871153"/>
            <a:ext cx="3520440" cy="3796299"/>
          </a:xfrm>
          <a:prstGeom prst="roundRect">
            <a:avLst>
              <a:gd name="adj" fmla="val 2338"/>
            </a:avLst>
          </a:prstGeom>
          <a:solidFill>
            <a:schemeClr val="bg1"/>
          </a:solidFill>
          <a:ln/>
          <a:effectLst>
            <a:outerShdw blurRad="76200" dist="254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8101584" y="1871153"/>
            <a:ext cx="3520440" cy="128016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0"/>
          <p:cNvSpPr/>
          <p:nvPr/>
        </p:nvSpPr>
        <p:spPr>
          <a:xfrm>
            <a:off x="11100816" y="1935161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11100816" y="1935161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28" name="Text 23"/>
          <p:cNvSpPr/>
          <p:nvPr/>
        </p:nvSpPr>
        <p:spPr>
          <a:xfrm>
            <a:off x="8284464" y="2790558"/>
            <a:ext cx="31546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Language-rich environment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9" name="Text 24"/>
          <p:cNvSpPr/>
          <p:nvPr/>
        </p:nvSpPr>
        <p:spPr>
          <a:xfrm>
            <a:off x="8375904" y="3476358"/>
            <a:ext cx="297180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Adults narrate actions, expand Isaac's utterances and model rich vocabulary.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Repeat and reinforce new words within everyday routines.</a:t>
            </a:r>
            <a:endParaRPr lang="en-US" sz="1600" dirty="0"/>
          </a:p>
        </p:txBody>
      </p:sp>
      <p:sp>
        <p:nvSpPr>
          <p:cNvPr id="30" name="Text 25"/>
          <p:cNvSpPr/>
          <p:nvPr/>
        </p:nvSpPr>
        <p:spPr>
          <a:xfrm>
            <a:off x="548640" y="5989320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(Bonnett and France, 2024; Opie et al., 2026; Wu and Bakar, 2025)</a:t>
            </a:r>
            <a:endParaRPr lang="en-US" sz="1150" dirty="0"/>
          </a:p>
        </p:txBody>
      </p:sp>
      <p:sp>
        <p:nvSpPr>
          <p:cNvPr id="31" name="Text 26"/>
          <p:cNvSpPr/>
          <p:nvPr/>
        </p:nvSpPr>
        <p:spPr>
          <a:xfrm>
            <a:off x="556783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32" name="Text 2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SUPPORT PLAN  •  PART 2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Family, Systems and Emotional Regulation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548640" y="1536192"/>
            <a:ext cx="3520440" cy="4343400"/>
          </a:xfrm>
          <a:prstGeom prst="roundRect">
            <a:avLst>
              <a:gd name="adj" fmla="val 2338"/>
            </a:avLst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1536192"/>
            <a:ext cx="3520440" cy="128016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547872" y="1600200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547872" y="16002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731520" y="2238325"/>
            <a:ext cx="304495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Parental support &amp; modelling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822960" y="2887913"/>
            <a:ext cx="297180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Refer mother to a parenting programme and PND support to rebuild confidence and self-efficacy.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As her interactions become more responsive, Isaac observes more positive coping models.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4325112" y="1536192"/>
            <a:ext cx="3520440" cy="4343400"/>
          </a:xfrm>
          <a:prstGeom prst="roundRect">
            <a:avLst>
              <a:gd name="adj" fmla="val 2338"/>
            </a:avLst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4325112" y="1536192"/>
            <a:ext cx="3520440" cy="128016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324344" y="1600200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324344" y="16002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300" dirty="0"/>
          </a:p>
        </p:txBody>
      </p:sp>
      <p:sp>
        <p:nvSpPr>
          <p:cNvPr id="18" name="Text 14"/>
          <p:cNvSpPr/>
          <p:nvPr/>
        </p:nvSpPr>
        <p:spPr>
          <a:xfrm>
            <a:off x="4698105" y="2274537"/>
            <a:ext cx="274383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Multi-agency collaboration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9" name="Text 15"/>
          <p:cNvSpPr/>
          <p:nvPr/>
        </p:nvSpPr>
        <p:spPr>
          <a:xfrm>
            <a:off x="4599432" y="2887913"/>
            <a:ext cx="297180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Coordinate with health visitor, speech &amp; language therapy and mental health services.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Agree a shared, monitored early help plan across all partners.</a:t>
            </a:r>
            <a:endParaRPr lang="en-US" sz="1600" dirty="0"/>
          </a:p>
        </p:txBody>
      </p:sp>
      <p:sp>
        <p:nvSpPr>
          <p:cNvPr id="20" name="Shape 16"/>
          <p:cNvSpPr/>
          <p:nvPr/>
        </p:nvSpPr>
        <p:spPr>
          <a:xfrm>
            <a:off x="8101584" y="1536192"/>
            <a:ext cx="3520440" cy="4343400"/>
          </a:xfrm>
          <a:prstGeom prst="roundRect">
            <a:avLst>
              <a:gd name="adj" fmla="val 2338"/>
            </a:avLst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1F3A38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7"/>
          <p:cNvSpPr/>
          <p:nvPr/>
        </p:nvSpPr>
        <p:spPr>
          <a:xfrm>
            <a:off x="8101584" y="1536192"/>
            <a:ext cx="3520440" cy="128016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18"/>
          <p:cNvSpPr/>
          <p:nvPr/>
        </p:nvSpPr>
        <p:spPr>
          <a:xfrm>
            <a:off x="11100816" y="1600200"/>
            <a:ext cx="457200" cy="457200"/>
          </a:xfrm>
          <a:prstGeom prst="ellipse">
            <a:avLst/>
          </a:prstGeom>
          <a:solidFill>
            <a:schemeClr val="accent1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11100816" y="16002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300" dirty="0"/>
          </a:p>
        </p:txBody>
      </p:sp>
      <p:sp>
        <p:nvSpPr>
          <p:cNvPr id="26" name="Text 21"/>
          <p:cNvSpPr/>
          <p:nvPr/>
        </p:nvSpPr>
        <p:spPr>
          <a:xfrm>
            <a:off x="8284464" y="2238325"/>
            <a:ext cx="304495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Emotional regulation strategies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7" name="Text 22"/>
          <p:cNvSpPr/>
          <p:nvPr/>
        </p:nvSpPr>
        <p:spPr>
          <a:xfrm>
            <a:off x="8375904" y="2887913"/>
            <a:ext cx="297180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 model naming feelings and calm-down routines using visual emotion cards.</a:t>
            </a:r>
            <a:endParaRPr lang="en-US" sz="1600" dirty="0"/>
          </a:p>
          <a:p>
            <a:pPr marL="342900" indent="-342900">
              <a:lnSpc>
                <a:spcPct val="130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Use gradual, predictable separation routines reinforced with praise.</a:t>
            </a:r>
            <a:endParaRPr lang="en-US" sz="1600" dirty="0"/>
          </a:p>
        </p:txBody>
      </p:sp>
      <p:sp>
        <p:nvSpPr>
          <p:cNvPr id="28" name="Text 23"/>
          <p:cNvSpPr/>
          <p:nvPr/>
        </p:nvSpPr>
        <p:spPr>
          <a:xfrm>
            <a:off x="548640" y="5989320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(Opie et al., 2026; DfE, 2026; NSPCC Learning, 2026)</a:t>
            </a:r>
            <a:endParaRPr lang="en-US" sz="1150" dirty="0"/>
          </a:p>
        </p:txBody>
      </p:sp>
      <p:sp>
        <p:nvSpPr>
          <p:cNvPr id="29" name="Text 24"/>
          <p:cNvSpPr/>
          <p:nvPr/>
        </p:nvSpPr>
        <p:spPr>
          <a:xfrm>
            <a:off x="54773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30" name="Text 2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 and Limitations of Social Learning Theory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536192"/>
            <a:ext cx="5440680" cy="4434840"/>
          </a:xfrm>
          <a:prstGeom prst="roundRect">
            <a:avLst>
              <a:gd name="adj" fmla="val 1856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48640" y="1536192"/>
            <a:ext cx="5440680" cy="146304"/>
          </a:xfrm>
          <a:prstGeom prst="roundRect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896112" y="1872518"/>
            <a:ext cx="676656" cy="676656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043" y="2048449"/>
            <a:ext cx="324795" cy="324795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691640" y="1936526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F3A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</a:t>
            </a:r>
            <a:endParaRPr lang="en-US" dirty="0"/>
          </a:p>
        </p:txBody>
      </p:sp>
      <p:sp>
        <p:nvSpPr>
          <p:cNvPr id="11" name="Text 8"/>
          <p:cNvSpPr/>
          <p:nvPr/>
        </p:nvSpPr>
        <p:spPr>
          <a:xfrm>
            <a:off x="868680" y="2468880"/>
            <a:ext cx="4846320" cy="3383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Offers a practical, observable basis for early years intervention through modelling.</a:t>
            </a:r>
            <a:endParaRPr lang="en-US" sz="1400" dirty="0"/>
          </a:p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Well-supported by empirical research on caregiver interaction and child outcomes.</a:t>
            </a:r>
            <a:endParaRPr lang="en-US" sz="1400" dirty="0"/>
          </a:p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Explains how positive change can be achieved by introducing new models (staff, peers).</a:t>
            </a:r>
            <a:endParaRPr lang="en-US" sz="1400" dirty="0"/>
          </a:p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Recognises reciprocal influence between child and environment, not a one-way process.</a:t>
            </a:r>
            <a:endParaRPr lang="en-US" sz="1400" dirty="0"/>
          </a:p>
        </p:txBody>
      </p:sp>
      <p:sp>
        <p:nvSpPr>
          <p:cNvPr id="12" name="Shape 9"/>
          <p:cNvSpPr/>
          <p:nvPr/>
        </p:nvSpPr>
        <p:spPr>
          <a:xfrm>
            <a:off x="6172200" y="1536192"/>
            <a:ext cx="5440680" cy="4434840"/>
          </a:xfrm>
          <a:prstGeom prst="roundRect">
            <a:avLst>
              <a:gd name="adj" fmla="val 1856"/>
            </a:avLst>
          </a:prstGeom>
          <a:solidFill>
            <a:schemeClr val="bg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6172200" y="1536192"/>
            <a:ext cx="5440680" cy="146304"/>
          </a:xfrm>
          <a:prstGeom prst="roundRect">
            <a:avLst/>
          </a:prstGeom>
          <a:solidFill>
            <a:srgbClr val="D98E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519672" y="1872518"/>
            <a:ext cx="676656" cy="676656"/>
          </a:xfrm>
          <a:prstGeom prst="ellipse">
            <a:avLst/>
          </a:prstGeom>
          <a:solidFill>
            <a:srgbClr val="D98E3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5603" y="2048449"/>
            <a:ext cx="324795" cy="324795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7315200" y="1936526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F3A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dirty="0"/>
          </a:p>
        </p:txBody>
      </p:sp>
      <p:sp>
        <p:nvSpPr>
          <p:cNvPr id="17" name="Text 13"/>
          <p:cNvSpPr/>
          <p:nvPr/>
        </p:nvSpPr>
        <p:spPr>
          <a:xfrm>
            <a:off x="6492240" y="2468880"/>
            <a:ext cx="4846320" cy="3383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Underplays biological and genetic contributions, e.g. innate temperament.</a:t>
            </a:r>
            <a:endParaRPr lang="en-US" sz="1400" dirty="0"/>
          </a:p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Gives less weight to internal emotional processes than attachment theory.</a:t>
            </a:r>
            <a:endParaRPr lang="en-US" sz="1400" dirty="0"/>
          </a:p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Much original evidence (e.g. Bobo doll studies) came from artificial lab settings, raising ecological validity questions.</a:t>
            </a:r>
            <a:endParaRPr lang="en-US" sz="1400" dirty="0"/>
          </a:p>
          <a:p>
            <a:pPr marL="342900" indent="-342900">
              <a:lnSpc>
                <a:spcPct val="125000"/>
              </a:lnSpc>
              <a:spcAft>
                <a:spcPts val="900"/>
              </a:spcAft>
              <a:buSzPct val="100000"/>
              <a:buChar char="•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Assumes models are equally salient and available to all children, which may not hold in disrupted or under-resourced settings.</a:t>
            </a:r>
            <a:endParaRPr lang="en-US" sz="1400" dirty="0"/>
          </a:p>
        </p:txBody>
      </p:sp>
      <p:sp>
        <p:nvSpPr>
          <p:cNvPr id="18" name="Text 14"/>
          <p:cNvSpPr/>
          <p:nvPr/>
        </p:nvSpPr>
        <p:spPr>
          <a:xfrm>
            <a:off x="548640" y="6053328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(Amsari, Wahyuni and Fadhilaturrahmi, 2024; Opie et al., 2026)</a:t>
            </a:r>
            <a:endParaRPr lang="en-US" sz="1150" dirty="0"/>
          </a:p>
        </p:txBody>
      </p:sp>
      <p:sp>
        <p:nvSpPr>
          <p:cNvPr id="19" name="Text 15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20" name="Text 16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Cultural and Contextual Considerations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548640" y="6199632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(DfE, 2026; Bonnett and France, 2024)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11" name="Text 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9FC2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50" dirty="0"/>
          </a:p>
        </p:txBody>
      </p:sp>
      <p:sp>
        <p:nvSpPr>
          <p:cNvPr id="13" name="Shape 16"/>
          <p:cNvSpPr/>
          <p:nvPr/>
        </p:nvSpPr>
        <p:spPr>
          <a:xfrm>
            <a:off x="548640" y="1667661"/>
            <a:ext cx="9144000" cy="4325733"/>
          </a:xfrm>
          <a:prstGeom prst="roundRect">
            <a:avLst>
              <a:gd name="adj" fmla="val 7609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61396" y="1667661"/>
            <a:ext cx="7909560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32000"/>
              </a:lnSpc>
              <a:spcAft>
                <a:spcPts val="13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London's communities are highly diverse in ethnicity, language, family structure and cultural norms around parenting and childrearing.</a:t>
            </a:r>
            <a:endParaRPr lang="en-US" sz="1600" dirty="0"/>
          </a:p>
          <a:p>
            <a:pPr marL="342900" indent="-342900">
              <a:lnSpc>
                <a:spcPct val="132000"/>
              </a:lnSpc>
              <a:spcAft>
                <a:spcPts val="13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SLT assumes models are consistently salient and available — but who counts as a valued “model”, and how modelling is expressed, varies across cultures.</a:t>
            </a:r>
            <a:endParaRPr lang="en-US" sz="1600" dirty="0"/>
          </a:p>
          <a:p>
            <a:pPr marL="342900" indent="-342900">
              <a:lnSpc>
                <a:spcPct val="132000"/>
              </a:lnSpc>
              <a:spcAft>
                <a:spcPts val="13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 must avoid a deficit view of single-parent or minority-ethnic families and instead build on existing family strengths.</a:t>
            </a:r>
            <a:endParaRPr lang="en-US" sz="1600" dirty="0"/>
          </a:p>
          <a:p>
            <a:pPr marL="342900" indent="-342900">
              <a:lnSpc>
                <a:spcPct val="132000"/>
              </a:lnSpc>
              <a:spcAft>
                <a:spcPts val="1300"/>
              </a:spcAft>
              <a:buSzPct val="100000"/>
              <a:buChar char="•"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Multilingual households mean language input should be recognised and valued in more than one language, not assessed against monolingual norms alone.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48640" y="392919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640080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Bringing the Plan Together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6" name="Shape 4"/>
          <p:cNvSpPr/>
          <p:nvPr/>
        </p:nvSpPr>
        <p:spPr>
          <a:xfrm>
            <a:off x="548640" y="1436609"/>
            <a:ext cx="11091672" cy="1097280"/>
          </a:xfrm>
          <a:prstGeom prst="roundRect">
            <a:avLst>
              <a:gd name="adj" fmla="val 6667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87294" y="1628633"/>
            <a:ext cx="713232" cy="71323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65602" y="1806941"/>
            <a:ext cx="356616" cy="356616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737360" y="1619489"/>
            <a:ext cx="96012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withdrawn behaviour, separation distress and language delay can be understood as the outcome of reduced access to consistent, positive models during a critical developmental period.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0" name="Shape 7"/>
          <p:cNvSpPr/>
          <p:nvPr/>
        </p:nvSpPr>
        <p:spPr>
          <a:xfrm>
            <a:off x="548640" y="2780777"/>
            <a:ext cx="11091672" cy="841248"/>
          </a:xfrm>
          <a:prstGeom prst="roundRect">
            <a:avLst>
              <a:gd name="adj" fmla="val 7609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22960" y="2945369"/>
            <a:ext cx="512064" cy="512064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950976" y="3073385"/>
            <a:ext cx="256032" cy="256032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508760" y="2780777"/>
            <a:ext cx="996696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theory-informed, multi-component early help plan — attachment, play, language and emotional regulation — gives Isaac new, positive models to observe and imitate.</a:t>
            </a:r>
            <a:endParaRPr lang="en-US" sz="1600" dirty="0"/>
          </a:p>
        </p:txBody>
      </p:sp>
      <p:sp>
        <p:nvSpPr>
          <p:cNvPr id="14" name="Shape 10"/>
          <p:cNvSpPr/>
          <p:nvPr/>
        </p:nvSpPr>
        <p:spPr>
          <a:xfrm>
            <a:off x="548640" y="3713465"/>
            <a:ext cx="11091672" cy="841248"/>
          </a:xfrm>
          <a:prstGeom prst="roundRect">
            <a:avLst>
              <a:gd name="adj" fmla="val 7609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822960" y="3878057"/>
            <a:ext cx="512064" cy="512064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>
            <a:lum bright="70000" contrast="-70000"/>
          </a:blip>
          <a:stretch>
            <a:fillRect/>
          </a:stretch>
        </p:blipFill>
        <p:spPr>
          <a:xfrm>
            <a:off x="950976" y="4006073"/>
            <a:ext cx="256032" cy="25603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508760" y="3713465"/>
            <a:ext cx="996696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Supporting his mother's confidence and wellbeing strengthens the primary model in Isaac's life.</a:t>
            </a:r>
            <a:endParaRPr lang="en-US" sz="1600" dirty="0"/>
          </a:p>
        </p:txBody>
      </p:sp>
      <p:sp>
        <p:nvSpPr>
          <p:cNvPr id="18" name="Shape 13"/>
          <p:cNvSpPr/>
          <p:nvPr/>
        </p:nvSpPr>
        <p:spPr>
          <a:xfrm>
            <a:off x="548640" y="4646153"/>
            <a:ext cx="11091672" cy="841248"/>
          </a:xfrm>
          <a:prstGeom prst="roundRect">
            <a:avLst>
              <a:gd name="adj" fmla="val 7609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822960" y="4810745"/>
            <a:ext cx="512064" cy="512064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>
            <a:lum bright="70000" contrast="-70000"/>
          </a:blip>
          <a:stretch>
            <a:fillRect/>
          </a:stretch>
        </p:blipFill>
        <p:spPr>
          <a:xfrm>
            <a:off x="950976" y="4938761"/>
            <a:ext cx="256032" cy="256032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1508760" y="4646153"/>
            <a:ext cx="996696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Multi-agency collaboration ensures the plan is consistent, monitored and responsive to Isaac's progress.</a:t>
            </a:r>
            <a:endParaRPr lang="en-US" sz="1600" dirty="0"/>
          </a:p>
        </p:txBody>
      </p:sp>
      <p:sp>
        <p:nvSpPr>
          <p:cNvPr id="22" name="Shape 16"/>
          <p:cNvSpPr/>
          <p:nvPr/>
        </p:nvSpPr>
        <p:spPr>
          <a:xfrm>
            <a:off x="548640" y="5578841"/>
            <a:ext cx="11091672" cy="841248"/>
          </a:xfrm>
          <a:prstGeom prst="roundRect">
            <a:avLst>
              <a:gd name="adj" fmla="val 7609"/>
            </a:avLst>
          </a:prstGeo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17"/>
          <p:cNvSpPr/>
          <p:nvPr/>
        </p:nvSpPr>
        <p:spPr>
          <a:xfrm>
            <a:off x="822960" y="5743433"/>
            <a:ext cx="512064" cy="512064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 r:embed="rId7">
            <a:lum bright="70000" contrast="-70000"/>
          </a:blip>
          <a:stretch>
            <a:fillRect/>
          </a:stretch>
        </p:blipFill>
        <p:spPr>
          <a:xfrm>
            <a:off x="950976" y="5871449"/>
            <a:ext cx="256032" cy="256032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1508760" y="5578841"/>
            <a:ext cx="996696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Culturally responsive practice ensures the plan reflects Isaac and his mother's own context within London's diverse communities.</a:t>
            </a:r>
            <a:endParaRPr lang="en-US" sz="1600" dirty="0"/>
          </a:p>
        </p:txBody>
      </p:sp>
      <p:sp>
        <p:nvSpPr>
          <p:cNvPr id="26" name="Text 1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27" name="Text 2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4461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83032"/>
            <a:ext cx="9144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548640" y="1056518"/>
            <a:ext cx="11109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 (UWTSD Harvard Style)</a:t>
            </a:r>
            <a:endParaRPr lang="en-US" sz="3000" dirty="0">
              <a:solidFill>
                <a:schemeClr val="accent1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129824"/>
            <a:ext cx="5440680" cy="429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Amsari, D., Wahyuni, E. and Fadhilaturrahmi, F. (2024) 'The social learning theory Albert Bandura for elementary school students', Jurnal Basicedu, 8(2), pp. 1654–1662.</a:t>
            </a:r>
            <a:endParaRPr lang="en-US" sz="1400" dirty="0"/>
          </a:p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Bird, A., Reese, E., Salmon, K., Waldie, K., Peterson, E., Atatoa-Carr, P. and Morton, S. (2023) 'Maternal depressive symptoms and child language development', Development and Psychopathology, 36(4), pp. 1959–1972.</a:t>
            </a:r>
            <a:endParaRPr lang="en-US" sz="1400" dirty="0"/>
          </a:p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Bonnett, T. and France, D. (2024) 'Attachment in the context of early years pedagogical practice', Social Education Research, 5(2), pp. 244–257.</a:t>
            </a:r>
            <a:endParaRPr lang="en-US" sz="1400" dirty="0"/>
          </a:p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Cheung, R.W. et al. (2024) 'Disentangling genetic and environmental influences on early language development', Child Development, 95(3), pp. 699–720.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172200" y="2129824"/>
            <a:ext cx="5440680" cy="4297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for Education (2026) Working Together to Safeguard Children 2026: A Guide to Multi-Agency Working. London: DfE.</a:t>
            </a:r>
            <a:endParaRPr lang="en-US" sz="1400" dirty="0"/>
          </a:p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NSPCC Learning (2026) Early Help and Early Intervention. Available at: learning.nspcc.org.uk (Accessed: 3 July 2026).</a:t>
            </a:r>
            <a:endParaRPr lang="en-US" sz="1400" dirty="0"/>
          </a:p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Opie, J.E. et al. (2026) 'Practitioner review: clinical insights from attachment theory and research for professionals working with young children and their families', Journal of Child Psychology and Psychiatry, 67(5), pp. 723–739.</a:t>
            </a:r>
            <a:endParaRPr lang="en-US" sz="1400" dirty="0"/>
          </a:p>
          <a:p>
            <a:pPr>
              <a:lnSpc>
                <a:spcPct val="120000"/>
              </a:lnSpc>
              <a:spcAft>
                <a:spcPts val="1400"/>
              </a:spcAft>
              <a:buSzPct val="100000"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Wu, L. and Bakar, K.A. (2025) 'Language scaffolding strategies based on Vygotsky's zone of proximal development in early reading education', Forum for Linguistic Studies, 7(6), pp. 967–984.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Isaac: Early Help Plan  |  LCHS4010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4572</TotalTime>
  <Words>1655</Words>
  <Application>Microsoft Office PowerPoint</Application>
  <PresentationFormat>Widescreen</PresentationFormat>
  <Paragraphs>187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Isaac: An Early Help Plan Informed by Social Learning Theory</dc:title>
  <dc:subject>PptxGenJS Presentation</dc:subject>
  <dc:creator>Trainee Early Years Support Worker</dc:creator>
  <cp:lastModifiedBy>Elizabeth Obafemi</cp:lastModifiedBy>
  <cp:revision>8</cp:revision>
  <dcterms:created xsi:type="dcterms:W3CDTF">2026-07-04T06:16:31Z</dcterms:created>
  <dcterms:modified xsi:type="dcterms:W3CDTF">2026-07-11T11:49:44Z</dcterms:modified>
</cp:coreProperties>
</file>