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C8A20A-3F1F-48B3-A016-354089EC8FE3}" v="48" dt="2025-06-15T14:34:13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0" d="100"/>
          <a:sy n="30" d="100"/>
        </p:scale>
        <p:origin x="2074" y="-2069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cassidy" userId="26bba3d0951b9dbc" providerId="LiveId" clId="{1AC8A20A-3F1F-48B3-A016-354089EC8FE3}"/>
    <pc:docChg chg="custSel modSld">
      <pc:chgData name="Kieran cassidy" userId="26bba3d0951b9dbc" providerId="LiveId" clId="{1AC8A20A-3F1F-48B3-A016-354089EC8FE3}" dt="2025-06-15T14:44:08.544" v="579" actId="20577"/>
      <pc:docMkLst>
        <pc:docMk/>
      </pc:docMkLst>
      <pc:sldChg chg="modSp mod">
        <pc:chgData name="Kieran cassidy" userId="26bba3d0951b9dbc" providerId="LiveId" clId="{1AC8A20A-3F1F-48B3-A016-354089EC8FE3}" dt="2025-06-15T14:44:08.544" v="579" actId="20577"/>
        <pc:sldMkLst>
          <pc:docMk/>
          <pc:sldMk cId="1032727246" sldId="256"/>
        </pc:sldMkLst>
        <pc:spChg chg="mod">
          <ac:chgData name="Kieran cassidy" userId="26bba3d0951b9dbc" providerId="LiveId" clId="{1AC8A20A-3F1F-48B3-A016-354089EC8FE3}" dt="2025-06-15T14:34:13.243" v="572" actId="1035"/>
          <ac:spMkLst>
            <pc:docMk/>
            <pc:sldMk cId="1032727246" sldId="256"/>
            <ac:spMk id="22" creationId="{00000000-0000-0000-0000-000000000000}"/>
          </ac:spMkLst>
        </pc:spChg>
        <pc:spChg chg="mod">
          <ac:chgData name="Kieran cassidy" userId="26bba3d0951b9dbc" providerId="LiveId" clId="{1AC8A20A-3F1F-48B3-A016-354089EC8FE3}" dt="2025-06-15T14:34:07.401" v="556" actId="1036"/>
          <ac:spMkLst>
            <pc:docMk/>
            <pc:sldMk cId="1032727246" sldId="256"/>
            <ac:spMk id="23" creationId="{00000000-0000-0000-0000-000000000000}"/>
          </ac:spMkLst>
        </pc:spChg>
        <pc:spChg chg="mod">
          <ac:chgData name="Kieran cassidy" userId="26bba3d0951b9dbc" providerId="LiveId" clId="{1AC8A20A-3F1F-48B3-A016-354089EC8FE3}" dt="2025-06-15T14:31:01.361" v="453" actId="20577"/>
          <ac:spMkLst>
            <pc:docMk/>
            <pc:sldMk cId="1032727246" sldId="256"/>
            <ac:spMk id="24" creationId="{00000000-0000-0000-0000-000000000000}"/>
          </ac:spMkLst>
        </pc:spChg>
        <pc:spChg chg="mod">
          <ac:chgData name="Kieran cassidy" userId="26bba3d0951b9dbc" providerId="LiveId" clId="{1AC8A20A-3F1F-48B3-A016-354089EC8FE3}" dt="2025-06-15T14:44:08.544" v="579" actId="20577"/>
          <ac:spMkLst>
            <pc:docMk/>
            <pc:sldMk cId="1032727246" sldId="256"/>
            <ac:spMk id="47" creationId="{5ABC96EA-8E94-B838-7CB9-FF42950BC80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12" Type="http://schemas.microsoft.com/office/2007/relationships/hdphoto" Target="../media/hdphoto2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jpeg"/><Relationship Id="rId10" Type="http://schemas.openxmlformats.org/officeDocument/2006/relationships/image" Target="../media/image8.jpeg"/><Relationship Id="rId4" Type="http://schemas.openxmlformats.org/officeDocument/2006/relationships/image" Target="../media/image3.jp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Implementation of CAE Activities to Gain Confidence in Design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Kieran Pridmore Cassidy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University of Wales Trinity Saint David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14446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Sumitomo Wiring Systems Europe manufacture wiring harness within the automotive sector. Plastic injection moulded components are developed and manufactured by SEWS-E. </a:t>
            </a: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Historically the design accountability has been with Sumitomo Wiring Systems, SEWS-E’s mother company based in Japan. During this project, SEWS-E will be design responsible for the first time, allowing the study of CAE activities used for gaining confidence in the design prior to mass production tooling. 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7336068" y="18409988"/>
            <a:ext cx="6415087" cy="10223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Aims &amp; Objectives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A</a:t>
            </a:r>
            <a:r>
              <a:rPr lang="en-GB" altLang="en-US" sz="2800" dirty="0"/>
              <a:t>im 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The aim of this project is to analyse the effectiveness of CAE and design activities used to gain confidence in plastic injection moulded components before launching mass production tooling. </a:t>
            </a:r>
          </a:p>
          <a:p>
            <a:pPr>
              <a:spcBef>
                <a:spcPct val="20000"/>
              </a:spcBef>
            </a:pPr>
            <a:endParaRPr lang="en-GB" altLang="en-US" sz="2800" dirty="0"/>
          </a:p>
          <a:p>
            <a:pPr>
              <a:spcBef>
                <a:spcPct val="20000"/>
              </a:spcBef>
            </a:pPr>
            <a:r>
              <a:rPr lang="en-GB" altLang="en-US" sz="2800" dirty="0"/>
              <a:t>Objectives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Analyse the CAE implemented.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Breakdown the milestones needed to gain confidence. 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Show findings and outcome of project.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Compare the process to build to print projects from the past.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en-US" sz="2800" dirty="0"/>
              <a:t>Distinguish capabilities of 3D printed parts. </a:t>
            </a:r>
            <a:endParaRPr lang="en-AU" altLang="en-US" sz="2800" dirty="0"/>
          </a:p>
          <a:p>
            <a:pPr>
              <a:spcBef>
                <a:spcPct val="40000"/>
              </a:spcBef>
            </a:pPr>
            <a:endParaRPr lang="en-AU" altLang="en-US" sz="2800" dirty="0"/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7367821" y="16583372"/>
            <a:ext cx="5581460" cy="137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i="1" dirty="0">
                <a:latin typeface="Times New Roman" charset="0"/>
              </a:rPr>
              <a:t>The above Image shows an automotive wiring harness manufactured by Sumitomo Electrical Wiring Systems Europe.   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723393" y="23887001"/>
            <a:ext cx="6415088" cy="2381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US" altLang="en-US" dirty="0"/>
              <a:t>I am deeply grateful to Simon Cassidy,   Lisa Pridmore, Abigail Cassidy and    Declan Cassidy.  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04208" y="25925610"/>
            <a:ext cx="6415087" cy="2058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r>
              <a:rPr lang="en-GB" altLang="en-US" sz="1800" dirty="0">
                <a:ea typeface="Arial" charset="0"/>
                <a:cs typeface="Arial" charset="0"/>
              </a:rPr>
              <a:t>Sumitomo Electric Industries. (2025). History Page. [online] Available at: https://sumitomoelectric.com/company/history.</a:t>
            </a:r>
            <a:endParaRPr lang="en-AU" altLang="en-US" sz="1800" dirty="0">
              <a:ea typeface="Arial" charset="0"/>
              <a:cs typeface="Arial" charset="0"/>
            </a:endParaRPr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14579261" y="6040807"/>
            <a:ext cx="6415087" cy="782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ct val="150000"/>
              </a:lnSpc>
            </a:pPr>
            <a:r>
              <a:rPr lang="en-AU" altLang="en-US" sz="3600" b="1" dirty="0"/>
              <a:t>Conclusion</a:t>
            </a:r>
            <a:endParaRPr lang="en-GB" sz="2800" dirty="0"/>
          </a:p>
          <a:p>
            <a:r>
              <a:rPr lang="en-GB" sz="2800" dirty="0"/>
              <a:t>The implementation of Computer aided engineering activities such as FMEA, PFMEA and additive manufacturing early in the development process enhances design and quality development, shown by customer satisfaction and a decrease in late design changes. While specifically for SEWS-E helping to maintain a competitive advantage. The improved quality process was measured through design confidence in the component compared to previous build to print projects.  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33" name="Picture 32" descr="A person sitting in a bar&#10;&#10;AI-generated content may be incorrect.">
            <a:extLst>
              <a:ext uri="{FF2B5EF4-FFF2-40B4-BE49-F238E27FC236}">
                <a16:creationId xmlns:a16="http://schemas.microsoft.com/office/drawing/2014/main" id="{7014773A-1181-B3FC-FB51-2B9F2B95662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" r="22" b="80"/>
          <a:stretch/>
        </p:blipFill>
        <p:spPr>
          <a:xfrm>
            <a:off x="431677" y="2163144"/>
            <a:ext cx="2526757" cy="3877515"/>
          </a:xfrm>
          <a:prstGeom prst="rect">
            <a:avLst/>
          </a:prstGeom>
        </p:spPr>
      </p:pic>
      <p:pic>
        <p:nvPicPr>
          <p:cNvPr id="1057" name="Picture 33" descr="History Page | Sumitomo Electric">
            <a:extLst>
              <a:ext uri="{FF2B5EF4-FFF2-40B4-BE49-F238E27FC236}">
                <a16:creationId xmlns:a16="http://schemas.microsoft.com/office/drawing/2014/main" id="{21C66DC7-E4CC-0E63-62A4-39F3889CA8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91" y="10078644"/>
            <a:ext cx="5692735" cy="381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10 Injection Molding Design Mistakes to Avoid While Working with CAD Design  Services &amp; Engineering Firms | Cad Crowd">
            <a:extLst>
              <a:ext uri="{FF2B5EF4-FFF2-40B4-BE49-F238E27FC236}">
                <a16:creationId xmlns:a16="http://schemas.microsoft.com/office/drawing/2014/main" id="{537B12B3-8B90-38CC-2D6C-B02C35D5FA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333" b="96667" l="9875" r="94375">
                        <a14:foregroundMark x1="11000" y1="30444" x2="11000" y2="30444"/>
                        <a14:foregroundMark x1="9875" y1="55111" x2="9875" y2="55111"/>
                        <a14:foregroundMark x1="10125" y1="17556" x2="10125" y2="17556"/>
                        <a14:foregroundMark x1="16500" y1="11333" x2="16500" y2="11333"/>
                        <a14:foregroundMark x1="77250" y1="41778" x2="77250" y2="41778"/>
                        <a14:foregroundMark x1="90250" y1="55111" x2="90250" y2="55111"/>
                        <a14:foregroundMark x1="84250" y1="67111" x2="87250" y2="77111"/>
                        <a14:foregroundMark x1="92500" y1="42444" x2="94375" y2="62667"/>
                        <a14:foregroundMark x1="94375" y1="62667" x2="93250" y2="80444"/>
                        <a14:foregroundMark x1="76875" y1="44444" x2="82875" y2="37778"/>
                        <a14:foregroundMark x1="65250" y1="32444" x2="65250" y2="32444"/>
                        <a14:foregroundMark x1="80875" y1="96667" x2="80875" y2="96667"/>
                        <a14:foregroundMark x1="21625" y1="14667" x2="21625" y2="14667"/>
                        <a14:foregroundMark x1="17250" y1="10889" x2="17250" y2="10889"/>
                        <a14:foregroundMark x1="35500" y1="9333" x2="35500" y2="9333"/>
                        <a14:foregroundMark x1="60875" y1="37333" x2="60875" y2="37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4411" y="23579292"/>
            <a:ext cx="6942137" cy="390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9" name="Picture 35" descr="Simulation Model for Wire Harness Design in the Car Production Line  Optimization Using the SimPy Library">
            <a:extLst>
              <a:ext uri="{FF2B5EF4-FFF2-40B4-BE49-F238E27FC236}">
                <a16:creationId xmlns:a16="http://schemas.microsoft.com/office/drawing/2014/main" id="{97715056-0926-0672-B5F7-390F78A87B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686" y="19132442"/>
            <a:ext cx="5664340" cy="369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F7E0CF2-136F-3E7F-4E79-C8675361FB1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5607115" y="9010769"/>
            <a:ext cx="9102872" cy="4856061"/>
          </a:xfrm>
          <a:prstGeom prst="rect">
            <a:avLst/>
          </a:prstGeom>
        </p:spPr>
      </p:pic>
      <p:sp>
        <p:nvSpPr>
          <p:cNvPr id="47" name="Text Box 22">
            <a:extLst>
              <a:ext uri="{FF2B5EF4-FFF2-40B4-BE49-F238E27FC236}">
                <a16:creationId xmlns:a16="http://schemas.microsoft.com/office/drawing/2014/main" id="{5ABC96EA-8E94-B838-7CB9-FF42950BC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54313" y="17641851"/>
            <a:ext cx="6415087" cy="6536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3600" b="1" dirty="0"/>
              <a:t>Continuous Improvements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implementation of low volume tooling as an improvement on prototype components.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use of a more accurate representation in material properties for initial validation procedures.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Distributing a design matrix through the development phase to decipher design confidence,  preventing unforeseen component failures.   </a:t>
            </a:r>
            <a:endParaRPr lang="en-GB" sz="2800" dirty="0"/>
          </a:p>
        </p:txBody>
      </p:sp>
      <p:pic>
        <p:nvPicPr>
          <p:cNvPr id="1061" name="Picture 37" descr="Wire Harness Assembly: Business Outlook | Wiring Harness Manufacturer's  Association">
            <a:extLst>
              <a:ext uri="{FF2B5EF4-FFF2-40B4-BE49-F238E27FC236}">
                <a16:creationId xmlns:a16="http://schemas.microsoft.com/office/drawing/2014/main" id="{3C2FCD11-2C7D-8769-7D95-7CC73DC06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3393" y="13629880"/>
            <a:ext cx="5581461" cy="341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7984A9A0-04B6-F542-2C2D-82FA2F01BC6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873" b="89809" l="7667" r="91833">
                        <a14:foregroundMark x1="7667" y1="49682" x2="7667" y2="49682"/>
                        <a14:foregroundMark x1="36500" y1="34713" x2="36500" y2="34713"/>
                        <a14:foregroundMark x1="42833" y1="36943" x2="42833" y2="36943"/>
                        <a14:foregroundMark x1="51250" y1="35032" x2="51250" y2="35032"/>
                        <a14:foregroundMark x1="47583" y1="36146" x2="47583" y2="36146"/>
                        <a14:foregroundMark x1="59333" y1="34873" x2="59333" y2="34873"/>
                        <a14:foregroundMark x1="64000" y1="32803" x2="64000" y2="32803"/>
                        <a14:foregroundMark x1="72333" y1="33599" x2="72333" y2="33599"/>
                        <a14:foregroundMark x1="78000" y1="34554" x2="78000" y2="34554"/>
                        <a14:foregroundMark x1="87000" y1="35032" x2="87000" y2="35032"/>
                        <a14:foregroundMark x1="91833" y1="42994" x2="91833" y2="42994"/>
                        <a14:foregroundMark x1="83750" y1="52389" x2="83750" y2="52389"/>
                        <a14:foregroundMark x1="78333" y1="55892" x2="78333" y2="55892"/>
                        <a14:foregroundMark x1="74000" y1="59554" x2="74000" y2="59554"/>
                        <a14:foregroundMark x1="66250" y1="53025" x2="66250" y2="53025"/>
                        <a14:foregroundMark x1="57333" y1="54618" x2="57333" y2="54618"/>
                        <a14:foregroundMark x1="49500" y1="54936" x2="49500" y2="54936"/>
                        <a14:foregroundMark x1="43667" y1="59236" x2="43667" y2="59236"/>
                        <a14:foregroundMark x1="36333" y1="56529" x2="36333" y2="5652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8686" y="29060103"/>
            <a:ext cx="2149129" cy="1124711"/>
          </a:xfrm>
          <a:prstGeom prst="rect">
            <a:avLst/>
          </a:prstGeom>
          <a:noFill/>
        </p:spPr>
      </p:pic>
      <p:sp>
        <p:nvSpPr>
          <p:cNvPr id="3" name="Text Box 21">
            <a:extLst>
              <a:ext uri="{FF2B5EF4-FFF2-40B4-BE49-F238E27FC236}">
                <a16:creationId xmlns:a16="http://schemas.microsoft.com/office/drawing/2014/main" id="{6C8B4F6E-DA85-EE19-65E9-B125EB512F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813" y="22708749"/>
            <a:ext cx="5581460" cy="1005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i="1" dirty="0">
                <a:latin typeface="Times New Roman" charset="0"/>
              </a:rPr>
              <a:t>Image of automotive wiring harness within the chassis,</a:t>
            </a:r>
          </a:p>
        </p:txBody>
      </p:sp>
      <p:sp>
        <p:nvSpPr>
          <p:cNvPr id="5" name="Text Box 21">
            <a:extLst>
              <a:ext uri="{FF2B5EF4-FFF2-40B4-BE49-F238E27FC236}">
                <a16:creationId xmlns:a16="http://schemas.microsoft.com/office/drawing/2014/main" id="{5470BFB6-6DA2-B66F-3947-B65711759C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27" y="27349627"/>
            <a:ext cx="5581460" cy="636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i="1" dirty="0">
                <a:latin typeface="Times New Roman" charset="0"/>
              </a:rPr>
              <a:t>Image of an injection moulding tool. </a:t>
            </a:r>
          </a:p>
        </p:txBody>
      </p:sp>
      <p:sp>
        <p:nvSpPr>
          <p:cNvPr id="10" name="Text Box 21">
            <a:extLst>
              <a:ext uri="{FF2B5EF4-FFF2-40B4-BE49-F238E27FC236}">
                <a16:creationId xmlns:a16="http://schemas.microsoft.com/office/drawing/2014/main" id="{D46ED398-B95B-1FFA-A438-AE1E1B10D0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46921" y="16954374"/>
            <a:ext cx="5581460" cy="1005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i="1" dirty="0">
                <a:latin typeface="Times New Roman" charset="0"/>
              </a:rPr>
              <a:t>Image of automotive wiring harness production location.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1833</TotalTime>
  <Words>382</Words>
  <Application>Microsoft Office PowerPoint</Application>
  <PresentationFormat>Custom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Kieran cassidy</cp:lastModifiedBy>
  <cp:revision>28</cp:revision>
  <dcterms:created xsi:type="dcterms:W3CDTF">2016-02-25T08:27:32Z</dcterms:created>
  <dcterms:modified xsi:type="dcterms:W3CDTF">2025-06-15T14:44:13Z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995541</vt:lpwstr>
  </property>
  <property fmtid="{D5CDD505-2E9C-101B-9397-08002B2CF9AE}" pid="3" name="NXPowerLiteSettings">
    <vt:lpwstr>F64006B004C800</vt:lpwstr>
  </property>
  <property fmtid="{D5CDD505-2E9C-101B-9397-08002B2CF9AE}" pid="4" name="NXPowerLiteVersion">
    <vt:lpwstr>S10.3.1</vt:lpwstr>
  </property>
</Properties>
</file>