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4"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6"/>
  </p:notesMasterIdLst>
  <p:sldIdLst>
    <p:sldId id="260" r:id="rId5"/>
    <p:sldId id="257" r:id="rId6"/>
    <p:sldId id="261" r:id="rId7"/>
    <p:sldId id="262" r:id="rId8"/>
    <p:sldId id="263" r:id="rId9"/>
    <p:sldId id="264" r:id="rId10"/>
    <p:sldId id="266" r:id="rId11"/>
    <p:sldId id="267" r:id="rId12"/>
    <p:sldId id="268" r:id="rId13"/>
    <p:sldId id="269" r:id="rId14"/>
    <p:sldId id="27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DB2760-67E8-4B68-98C2-542CC6889BBD}" v="95" dt="2020-10-30T12:59:57.8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598" autoAdjust="0"/>
  </p:normalViewPr>
  <p:slideViewPr>
    <p:cSldViewPr snapToGrid="0">
      <p:cViewPr varScale="1">
        <p:scale>
          <a:sx n="70" d="100"/>
          <a:sy n="70" d="100"/>
        </p:scale>
        <p:origin x="-120" y="-1320"/>
      </p:cViewPr>
      <p:guideLst>
        <p:guide orient="horz" pos="2160"/>
        <p:guide pos="3840"/>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5.xml"/><Relationship Id="rId20" Type="http://schemas.openxmlformats.org/officeDocument/2006/relationships/theme" Target="theme/theme1.xml"/><Relationship Id="rId21" Type="http://schemas.openxmlformats.org/officeDocument/2006/relationships/tableStyles" Target="tableStyles.xml"/><Relationship Id="rId22" Type="http://schemas.microsoft.com/office/2016/11/relationships/changesInfo" Target="changesInfos/changesInfo1.xml"/><Relationship Id="rId23" Type="http://schemas.microsoft.com/office/2015/10/relationships/revisionInfo" Target="revisionInfo.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notesMaster" Target="notesMasters/notesMaster1.xml"/><Relationship Id="rId17" Type="http://schemas.openxmlformats.org/officeDocument/2006/relationships/printerSettings" Target="printerSettings/printerSettings1.bin"/><Relationship Id="rId18" Type="http://schemas.openxmlformats.org/officeDocument/2006/relationships/presProps" Target="presProps.xml"/><Relationship Id="rId19" Type="http://schemas.openxmlformats.org/officeDocument/2006/relationships/viewProps" Target="viewProps.xml"/><Relationship Id="rId1" Type="http://schemas.openxmlformats.org/officeDocument/2006/relationships/customXml" Target="../customXml/item1.xml"/><Relationship Id="rId2" Type="http://schemas.openxmlformats.org/officeDocument/2006/relationships/customXml" Target="../customXml/item2.xml"/><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dine Gayle (1816824)" userId="6fa8c65c-732b-4ad3-958c-9aed021284f8" providerId="ADAL" clId="{FADB2760-67E8-4B68-98C2-542CC6889BBD}"/>
    <pc:docChg chg="custSel addSld delSld modSld">
      <pc:chgData name="Nadine Gayle (1816824)" userId="6fa8c65c-732b-4ad3-958c-9aed021284f8" providerId="ADAL" clId="{FADB2760-67E8-4B68-98C2-542CC6889BBD}" dt="2020-10-30T12:59:57.880" v="3831"/>
      <pc:docMkLst>
        <pc:docMk/>
      </pc:docMkLst>
      <pc:sldChg chg="modSp mod">
        <pc:chgData name="Nadine Gayle (1816824)" userId="6fa8c65c-732b-4ad3-958c-9aed021284f8" providerId="ADAL" clId="{FADB2760-67E8-4B68-98C2-542CC6889BBD}" dt="2020-10-29T21:37:13.980" v="227" actId="1076"/>
        <pc:sldMkLst>
          <pc:docMk/>
          <pc:sldMk cId="990684553" sldId="257"/>
        </pc:sldMkLst>
        <pc:spChg chg="mod">
          <ac:chgData name="Nadine Gayle (1816824)" userId="6fa8c65c-732b-4ad3-958c-9aed021284f8" providerId="ADAL" clId="{FADB2760-67E8-4B68-98C2-542CC6889BBD}" dt="2020-10-29T21:37:13.980" v="227" actId="1076"/>
          <ac:spMkLst>
            <pc:docMk/>
            <pc:sldMk cId="990684553" sldId="257"/>
            <ac:spMk id="3" creationId="{60DFF4FA-F598-4962-B6AB-31A8BE724E52}"/>
          </ac:spMkLst>
        </pc:spChg>
      </pc:sldChg>
      <pc:sldChg chg="modAnim">
        <pc:chgData name="Nadine Gayle (1816824)" userId="6fa8c65c-732b-4ad3-958c-9aed021284f8" providerId="ADAL" clId="{FADB2760-67E8-4B68-98C2-542CC6889BBD}" dt="2020-10-29T21:10:51.921" v="5"/>
        <pc:sldMkLst>
          <pc:docMk/>
          <pc:sldMk cId="3663404983" sldId="261"/>
        </pc:sldMkLst>
      </pc:sldChg>
      <pc:sldChg chg="modAnim">
        <pc:chgData name="Nadine Gayle (1816824)" userId="6fa8c65c-732b-4ad3-958c-9aed021284f8" providerId="ADAL" clId="{FADB2760-67E8-4B68-98C2-542CC6889BBD}" dt="2020-10-29T21:11:09.240" v="9"/>
        <pc:sldMkLst>
          <pc:docMk/>
          <pc:sldMk cId="2507010628" sldId="262"/>
        </pc:sldMkLst>
      </pc:sldChg>
      <pc:sldChg chg="modAnim">
        <pc:chgData name="Nadine Gayle (1816824)" userId="6fa8c65c-732b-4ad3-958c-9aed021284f8" providerId="ADAL" clId="{FADB2760-67E8-4B68-98C2-542CC6889BBD}" dt="2020-10-29T21:11:29.555" v="15"/>
        <pc:sldMkLst>
          <pc:docMk/>
          <pc:sldMk cId="2940134445" sldId="263"/>
        </pc:sldMkLst>
      </pc:sldChg>
      <pc:sldChg chg="modAnim">
        <pc:chgData name="Nadine Gayle (1816824)" userId="6fa8c65c-732b-4ad3-958c-9aed021284f8" providerId="ADAL" clId="{FADB2760-67E8-4B68-98C2-542CC6889BBD}" dt="2020-10-29T21:12:03.309" v="26"/>
        <pc:sldMkLst>
          <pc:docMk/>
          <pc:sldMk cId="3589829312" sldId="264"/>
        </pc:sldMkLst>
      </pc:sldChg>
      <pc:sldChg chg="addSp delSp modSp mod delAnim modAnim">
        <pc:chgData name="Nadine Gayle (1816824)" userId="6fa8c65c-732b-4ad3-958c-9aed021284f8" providerId="ADAL" clId="{FADB2760-67E8-4B68-98C2-542CC6889BBD}" dt="2020-10-30T12:59:57.880" v="3831"/>
        <pc:sldMkLst>
          <pc:docMk/>
          <pc:sldMk cId="3903331624" sldId="269"/>
        </pc:sldMkLst>
        <pc:spChg chg="mod">
          <ac:chgData name="Nadine Gayle (1816824)" userId="6fa8c65c-732b-4ad3-958c-9aed021284f8" providerId="ADAL" clId="{FADB2760-67E8-4B68-98C2-542CC6889BBD}" dt="2020-10-30T09:27:18.144" v="3768" actId="20577"/>
          <ac:spMkLst>
            <pc:docMk/>
            <pc:sldMk cId="3903331624" sldId="269"/>
            <ac:spMk id="3" creationId="{60DFF4FA-F598-4962-B6AB-31A8BE724E52}"/>
          </ac:spMkLst>
        </pc:spChg>
        <pc:spChg chg="add del mod">
          <ac:chgData name="Nadine Gayle (1816824)" userId="6fa8c65c-732b-4ad3-958c-9aed021284f8" providerId="ADAL" clId="{FADB2760-67E8-4B68-98C2-542CC6889BBD}" dt="2020-10-30T12:54:56.374" v="3799" actId="478"/>
          <ac:spMkLst>
            <pc:docMk/>
            <pc:sldMk cId="3903331624" sldId="269"/>
            <ac:spMk id="4" creationId="{DD083852-E7CB-473D-98E2-49E66C37B279}"/>
          </ac:spMkLst>
        </pc:spChg>
        <pc:spChg chg="add del mod">
          <ac:chgData name="Nadine Gayle (1816824)" userId="6fa8c65c-732b-4ad3-958c-9aed021284f8" providerId="ADAL" clId="{FADB2760-67E8-4B68-98C2-542CC6889BBD}" dt="2020-10-30T12:54:52.890" v="3796" actId="478"/>
          <ac:spMkLst>
            <pc:docMk/>
            <pc:sldMk cId="3903331624" sldId="269"/>
            <ac:spMk id="5" creationId="{D2DF50CC-445E-46DE-9E69-B90D9A7BF437}"/>
          </ac:spMkLst>
        </pc:spChg>
        <pc:spChg chg="add del mod">
          <ac:chgData name="Nadine Gayle (1816824)" userId="6fa8c65c-732b-4ad3-958c-9aed021284f8" providerId="ADAL" clId="{FADB2760-67E8-4B68-98C2-542CC6889BBD}" dt="2020-10-30T12:54:52.898" v="3798"/>
          <ac:spMkLst>
            <pc:docMk/>
            <pc:sldMk cId="3903331624" sldId="269"/>
            <ac:spMk id="6" creationId="{96CE3CBF-E0D2-4DBF-B405-6F74A4563A5F}"/>
          </ac:spMkLst>
        </pc:spChg>
        <pc:spChg chg="add del mod">
          <ac:chgData name="Nadine Gayle (1816824)" userId="6fa8c65c-732b-4ad3-958c-9aed021284f8" providerId="ADAL" clId="{FADB2760-67E8-4B68-98C2-542CC6889BBD}" dt="2020-10-29T23:33:34.684" v="3736" actId="478"/>
          <ac:spMkLst>
            <pc:docMk/>
            <pc:sldMk cId="3903331624" sldId="269"/>
            <ac:spMk id="7" creationId="{381AC24E-410D-4604-897B-F9007D876BB4}"/>
          </ac:spMkLst>
        </pc:spChg>
        <pc:spChg chg="add del mod">
          <ac:chgData name="Nadine Gayle (1816824)" userId="6fa8c65c-732b-4ad3-958c-9aed021284f8" providerId="ADAL" clId="{FADB2760-67E8-4B68-98C2-542CC6889BBD}" dt="2020-10-30T12:55:17.008" v="3804" actId="478"/>
          <ac:spMkLst>
            <pc:docMk/>
            <pc:sldMk cId="3903331624" sldId="269"/>
            <ac:spMk id="8" creationId="{E61DF4F7-BC23-4B10-BA78-6E853FB26C3E}"/>
          </ac:spMkLst>
        </pc:spChg>
        <pc:spChg chg="add mod">
          <ac:chgData name="Nadine Gayle (1816824)" userId="6fa8c65c-732b-4ad3-958c-9aed021284f8" providerId="ADAL" clId="{FADB2760-67E8-4B68-98C2-542CC6889BBD}" dt="2020-10-30T12:57:35.975" v="3823" actId="1076"/>
          <ac:spMkLst>
            <pc:docMk/>
            <pc:sldMk cId="3903331624" sldId="269"/>
            <ac:spMk id="9" creationId="{290C4F61-A8BC-489B-BF91-8B41D43FDC44}"/>
          </ac:spMkLst>
        </pc:spChg>
        <pc:spChg chg="add mod">
          <ac:chgData name="Nadine Gayle (1816824)" userId="6fa8c65c-732b-4ad3-958c-9aed021284f8" providerId="ADAL" clId="{FADB2760-67E8-4B68-98C2-542CC6889BBD}" dt="2020-10-30T12:56:27.191" v="3815" actId="1076"/>
          <ac:spMkLst>
            <pc:docMk/>
            <pc:sldMk cId="3903331624" sldId="269"/>
            <ac:spMk id="10" creationId="{6B0BAE6F-6BEE-4F84-B598-3E7C6F45E737}"/>
          </ac:spMkLst>
        </pc:spChg>
        <pc:spChg chg="add mod">
          <ac:chgData name="Nadine Gayle (1816824)" userId="6fa8c65c-732b-4ad3-958c-9aed021284f8" providerId="ADAL" clId="{FADB2760-67E8-4B68-98C2-542CC6889BBD}" dt="2020-10-30T12:56:48.636" v="3819" actId="1076"/>
          <ac:spMkLst>
            <pc:docMk/>
            <pc:sldMk cId="3903331624" sldId="269"/>
            <ac:spMk id="11" creationId="{0A156639-3546-41C0-83DA-95C83AB94BB2}"/>
          </ac:spMkLst>
        </pc:spChg>
      </pc:sldChg>
      <pc:sldChg chg="modSp add del mod">
        <pc:chgData name="Nadine Gayle (1816824)" userId="6fa8c65c-732b-4ad3-958c-9aed021284f8" providerId="ADAL" clId="{FADB2760-67E8-4B68-98C2-542CC6889BBD}" dt="2020-10-29T23:29:16.122" v="3693" actId="2696"/>
        <pc:sldMkLst>
          <pc:docMk/>
          <pc:sldMk cId="3260848628" sldId="271"/>
        </pc:sldMkLst>
        <pc:spChg chg="mod">
          <ac:chgData name="Nadine Gayle (1816824)" userId="6fa8c65c-732b-4ad3-958c-9aed021284f8" providerId="ADAL" clId="{FADB2760-67E8-4B68-98C2-542CC6889BBD}" dt="2020-10-29T23:21:21.684" v="3032" actId="27636"/>
          <ac:spMkLst>
            <pc:docMk/>
            <pc:sldMk cId="3260848628" sldId="271"/>
            <ac:spMk id="3" creationId="{60DFF4FA-F598-4962-B6AB-31A8BE724E5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3F774C-70F7-4ED4-813C-739E51CF8487}" type="datetimeFigureOut">
              <a:rPr lang="en-US" smtClean="0"/>
              <a:t>30/10/20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24A772-5D94-4F12-8B86-44D4FB26368F}" type="slidenum">
              <a:rPr lang="en-US" smtClean="0"/>
              <a:t>‹#›</a:t>
            </a:fld>
            <a:endParaRPr lang="en-US" dirty="0"/>
          </a:p>
        </p:txBody>
      </p:sp>
    </p:spTree>
    <p:extLst>
      <p:ext uri="{BB962C8B-B14F-4D97-AF65-F5344CB8AC3E}">
        <p14:creationId xmlns:p14="http://schemas.microsoft.com/office/powerpoint/2010/main" val="2688420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9F2E34D-57B0-41D5-A7AF-DF10D1068115}" type="datetime1">
              <a:rPr lang="en-US" smtClean="0"/>
              <a:t>30/10/20</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56EAF9-2583-4989-8D87-13F548ED6E0C}" type="datetime1">
              <a:rPr lang="en-US" smtClean="0"/>
              <a:t>30/10/20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0E3CFB-BB1B-4B2A-ADF6-B1A4609854C4}" type="datetime1">
              <a:rPr lang="en-US" smtClean="0"/>
              <a:t>30/10/20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B3AEAA8-1A97-412E-935C-2E918F139579}" type="datetime1">
              <a:rPr lang="en-US" smtClean="0"/>
              <a:t>30/10/20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38B0DF1-CA1F-4E36-8C65-C52A9896A8FB}" type="datetime1">
              <a:rPr lang="en-US" smtClean="0"/>
              <a:t>30/10/20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B6173FD-197A-4AD6-8D60-38B6A76F0734}" type="datetime1">
              <a:rPr lang="en-US" smtClean="0"/>
              <a:t>30/10/20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DC3949-07FA-4C7A-A990-D6D1043EED71}" type="datetime1">
              <a:rPr lang="en-US" smtClean="0"/>
              <a:t>30/10/20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9E2DE8-6D13-4218-A974-D45AA7B6E4FF}" type="datetime1">
              <a:rPr lang="en-US" smtClean="0"/>
              <a:t>30/10/20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DAB7D7-4BDA-4ABC-B31D-66201C69A314}" type="datetime1">
              <a:rPr lang="en-US" smtClean="0"/>
              <a:t>30/10/20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F6E8327-77F4-4A2B-9238-101C8E3404E4}" type="datetime1">
              <a:rPr lang="en-US" smtClean="0"/>
              <a:t>30/10/20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287327A-3B7B-4F18-AD00-4892CF91FF9D}" type="datetime1">
              <a:rPr lang="en-US" smtClean="0"/>
              <a:t>30/10/20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398241-E647-4007-AB01-BB30869910EB}" type="datetime1">
              <a:rPr lang="en-US" smtClean="0"/>
              <a:t>30/10/20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09F5554-C941-4C3B-A197-75ED448862A0}" type="datetime1">
              <a:rPr lang="en-US" smtClean="0"/>
              <a:t>30/10/20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C6B44A0-C3F8-4023-9352-7CF7C034B2C8}" type="datetime1">
              <a:rPr lang="en-US" smtClean="0"/>
              <a:t>30/10/20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9C3DC5B-471F-47EA-B884-FE923235A560}" type="datetime1">
              <a:rPr lang="en-US" smtClean="0"/>
              <a:t>30/10/20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F8C408-3247-4796-93FF-B91D6887AEC0}" type="datetime1">
              <a:rPr lang="en-US" smtClean="0"/>
              <a:t>30/10/20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A1D282-CC74-49F4-B876-75084EFB56F1}" type="datetime1">
              <a:rPr lang="en-US" smtClean="0"/>
              <a:t>30/10/20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E3F0A0B-291C-4112-A023-023C51AB2E85}" type="datetime1">
              <a:rPr lang="en-US" smtClean="0"/>
              <a:t>30/10/20</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hf sldNum="0" hdr="0" ftr="0" dt="0"/>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publicsafety.gc.ca/cnt/rsrcs/pblctns/fmls-yth-dlnqnc/fmls-yth-dlnqnc-eng.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xmlns="" id="{E5A92FE9-DB05-4D0D-AF5A-BE8664B9FF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xmlns="" id="{53D9B26A-5143-49A7-BA98-D871D5BD719A}"/>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flipH="1">
            <a:off x="6526211" y="1"/>
            <a:ext cx="5014912" cy="6857999"/>
            <a:chOff x="2928938" y="-4763"/>
            <a:chExt cx="5014912" cy="6862763"/>
          </a:xfrm>
        </p:grpSpPr>
        <p:sp>
          <p:nvSpPr>
            <p:cNvPr id="24" name="Freeform 6">
              <a:extLst>
                <a:ext uri="{FF2B5EF4-FFF2-40B4-BE49-F238E27FC236}">
                  <a16:creationId xmlns:a16="http://schemas.microsoft.com/office/drawing/2014/main" xmlns="" id="{68B85E55-A2A1-4682-B891-F201358A92D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xmlns="" id="{45EF6EDB-9B5D-49E9-96FA-1AE08BF95E5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xmlns="" id="{38338226-D6E2-4EEE-B271-DB4BD096DBA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xmlns="" id="{4878FB48-17B3-4A11-8025-DE0945CD4E7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xmlns="" id="{4150A21C-DD6D-4D3C-9E95-7A3CA263BEB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xmlns="" id="{7505BF04-104D-4180-A284-42FCD6B04DD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xmlns="" id="{652CD06E-EB43-4697-A9C1-290232C3BAD6}"/>
              </a:ext>
            </a:extLst>
          </p:cNvPr>
          <p:cNvSpPr>
            <a:spLocks noGrp="1"/>
          </p:cNvSpPr>
          <p:nvPr>
            <p:ph type="ctrTitle"/>
          </p:nvPr>
        </p:nvSpPr>
        <p:spPr>
          <a:xfrm>
            <a:off x="650877" y="-1"/>
            <a:ext cx="8174971" cy="3532909"/>
          </a:xfrm>
        </p:spPr>
        <p:txBody>
          <a:bodyPr>
            <a:normAutofit/>
          </a:bodyPr>
          <a:lstStyle/>
          <a:p>
            <a:pPr algn="l"/>
            <a:r>
              <a:rPr lang="en-GB" sz="2800" b="0" i="0" dirty="0">
                <a:effectLst/>
                <a:latin typeface="Walbaum Heading" panose="02070303090703020303" pitchFamily="18" charset="0"/>
              </a:rPr>
              <a:t>Assignment Title: Group presentation</a:t>
            </a:r>
            <a:r>
              <a:rPr lang="en-GB" sz="2800" dirty="0">
                <a:latin typeface="Walbaum Heading" panose="02070303090703020303" pitchFamily="18" charset="0"/>
                <a:cs typeface="Arial"/>
              </a:rPr>
              <a:t> </a:t>
            </a:r>
            <a:br>
              <a:rPr lang="en-GB" sz="2800" dirty="0">
                <a:latin typeface="Walbaum Heading" panose="02070303090703020303" pitchFamily="18" charset="0"/>
                <a:cs typeface="Arial"/>
              </a:rPr>
            </a:br>
            <a:r>
              <a:rPr lang="en-GB" sz="2800" dirty="0">
                <a:latin typeface="Walbaum Heading" panose="02070303090703020303" pitchFamily="18" charset="0"/>
              </a:rPr>
              <a:t> </a:t>
            </a:r>
            <a:br>
              <a:rPr lang="en-GB" sz="2800" dirty="0">
                <a:latin typeface="Walbaum Heading" panose="02070303090703020303" pitchFamily="18" charset="0"/>
              </a:rPr>
            </a:br>
            <a:r>
              <a:rPr lang="en-GB" sz="2800" b="0" i="0" dirty="0">
                <a:effectLst/>
                <a:latin typeface="Walbaum Heading" panose="02070303090703020303" pitchFamily="18" charset="0"/>
              </a:rPr>
              <a:t>Module Code: BMHP5004 Module</a:t>
            </a:r>
            <a:br>
              <a:rPr lang="en-GB" sz="2800" b="0" i="0" dirty="0">
                <a:effectLst/>
                <a:latin typeface="Walbaum Heading" panose="02070303090703020303" pitchFamily="18" charset="0"/>
              </a:rPr>
            </a:br>
            <a:r>
              <a:rPr lang="en-GB" sz="2800" b="0" i="0" dirty="0">
                <a:effectLst/>
                <a:latin typeface="Walbaum Heading" panose="02070303090703020303" pitchFamily="18" charset="0"/>
              </a:rPr>
              <a:t> </a:t>
            </a:r>
            <a:br>
              <a:rPr lang="en-GB" sz="2800" b="0" i="0" dirty="0">
                <a:effectLst/>
                <a:latin typeface="Walbaum Heading" panose="02070303090703020303" pitchFamily="18" charset="0"/>
              </a:rPr>
            </a:br>
            <a:r>
              <a:rPr lang="en-GB" sz="2800" b="0" i="0" dirty="0">
                <a:effectLst/>
                <a:latin typeface="Walbaum Heading" panose="02070303090703020303" pitchFamily="18" charset="0"/>
              </a:rPr>
              <a:t>Title: Children, Young People and Families</a:t>
            </a:r>
            <a:br>
              <a:rPr lang="en-GB" sz="2800" b="0" i="0" dirty="0">
                <a:effectLst/>
                <a:latin typeface="Walbaum Heading" panose="02070303090703020303" pitchFamily="18" charset="0"/>
              </a:rPr>
            </a:br>
            <a:r>
              <a:rPr lang="en-GB" sz="2800" b="0" i="0" dirty="0">
                <a:effectLst/>
                <a:latin typeface="Walbaum Heading" panose="02070303090703020303" pitchFamily="18" charset="0"/>
              </a:rPr>
              <a:t/>
            </a:r>
            <a:br>
              <a:rPr lang="en-GB" sz="2800" b="0" i="0" dirty="0">
                <a:effectLst/>
                <a:latin typeface="Walbaum Heading" panose="02070303090703020303" pitchFamily="18" charset="0"/>
              </a:rPr>
            </a:br>
            <a:r>
              <a:rPr lang="en-GB" sz="2800" b="0" i="0" dirty="0">
                <a:effectLst/>
                <a:latin typeface="Walbaum Heading" panose="02070303090703020303" pitchFamily="18" charset="0"/>
              </a:rPr>
              <a:t> Lecturer’s Name: Dr Mark Gallagher-Read </a:t>
            </a:r>
            <a:r>
              <a:rPr lang="en-GB" sz="2800" dirty="0">
                <a:latin typeface="Walbaum Heading" panose="02070303090703020303" pitchFamily="18" charset="0"/>
              </a:rPr>
              <a:t> </a:t>
            </a:r>
            <a:endParaRPr lang="en-US" sz="2800" dirty="0">
              <a:latin typeface="Walbaum Heading" panose="02070303090703020303" pitchFamily="18" charset="0"/>
            </a:endParaRPr>
          </a:p>
        </p:txBody>
      </p:sp>
      <p:sp>
        <p:nvSpPr>
          <p:cNvPr id="3" name="Subtitle 2">
            <a:extLst>
              <a:ext uri="{FF2B5EF4-FFF2-40B4-BE49-F238E27FC236}">
                <a16:creationId xmlns:a16="http://schemas.microsoft.com/office/drawing/2014/main" xmlns="" id="{1FBBDE4E-FFA3-44D5-BA0B-7575E2214B7C}"/>
              </a:ext>
            </a:extLst>
          </p:cNvPr>
          <p:cNvSpPr>
            <a:spLocks noGrp="1"/>
          </p:cNvSpPr>
          <p:nvPr>
            <p:ph type="subTitle" idx="1"/>
          </p:nvPr>
        </p:nvSpPr>
        <p:spPr>
          <a:xfrm>
            <a:off x="492730" y="4023666"/>
            <a:ext cx="7178070" cy="2492544"/>
          </a:xfrm>
        </p:spPr>
        <p:txBody>
          <a:bodyPr>
            <a:normAutofit fontScale="70000" lnSpcReduction="20000"/>
          </a:bodyPr>
          <a:lstStyle/>
          <a:p>
            <a:pPr algn="l"/>
            <a:r>
              <a:rPr lang="en-GB" sz="2600" dirty="0">
                <a:latin typeface="Arial" panose="020B0604020202020204" pitchFamily="34" charset="0"/>
                <a:cs typeface="Arial" panose="020B0604020202020204" pitchFamily="34" charset="0"/>
              </a:rPr>
              <a:t>Nadine Gayle 1816824</a:t>
            </a:r>
          </a:p>
          <a:p>
            <a:pPr algn="l"/>
            <a:r>
              <a:rPr lang="en-GB" sz="2600" dirty="0">
                <a:latin typeface="Arial" panose="020B0604020202020204" pitchFamily="34" charset="0"/>
                <a:ea typeface="+mn-lt"/>
                <a:cs typeface="Arial" panose="020B0604020202020204" pitchFamily="34" charset="0"/>
              </a:rPr>
              <a:t>Samra Mahroof 1816889</a:t>
            </a:r>
            <a:endParaRPr lang="en-GB" sz="2600" dirty="0">
              <a:latin typeface="Arial" panose="020B0604020202020204" pitchFamily="34" charset="0"/>
              <a:cs typeface="Arial" panose="020B0604020202020204" pitchFamily="34" charset="0"/>
            </a:endParaRPr>
          </a:p>
          <a:p>
            <a:pPr algn="l"/>
            <a:r>
              <a:rPr lang="en-GB" sz="2600" dirty="0">
                <a:latin typeface="Arial" panose="020B0604020202020204" pitchFamily="34" charset="0"/>
                <a:ea typeface="+mn-lt"/>
                <a:cs typeface="Arial" panose="020B0604020202020204" pitchFamily="34" charset="0"/>
              </a:rPr>
              <a:t>Olibia Chaffatt 1908130</a:t>
            </a:r>
            <a:endParaRPr lang="en-GB" sz="2600" dirty="0">
              <a:latin typeface="Arial" panose="020B0604020202020204" pitchFamily="34" charset="0"/>
              <a:cs typeface="Arial" panose="020B0604020202020204" pitchFamily="34" charset="0"/>
            </a:endParaRPr>
          </a:p>
          <a:p>
            <a:pPr algn="l"/>
            <a:r>
              <a:rPr lang="en-GB" sz="2600" dirty="0">
                <a:latin typeface="Arial" panose="020B0604020202020204" pitchFamily="34" charset="0"/>
                <a:ea typeface="+mn-lt"/>
                <a:cs typeface="Arial" panose="020B0604020202020204" pitchFamily="34" charset="0"/>
              </a:rPr>
              <a:t>Yasmin </a:t>
            </a:r>
            <a:r>
              <a:rPr lang="en-GB" sz="2600" dirty="0" err="1">
                <a:latin typeface="Arial" panose="020B0604020202020204" pitchFamily="34" charset="0"/>
                <a:ea typeface="+mn-lt"/>
                <a:cs typeface="Arial" panose="020B0604020202020204" pitchFamily="34" charset="0"/>
              </a:rPr>
              <a:t>Chohid</a:t>
            </a:r>
            <a:r>
              <a:rPr lang="en-GB" sz="2600" dirty="0">
                <a:latin typeface="Arial" panose="020B0604020202020204" pitchFamily="34" charset="0"/>
                <a:ea typeface="+mn-lt"/>
                <a:cs typeface="Arial" panose="020B0604020202020204" pitchFamily="34" charset="0"/>
              </a:rPr>
              <a:t> 1814774</a:t>
            </a:r>
            <a:endParaRPr lang="en-US" sz="2600" dirty="0">
              <a:latin typeface="Arial" panose="020B0604020202020204" pitchFamily="34" charset="0"/>
              <a:cs typeface="Arial" panose="020B0604020202020204" pitchFamily="34" charset="0"/>
            </a:endParaRPr>
          </a:p>
          <a:p>
            <a:pPr algn="l"/>
            <a:r>
              <a:rPr lang="en-GB" sz="2600" dirty="0" err="1">
                <a:latin typeface="Arial" panose="020B0604020202020204" pitchFamily="34" charset="0"/>
                <a:ea typeface="+mn-lt"/>
                <a:cs typeface="Arial" panose="020B0604020202020204" pitchFamily="34" charset="0"/>
              </a:rPr>
              <a:t>Lorell</a:t>
            </a:r>
            <a:r>
              <a:rPr lang="en-GB" sz="2600" dirty="0">
                <a:latin typeface="Arial" panose="020B0604020202020204" pitchFamily="34" charset="0"/>
                <a:ea typeface="+mn-lt"/>
                <a:cs typeface="Arial" panose="020B0604020202020204" pitchFamily="34" charset="0"/>
              </a:rPr>
              <a:t> Boyce 1814347</a:t>
            </a:r>
            <a:endParaRPr lang="en-GB" sz="2600" dirty="0">
              <a:latin typeface="Arial" panose="020B0604020202020204" pitchFamily="34" charset="0"/>
              <a:cs typeface="Arial" panose="020B0604020202020204" pitchFamily="34" charset="0"/>
            </a:endParaRPr>
          </a:p>
          <a:p>
            <a:pPr algn="l"/>
            <a:r>
              <a:rPr lang="en-GB" sz="2600" dirty="0" err="1">
                <a:latin typeface="Arial" panose="020B0604020202020204" pitchFamily="34" charset="0"/>
                <a:ea typeface="+mn-lt"/>
                <a:cs typeface="Arial" panose="020B0604020202020204" pitchFamily="34" charset="0"/>
              </a:rPr>
              <a:t>Dilruba</a:t>
            </a:r>
            <a:r>
              <a:rPr lang="en-GB" sz="2600" dirty="0">
                <a:latin typeface="Arial" panose="020B0604020202020204" pitchFamily="34" charset="0"/>
                <a:ea typeface="+mn-lt"/>
                <a:cs typeface="Arial" panose="020B0604020202020204" pitchFamily="34" charset="0"/>
              </a:rPr>
              <a:t> Khatun 1709434</a:t>
            </a:r>
            <a:endParaRPr lang="en-GB" sz="2600" dirty="0">
              <a:latin typeface="Arial" panose="020B0604020202020204" pitchFamily="34" charset="0"/>
              <a:cs typeface="Arial" panose="020B0604020202020204" pitchFamily="34" charset="0"/>
            </a:endParaRPr>
          </a:p>
          <a:p>
            <a:pPr algn="l"/>
            <a:r>
              <a:rPr lang="en-GB" sz="2600" dirty="0">
                <a:latin typeface="Arial" panose="020B0604020202020204" pitchFamily="34" charset="0"/>
                <a:ea typeface="+mn-lt"/>
                <a:cs typeface="Arial" panose="020B0604020202020204" pitchFamily="34" charset="0"/>
              </a:rPr>
              <a:t>Samina Bashir 1816450</a:t>
            </a:r>
            <a:endParaRPr lang="en-GB" sz="2600" dirty="0">
              <a:latin typeface="Arial" panose="020B0604020202020204" pitchFamily="34" charset="0"/>
              <a:cs typeface="Arial" panose="020B0604020202020204" pitchFamily="34" charset="0"/>
            </a:endParaRPr>
          </a:p>
          <a:p>
            <a:pPr algn="l"/>
            <a:endParaRPr lang="en-US" dirty="0"/>
          </a:p>
        </p:txBody>
      </p:sp>
    </p:spTree>
    <p:extLst>
      <p:ext uri="{BB962C8B-B14F-4D97-AF65-F5344CB8AC3E}">
        <p14:creationId xmlns:p14="http://schemas.microsoft.com/office/powerpoint/2010/main" val="388446695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xmlns="" id="{99CAC3B1-4879-424D-8F15-2062771961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xmlns="" id="{4B8492CB-DFBA-4A82-9778-F21493DA36C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xmlns="" id="{E34CC1C8-EBDD-4AEA-83E6-B27575B62E2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xmlns="" id="{D6B38644-B85D-4211-9526-5B4C2A662BF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xmlns="" id="{8A8B2820-6B8F-4C19-BFC5-D28EE44E54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xmlns="" id="{773528ED-4D37-4A77-A8CA-86B6221C5E8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xmlns="" id="{8A58A902-E944-4399-9A93-A91A6A82B1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xmlns="" id="{4EDB1155-2E8E-4FB8-AD42-101FE43832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xmlns="" id="{C7492CCE-C435-464E-A19A-D4C606FDBE3D}"/>
              </a:ext>
            </a:extLst>
          </p:cNvPr>
          <p:cNvSpPr>
            <a:spLocks noGrp="1"/>
          </p:cNvSpPr>
          <p:nvPr>
            <p:ph type="title"/>
          </p:nvPr>
        </p:nvSpPr>
        <p:spPr>
          <a:xfrm>
            <a:off x="275961" y="53977"/>
            <a:ext cx="7411825" cy="1752599"/>
          </a:xfrm>
        </p:spPr>
        <p:txBody>
          <a:bodyPr>
            <a:normAutofit/>
          </a:bodyPr>
          <a:lstStyle/>
          <a:p>
            <a:pPr algn="l"/>
            <a:r>
              <a:rPr lang="en-GB" dirty="0"/>
              <a:t>Introduction ….</a:t>
            </a:r>
            <a:endParaRPr lang="en-US" dirty="0"/>
          </a:p>
        </p:txBody>
      </p:sp>
      <p:sp>
        <p:nvSpPr>
          <p:cNvPr id="3" name="Content Placeholder 2">
            <a:extLst>
              <a:ext uri="{FF2B5EF4-FFF2-40B4-BE49-F238E27FC236}">
                <a16:creationId xmlns:a16="http://schemas.microsoft.com/office/drawing/2014/main" xmlns="" id="{60DFF4FA-F598-4962-B6AB-31A8BE724E52}"/>
              </a:ext>
            </a:extLst>
          </p:cNvPr>
          <p:cNvSpPr>
            <a:spLocks noGrp="1"/>
          </p:cNvSpPr>
          <p:nvPr>
            <p:ph idx="1"/>
          </p:nvPr>
        </p:nvSpPr>
        <p:spPr>
          <a:xfrm>
            <a:off x="232364" y="1526576"/>
            <a:ext cx="8176622" cy="4101867"/>
          </a:xfrm>
        </p:spPr>
        <p:txBody>
          <a:bodyPr anchor="t">
            <a:normAutofit lnSpcReduction="10000"/>
          </a:bodyPr>
          <a:lstStyle/>
          <a:p>
            <a:pPr marL="0" indent="0">
              <a:buNone/>
            </a:pPr>
            <a:r>
              <a:rPr lang="en-GB" dirty="0">
                <a:solidFill>
                  <a:schemeClr val="tx1"/>
                </a:solidFill>
                <a:latin typeface="Arial" panose="020B0604020202020204" pitchFamily="34" charset="0"/>
                <a:ea typeface="+mn-lt"/>
                <a:cs typeface="Arial" panose="020B0604020202020204" pitchFamily="34" charset="0"/>
              </a:rPr>
              <a:t>Vulnerability of the children, young people and family, involved in the case study.</a:t>
            </a:r>
          </a:p>
          <a:p>
            <a:pPr marL="0" indent="0">
              <a:buNone/>
            </a:pPr>
            <a:r>
              <a:rPr lang="en-GB" dirty="0">
                <a:solidFill>
                  <a:schemeClr val="tx1"/>
                </a:solidFill>
                <a:latin typeface="Arial" panose="020B0604020202020204" pitchFamily="34" charset="0"/>
                <a:ea typeface="+mn-lt"/>
                <a:cs typeface="Arial" panose="020B0604020202020204" pitchFamily="34" charset="0"/>
              </a:rPr>
              <a:t>The two main factors in this study are focused around the mother who suffers with </a:t>
            </a:r>
            <a:r>
              <a:rPr lang="en-GB" b="0" i="0" dirty="0">
                <a:solidFill>
                  <a:schemeClr val="tx1"/>
                </a:solidFill>
                <a:effectLst/>
                <a:latin typeface="Arial" panose="020B0604020202020204" pitchFamily="34" charset="0"/>
                <a:cs typeface="Arial" panose="020B0604020202020204" pitchFamily="34" charset="0"/>
              </a:rPr>
              <a:t>psychological Mental health care’s for children with additional needs and behaviour problems.</a:t>
            </a:r>
          </a:p>
          <a:p>
            <a:pPr marL="0" indent="0">
              <a:buNone/>
            </a:pPr>
            <a:r>
              <a:rPr lang="en-GB" dirty="0">
                <a:solidFill>
                  <a:schemeClr val="tx1"/>
                </a:solidFill>
                <a:latin typeface="Arial" panose="020B0604020202020204" pitchFamily="34" charset="0"/>
                <a:ea typeface="+mn-lt"/>
                <a:cs typeface="Arial" panose="020B0604020202020204" pitchFamily="34" charset="0"/>
              </a:rPr>
              <a:t>In addition to this they are battling with housing repairs which are causing an uncomfortable living environment  which is one of the causes of the risk factors.</a:t>
            </a:r>
          </a:p>
          <a:p>
            <a:pPr marL="0" indent="0">
              <a:buNone/>
            </a:pPr>
            <a:r>
              <a:rPr lang="en-GB" dirty="0">
                <a:solidFill>
                  <a:schemeClr val="tx1"/>
                </a:solidFill>
                <a:latin typeface="Arial" panose="020B0604020202020204" pitchFamily="34" charset="0"/>
                <a:ea typeface="+mn-lt"/>
                <a:cs typeface="Arial" panose="020B0604020202020204" pitchFamily="34" charset="0"/>
              </a:rPr>
              <a:t>We will be discussing the serval </a:t>
            </a:r>
            <a:r>
              <a:rPr lang="en-GB" dirty="0" err="1">
                <a:solidFill>
                  <a:schemeClr val="tx1"/>
                </a:solidFill>
                <a:latin typeface="Arial" panose="020B0604020202020204" pitchFamily="34" charset="0"/>
                <a:ea typeface="+mn-lt"/>
                <a:cs typeface="Arial" panose="020B0604020202020204" pitchFamily="34" charset="0"/>
              </a:rPr>
              <a:t>muilti</a:t>
            </a:r>
            <a:r>
              <a:rPr lang="en-GB" dirty="0">
                <a:solidFill>
                  <a:schemeClr val="tx1"/>
                </a:solidFill>
                <a:latin typeface="Arial" panose="020B0604020202020204" pitchFamily="34" charset="0"/>
                <a:ea typeface="+mn-lt"/>
                <a:cs typeface="Arial" panose="020B0604020202020204" pitchFamily="34" charset="0"/>
              </a:rPr>
              <a:t> agency’s working with the family who will provide the best support.</a:t>
            </a:r>
          </a:p>
          <a:p>
            <a:endParaRPr lang="en-US" sz="1800" dirty="0"/>
          </a:p>
        </p:txBody>
      </p:sp>
    </p:spTree>
    <p:extLst>
      <p:ext uri="{BB962C8B-B14F-4D97-AF65-F5344CB8AC3E}">
        <p14:creationId xmlns:p14="http://schemas.microsoft.com/office/powerpoint/2010/main" val="99068455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xmlns="" id="{99CAC3B1-4879-424D-8F15-2062771961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xmlns="" id="{4B8492CB-DFBA-4A82-9778-F21493DA36C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xmlns="" id="{E34CC1C8-EBDD-4AEA-83E6-B27575B62E2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xmlns="" id="{D6B38644-B85D-4211-9526-5B4C2A662BF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xmlns="" id="{8A8B2820-6B8F-4C19-BFC5-D28EE44E54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xmlns="" id="{773528ED-4D37-4A77-A8CA-86B6221C5E8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xmlns="" id="{8A58A902-E944-4399-9A93-A91A6A82B1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xmlns="" id="{4EDB1155-2E8E-4FB8-AD42-101FE43832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xmlns="" id="{C7492CCE-C435-464E-A19A-D4C606FDBE3D}"/>
              </a:ext>
            </a:extLst>
          </p:cNvPr>
          <p:cNvSpPr>
            <a:spLocks noGrp="1"/>
          </p:cNvSpPr>
          <p:nvPr>
            <p:ph type="title"/>
          </p:nvPr>
        </p:nvSpPr>
        <p:spPr>
          <a:xfrm>
            <a:off x="-2058867" y="-167965"/>
            <a:ext cx="7411825" cy="1752599"/>
          </a:xfrm>
        </p:spPr>
        <p:txBody>
          <a:bodyPr>
            <a:normAutofit/>
          </a:bodyPr>
          <a:lstStyle/>
          <a:p>
            <a:pPr>
              <a:lnSpc>
                <a:spcPct val="107000"/>
              </a:lnSpc>
              <a:spcAft>
                <a:spcPts val="800"/>
              </a:spcAft>
            </a:pPr>
            <a:r>
              <a:rPr lang="en-GB" dirty="0">
                <a:latin typeface="Walbaum Heading" panose="020B0604020202020204" pitchFamily="18" charset="0"/>
              </a:rPr>
              <a:t>Risk Factors</a:t>
            </a:r>
            <a:br>
              <a:rPr lang="en-GB" dirty="0">
                <a:latin typeface="Walbaum Heading" panose="020B0604020202020204" pitchFamily="18" charset="0"/>
              </a:rPr>
            </a:br>
            <a:r>
              <a:rPr lang="en-GB" sz="2400" dirty="0">
                <a:latin typeface="Walbaum Heading" panose="020B0604020202020204" pitchFamily="18" charset="0"/>
              </a:rPr>
              <a:t>1816824</a:t>
            </a:r>
            <a:endParaRPr lang="en-US" dirty="0">
              <a:latin typeface="Walbaum Heading" panose="020B0604020202020204" pitchFamily="18" charset="0"/>
            </a:endParaRPr>
          </a:p>
        </p:txBody>
      </p:sp>
      <p:sp>
        <p:nvSpPr>
          <p:cNvPr id="4" name="TextBox 3">
            <a:extLst>
              <a:ext uri="{FF2B5EF4-FFF2-40B4-BE49-F238E27FC236}">
                <a16:creationId xmlns:a16="http://schemas.microsoft.com/office/drawing/2014/main" xmlns="" id="{538F78DF-CE4E-46EA-9C5D-FCA42CBBA873}"/>
              </a:ext>
            </a:extLst>
          </p:cNvPr>
          <p:cNvSpPr txBox="1"/>
          <p:nvPr/>
        </p:nvSpPr>
        <p:spPr>
          <a:xfrm>
            <a:off x="543505" y="1437831"/>
            <a:ext cx="8109527" cy="369332"/>
          </a:xfrm>
          <a:prstGeom prst="rect">
            <a:avLst/>
          </a:prstGeom>
          <a:noFill/>
        </p:spPr>
        <p:txBody>
          <a:bodyPr wrap="square" rtlCol="0">
            <a:spAutoFit/>
          </a:bodyPr>
          <a:lstStyle/>
          <a:p>
            <a:pPr marL="285750" indent="-285750">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Individual factors could be an issue within the family</a:t>
            </a:r>
            <a:r>
              <a:rPr lang="en-GB" sz="1800" dirty="0">
                <a:effectLst/>
                <a:latin typeface="Arial" panose="020B0604020202020204" pitchFamily="34" charset="0"/>
                <a:ea typeface="Calibri" panose="020F0502020204030204" pitchFamily="34" charset="0"/>
                <a:cs typeface="Arial" panose="020B0604020202020204" pitchFamily="34" charset="0"/>
              </a:rPr>
              <a:t>.</a:t>
            </a:r>
            <a:endPar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5" name="TextBox 4">
            <a:extLst>
              <a:ext uri="{FF2B5EF4-FFF2-40B4-BE49-F238E27FC236}">
                <a16:creationId xmlns:a16="http://schemas.microsoft.com/office/drawing/2014/main" xmlns="" id="{4F0AB7DC-D651-448C-A6A6-701CFDF1F197}"/>
              </a:ext>
            </a:extLst>
          </p:cNvPr>
          <p:cNvSpPr txBox="1"/>
          <p:nvPr/>
        </p:nvSpPr>
        <p:spPr>
          <a:xfrm>
            <a:off x="519404" y="2030538"/>
            <a:ext cx="6553487" cy="923330"/>
          </a:xfrm>
          <a:prstGeom prst="rect">
            <a:avLst/>
          </a:prstGeom>
          <a:noFill/>
        </p:spPr>
        <p:txBody>
          <a:bodyPr wrap="square" rtlCol="0">
            <a:spAutoFit/>
          </a:bodyPr>
          <a:lstStyle/>
          <a:p>
            <a:pPr marL="285750" indent="-285750">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Relationships between children and young people and family</a:t>
            </a:r>
            <a:r>
              <a:rPr lang="en-GB" sz="1800" dirty="0">
                <a:solidFill>
                  <a:schemeClr val="tx1"/>
                </a:solidFill>
                <a:latin typeface="Arial" panose="020B0604020202020204" pitchFamily="34" charset="0"/>
                <a:ea typeface="Calibri" panose="020F0502020204030204" pitchFamily="34" charset="0"/>
                <a:cs typeface="Arial" panose="020B0604020202020204" pitchFamily="34" charset="0"/>
              </a:rPr>
              <a:t> </a:t>
            </a:r>
            <a:endPar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
        <p:nvSpPr>
          <p:cNvPr id="6" name="TextBox 5">
            <a:extLst>
              <a:ext uri="{FF2B5EF4-FFF2-40B4-BE49-F238E27FC236}">
                <a16:creationId xmlns:a16="http://schemas.microsoft.com/office/drawing/2014/main" xmlns="" id="{85560020-EF69-49EA-8352-348DC4D1E710}"/>
              </a:ext>
            </a:extLst>
          </p:cNvPr>
          <p:cNvSpPr txBox="1"/>
          <p:nvPr/>
        </p:nvSpPr>
        <p:spPr>
          <a:xfrm>
            <a:off x="530333" y="2780121"/>
            <a:ext cx="5645077" cy="923330"/>
          </a:xfrm>
          <a:prstGeom prst="rect">
            <a:avLst/>
          </a:prstGeom>
          <a:noFill/>
        </p:spPr>
        <p:txBody>
          <a:bodyPr wrap="square" rtlCol="0">
            <a:spAutoFit/>
          </a:bodyPr>
          <a:lstStyle/>
          <a:p>
            <a:pPr marL="285750" indent="-285750">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Relationships between children and young people and family</a:t>
            </a:r>
            <a:r>
              <a:rPr lang="en-GB" sz="1800" dirty="0">
                <a:solidFill>
                  <a:schemeClr val="tx1"/>
                </a:solidFill>
                <a:latin typeface="Arial" panose="020B0604020202020204" pitchFamily="34" charset="0"/>
                <a:ea typeface="Calibri" panose="020F0502020204030204" pitchFamily="34" charset="0"/>
                <a:cs typeface="Arial" panose="020B0604020202020204" pitchFamily="34" charset="0"/>
              </a:rPr>
              <a:t> </a:t>
            </a:r>
            <a:endPar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
        <p:nvSpPr>
          <p:cNvPr id="7" name="TextBox 6">
            <a:extLst>
              <a:ext uri="{FF2B5EF4-FFF2-40B4-BE49-F238E27FC236}">
                <a16:creationId xmlns:a16="http://schemas.microsoft.com/office/drawing/2014/main" xmlns="" id="{39C0E1B1-8585-4EC4-A410-3A7CC1422F43}"/>
              </a:ext>
            </a:extLst>
          </p:cNvPr>
          <p:cNvSpPr txBox="1"/>
          <p:nvPr/>
        </p:nvSpPr>
        <p:spPr>
          <a:xfrm>
            <a:off x="543505" y="3615730"/>
            <a:ext cx="5977944" cy="923330"/>
          </a:xfrm>
          <a:prstGeom prst="rect">
            <a:avLst/>
          </a:prstGeom>
          <a:noFill/>
        </p:spPr>
        <p:txBody>
          <a:bodyPr wrap="square" rtlCol="0">
            <a:spAutoFit/>
          </a:bodyPr>
          <a:lstStyle/>
          <a:p>
            <a:pPr marL="285750" indent="-285750">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The different impacted that risk factors could have on a child’s relationship</a:t>
            </a:r>
            <a:r>
              <a:rPr lang="en-GB" sz="1800" dirty="0">
                <a:solidFill>
                  <a:schemeClr val="tx1"/>
                </a:solidFill>
                <a:latin typeface="Arial" panose="020B0604020202020204" pitchFamily="34" charset="0"/>
                <a:ea typeface="Calibri" panose="020F0502020204030204" pitchFamily="34" charset="0"/>
                <a:cs typeface="Arial" panose="020B0604020202020204" pitchFamily="34" charset="0"/>
              </a:rPr>
              <a:t> </a:t>
            </a:r>
            <a:endPar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
        <p:nvSpPr>
          <p:cNvPr id="10" name="TextBox 9">
            <a:extLst>
              <a:ext uri="{FF2B5EF4-FFF2-40B4-BE49-F238E27FC236}">
                <a16:creationId xmlns:a16="http://schemas.microsoft.com/office/drawing/2014/main" xmlns="" id="{51EFE86E-EB4B-46D8-AAAD-87100DDCA9B5}"/>
              </a:ext>
            </a:extLst>
          </p:cNvPr>
          <p:cNvSpPr txBox="1"/>
          <p:nvPr/>
        </p:nvSpPr>
        <p:spPr>
          <a:xfrm>
            <a:off x="519404" y="4436390"/>
            <a:ext cx="5977944" cy="923330"/>
          </a:xfrm>
          <a:prstGeom prst="rect">
            <a:avLst/>
          </a:prstGeom>
          <a:noFill/>
        </p:spPr>
        <p:txBody>
          <a:bodyPr wrap="square" rtlCol="0">
            <a:spAutoFit/>
          </a:bodyPr>
          <a:lstStyle/>
          <a:p>
            <a:pPr marL="285750" indent="-285750">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What impacted dose poverty, disability has an effected on the people around the children.</a:t>
            </a:r>
          </a:p>
          <a:p>
            <a:endParaRPr lang="en-GB" dirty="0"/>
          </a:p>
        </p:txBody>
      </p:sp>
      <p:sp>
        <p:nvSpPr>
          <p:cNvPr id="11" name="TextBox 10">
            <a:extLst>
              <a:ext uri="{FF2B5EF4-FFF2-40B4-BE49-F238E27FC236}">
                <a16:creationId xmlns:a16="http://schemas.microsoft.com/office/drawing/2014/main" xmlns="" id="{6B44B14A-7752-4121-85B6-5EAF97944C6D}"/>
              </a:ext>
            </a:extLst>
          </p:cNvPr>
          <p:cNvSpPr txBox="1"/>
          <p:nvPr/>
        </p:nvSpPr>
        <p:spPr>
          <a:xfrm>
            <a:off x="435772" y="5248060"/>
            <a:ext cx="6085677" cy="661862"/>
          </a:xfrm>
          <a:prstGeom prst="rect">
            <a:avLst/>
          </a:prstGeom>
          <a:noFill/>
        </p:spPr>
        <p:txBody>
          <a:bodyPr wrap="square" rtlCol="0">
            <a:spAutoFit/>
          </a:bodyPr>
          <a:lstStyle/>
          <a:p>
            <a:pPr marL="285750" indent="-285750">
              <a:buFont typeface="Arial" panose="020B0604020202020204" pitchFamily="34" charset="0"/>
              <a:buChar char="•"/>
            </a:pPr>
            <a:r>
              <a:rPr lang="en-GB" sz="1800" dirty="0">
                <a:solidFill>
                  <a:schemeClr val="tx1"/>
                </a:solidFill>
                <a:latin typeface="Arial" panose="020B0604020202020204" pitchFamily="34" charset="0"/>
                <a:ea typeface="+mn-lt"/>
                <a:cs typeface="Arial" panose="020B0604020202020204" pitchFamily="34" charset="0"/>
              </a:rPr>
              <a:t>which will help the child or young person to make relationships with others around them or later in life.</a:t>
            </a:r>
          </a:p>
        </p:txBody>
      </p:sp>
      <p:sp>
        <p:nvSpPr>
          <p:cNvPr id="14" name="TextBox 13">
            <a:extLst>
              <a:ext uri="{FF2B5EF4-FFF2-40B4-BE49-F238E27FC236}">
                <a16:creationId xmlns:a16="http://schemas.microsoft.com/office/drawing/2014/main" xmlns="" id="{45FA9D8C-2B90-4707-B4B7-ACFCEC9D1BD8}"/>
              </a:ext>
            </a:extLst>
          </p:cNvPr>
          <p:cNvSpPr txBox="1"/>
          <p:nvPr/>
        </p:nvSpPr>
        <p:spPr>
          <a:xfrm>
            <a:off x="4047249" y="6398426"/>
            <a:ext cx="6197763" cy="646331"/>
          </a:xfrm>
          <a:prstGeom prst="rect">
            <a:avLst/>
          </a:prstGeom>
          <a:noFill/>
        </p:spPr>
        <p:txBody>
          <a:bodyPr wrap="square" rtlCol="0">
            <a:spAutoFit/>
          </a:bodyPr>
          <a:lstStyle/>
          <a:p>
            <a:r>
              <a:rPr lang="en-GB" sz="1800" dirty="0">
                <a:solidFill>
                  <a:schemeClr val="tx1"/>
                </a:solidFill>
                <a:latin typeface="Arial" panose="020B0604020202020204" pitchFamily="34" charset="0"/>
                <a:ea typeface="+mn-lt"/>
                <a:cs typeface="Arial" panose="020B0604020202020204" pitchFamily="34" charset="0"/>
              </a:rPr>
              <a:t>(Publicsafety.pdf, 2009)</a:t>
            </a:r>
            <a:r>
              <a:rPr lang="en-GB" sz="1800" dirty="0">
                <a:latin typeface="Arial" panose="020B0604020202020204" pitchFamily="34" charset="0"/>
                <a:cs typeface="Arial" panose="020B0604020202020204" pitchFamily="34" charset="0"/>
              </a:rPr>
              <a:t>.</a:t>
            </a:r>
            <a:endParaRPr lang="en-GB" sz="1800" dirty="0">
              <a:solidFill>
                <a:schemeClr val="tx1"/>
              </a:solidFill>
              <a:latin typeface="Arial" panose="020B0604020202020204" pitchFamily="34" charset="0"/>
              <a:ea typeface="+mn-lt"/>
              <a:cs typeface="Arial" panose="020B0604020202020204" pitchFamily="34" charset="0"/>
            </a:endParaRPr>
          </a:p>
          <a:p>
            <a:endParaRPr lang="en-GB" dirty="0"/>
          </a:p>
        </p:txBody>
      </p:sp>
    </p:spTree>
    <p:extLst>
      <p:ext uri="{BB962C8B-B14F-4D97-AF65-F5344CB8AC3E}">
        <p14:creationId xmlns:p14="http://schemas.microsoft.com/office/powerpoint/2010/main" val="3663404983"/>
      </p:ext>
    </p:extLst>
  </p:cSld>
  <p:clrMapOvr>
    <a:overrideClrMapping bg1="dk1" tx1="lt1" bg2="dk2" tx2="lt2" accent1="accent1" accent2="accent2" accent3="accent3" accent4="accent4" accent5="accent5" accent6="accent6" hlink="hlink" folHlink="folHlink"/>
  </p:clrMapOvr>
  <p:transition xmlns:p14="http://schemas.microsoft.com/office/powerpoint/2010/main" spd="slow">
    <p:fade/>
  </p:transition>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4"/>
                                        </p:tgtEl>
                                        <p:attrNameLst>
                                          <p:attrName>ppt_c</p:attrName>
                                        </p:attrNameLst>
                                      </p:cBhvr>
                                      <p:to>
                                        <a:schemeClr val="bg1"/>
                                      </p:to>
                                    </p:animClr>
                                  </p:sub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Effect transition="in" filter="fade">
                                      <p:cBhvr>
                                        <p:cTn id="13" dur="900"/>
                                        <p:tgtEl>
                                          <p:spTgt spid="5">
                                            <p:txEl>
                                              <p:pRg st="0" end="0"/>
                                            </p:txEl>
                                          </p:spTgt>
                                        </p:tgtEl>
                                      </p:cBhvr>
                                    </p:animEffect>
                                    <p:anim calcmode="lin" valueType="num">
                                      <p:cBhvr>
                                        <p:cTn id="14" dur="9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5" dur="900" fill="hold"/>
                                        <p:tgtEl>
                                          <p:spTgt spid="5">
                                            <p:txEl>
                                              <p:pRg st="0" end="0"/>
                                            </p:txEl>
                                          </p:spTgt>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5">
                                            <p:txEl>
                                              <p:pRg st="0" end="0"/>
                                            </p:txEl>
                                          </p:spTgt>
                                        </p:tgtEl>
                                        <p:attrNameLst>
                                          <p:attrName>ppt_c</p:attrName>
                                        </p:attrNameLst>
                                      </p:cBhvr>
                                      <p:to>
                                        <a:schemeClr val="bg1"/>
                                      </p:to>
                                    </p:animClr>
                                  </p:subTnLst>
                                </p:cTn>
                              </p:par>
                            </p:childTnLst>
                          </p:cTn>
                        </p:par>
                        <p:par>
                          <p:cTn id="16" fill="hold">
                            <p:stCondLst>
                              <p:cond delay="1900"/>
                            </p:stCondLst>
                            <p:childTnLst>
                              <p:par>
                                <p:cTn id="17" presetID="42" presetClass="entr" presetSubtype="0" fill="hold" grpId="0" nodeType="after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1100"/>
                                        <p:tgtEl>
                                          <p:spTgt spid="6"/>
                                        </p:tgtEl>
                                      </p:cBhvr>
                                    </p:animEffect>
                                    <p:anim calcmode="lin" valueType="num">
                                      <p:cBhvr>
                                        <p:cTn id="20" dur="1100" fill="hold"/>
                                        <p:tgtEl>
                                          <p:spTgt spid="6"/>
                                        </p:tgtEl>
                                        <p:attrNameLst>
                                          <p:attrName>ppt_x</p:attrName>
                                        </p:attrNameLst>
                                      </p:cBhvr>
                                      <p:tavLst>
                                        <p:tav tm="0">
                                          <p:val>
                                            <p:strVal val="#ppt_x"/>
                                          </p:val>
                                        </p:tav>
                                        <p:tav tm="100000">
                                          <p:val>
                                            <p:strVal val="#ppt_x"/>
                                          </p:val>
                                        </p:tav>
                                      </p:tavLst>
                                    </p:anim>
                                    <p:anim calcmode="lin" valueType="num">
                                      <p:cBhvr>
                                        <p:cTn id="21" dur="1100" fill="hold"/>
                                        <p:tgtEl>
                                          <p:spTgt spid="6"/>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6"/>
                                        </p:tgtEl>
                                        <p:attrNameLst>
                                          <p:attrName>ppt_c</p:attrName>
                                        </p:attrNameLst>
                                      </p:cBhvr>
                                      <p:to>
                                        <a:schemeClr val="bg1"/>
                                      </p:to>
                                    </p:animClr>
                                  </p:sub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1000"/>
                                        <p:tgtEl>
                                          <p:spTgt spid="7"/>
                                        </p:tgtEl>
                                      </p:cBhvr>
                                    </p:animEffect>
                                    <p:anim calcmode="lin" valueType="num">
                                      <p:cBhvr>
                                        <p:cTn id="26" dur="1000" fill="hold"/>
                                        <p:tgtEl>
                                          <p:spTgt spid="7"/>
                                        </p:tgtEl>
                                        <p:attrNameLst>
                                          <p:attrName>ppt_x</p:attrName>
                                        </p:attrNameLst>
                                      </p:cBhvr>
                                      <p:tavLst>
                                        <p:tav tm="0">
                                          <p:val>
                                            <p:strVal val="#ppt_x"/>
                                          </p:val>
                                        </p:tav>
                                        <p:tav tm="100000">
                                          <p:val>
                                            <p:strVal val="#ppt_x"/>
                                          </p:val>
                                        </p:tav>
                                      </p:tavLst>
                                    </p:anim>
                                    <p:anim calcmode="lin" valueType="num">
                                      <p:cBhvr>
                                        <p:cTn id="27" dur="1000" fill="hold"/>
                                        <p:tgtEl>
                                          <p:spTgt spid="7"/>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7"/>
                                        </p:tgtEl>
                                        <p:attrNameLst>
                                          <p:attrName>ppt_c</p:attrName>
                                        </p:attrNameLst>
                                      </p:cBhvr>
                                      <p:to>
                                        <a:schemeClr val="bg1"/>
                                      </p:to>
                                    </p:animClr>
                                  </p:sub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fade">
                                      <p:cBhvr>
                                        <p:cTn id="31" dur="1000"/>
                                        <p:tgtEl>
                                          <p:spTgt spid="10"/>
                                        </p:tgtEl>
                                      </p:cBhvr>
                                    </p:animEffect>
                                    <p:anim calcmode="lin" valueType="num">
                                      <p:cBhvr>
                                        <p:cTn id="32" dur="1000" fill="hold"/>
                                        <p:tgtEl>
                                          <p:spTgt spid="10"/>
                                        </p:tgtEl>
                                        <p:attrNameLst>
                                          <p:attrName>ppt_x</p:attrName>
                                        </p:attrNameLst>
                                      </p:cBhvr>
                                      <p:tavLst>
                                        <p:tav tm="0">
                                          <p:val>
                                            <p:strVal val="#ppt_x"/>
                                          </p:val>
                                        </p:tav>
                                        <p:tav tm="100000">
                                          <p:val>
                                            <p:strVal val="#ppt_x"/>
                                          </p:val>
                                        </p:tav>
                                      </p:tavLst>
                                    </p:anim>
                                    <p:anim calcmode="lin" valueType="num">
                                      <p:cBhvr>
                                        <p:cTn id="33" dur="1000" fill="hold"/>
                                        <p:tgtEl>
                                          <p:spTgt spid="10"/>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0"/>
                                        </p:tgtEl>
                                        <p:attrNameLst>
                                          <p:attrName>ppt_c</p:attrName>
                                        </p:attrNameLst>
                                      </p:cBhvr>
                                      <p:to>
                                        <a:schemeClr val="bg1"/>
                                      </p:to>
                                    </p:animClr>
                                  </p:sub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1000"/>
                                        <p:tgtEl>
                                          <p:spTgt spid="11"/>
                                        </p:tgtEl>
                                      </p:cBhvr>
                                    </p:animEffect>
                                    <p:anim calcmode="lin" valueType="num">
                                      <p:cBhvr>
                                        <p:cTn id="38" dur="1000" fill="hold"/>
                                        <p:tgtEl>
                                          <p:spTgt spid="11"/>
                                        </p:tgtEl>
                                        <p:attrNameLst>
                                          <p:attrName>ppt_x</p:attrName>
                                        </p:attrNameLst>
                                      </p:cBhvr>
                                      <p:tavLst>
                                        <p:tav tm="0">
                                          <p:val>
                                            <p:strVal val="#ppt_x"/>
                                          </p:val>
                                        </p:tav>
                                        <p:tav tm="100000">
                                          <p:val>
                                            <p:strVal val="#ppt_x"/>
                                          </p:val>
                                        </p:tav>
                                      </p:tavLst>
                                    </p:anim>
                                    <p:anim calcmode="lin" valueType="num">
                                      <p:cBhvr>
                                        <p:cTn id="39" dur="1000" fill="hold"/>
                                        <p:tgtEl>
                                          <p:spTgt spid="11"/>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1"/>
                                        </p:tgtEl>
                                        <p:attrNameLst>
                                          <p:attrName>ppt_c</p:attrName>
                                        </p:attrNameLst>
                                      </p:cBhvr>
                                      <p:to>
                                        <a:schemeClr val="bg1"/>
                                      </p:to>
                                    </p:animClr>
                                  </p:subTnLst>
                                </p:cTn>
                              </p:par>
                            </p:childTnLst>
                          </p:cTn>
                        </p:par>
                        <p:par>
                          <p:cTn id="40" fill="hold">
                            <p:stCondLst>
                              <p:cond delay="6000"/>
                            </p:stCondLst>
                            <p:childTnLst>
                              <p:par>
                                <p:cTn id="41" presetID="2" presetClass="entr" presetSubtype="4" fill="hold" grpId="0" nodeType="afterEffect">
                                  <p:stCondLst>
                                    <p:cond delay="0"/>
                                  </p:stCondLst>
                                  <p:childTnLst>
                                    <p:set>
                                      <p:cBhvr>
                                        <p:cTn id="42" dur="1" fill="hold">
                                          <p:stCondLst>
                                            <p:cond delay="0"/>
                                          </p:stCondLst>
                                        </p:cTn>
                                        <p:tgtEl>
                                          <p:spTgt spid="14"/>
                                        </p:tgtEl>
                                        <p:attrNameLst>
                                          <p:attrName>style.visibility</p:attrName>
                                        </p:attrNameLst>
                                      </p:cBhvr>
                                      <p:to>
                                        <p:strVal val="visible"/>
                                      </p:to>
                                    </p:set>
                                    <p:anim calcmode="lin" valueType="num">
                                      <p:cBhvr additive="base">
                                        <p:cTn id="43" dur="1200" fill="hold"/>
                                        <p:tgtEl>
                                          <p:spTgt spid="14"/>
                                        </p:tgtEl>
                                        <p:attrNameLst>
                                          <p:attrName>ppt_x</p:attrName>
                                        </p:attrNameLst>
                                      </p:cBhvr>
                                      <p:tavLst>
                                        <p:tav tm="0">
                                          <p:val>
                                            <p:strVal val="#ppt_x"/>
                                          </p:val>
                                        </p:tav>
                                        <p:tav tm="100000">
                                          <p:val>
                                            <p:strVal val="#ppt_x"/>
                                          </p:val>
                                        </p:tav>
                                      </p:tavLst>
                                    </p:anim>
                                    <p:anim calcmode="lin" valueType="num">
                                      <p:cBhvr additive="base">
                                        <p:cTn id="44" dur="1200" fill="hold"/>
                                        <p:tgtEl>
                                          <p:spTgt spid="14"/>
                                        </p:tgtEl>
                                        <p:attrNameLst>
                                          <p:attrName>ppt_y</p:attrName>
                                        </p:attrNameLst>
                                      </p:cBhvr>
                                      <p:tavLst>
                                        <p:tav tm="0">
                                          <p:val>
                                            <p:strVal val="1+#ppt_h/2"/>
                                          </p:val>
                                        </p:tav>
                                        <p:tav tm="100000">
                                          <p:val>
                                            <p:strVal val="#ppt_y"/>
                                          </p:val>
                                        </p:tav>
                                      </p:tavLst>
                                    </p:anim>
                                  </p:childTnLst>
                                  <p:subTnLst>
                                    <p:animClr clrSpc="rgb" dir="cw">
                                      <p:cBhvr override="childStyle">
                                        <p:cTn dur="1" fill="hold" display="0" masterRel="nextClick" afterEffect="1"/>
                                        <p:tgtEl>
                                          <p:spTgt spid="14"/>
                                        </p:tgtEl>
                                        <p:attrNameLst>
                                          <p:attrName>ppt_c</p:attrName>
                                        </p:attrNameLst>
                                      </p:cBhvr>
                                      <p:to>
                                        <a:schemeClr val="bg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P spid="10" grpId="0"/>
      <p:bldP spid="11" grpId="0"/>
      <p:bldP spid="14"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xmlns="" id="{99CAC3B1-4879-424D-8F15-2062771961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xmlns="" id="{4B8492CB-DFBA-4A82-9778-F21493DA36C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xmlns="" id="{E34CC1C8-EBDD-4AEA-83E6-B27575B62E2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xmlns="" id="{D6B38644-B85D-4211-9526-5B4C2A662BF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xmlns="" id="{8A8B2820-6B8F-4C19-BFC5-D28EE44E54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xmlns="" id="{773528ED-4D37-4A77-A8CA-86B6221C5E8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xmlns="" id="{8A58A902-E944-4399-9A93-A91A6A82B1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xmlns="" id="{4EDB1155-2E8E-4FB8-AD42-101FE43832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xmlns="" id="{C7492CCE-C435-464E-A19A-D4C606FDBE3D}"/>
              </a:ext>
            </a:extLst>
          </p:cNvPr>
          <p:cNvSpPr>
            <a:spLocks noGrp="1"/>
          </p:cNvSpPr>
          <p:nvPr>
            <p:ph type="title"/>
          </p:nvPr>
        </p:nvSpPr>
        <p:spPr>
          <a:xfrm>
            <a:off x="-1541396" y="-184079"/>
            <a:ext cx="7411825" cy="1752599"/>
          </a:xfrm>
        </p:spPr>
        <p:txBody>
          <a:bodyPr>
            <a:normAutofit/>
          </a:bodyPr>
          <a:lstStyle/>
          <a:p>
            <a:pPr>
              <a:lnSpc>
                <a:spcPct val="107000"/>
              </a:lnSpc>
              <a:spcAft>
                <a:spcPts val="800"/>
              </a:spcAft>
            </a:pPr>
            <a:r>
              <a:rPr lang="en-GB" sz="2800" dirty="0">
                <a:latin typeface="Walbaum Heading" panose="02070303090703020303" pitchFamily="18" charset="0"/>
              </a:rPr>
              <a:t>Risk factors case study..</a:t>
            </a:r>
            <a:br>
              <a:rPr lang="en-GB" sz="2800" dirty="0">
                <a:latin typeface="Walbaum Heading" panose="02070303090703020303" pitchFamily="18" charset="0"/>
              </a:rPr>
            </a:br>
            <a:r>
              <a:rPr lang="en-GB" sz="2800" dirty="0">
                <a:latin typeface="Walbaum Heading" panose="02070303090703020303" pitchFamily="18" charset="0"/>
                <a:ea typeface="+mn-lt"/>
                <a:cs typeface="+mn-lt"/>
              </a:rPr>
              <a:t>1816889</a:t>
            </a:r>
            <a:endParaRPr lang="en-US" sz="2800" dirty="0">
              <a:latin typeface="Walbaum Heading" panose="02070303090703020303" pitchFamily="18" charset="0"/>
            </a:endParaRPr>
          </a:p>
        </p:txBody>
      </p:sp>
      <p:sp>
        <p:nvSpPr>
          <p:cNvPr id="4" name="TextBox 3">
            <a:extLst>
              <a:ext uri="{FF2B5EF4-FFF2-40B4-BE49-F238E27FC236}">
                <a16:creationId xmlns:a16="http://schemas.microsoft.com/office/drawing/2014/main" xmlns="" id="{D43A5C96-5FF2-4F06-B629-3768D174F09B}"/>
              </a:ext>
            </a:extLst>
          </p:cNvPr>
          <p:cNvSpPr txBox="1"/>
          <p:nvPr/>
        </p:nvSpPr>
        <p:spPr>
          <a:xfrm>
            <a:off x="379473" y="1650668"/>
            <a:ext cx="6622473" cy="861774"/>
          </a:xfrm>
          <a:prstGeom prst="rect">
            <a:avLst/>
          </a:prstGeom>
          <a:noFill/>
        </p:spPr>
        <p:txBody>
          <a:bodyPr wrap="square" rtlCol="0">
            <a:spAutoFit/>
          </a:bodyPr>
          <a:lstStyle/>
          <a:p>
            <a:pPr marL="457200" indent="-457200">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Two main risk factors  </a:t>
            </a:r>
          </a:p>
          <a:p>
            <a:endParaRPr lang="en-GB" dirty="0"/>
          </a:p>
        </p:txBody>
      </p:sp>
      <p:sp>
        <p:nvSpPr>
          <p:cNvPr id="5" name="TextBox 4">
            <a:extLst>
              <a:ext uri="{FF2B5EF4-FFF2-40B4-BE49-F238E27FC236}">
                <a16:creationId xmlns:a16="http://schemas.microsoft.com/office/drawing/2014/main" xmlns="" id="{1FA289BC-EF90-45FE-9639-7D3F78EE3286}"/>
              </a:ext>
            </a:extLst>
          </p:cNvPr>
          <p:cNvSpPr txBox="1"/>
          <p:nvPr/>
        </p:nvSpPr>
        <p:spPr>
          <a:xfrm>
            <a:off x="406273" y="2361331"/>
            <a:ext cx="7972861" cy="1077218"/>
          </a:xfrm>
          <a:prstGeom prst="rect">
            <a:avLst/>
          </a:prstGeom>
          <a:noFill/>
        </p:spPr>
        <p:txBody>
          <a:bodyPr wrap="square" rtlCol="0">
            <a:spAutoFit/>
          </a:bodyPr>
          <a:lstStyle/>
          <a:p>
            <a:pPr algn="l">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   What are the 4 main psychological factors? </a:t>
            </a:r>
          </a:p>
        </p:txBody>
      </p:sp>
      <p:sp>
        <p:nvSpPr>
          <p:cNvPr id="6" name="TextBox 5">
            <a:extLst>
              <a:ext uri="{FF2B5EF4-FFF2-40B4-BE49-F238E27FC236}">
                <a16:creationId xmlns:a16="http://schemas.microsoft.com/office/drawing/2014/main" xmlns="" id="{35F5E18F-AA44-4001-9C74-836A0C3CC29D}"/>
              </a:ext>
            </a:extLst>
          </p:cNvPr>
          <p:cNvSpPr txBox="1"/>
          <p:nvPr/>
        </p:nvSpPr>
        <p:spPr>
          <a:xfrm>
            <a:off x="406273" y="3563207"/>
            <a:ext cx="3173555" cy="861774"/>
          </a:xfrm>
          <a:prstGeom prst="rect">
            <a:avLst/>
          </a:prstGeom>
          <a:noFill/>
        </p:spPr>
        <p:txBody>
          <a:bodyPr wrap="square" rtlCol="0">
            <a:spAutoFit/>
          </a:bodyPr>
          <a:lstStyle/>
          <a:p>
            <a:pPr marL="457200" indent="-457200">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The impact  </a:t>
            </a:r>
          </a:p>
          <a:p>
            <a:endParaRPr lang="en-GB" dirty="0"/>
          </a:p>
        </p:txBody>
      </p:sp>
      <p:sp>
        <p:nvSpPr>
          <p:cNvPr id="7" name="TextBox 6">
            <a:extLst>
              <a:ext uri="{FF2B5EF4-FFF2-40B4-BE49-F238E27FC236}">
                <a16:creationId xmlns:a16="http://schemas.microsoft.com/office/drawing/2014/main" xmlns="" id="{4B855175-CC98-4D03-A76E-8699F8106831}"/>
              </a:ext>
            </a:extLst>
          </p:cNvPr>
          <p:cNvSpPr txBox="1"/>
          <p:nvPr/>
        </p:nvSpPr>
        <p:spPr>
          <a:xfrm>
            <a:off x="440955" y="4403855"/>
            <a:ext cx="3249755" cy="1077218"/>
          </a:xfrm>
          <a:prstGeom prst="rect">
            <a:avLst/>
          </a:prstGeom>
          <a:noFill/>
        </p:spPr>
        <p:txBody>
          <a:bodyPr wrap="square" rtlCol="0">
            <a:spAutoFit/>
          </a:bodyPr>
          <a:lstStyle/>
          <a:p>
            <a:pPr marL="285750" indent="-285750">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  Risk factors  </a:t>
            </a:r>
          </a:p>
          <a:p>
            <a:pPr marL="285750" indent="-285750">
              <a:buFont typeface="Arial" panose="020B0604020202020204" pitchFamily="34" charset="0"/>
              <a:buChar char="•"/>
            </a:pPr>
            <a:endParaRPr lang="en-GB" sz="3200" dirty="0"/>
          </a:p>
        </p:txBody>
      </p:sp>
      <p:sp>
        <p:nvSpPr>
          <p:cNvPr id="8" name="TextBox 7">
            <a:extLst>
              <a:ext uri="{FF2B5EF4-FFF2-40B4-BE49-F238E27FC236}">
                <a16:creationId xmlns:a16="http://schemas.microsoft.com/office/drawing/2014/main" xmlns="" id="{07B342CD-ADB2-4DED-BCF3-DCEC2BD4101F}"/>
              </a:ext>
            </a:extLst>
          </p:cNvPr>
          <p:cNvSpPr txBox="1"/>
          <p:nvPr/>
        </p:nvSpPr>
        <p:spPr>
          <a:xfrm>
            <a:off x="473683" y="5164148"/>
            <a:ext cx="5236298" cy="861774"/>
          </a:xfrm>
          <a:prstGeom prst="rect">
            <a:avLst/>
          </a:prstGeom>
          <a:noFill/>
        </p:spPr>
        <p:txBody>
          <a:bodyPr wrap="square" rtlCol="0">
            <a:spAutoFit/>
          </a:bodyPr>
          <a:lstStyle/>
          <a:p>
            <a:pPr marL="285750" indent="-285750">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  Child psychological </a:t>
            </a:r>
          </a:p>
          <a:p>
            <a:endParaRPr lang="en-GB" dirty="0"/>
          </a:p>
        </p:txBody>
      </p:sp>
      <p:sp>
        <p:nvSpPr>
          <p:cNvPr id="11" name="TextBox 10">
            <a:extLst>
              <a:ext uri="{FF2B5EF4-FFF2-40B4-BE49-F238E27FC236}">
                <a16:creationId xmlns:a16="http://schemas.microsoft.com/office/drawing/2014/main" xmlns="" id="{F1BB2823-B8F9-4533-B5AE-BEC63A73B03D}"/>
              </a:ext>
            </a:extLst>
          </p:cNvPr>
          <p:cNvSpPr txBox="1"/>
          <p:nvPr/>
        </p:nvSpPr>
        <p:spPr>
          <a:xfrm>
            <a:off x="3807000" y="5738521"/>
            <a:ext cx="3188351" cy="1569660"/>
          </a:xfrm>
          <a:prstGeom prst="rect">
            <a:avLst/>
          </a:prstGeom>
          <a:noFill/>
        </p:spPr>
        <p:txBody>
          <a:bodyPr wrap="square" rtlCol="0">
            <a:spAutoFit/>
          </a:bodyPr>
          <a:lstStyle/>
          <a:p>
            <a:pPr marL="0" indent="0" algn="l">
              <a:buNone/>
            </a:pPr>
            <a:r>
              <a:rPr lang="en-GB" sz="1800" b="0" i="0" dirty="0">
                <a:effectLst/>
                <a:latin typeface="Arial" panose="020B0604020202020204" pitchFamily="34" charset="0"/>
                <a:cs typeface="Arial" panose="020B0604020202020204" pitchFamily="34" charset="0"/>
              </a:rPr>
              <a:t>(</a:t>
            </a:r>
            <a:r>
              <a:rPr lang="en-GB" sz="2000" b="0" i="0" dirty="0">
                <a:effectLst/>
                <a:latin typeface="Arial" panose="020B0604020202020204" pitchFamily="34" charset="0"/>
                <a:cs typeface="Arial" panose="020B0604020202020204" pitchFamily="34" charset="0"/>
              </a:rPr>
              <a:t>Childwelfare.gov. 2020)</a:t>
            </a:r>
          </a:p>
          <a:p>
            <a:pPr marL="0" indent="0" algn="l">
              <a:buNone/>
            </a:pPr>
            <a:r>
              <a:rPr lang="en-GB" sz="2000" b="0" i="0" dirty="0">
                <a:effectLst/>
                <a:latin typeface="Arial" panose="020B0604020202020204" pitchFamily="34" charset="0"/>
                <a:cs typeface="Arial" panose="020B0604020202020204" pitchFamily="34" charset="0"/>
              </a:rPr>
              <a:t>								(Factors, 2020)</a:t>
            </a:r>
          </a:p>
          <a:p>
            <a:endParaRPr lang="en-GB" sz="3600" dirty="0"/>
          </a:p>
        </p:txBody>
      </p:sp>
    </p:spTree>
    <p:extLst>
      <p:ext uri="{BB962C8B-B14F-4D97-AF65-F5344CB8AC3E}">
        <p14:creationId xmlns:p14="http://schemas.microsoft.com/office/powerpoint/2010/main" val="2507010628"/>
      </p:ext>
    </p:extLst>
  </p:cSld>
  <p:clrMapOvr>
    <a:overrideClrMapping bg1="dk1" tx1="lt1" bg2="dk2" tx2="lt2" accent1="accent1" accent2="accent2" accent3="accent3" accent4="accent4" accent5="accent5" accent6="accent6" hlink="hlink" folHlink="folHlink"/>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4"/>
                                        </p:tgtEl>
                                        <p:attrNameLst>
                                          <p:attrName>ppt_c</p:attrName>
                                        </p:attrNameLst>
                                      </p:cBhvr>
                                      <p:to>
                                        <a:schemeClr val="bg1"/>
                                      </p:to>
                                    </p:animClr>
                                  </p:sub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5"/>
                                        </p:tgtEl>
                                        <p:attrNameLst>
                                          <p:attrName>ppt_c</p:attrName>
                                        </p:attrNameLst>
                                      </p:cBhvr>
                                      <p:to>
                                        <a:schemeClr val="bg1"/>
                                      </p:to>
                                    </p:animClr>
                                  </p:sub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1000"/>
                                        <p:tgtEl>
                                          <p:spTgt spid="6"/>
                                        </p:tgtEl>
                                      </p:cBhvr>
                                    </p:animEffect>
                                    <p:anim calcmode="lin" valueType="num">
                                      <p:cBhvr>
                                        <p:cTn id="20" dur="1000" fill="hold"/>
                                        <p:tgtEl>
                                          <p:spTgt spid="6"/>
                                        </p:tgtEl>
                                        <p:attrNameLst>
                                          <p:attrName>ppt_x</p:attrName>
                                        </p:attrNameLst>
                                      </p:cBhvr>
                                      <p:tavLst>
                                        <p:tav tm="0">
                                          <p:val>
                                            <p:strVal val="#ppt_x"/>
                                          </p:val>
                                        </p:tav>
                                        <p:tav tm="100000">
                                          <p:val>
                                            <p:strVal val="#ppt_x"/>
                                          </p:val>
                                        </p:tav>
                                      </p:tavLst>
                                    </p:anim>
                                    <p:anim calcmode="lin" valueType="num">
                                      <p:cBhvr>
                                        <p:cTn id="21" dur="1000" fill="hold"/>
                                        <p:tgtEl>
                                          <p:spTgt spid="6"/>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6"/>
                                        </p:tgtEl>
                                        <p:attrNameLst>
                                          <p:attrName>ppt_c</p:attrName>
                                        </p:attrNameLst>
                                      </p:cBhvr>
                                      <p:to>
                                        <a:schemeClr val="bg1"/>
                                      </p:to>
                                    </p:animClr>
                                  </p:sub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1000"/>
                                        <p:tgtEl>
                                          <p:spTgt spid="7"/>
                                        </p:tgtEl>
                                      </p:cBhvr>
                                    </p:animEffect>
                                    <p:anim calcmode="lin" valueType="num">
                                      <p:cBhvr>
                                        <p:cTn id="26" dur="1000" fill="hold"/>
                                        <p:tgtEl>
                                          <p:spTgt spid="7"/>
                                        </p:tgtEl>
                                        <p:attrNameLst>
                                          <p:attrName>ppt_x</p:attrName>
                                        </p:attrNameLst>
                                      </p:cBhvr>
                                      <p:tavLst>
                                        <p:tav tm="0">
                                          <p:val>
                                            <p:strVal val="#ppt_x"/>
                                          </p:val>
                                        </p:tav>
                                        <p:tav tm="100000">
                                          <p:val>
                                            <p:strVal val="#ppt_x"/>
                                          </p:val>
                                        </p:tav>
                                      </p:tavLst>
                                    </p:anim>
                                    <p:anim calcmode="lin" valueType="num">
                                      <p:cBhvr>
                                        <p:cTn id="27" dur="1000" fill="hold"/>
                                        <p:tgtEl>
                                          <p:spTgt spid="7"/>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7"/>
                                        </p:tgtEl>
                                        <p:attrNameLst>
                                          <p:attrName>ppt_c</p:attrName>
                                        </p:attrNameLst>
                                      </p:cBhvr>
                                      <p:to>
                                        <a:schemeClr val="bg1"/>
                                      </p:to>
                                    </p:animClr>
                                  </p:sub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8"/>
                                        </p:tgtEl>
                                        <p:attrNameLst>
                                          <p:attrName>style.visibility</p:attrName>
                                        </p:attrNameLst>
                                      </p:cBhvr>
                                      <p:to>
                                        <p:strVal val="visible"/>
                                      </p:to>
                                    </p:set>
                                    <p:animEffect transition="in" filter="fade">
                                      <p:cBhvr>
                                        <p:cTn id="31" dur="1000"/>
                                        <p:tgtEl>
                                          <p:spTgt spid="8"/>
                                        </p:tgtEl>
                                      </p:cBhvr>
                                    </p:animEffect>
                                    <p:anim calcmode="lin" valueType="num">
                                      <p:cBhvr>
                                        <p:cTn id="32" dur="1000" fill="hold"/>
                                        <p:tgtEl>
                                          <p:spTgt spid="8"/>
                                        </p:tgtEl>
                                        <p:attrNameLst>
                                          <p:attrName>ppt_x</p:attrName>
                                        </p:attrNameLst>
                                      </p:cBhvr>
                                      <p:tavLst>
                                        <p:tav tm="0">
                                          <p:val>
                                            <p:strVal val="#ppt_x"/>
                                          </p:val>
                                        </p:tav>
                                        <p:tav tm="100000">
                                          <p:val>
                                            <p:strVal val="#ppt_x"/>
                                          </p:val>
                                        </p:tav>
                                      </p:tavLst>
                                    </p:anim>
                                    <p:anim calcmode="lin" valueType="num">
                                      <p:cBhvr>
                                        <p:cTn id="33" dur="1000" fill="hold"/>
                                        <p:tgtEl>
                                          <p:spTgt spid="8"/>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8"/>
                                        </p:tgtEl>
                                        <p:attrNameLst>
                                          <p:attrName>ppt_c</p:attrName>
                                        </p:attrNameLst>
                                      </p:cBhvr>
                                      <p:to>
                                        <a:schemeClr val="bg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xmlns="" id="{99CAC3B1-4879-424D-8F15-2062771961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xmlns="" id="{4B8492CB-DFBA-4A82-9778-F21493DA36C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xmlns="" id="{E34CC1C8-EBDD-4AEA-83E6-B27575B62E2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xmlns="" id="{D6B38644-B85D-4211-9526-5B4C2A662BF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xmlns="" id="{8A8B2820-6B8F-4C19-BFC5-D28EE44E54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xmlns="" id="{773528ED-4D37-4A77-A8CA-86B6221C5E8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xmlns="" id="{8A58A902-E944-4399-9A93-A91A6A82B1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xmlns="" id="{4EDB1155-2E8E-4FB8-AD42-101FE43832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xmlns="" id="{C7492CCE-C435-464E-A19A-D4C606FDBE3D}"/>
              </a:ext>
            </a:extLst>
          </p:cNvPr>
          <p:cNvSpPr>
            <a:spLocks noGrp="1"/>
          </p:cNvSpPr>
          <p:nvPr>
            <p:ph type="title"/>
          </p:nvPr>
        </p:nvSpPr>
        <p:spPr>
          <a:xfrm>
            <a:off x="78901" y="-5267"/>
            <a:ext cx="7411825" cy="1752599"/>
          </a:xfrm>
        </p:spPr>
        <p:txBody>
          <a:bodyPr>
            <a:normAutofit/>
          </a:bodyPr>
          <a:lstStyle/>
          <a:p>
            <a:pPr>
              <a:lnSpc>
                <a:spcPct val="107000"/>
              </a:lnSpc>
              <a:spcAft>
                <a:spcPts val="800"/>
              </a:spcAft>
            </a:pPr>
            <a:r>
              <a:rPr lang="en-GB" sz="2800" i="0" dirty="0">
                <a:effectLst/>
                <a:latin typeface="Walbaum Heading" panose="02070303090703020303" pitchFamily="18" charset="0"/>
                <a:ea typeface="Calibri" panose="020F0502020204030204" pitchFamily="34" charset="0"/>
                <a:cs typeface="Arial" panose="020B0604020202020204" pitchFamily="34" charset="0"/>
              </a:rPr>
              <a:t>Analysis of the rationale and given what you know of the case study what policies….</a:t>
            </a:r>
            <a:r>
              <a:rPr lang="en-GB" sz="3600" b="0" i="0" u="none" strike="noStrike" dirty="0">
                <a:effectLst/>
                <a:latin typeface="Walbaum Heading" panose="02070303090703020303" pitchFamily="18" charset="0"/>
              </a:rPr>
              <a:t/>
            </a:r>
            <a:br>
              <a:rPr lang="en-GB" sz="3600" b="0" i="0" u="none" strike="noStrike" dirty="0">
                <a:effectLst/>
                <a:latin typeface="Walbaum Heading" panose="02070303090703020303" pitchFamily="18" charset="0"/>
              </a:rPr>
            </a:br>
            <a:r>
              <a:rPr lang="en-GB" sz="2000" b="0" i="0" u="none" strike="noStrike" dirty="0">
                <a:effectLst/>
                <a:latin typeface="Walbaum Heading" panose="02070303090703020303" pitchFamily="18" charset="0"/>
              </a:rPr>
              <a:t>1908130</a:t>
            </a:r>
            <a:endParaRPr lang="en-US" sz="2800" dirty="0">
              <a:latin typeface="Walbaum Heading" panose="02070303090703020303" pitchFamily="18" charset="0"/>
            </a:endParaRPr>
          </a:p>
        </p:txBody>
      </p:sp>
      <p:sp>
        <p:nvSpPr>
          <p:cNvPr id="5" name="TextBox 4">
            <a:extLst>
              <a:ext uri="{FF2B5EF4-FFF2-40B4-BE49-F238E27FC236}">
                <a16:creationId xmlns:a16="http://schemas.microsoft.com/office/drawing/2014/main" xmlns="" id="{1F22F9FE-11BD-4E2C-8FF6-AB507092A33A}"/>
              </a:ext>
            </a:extLst>
          </p:cNvPr>
          <p:cNvSpPr txBox="1"/>
          <p:nvPr/>
        </p:nvSpPr>
        <p:spPr>
          <a:xfrm>
            <a:off x="775543" y="1744491"/>
            <a:ext cx="3794663" cy="738664"/>
          </a:xfrm>
          <a:prstGeom prst="rect">
            <a:avLst/>
          </a:prstGeom>
          <a:noFill/>
        </p:spPr>
        <p:txBody>
          <a:bodyPr wrap="square" rtlCol="0">
            <a:spAutoFit/>
          </a:bodyPr>
          <a:lstStyle/>
          <a:p>
            <a:pPr marL="285750" indent="-285750">
              <a:buFont typeface="Arial" panose="020B0604020202020204" pitchFamily="34" charset="0"/>
              <a:buChar char="•"/>
            </a:pPr>
            <a:r>
              <a:rPr lang="en-GB" sz="2400" b="0" i="0" u="none" strike="noStrike" dirty="0">
                <a:effectLst/>
                <a:latin typeface="Arial" panose="020B0604020202020204" pitchFamily="34" charset="0"/>
              </a:rPr>
              <a:t>Poor housing repairs</a:t>
            </a:r>
            <a:r>
              <a:rPr lang="en-US" sz="1800" b="0" i="0" dirty="0">
                <a:effectLst/>
                <a:latin typeface="Arial" panose="020B0604020202020204" pitchFamily="34" charset="0"/>
              </a:rPr>
              <a:t>​</a:t>
            </a:r>
            <a:endParaRPr lang="en-GB" sz="1800" b="1" i="0" u="none" strike="noStrike" dirty="0">
              <a:effectLst/>
              <a:latin typeface="Arial" panose="020B0604020202020204" pitchFamily="34" charset="0"/>
            </a:endParaRPr>
          </a:p>
          <a:p>
            <a:endParaRPr lang="en-GB" dirty="0"/>
          </a:p>
        </p:txBody>
      </p:sp>
      <p:sp>
        <p:nvSpPr>
          <p:cNvPr id="6" name="TextBox 5">
            <a:extLst>
              <a:ext uri="{FF2B5EF4-FFF2-40B4-BE49-F238E27FC236}">
                <a16:creationId xmlns:a16="http://schemas.microsoft.com/office/drawing/2014/main" xmlns="" id="{3FA27F21-6F7A-4433-A7C1-45EF7C3F43C4}"/>
              </a:ext>
            </a:extLst>
          </p:cNvPr>
          <p:cNvSpPr txBox="1"/>
          <p:nvPr/>
        </p:nvSpPr>
        <p:spPr>
          <a:xfrm>
            <a:off x="798879" y="2300981"/>
            <a:ext cx="3194946" cy="461665"/>
          </a:xfrm>
          <a:prstGeom prst="rect">
            <a:avLst/>
          </a:prstGeom>
          <a:noFill/>
        </p:spPr>
        <p:txBody>
          <a:bodyPr wrap="square" rtlCol="0">
            <a:spAutoFit/>
          </a:bodyPr>
          <a:lstStyle/>
          <a:p>
            <a:pPr marL="285750" indent="-285750" algn="l" rtl="0" fontAlgn="base">
              <a:buFont typeface="Arial" panose="020B0604020202020204" pitchFamily="34" charset="0"/>
              <a:buChar char="•"/>
            </a:pPr>
            <a:r>
              <a:rPr lang="en-GB" sz="2400" i="0" u="none" strike="noStrike" dirty="0">
                <a:solidFill>
                  <a:schemeClr val="tx1"/>
                </a:solidFill>
                <a:effectLst/>
                <a:latin typeface="Arial" panose="020B0604020202020204" pitchFamily="34" charset="0"/>
              </a:rPr>
              <a:t>Safeguarding </a:t>
            </a:r>
            <a:r>
              <a:rPr lang="en-US" sz="1800" i="0" dirty="0">
                <a:solidFill>
                  <a:schemeClr val="tx1"/>
                </a:solidFill>
                <a:effectLst/>
                <a:latin typeface="Arial" panose="020B0604020202020204" pitchFamily="34" charset="0"/>
              </a:rPr>
              <a:t>​</a:t>
            </a:r>
          </a:p>
        </p:txBody>
      </p:sp>
      <p:sp>
        <p:nvSpPr>
          <p:cNvPr id="7" name="TextBox 6">
            <a:extLst>
              <a:ext uri="{FF2B5EF4-FFF2-40B4-BE49-F238E27FC236}">
                <a16:creationId xmlns:a16="http://schemas.microsoft.com/office/drawing/2014/main" xmlns="" id="{36B7AA4C-B41C-4537-ADD1-1E464636B9FA}"/>
              </a:ext>
            </a:extLst>
          </p:cNvPr>
          <p:cNvSpPr txBox="1"/>
          <p:nvPr/>
        </p:nvSpPr>
        <p:spPr>
          <a:xfrm>
            <a:off x="798879" y="2832537"/>
            <a:ext cx="3794663" cy="738664"/>
          </a:xfrm>
          <a:prstGeom prst="rect">
            <a:avLst/>
          </a:prstGeom>
          <a:noFill/>
        </p:spPr>
        <p:txBody>
          <a:bodyPr wrap="square" rtlCol="0">
            <a:spAutoFit/>
          </a:bodyPr>
          <a:lstStyle/>
          <a:p>
            <a:pPr marL="285750" indent="-285750">
              <a:buFont typeface="Arial" panose="020B0604020202020204" pitchFamily="34" charset="0"/>
              <a:buChar char="•"/>
            </a:pPr>
            <a:r>
              <a:rPr lang="en-GB" sz="2400" i="0" u="none" strike="noStrike" dirty="0">
                <a:solidFill>
                  <a:schemeClr val="tx1"/>
                </a:solidFill>
                <a:effectLst/>
                <a:latin typeface="Arial" panose="020B0604020202020204" pitchFamily="34" charset="0"/>
              </a:rPr>
              <a:t>Children protection</a:t>
            </a:r>
          </a:p>
          <a:p>
            <a:endParaRPr lang="en-GB" dirty="0"/>
          </a:p>
        </p:txBody>
      </p:sp>
      <p:sp>
        <p:nvSpPr>
          <p:cNvPr id="8" name="TextBox 7">
            <a:extLst>
              <a:ext uri="{FF2B5EF4-FFF2-40B4-BE49-F238E27FC236}">
                <a16:creationId xmlns:a16="http://schemas.microsoft.com/office/drawing/2014/main" xmlns="" id="{82E079EC-E614-4FB7-A35F-25D5C12C13D9}"/>
              </a:ext>
            </a:extLst>
          </p:cNvPr>
          <p:cNvSpPr txBox="1"/>
          <p:nvPr/>
        </p:nvSpPr>
        <p:spPr>
          <a:xfrm>
            <a:off x="782771" y="3069766"/>
            <a:ext cx="5467350" cy="1200329"/>
          </a:xfrm>
          <a:prstGeom prst="rect">
            <a:avLst/>
          </a:prstGeom>
          <a:noFill/>
        </p:spPr>
        <p:txBody>
          <a:bodyPr wrap="square" rtlCol="0">
            <a:spAutoFit/>
          </a:bodyPr>
          <a:lstStyle/>
          <a:p>
            <a:pPr algn="l" rtl="0" fontAlgn="base">
              <a:buFont typeface="Arial" panose="020B0604020202020204" pitchFamily="34" charset="0"/>
              <a:buChar char="•"/>
            </a:pPr>
            <a:endParaRPr lang="en-GB" sz="2400" i="0" u="none" strike="noStrike" dirty="0">
              <a:solidFill>
                <a:schemeClr val="tx1"/>
              </a:solidFill>
              <a:effectLst/>
              <a:latin typeface="Arial" panose="020B0604020202020204" pitchFamily="34" charset="0"/>
            </a:endParaRPr>
          </a:p>
          <a:p>
            <a:pPr marL="285750" indent="-285750" algn="l" rtl="0" fontAlgn="base">
              <a:buFont typeface="Arial" panose="020B0604020202020204" pitchFamily="34" charset="0"/>
              <a:buChar char="•"/>
            </a:pPr>
            <a:r>
              <a:rPr lang="en-GB" sz="2400" i="0" u="none" strike="noStrike" dirty="0">
                <a:solidFill>
                  <a:schemeClr val="tx1"/>
                </a:solidFill>
                <a:effectLst/>
                <a:latin typeface="Arial" panose="020B0604020202020204" pitchFamily="34" charset="0"/>
              </a:rPr>
              <a:t>Neighbourhood Service support for property repair</a:t>
            </a:r>
            <a:endParaRPr lang="en-GB" sz="2400" dirty="0"/>
          </a:p>
        </p:txBody>
      </p:sp>
      <p:sp>
        <p:nvSpPr>
          <p:cNvPr id="9" name="TextBox 8">
            <a:extLst>
              <a:ext uri="{FF2B5EF4-FFF2-40B4-BE49-F238E27FC236}">
                <a16:creationId xmlns:a16="http://schemas.microsoft.com/office/drawing/2014/main" xmlns="" id="{31B197D6-7275-4E05-80E1-267812E48003}"/>
              </a:ext>
            </a:extLst>
          </p:cNvPr>
          <p:cNvSpPr txBox="1"/>
          <p:nvPr/>
        </p:nvSpPr>
        <p:spPr>
          <a:xfrm>
            <a:off x="722308" y="4337728"/>
            <a:ext cx="5527813" cy="1107996"/>
          </a:xfrm>
          <a:prstGeom prst="rect">
            <a:avLst/>
          </a:prstGeom>
          <a:noFill/>
        </p:spPr>
        <p:txBody>
          <a:bodyPr wrap="square" rtlCol="0">
            <a:spAutoFit/>
          </a:bodyPr>
          <a:lstStyle/>
          <a:p>
            <a:pPr marL="285750" indent="-285750">
              <a:buFont typeface="Arial" panose="020B0604020202020204" pitchFamily="34" charset="0"/>
              <a:buChar char="•"/>
            </a:pPr>
            <a:r>
              <a:rPr lang="en-GB" sz="2400" i="0" u="none" strike="noStrike" dirty="0">
                <a:solidFill>
                  <a:schemeClr val="tx1"/>
                </a:solidFill>
                <a:effectLst/>
                <a:latin typeface="Arial" panose="020B0604020202020204" pitchFamily="34" charset="0"/>
              </a:rPr>
              <a:t>Youth Service and play invention for children.</a:t>
            </a:r>
            <a:r>
              <a:rPr lang="en-US" sz="2400" i="0" dirty="0">
                <a:solidFill>
                  <a:schemeClr val="tx1"/>
                </a:solidFill>
                <a:effectLst/>
                <a:latin typeface="Arial" panose="020B0604020202020204" pitchFamily="34" charset="0"/>
              </a:rPr>
              <a:t>​</a:t>
            </a:r>
          </a:p>
          <a:p>
            <a:endParaRPr lang="en-GB" dirty="0"/>
          </a:p>
        </p:txBody>
      </p:sp>
      <p:sp>
        <p:nvSpPr>
          <p:cNvPr id="10" name="TextBox 9">
            <a:extLst>
              <a:ext uri="{FF2B5EF4-FFF2-40B4-BE49-F238E27FC236}">
                <a16:creationId xmlns:a16="http://schemas.microsoft.com/office/drawing/2014/main" xmlns="" id="{9E2668CB-B8C6-4C03-B254-946A253474F6}"/>
              </a:ext>
            </a:extLst>
          </p:cNvPr>
          <p:cNvSpPr txBox="1"/>
          <p:nvPr/>
        </p:nvSpPr>
        <p:spPr>
          <a:xfrm>
            <a:off x="721376" y="5158704"/>
            <a:ext cx="3902996" cy="738664"/>
          </a:xfrm>
          <a:prstGeom prst="rect">
            <a:avLst/>
          </a:prstGeom>
          <a:noFill/>
        </p:spPr>
        <p:txBody>
          <a:bodyPr wrap="square" rtlCol="0">
            <a:spAutoFit/>
          </a:bodyPr>
          <a:lstStyle/>
          <a:p>
            <a:pPr marL="285750" indent="-285750">
              <a:buFont typeface="Arial" panose="020B0604020202020204" pitchFamily="34" charset="0"/>
              <a:buChar char="•"/>
            </a:pPr>
            <a:r>
              <a:rPr lang="en-GB" sz="2400" i="0" u="none" strike="noStrike" dirty="0">
                <a:solidFill>
                  <a:schemeClr val="tx1"/>
                </a:solidFill>
                <a:effectLst/>
                <a:latin typeface="Arial" panose="020B0604020202020204" pitchFamily="34" charset="0"/>
              </a:rPr>
              <a:t>Social Services</a:t>
            </a:r>
            <a:r>
              <a:rPr lang="en-GB" sz="1800" i="0" u="none" strike="noStrike" dirty="0">
                <a:solidFill>
                  <a:schemeClr val="tx1"/>
                </a:solidFill>
                <a:effectLst/>
                <a:latin typeface="Arial" panose="020B0604020202020204" pitchFamily="34" charset="0"/>
              </a:rPr>
              <a:t>.</a:t>
            </a:r>
            <a:r>
              <a:rPr lang="en-US" sz="1800" i="0" dirty="0">
                <a:solidFill>
                  <a:schemeClr val="tx1"/>
                </a:solidFill>
                <a:effectLst/>
                <a:latin typeface="Arial" panose="020B0604020202020204" pitchFamily="34" charset="0"/>
              </a:rPr>
              <a:t>​</a:t>
            </a:r>
          </a:p>
          <a:p>
            <a:endParaRPr lang="en-GB" dirty="0"/>
          </a:p>
        </p:txBody>
      </p:sp>
      <p:sp>
        <p:nvSpPr>
          <p:cNvPr id="11" name="TextBox 10">
            <a:extLst>
              <a:ext uri="{FF2B5EF4-FFF2-40B4-BE49-F238E27FC236}">
                <a16:creationId xmlns:a16="http://schemas.microsoft.com/office/drawing/2014/main" xmlns="" id="{675BC75E-0C0A-4152-8156-BC626EA8AAD5}"/>
              </a:ext>
            </a:extLst>
          </p:cNvPr>
          <p:cNvSpPr txBox="1"/>
          <p:nvPr/>
        </p:nvSpPr>
        <p:spPr>
          <a:xfrm>
            <a:off x="749900" y="5750938"/>
            <a:ext cx="4986891" cy="1384995"/>
          </a:xfrm>
          <a:prstGeom prst="rect">
            <a:avLst/>
          </a:prstGeom>
          <a:noFill/>
        </p:spPr>
        <p:txBody>
          <a:bodyPr wrap="square" rtlCol="0">
            <a:spAutoFit/>
          </a:bodyPr>
          <a:lstStyle/>
          <a:p>
            <a:pPr algn="l" rtl="0" fontAlgn="base">
              <a:buFont typeface="Arial" panose="020B0604020202020204" pitchFamily="34" charset="0"/>
              <a:buChar char="•"/>
            </a:pPr>
            <a:r>
              <a:rPr lang="en-GB" sz="2400" i="0" u="none" strike="noStrike" dirty="0">
                <a:solidFill>
                  <a:schemeClr val="tx1"/>
                </a:solidFill>
                <a:effectLst/>
                <a:latin typeface="Arial" panose="020B0604020202020204" pitchFamily="34" charset="0"/>
              </a:rPr>
              <a:t>  Training and Counselling for Mom to manages son’s anger.</a:t>
            </a:r>
          </a:p>
          <a:p>
            <a:pPr algn="l" rtl="0" fontAlgn="base">
              <a:buFont typeface="Arial" panose="020B0604020202020204" pitchFamily="34" charset="0"/>
              <a:buChar char="•"/>
            </a:pPr>
            <a:endParaRPr lang="en-US" sz="1800" i="0" dirty="0">
              <a:solidFill>
                <a:schemeClr val="tx1"/>
              </a:solidFill>
              <a:effectLst/>
              <a:latin typeface="Arial" panose="020B0604020202020204" pitchFamily="34" charset="0"/>
            </a:endParaRPr>
          </a:p>
          <a:p>
            <a:pPr marL="285750" indent="-285750">
              <a:buFont typeface="Arial" panose="020B0604020202020204" pitchFamily="34" charset="0"/>
              <a:buChar char="•"/>
            </a:pPr>
            <a:endParaRPr lang="en-GB" dirty="0"/>
          </a:p>
        </p:txBody>
      </p:sp>
      <p:sp>
        <p:nvSpPr>
          <p:cNvPr id="14" name="TextBox 13">
            <a:extLst>
              <a:ext uri="{FF2B5EF4-FFF2-40B4-BE49-F238E27FC236}">
                <a16:creationId xmlns:a16="http://schemas.microsoft.com/office/drawing/2014/main" xmlns="" id="{1ED66C26-1D43-4135-B888-18BFEDF6AE42}"/>
              </a:ext>
            </a:extLst>
          </p:cNvPr>
          <p:cNvSpPr txBox="1"/>
          <p:nvPr/>
        </p:nvSpPr>
        <p:spPr>
          <a:xfrm>
            <a:off x="9331409" y="5897368"/>
            <a:ext cx="2889115" cy="1200329"/>
          </a:xfrm>
          <a:prstGeom prst="rect">
            <a:avLst/>
          </a:prstGeom>
          <a:noFill/>
        </p:spPr>
        <p:txBody>
          <a:bodyPr wrap="square" rtlCol="0">
            <a:spAutoFit/>
          </a:bodyPr>
          <a:lstStyle/>
          <a:p>
            <a:pPr marL="0" indent="0" algn="l" rtl="0" fontAlgn="base">
              <a:buNone/>
            </a:pPr>
            <a:r>
              <a:rPr lang="en-GB" sz="1800" b="0" i="0" dirty="0">
                <a:effectLst/>
                <a:latin typeface="Arial" panose="020B0604020202020204" pitchFamily="34" charset="0"/>
              </a:rPr>
              <a:t>(Birmingham City Council, 2020) </a:t>
            </a:r>
          </a:p>
          <a:p>
            <a:pPr marL="0" indent="0" algn="l" rtl="0" fontAlgn="base">
              <a:buNone/>
            </a:pPr>
            <a:r>
              <a:rPr lang="en-GB" sz="1800" b="0" i="0" dirty="0">
                <a:effectLst/>
                <a:latin typeface="Arial" panose="020B0604020202020204" pitchFamily="34" charset="0"/>
              </a:rPr>
              <a:t>(Children England, 2018)</a:t>
            </a:r>
            <a:endParaRPr lang="en-US" sz="1800" b="0" i="0" dirty="0">
              <a:effectLst/>
              <a:latin typeface="Arial" panose="020B0604020202020204" pitchFamily="34" charset="0"/>
            </a:endParaRPr>
          </a:p>
          <a:p>
            <a:endParaRPr lang="en-GB" dirty="0"/>
          </a:p>
        </p:txBody>
      </p:sp>
    </p:spTree>
    <p:extLst>
      <p:ext uri="{BB962C8B-B14F-4D97-AF65-F5344CB8AC3E}">
        <p14:creationId xmlns:p14="http://schemas.microsoft.com/office/powerpoint/2010/main" val="2940134445"/>
      </p:ext>
    </p:extLst>
  </p:cSld>
  <p:clrMapOvr>
    <a:overrideClrMapping bg1="dk1" tx1="lt1" bg2="dk2" tx2="lt2" accent1="accent1" accent2="accent2" accent3="accent3" accent4="accent4" accent5="accent5" accent6="accent6" hlink="hlink" folHlink="folHlink"/>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5"/>
                                        </p:tgtEl>
                                        <p:attrNameLst>
                                          <p:attrName>ppt_c</p:attrName>
                                        </p:attrNameLst>
                                      </p:cBhvr>
                                      <p:to>
                                        <a:schemeClr val="bg1"/>
                                      </p:to>
                                    </p:animClr>
                                  </p:sub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6"/>
                                        </p:tgtEl>
                                        <p:attrNameLst>
                                          <p:attrName>ppt_c</p:attrName>
                                        </p:attrNameLst>
                                      </p:cBhvr>
                                      <p:to>
                                        <a:schemeClr val="bg1"/>
                                      </p:to>
                                    </p:animClr>
                                  </p:sub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1000"/>
                                        <p:tgtEl>
                                          <p:spTgt spid="8"/>
                                        </p:tgtEl>
                                      </p:cBhvr>
                                    </p:animEffect>
                                    <p:anim calcmode="lin" valueType="num">
                                      <p:cBhvr>
                                        <p:cTn id="20" dur="1000" fill="hold"/>
                                        <p:tgtEl>
                                          <p:spTgt spid="8"/>
                                        </p:tgtEl>
                                        <p:attrNameLst>
                                          <p:attrName>ppt_x</p:attrName>
                                        </p:attrNameLst>
                                      </p:cBhvr>
                                      <p:tavLst>
                                        <p:tav tm="0">
                                          <p:val>
                                            <p:strVal val="#ppt_x"/>
                                          </p:val>
                                        </p:tav>
                                        <p:tav tm="100000">
                                          <p:val>
                                            <p:strVal val="#ppt_x"/>
                                          </p:val>
                                        </p:tav>
                                      </p:tavLst>
                                    </p:anim>
                                    <p:anim calcmode="lin" valueType="num">
                                      <p:cBhvr>
                                        <p:cTn id="21" dur="1000" fill="hold"/>
                                        <p:tgtEl>
                                          <p:spTgt spid="8"/>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8"/>
                                        </p:tgtEl>
                                        <p:attrNameLst>
                                          <p:attrName>ppt_c</p:attrName>
                                        </p:attrNameLst>
                                      </p:cBhvr>
                                      <p:to>
                                        <a:schemeClr val="bg1"/>
                                      </p:to>
                                    </p:animClr>
                                  </p:sub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1000"/>
                                        <p:tgtEl>
                                          <p:spTgt spid="9"/>
                                        </p:tgtEl>
                                      </p:cBhvr>
                                    </p:animEffect>
                                    <p:anim calcmode="lin" valueType="num">
                                      <p:cBhvr>
                                        <p:cTn id="26" dur="1000" fill="hold"/>
                                        <p:tgtEl>
                                          <p:spTgt spid="9"/>
                                        </p:tgtEl>
                                        <p:attrNameLst>
                                          <p:attrName>ppt_x</p:attrName>
                                        </p:attrNameLst>
                                      </p:cBhvr>
                                      <p:tavLst>
                                        <p:tav tm="0">
                                          <p:val>
                                            <p:strVal val="#ppt_x"/>
                                          </p:val>
                                        </p:tav>
                                        <p:tav tm="100000">
                                          <p:val>
                                            <p:strVal val="#ppt_x"/>
                                          </p:val>
                                        </p:tav>
                                      </p:tavLst>
                                    </p:anim>
                                    <p:anim calcmode="lin" valueType="num">
                                      <p:cBhvr>
                                        <p:cTn id="27" dur="1000" fill="hold"/>
                                        <p:tgtEl>
                                          <p:spTgt spid="9"/>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9"/>
                                        </p:tgtEl>
                                        <p:attrNameLst>
                                          <p:attrName>ppt_c</p:attrName>
                                        </p:attrNameLst>
                                      </p:cBhvr>
                                      <p:to>
                                        <a:schemeClr val="bg1"/>
                                      </p:to>
                                    </p:animClr>
                                  </p:sub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fade">
                                      <p:cBhvr>
                                        <p:cTn id="31" dur="1000"/>
                                        <p:tgtEl>
                                          <p:spTgt spid="10"/>
                                        </p:tgtEl>
                                      </p:cBhvr>
                                    </p:animEffect>
                                    <p:anim calcmode="lin" valueType="num">
                                      <p:cBhvr>
                                        <p:cTn id="32" dur="1000" fill="hold"/>
                                        <p:tgtEl>
                                          <p:spTgt spid="10"/>
                                        </p:tgtEl>
                                        <p:attrNameLst>
                                          <p:attrName>ppt_x</p:attrName>
                                        </p:attrNameLst>
                                      </p:cBhvr>
                                      <p:tavLst>
                                        <p:tav tm="0">
                                          <p:val>
                                            <p:strVal val="#ppt_x"/>
                                          </p:val>
                                        </p:tav>
                                        <p:tav tm="100000">
                                          <p:val>
                                            <p:strVal val="#ppt_x"/>
                                          </p:val>
                                        </p:tav>
                                      </p:tavLst>
                                    </p:anim>
                                    <p:anim calcmode="lin" valueType="num">
                                      <p:cBhvr>
                                        <p:cTn id="33" dur="1000" fill="hold"/>
                                        <p:tgtEl>
                                          <p:spTgt spid="10"/>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0"/>
                                        </p:tgtEl>
                                        <p:attrNameLst>
                                          <p:attrName>ppt_c</p:attrName>
                                        </p:attrNameLst>
                                      </p:cBhvr>
                                      <p:to>
                                        <a:schemeClr val="bg1"/>
                                      </p:to>
                                    </p:animClr>
                                  </p:sub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1000"/>
                                        <p:tgtEl>
                                          <p:spTgt spid="11"/>
                                        </p:tgtEl>
                                      </p:cBhvr>
                                    </p:animEffect>
                                    <p:anim calcmode="lin" valueType="num">
                                      <p:cBhvr>
                                        <p:cTn id="38" dur="1000" fill="hold"/>
                                        <p:tgtEl>
                                          <p:spTgt spid="11"/>
                                        </p:tgtEl>
                                        <p:attrNameLst>
                                          <p:attrName>ppt_x</p:attrName>
                                        </p:attrNameLst>
                                      </p:cBhvr>
                                      <p:tavLst>
                                        <p:tav tm="0">
                                          <p:val>
                                            <p:strVal val="#ppt_x"/>
                                          </p:val>
                                        </p:tav>
                                        <p:tav tm="100000">
                                          <p:val>
                                            <p:strVal val="#ppt_x"/>
                                          </p:val>
                                        </p:tav>
                                      </p:tavLst>
                                    </p:anim>
                                    <p:anim calcmode="lin" valueType="num">
                                      <p:cBhvr>
                                        <p:cTn id="39" dur="1000" fill="hold"/>
                                        <p:tgtEl>
                                          <p:spTgt spid="11"/>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1"/>
                                        </p:tgtEl>
                                        <p:attrNameLst>
                                          <p:attrName>ppt_c</p:attrName>
                                        </p:attrNameLst>
                                      </p:cBhvr>
                                      <p:to>
                                        <a:schemeClr val="bg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8" grpId="0"/>
      <p:bldP spid="9" grpId="0"/>
      <p:bldP spid="10" grpId="0"/>
      <p:bldP spid="11"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xmlns="" id="{99CAC3B1-4879-424D-8F15-2062771961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xmlns="" id="{4B8492CB-DFBA-4A82-9778-F21493DA36C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xmlns="" id="{E34CC1C8-EBDD-4AEA-83E6-B27575B62E2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xmlns="" id="{D6B38644-B85D-4211-9526-5B4C2A662BF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xmlns="" id="{8A8B2820-6B8F-4C19-BFC5-D28EE44E54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xmlns="" id="{773528ED-4D37-4A77-A8CA-86B6221C5E8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xmlns="" id="{8A58A902-E944-4399-9A93-A91A6A82B1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xmlns="" id="{4EDB1155-2E8E-4FB8-AD42-101FE43832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xmlns="" id="{C7492CCE-C435-464E-A19A-D4C606FDBE3D}"/>
              </a:ext>
            </a:extLst>
          </p:cNvPr>
          <p:cNvSpPr>
            <a:spLocks noGrp="1"/>
          </p:cNvSpPr>
          <p:nvPr>
            <p:ph type="title"/>
          </p:nvPr>
        </p:nvSpPr>
        <p:spPr>
          <a:xfrm>
            <a:off x="1460224" y="-292620"/>
            <a:ext cx="7411825" cy="1752599"/>
          </a:xfrm>
        </p:spPr>
        <p:txBody>
          <a:bodyPr>
            <a:normAutofit/>
          </a:bodyPr>
          <a:lstStyle/>
          <a:p>
            <a:pPr>
              <a:lnSpc>
                <a:spcPct val="107000"/>
              </a:lnSpc>
              <a:spcAft>
                <a:spcPts val="800"/>
              </a:spcAft>
            </a:pPr>
            <a:r>
              <a:rPr lang="en-GB" sz="2800" b="0" i="0" dirty="0">
                <a:effectLst/>
                <a:latin typeface="Walbaum Heading" panose="02070303090703020303" pitchFamily="18" charset="0"/>
              </a:rPr>
              <a:t>Beneficial Agencies….</a:t>
            </a:r>
            <a:br>
              <a:rPr lang="en-GB" sz="2800" b="0" i="0" dirty="0">
                <a:effectLst/>
                <a:latin typeface="Walbaum Heading" panose="02070303090703020303" pitchFamily="18" charset="0"/>
              </a:rPr>
            </a:br>
            <a:r>
              <a:rPr lang="en-GB" sz="2800" dirty="0">
                <a:latin typeface="Walbaum Heading" panose="02070303090703020303" pitchFamily="18" charset="0"/>
                <a:ea typeface="+mn-lt"/>
                <a:cs typeface="Arial" panose="020B0604020202020204" pitchFamily="34" charset="0"/>
              </a:rPr>
              <a:t>1814774</a:t>
            </a:r>
            <a:endParaRPr lang="en-US" sz="2800" dirty="0">
              <a:latin typeface="Walbaum Heading" panose="02070303090703020303" pitchFamily="18" charset="0"/>
            </a:endParaRPr>
          </a:p>
        </p:txBody>
      </p:sp>
      <p:sp>
        <p:nvSpPr>
          <p:cNvPr id="4" name="TextBox 3">
            <a:extLst>
              <a:ext uri="{FF2B5EF4-FFF2-40B4-BE49-F238E27FC236}">
                <a16:creationId xmlns:a16="http://schemas.microsoft.com/office/drawing/2014/main" xmlns="" id="{B966C176-41A8-4E07-814E-101647AAA657}"/>
              </a:ext>
            </a:extLst>
          </p:cNvPr>
          <p:cNvSpPr txBox="1"/>
          <p:nvPr/>
        </p:nvSpPr>
        <p:spPr>
          <a:xfrm>
            <a:off x="7830937" y="5256213"/>
            <a:ext cx="4247605" cy="1877437"/>
          </a:xfrm>
          <a:prstGeom prst="rect">
            <a:avLst/>
          </a:prstGeom>
          <a:noFill/>
        </p:spPr>
        <p:txBody>
          <a:bodyPr wrap="square" rtlCol="0">
            <a:spAutoFit/>
          </a:bodyPr>
          <a:lstStyle/>
          <a:p>
            <a:pPr marL="0" indent="0">
              <a:buNone/>
            </a:pPr>
            <a:endParaRPr lang="en-GB" sz="1400" b="0" i="0" dirty="0">
              <a:effectLst/>
              <a:latin typeface="Arial" panose="020B0604020202020204" pitchFamily="34" charset="0"/>
              <a:cs typeface="Arial" panose="020B0604020202020204" pitchFamily="34" charset="0"/>
            </a:endParaRPr>
          </a:p>
          <a:p>
            <a:pPr marL="0" indent="0" algn="l">
              <a:buNone/>
            </a:pPr>
            <a:r>
              <a:rPr lang="en-GB" sz="1400" b="0" i="0" dirty="0">
                <a:effectLst/>
                <a:latin typeface="Arial" panose="020B0604020202020204" pitchFamily="34" charset="0"/>
                <a:cs typeface="Arial" panose="020B0604020202020204" pitchFamily="34" charset="0"/>
              </a:rPr>
              <a:t>(Dollar Academy, Health and Wellbeing: The Value of Co-Curricular Activities - Dollar Academy, 2020)</a:t>
            </a:r>
          </a:p>
          <a:p>
            <a:pPr marL="0" indent="0" algn="l">
              <a:buNone/>
            </a:pPr>
            <a:r>
              <a:rPr lang="en-GB" sz="1400" b="0" i="0" dirty="0">
                <a:effectLst/>
                <a:latin typeface="Arial" panose="020B0604020202020204" pitchFamily="34" charset="0"/>
                <a:cs typeface="Arial" panose="020B0604020202020204" pitchFamily="34" charset="0"/>
              </a:rPr>
              <a:t>(Career Advice, Learn how to find a job with Jobcentre Plus | CV-Library, 2020)</a:t>
            </a:r>
          </a:p>
          <a:p>
            <a:pPr marL="0" indent="0" algn="l">
              <a:buNone/>
            </a:pPr>
            <a:r>
              <a:rPr lang="en-GB" sz="1400" b="0" i="0" dirty="0">
                <a:effectLst/>
                <a:latin typeface="Arial" panose="020B0604020202020204" pitchFamily="34" charset="0"/>
                <a:cs typeface="Arial" panose="020B0604020202020204" pitchFamily="34" charset="0"/>
              </a:rPr>
              <a:t>(Dundee City Council, Neighbourhood Services, 2020)</a:t>
            </a:r>
          </a:p>
          <a:p>
            <a:endParaRPr lang="en-GB" dirty="0"/>
          </a:p>
        </p:txBody>
      </p:sp>
      <p:sp>
        <p:nvSpPr>
          <p:cNvPr id="5" name="TextBox 4">
            <a:extLst>
              <a:ext uri="{FF2B5EF4-FFF2-40B4-BE49-F238E27FC236}">
                <a16:creationId xmlns:a16="http://schemas.microsoft.com/office/drawing/2014/main" xmlns="" id="{14E577A9-6158-4C7A-B055-2ECD0460A8B4}"/>
              </a:ext>
            </a:extLst>
          </p:cNvPr>
          <p:cNvSpPr txBox="1"/>
          <p:nvPr/>
        </p:nvSpPr>
        <p:spPr>
          <a:xfrm>
            <a:off x="196626" y="1251115"/>
            <a:ext cx="4823048" cy="954107"/>
          </a:xfrm>
          <a:prstGeom prst="rect">
            <a:avLst/>
          </a:prstGeom>
          <a:noFill/>
        </p:spPr>
        <p:txBody>
          <a:bodyPr wrap="square" rtlCol="0">
            <a:spAutoFit/>
          </a:bodyPr>
          <a:lstStyle/>
          <a:p>
            <a:pPr marL="285750" indent="-285750">
              <a:buFont typeface="Arial" panose="020B0604020202020204" pitchFamily="34" charset="0"/>
              <a:buChar char="•"/>
            </a:pPr>
            <a:r>
              <a:rPr lang="en-GB" b="0" i="0" dirty="0">
                <a:effectLst/>
                <a:latin typeface="Arial" panose="020B0604020202020204" pitchFamily="34" charset="0"/>
                <a:cs typeface="Arial" panose="020B0604020202020204" pitchFamily="34" charset="0"/>
              </a:rPr>
              <a:t>There are several multi agencies working with families</a:t>
            </a:r>
          </a:p>
          <a:p>
            <a:pPr marL="285750" indent="-285750">
              <a:buFont typeface="Arial" panose="020B0604020202020204" pitchFamily="34" charset="0"/>
              <a:buChar char="•"/>
            </a:pPr>
            <a:endParaRPr lang="en-GB" sz="2000" dirty="0"/>
          </a:p>
        </p:txBody>
      </p:sp>
      <p:sp>
        <p:nvSpPr>
          <p:cNvPr id="6" name="TextBox 5">
            <a:extLst>
              <a:ext uri="{FF2B5EF4-FFF2-40B4-BE49-F238E27FC236}">
                <a16:creationId xmlns:a16="http://schemas.microsoft.com/office/drawing/2014/main" xmlns="" id="{91066B7E-AFEB-49FF-99CC-2F20EEE32130}"/>
              </a:ext>
            </a:extLst>
          </p:cNvPr>
          <p:cNvSpPr txBox="1"/>
          <p:nvPr/>
        </p:nvSpPr>
        <p:spPr>
          <a:xfrm>
            <a:off x="-22301" y="1865586"/>
            <a:ext cx="4048198" cy="830997"/>
          </a:xfrm>
          <a:prstGeom prst="rect">
            <a:avLst/>
          </a:prstGeom>
          <a:noFill/>
        </p:spPr>
        <p:txBody>
          <a:bodyPr wrap="square" rtlCol="0">
            <a:spAutoFit/>
          </a:bodyPr>
          <a:lstStyle/>
          <a:p>
            <a:r>
              <a:rPr lang="en-GB" sz="2400" b="0" i="0" dirty="0">
                <a:effectLst/>
                <a:latin typeface="Arial" panose="020B0604020202020204" pitchFamily="34" charset="0"/>
                <a:cs typeface="Arial" panose="020B0604020202020204" pitchFamily="34" charset="0"/>
              </a:rPr>
              <a:t>Relevant schools</a:t>
            </a:r>
          </a:p>
          <a:p>
            <a:pPr marL="285750" indent="-285750">
              <a:buFont typeface="Arial" panose="020B0604020202020204" pitchFamily="34" charset="0"/>
              <a:buChar char="•"/>
            </a:pPr>
            <a:endParaRPr lang="en-GB" sz="2400" dirty="0"/>
          </a:p>
        </p:txBody>
      </p:sp>
      <p:sp>
        <p:nvSpPr>
          <p:cNvPr id="8" name="TextBox 7">
            <a:extLst>
              <a:ext uri="{FF2B5EF4-FFF2-40B4-BE49-F238E27FC236}">
                <a16:creationId xmlns:a16="http://schemas.microsoft.com/office/drawing/2014/main" xmlns="" id="{1B6D7F55-12F4-43A1-A8C7-339D11BEE7AE}"/>
              </a:ext>
            </a:extLst>
          </p:cNvPr>
          <p:cNvSpPr txBox="1"/>
          <p:nvPr/>
        </p:nvSpPr>
        <p:spPr>
          <a:xfrm>
            <a:off x="728856" y="2355304"/>
            <a:ext cx="5890667" cy="677108"/>
          </a:xfrm>
          <a:prstGeom prst="rect">
            <a:avLst/>
          </a:prstGeom>
          <a:noFill/>
        </p:spPr>
        <p:txBody>
          <a:bodyPr wrap="square" rtlCol="0">
            <a:spAutoFit/>
          </a:bodyPr>
          <a:lstStyle/>
          <a:p>
            <a:pPr marL="285750" indent="-285750">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 It helps with the care of the young children.</a:t>
            </a:r>
          </a:p>
          <a:p>
            <a:pPr marL="285750" indent="-285750">
              <a:buFont typeface="Arial" panose="020B0604020202020204" pitchFamily="34" charset="0"/>
              <a:buChar char="•"/>
            </a:pPr>
            <a:endParaRPr lang="en-GB" dirty="0"/>
          </a:p>
        </p:txBody>
      </p:sp>
      <p:sp>
        <p:nvSpPr>
          <p:cNvPr id="9" name="TextBox 8">
            <a:extLst>
              <a:ext uri="{FF2B5EF4-FFF2-40B4-BE49-F238E27FC236}">
                <a16:creationId xmlns:a16="http://schemas.microsoft.com/office/drawing/2014/main" xmlns="" id="{63A297BA-6C3E-4ABE-8741-048FE2DC80F7}"/>
              </a:ext>
            </a:extLst>
          </p:cNvPr>
          <p:cNvSpPr txBox="1"/>
          <p:nvPr/>
        </p:nvSpPr>
        <p:spPr>
          <a:xfrm>
            <a:off x="746865" y="2926633"/>
            <a:ext cx="7008034" cy="1077218"/>
          </a:xfrm>
          <a:prstGeom prst="rect">
            <a:avLst/>
          </a:prstGeom>
          <a:noFill/>
        </p:spPr>
        <p:txBody>
          <a:bodyPr wrap="square" rtlCol="0">
            <a:spAutoFit/>
          </a:bodyPr>
          <a:lstStyle/>
          <a:p>
            <a:pPr marL="285750" indent="-285750">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Provides </a:t>
            </a:r>
            <a:r>
              <a:rPr lang="en-GB" b="0" i="0" dirty="0">
                <a:effectLst/>
                <a:latin typeface="Arial" panose="020B0604020202020204" pitchFamily="34" charset="0"/>
                <a:cs typeface="Arial" panose="020B0604020202020204" pitchFamily="34" charset="0"/>
              </a:rPr>
              <a:t>children</a:t>
            </a:r>
            <a:r>
              <a:rPr lang="en-GB" sz="2000" b="0" i="0" dirty="0">
                <a:effectLst/>
                <a:latin typeface="Arial" panose="020B0604020202020204" pitchFamily="34" charset="0"/>
                <a:cs typeface="Arial" panose="020B0604020202020204" pitchFamily="34" charset="0"/>
              </a:rPr>
              <a:t> with the ability to improve on their mental health</a:t>
            </a:r>
          </a:p>
          <a:p>
            <a:pPr marL="285750" indent="-285750">
              <a:buFont typeface="Arial" panose="020B0604020202020204" pitchFamily="34" charset="0"/>
              <a:buChar char="•"/>
            </a:pPr>
            <a:endParaRPr lang="en-GB" sz="2400" dirty="0"/>
          </a:p>
        </p:txBody>
      </p:sp>
      <p:sp>
        <p:nvSpPr>
          <p:cNvPr id="10" name="TextBox 9">
            <a:extLst>
              <a:ext uri="{FF2B5EF4-FFF2-40B4-BE49-F238E27FC236}">
                <a16:creationId xmlns:a16="http://schemas.microsoft.com/office/drawing/2014/main" xmlns="" id="{4800BEF7-7FCA-430B-8873-D4F763305449}"/>
              </a:ext>
            </a:extLst>
          </p:cNvPr>
          <p:cNvSpPr txBox="1"/>
          <p:nvPr/>
        </p:nvSpPr>
        <p:spPr>
          <a:xfrm>
            <a:off x="-38797" y="3623803"/>
            <a:ext cx="2646947" cy="830997"/>
          </a:xfrm>
          <a:prstGeom prst="rect">
            <a:avLst/>
          </a:prstGeom>
          <a:noFill/>
        </p:spPr>
        <p:txBody>
          <a:bodyPr wrap="square" rtlCol="0">
            <a:spAutoFit/>
          </a:bodyPr>
          <a:lstStyle/>
          <a:p>
            <a:r>
              <a:rPr lang="en-GB" sz="2400" b="0" i="0" dirty="0">
                <a:effectLst/>
                <a:latin typeface="Arial" panose="020B0604020202020204" pitchFamily="34" charset="0"/>
                <a:cs typeface="Arial" panose="020B0604020202020204" pitchFamily="34" charset="0"/>
              </a:rPr>
              <a:t> Jobcentre plus</a:t>
            </a:r>
          </a:p>
          <a:p>
            <a:pPr marL="285750" indent="-285750">
              <a:buFont typeface="Arial" panose="020B0604020202020204" pitchFamily="34" charset="0"/>
              <a:buChar char="•"/>
            </a:pPr>
            <a:endParaRPr lang="en-GB" sz="2400" dirty="0"/>
          </a:p>
        </p:txBody>
      </p:sp>
      <p:sp>
        <p:nvSpPr>
          <p:cNvPr id="11" name="TextBox 10">
            <a:extLst>
              <a:ext uri="{FF2B5EF4-FFF2-40B4-BE49-F238E27FC236}">
                <a16:creationId xmlns:a16="http://schemas.microsoft.com/office/drawing/2014/main" xmlns="" id="{BA937AFF-AFE0-4E78-9C9A-117756ACB4EB}"/>
              </a:ext>
            </a:extLst>
          </p:cNvPr>
          <p:cNvSpPr txBox="1"/>
          <p:nvPr/>
        </p:nvSpPr>
        <p:spPr>
          <a:xfrm>
            <a:off x="669087" y="4032635"/>
            <a:ext cx="6022274" cy="769441"/>
          </a:xfrm>
          <a:prstGeom prst="rect">
            <a:avLst/>
          </a:prstGeom>
          <a:noFill/>
        </p:spPr>
        <p:txBody>
          <a:bodyPr wrap="square" rtlCol="0">
            <a:spAutoFit/>
          </a:bodyPr>
          <a:lstStyle/>
          <a:p>
            <a:pPr marL="285750" indent="-285750">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Grants </a:t>
            </a:r>
            <a:r>
              <a:rPr lang="en-GB" b="0" i="0" dirty="0">
                <a:effectLst/>
                <a:latin typeface="Arial" panose="020B0604020202020204" pitchFamily="34" charset="0"/>
                <a:cs typeface="Arial" panose="020B0604020202020204" pitchFamily="34" charset="0"/>
              </a:rPr>
              <a:t>several</a:t>
            </a:r>
            <a:r>
              <a:rPr lang="en-GB" sz="2000" b="0" i="0" dirty="0">
                <a:effectLst/>
                <a:latin typeface="Arial" panose="020B0604020202020204" pitchFamily="34" charset="0"/>
                <a:cs typeface="Arial" panose="020B0604020202020204" pitchFamily="34" charset="0"/>
              </a:rPr>
              <a:t> opportunities for stable income</a:t>
            </a:r>
          </a:p>
          <a:p>
            <a:pPr marL="285750" indent="-285750">
              <a:buFont typeface="Arial" panose="020B0604020202020204" pitchFamily="34" charset="0"/>
              <a:buChar char="•"/>
            </a:pPr>
            <a:endParaRPr lang="en-GB" sz="2400" dirty="0"/>
          </a:p>
        </p:txBody>
      </p:sp>
      <p:sp>
        <p:nvSpPr>
          <p:cNvPr id="12" name="TextBox 11">
            <a:extLst>
              <a:ext uri="{FF2B5EF4-FFF2-40B4-BE49-F238E27FC236}">
                <a16:creationId xmlns:a16="http://schemas.microsoft.com/office/drawing/2014/main" xmlns="" id="{BC423A9F-EF01-461B-A267-1B8D2A3E33B1}"/>
              </a:ext>
            </a:extLst>
          </p:cNvPr>
          <p:cNvSpPr txBox="1"/>
          <p:nvPr/>
        </p:nvSpPr>
        <p:spPr>
          <a:xfrm>
            <a:off x="664325" y="4418353"/>
            <a:ext cx="4066181" cy="830997"/>
          </a:xfrm>
          <a:prstGeom prst="rect">
            <a:avLst/>
          </a:prstGeom>
          <a:noFill/>
        </p:spPr>
        <p:txBody>
          <a:bodyPr wrap="square" rtlCol="0">
            <a:spAutoFit/>
          </a:bodyPr>
          <a:lstStyle/>
          <a:p>
            <a:pPr marL="285750" indent="-285750">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 </a:t>
            </a:r>
            <a:r>
              <a:rPr lang="en-GB" sz="2000" b="0" i="0" dirty="0">
                <a:effectLst/>
                <a:latin typeface="Arial" panose="020B0604020202020204" pitchFamily="34" charset="0"/>
                <a:cs typeface="Arial" panose="020B0604020202020204" pitchFamily="34" charset="0"/>
              </a:rPr>
              <a:t>Allows for an easier living</a:t>
            </a:r>
          </a:p>
          <a:p>
            <a:pPr marL="285750" indent="-285750">
              <a:buFont typeface="Arial" panose="020B0604020202020204" pitchFamily="34" charset="0"/>
              <a:buChar char="•"/>
            </a:pPr>
            <a:endParaRPr lang="en-GB" sz="2400" dirty="0"/>
          </a:p>
        </p:txBody>
      </p:sp>
      <p:sp>
        <p:nvSpPr>
          <p:cNvPr id="13" name="TextBox 12">
            <a:extLst>
              <a:ext uri="{FF2B5EF4-FFF2-40B4-BE49-F238E27FC236}">
                <a16:creationId xmlns:a16="http://schemas.microsoft.com/office/drawing/2014/main" xmlns="" id="{6BA9FAA0-1073-4460-8775-626697E1708C}"/>
              </a:ext>
            </a:extLst>
          </p:cNvPr>
          <p:cNvSpPr txBox="1"/>
          <p:nvPr/>
        </p:nvSpPr>
        <p:spPr>
          <a:xfrm>
            <a:off x="59753" y="5318761"/>
            <a:ext cx="3697378" cy="830997"/>
          </a:xfrm>
          <a:prstGeom prst="rect">
            <a:avLst/>
          </a:prstGeom>
          <a:noFill/>
        </p:spPr>
        <p:txBody>
          <a:bodyPr wrap="square" rtlCol="0">
            <a:spAutoFit/>
          </a:bodyPr>
          <a:lstStyle/>
          <a:p>
            <a:r>
              <a:rPr lang="en-GB" sz="2400" b="0" i="0" dirty="0">
                <a:effectLst/>
                <a:latin typeface="Arial" panose="020B0604020202020204" pitchFamily="34" charset="0"/>
                <a:cs typeface="Arial" panose="020B0604020202020204" pitchFamily="34" charset="0"/>
              </a:rPr>
              <a:t>Neighbourhood Services</a:t>
            </a:r>
          </a:p>
          <a:p>
            <a:endParaRPr lang="en-GB" sz="2400" dirty="0"/>
          </a:p>
        </p:txBody>
      </p:sp>
      <p:sp>
        <p:nvSpPr>
          <p:cNvPr id="14" name="TextBox 13">
            <a:extLst>
              <a:ext uri="{FF2B5EF4-FFF2-40B4-BE49-F238E27FC236}">
                <a16:creationId xmlns:a16="http://schemas.microsoft.com/office/drawing/2014/main" xmlns="" id="{693C1C13-812F-4569-A475-A99F17F1399A}"/>
              </a:ext>
            </a:extLst>
          </p:cNvPr>
          <p:cNvSpPr txBox="1"/>
          <p:nvPr/>
        </p:nvSpPr>
        <p:spPr>
          <a:xfrm>
            <a:off x="728856" y="5804396"/>
            <a:ext cx="4934313" cy="646331"/>
          </a:xfrm>
          <a:prstGeom prst="rect">
            <a:avLst/>
          </a:prstGeom>
          <a:noFill/>
        </p:spPr>
        <p:txBody>
          <a:bodyPr wrap="square" rtlCol="0">
            <a:spAutoFit/>
          </a:bodyPr>
          <a:lstStyle/>
          <a:p>
            <a:pPr marL="285750" indent="-285750">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 Allows house to gain necessary repairs</a:t>
            </a:r>
          </a:p>
          <a:p>
            <a:pPr marL="285750" indent="-285750">
              <a:buFont typeface="Arial" panose="020B0604020202020204" pitchFamily="34" charset="0"/>
              <a:buChar char="•"/>
            </a:pPr>
            <a:endParaRPr lang="en-GB" dirty="0"/>
          </a:p>
        </p:txBody>
      </p:sp>
      <p:sp>
        <p:nvSpPr>
          <p:cNvPr id="15" name="TextBox 14">
            <a:extLst>
              <a:ext uri="{FF2B5EF4-FFF2-40B4-BE49-F238E27FC236}">
                <a16:creationId xmlns:a16="http://schemas.microsoft.com/office/drawing/2014/main" xmlns="" id="{51269864-A6FB-4AFF-B79F-0CFD2FDA5AA5}"/>
              </a:ext>
            </a:extLst>
          </p:cNvPr>
          <p:cNvSpPr txBox="1"/>
          <p:nvPr/>
        </p:nvSpPr>
        <p:spPr>
          <a:xfrm>
            <a:off x="650877" y="4950103"/>
            <a:ext cx="3806817" cy="646331"/>
          </a:xfrm>
          <a:prstGeom prst="rect">
            <a:avLst/>
          </a:prstGeom>
          <a:noFill/>
        </p:spPr>
        <p:txBody>
          <a:bodyPr wrap="square" rtlCol="0">
            <a:spAutoFit/>
          </a:bodyPr>
          <a:lstStyle/>
          <a:p>
            <a:pPr marL="285750" indent="-285750">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Healthier living environment</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589829312"/>
      </p:ext>
    </p:extLst>
  </p:cSld>
  <p:clrMapOvr>
    <a:overrideClrMapping bg1="dk1" tx1="lt1" bg2="dk2" tx2="lt2" accent1="accent1" accent2="accent2" accent3="accent3" accent4="accent4" accent5="accent5" accent6="accent6" hlink="hlink" folHlink="folHlink"/>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5"/>
                                        </p:tgtEl>
                                        <p:attrNameLst>
                                          <p:attrName>ppt_c</p:attrName>
                                        </p:attrNameLst>
                                      </p:cBhvr>
                                      <p:to>
                                        <a:schemeClr val="bg1"/>
                                      </p:to>
                                    </p:animClr>
                                  </p:subTnLst>
                                </p:cTn>
                              </p:par>
                            </p:childTnLst>
                          </p:cTn>
                        </p:par>
                        <p:par>
                          <p:cTn id="10" fill="hold">
                            <p:stCondLst>
                              <p:cond delay="1000"/>
                            </p:stCondLst>
                            <p:childTnLst>
                              <p:par>
                                <p:cTn id="11" presetID="2" presetClass="entr" presetSubtype="4"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par>
                          <p:cTn id="15" fill="hold">
                            <p:stCondLst>
                              <p:cond delay="1500"/>
                            </p:stCondLst>
                            <p:childTnLst>
                              <p:par>
                                <p:cTn id="16" presetID="42" presetClass="entr" presetSubtype="0" fill="hold" grpId="0" nodeType="after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1000"/>
                                        <p:tgtEl>
                                          <p:spTgt spid="8"/>
                                        </p:tgtEl>
                                      </p:cBhvr>
                                    </p:animEffect>
                                    <p:anim calcmode="lin" valueType="num">
                                      <p:cBhvr>
                                        <p:cTn id="19" dur="1000" fill="hold"/>
                                        <p:tgtEl>
                                          <p:spTgt spid="8"/>
                                        </p:tgtEl>
                                        <p:attrNameLst>
                                          <p:attrName>ppt_x</p:attrName>
                                        </p:attrNameLst>
                                      </p:cBhvr>
                                      <p:tavLst>
                                        <p:tav tm="0">
                                          <p:val>
                                            <p:strVal val="#ppt_x"/>
                                          </p:val>
                                        </p:tav>
                                        <p:tav tm="100000">
                                          <p:val>
                                            <p:strVal val="#ppt_x"/>
                                          </p:val>
                                        </p:tav>
                                      </p:tavLst>
                                    </p:anim>
                                    <p:anim calcmode="lin" valueType="num">
                                      <p:cBhvr>
                                        <p:cTn id="20" dur="1000" fill="hold"/>
                                        <p:tgtEl>
                                          <p:spTgt spid="8"/>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8"/>
                                        </p:tgtEl>
                                        <p:attrNameLst>
                                          <p:attrName>ppt_c</p:attrName>
                                        </p:attrNameLst>
                                      </p:cBhvr>
                                      <p:to>
                                        <a:schemeClr val="bg1"/>
                                      </p:to>
                                    </p:animClr>
                                  </p:subTnLst>
                                </p:cTn>
                              </p:par>
                            </p:childTnLst>
                          </p:cTn>
                        </p:par>
                        <p:par>
                          <p:cTn id="21" fill="hold">
                            <p:stCondLst>
                              <p:cond delay="2500"/>
                            </p:stCondLst>
                            <p:childTnLst>
                              <p:par>
                                <p:cTn id="22" presetID="42" presetClass="entr" presetSubtype="0" fill="hold" grpId="0" nodeType="after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fade">
                                      <p:cBhvr>
                                        <p:cTn id="24" dur="1000"/>
                                        <p:tgtEl>
                                          <p:spTgt spid="9"/>
                                        </p:tgtEl>
                                      </p:cBhvr>
                                    </p:animEffect>
                                    <p:anim calcmode="lin" valueType="num">
                                      <p:cBhvr>
                                        <p:cTn id="25" dur="1000" fill="hold"/>
                                        <p:tgtEl>
                                          <p:spTgt spid="9"/>
                                        </p:tgtEl>
                                        <p:attrNameLst>
                                          <p:attrName>ppt_x</p:attrName>
                                        </p:attrNameLst>
                                      </p:cBhvr>
                                      <p:tavLst>
                                        <p:tav tm="0">
                                          <p:val>
                                            <p:strVal val="#ppt_x"/>
                                          </p:val>
                                        </p:tav>
                                        <p:tav tm="100000">
                                          <p:val>
                                            <p:strVal val="#ppt_x"/>
                                          </p:val>
                                        </p:tav>
                                      </p:tavLst>
                                    </p:anim>
                                    <p:anim calcmode="lin" valueType="num">
                                      <p:cBhvr>
                                        <p:cTn id="26" dur="1000" fill="hold"/>
                                        <p:tgtEl>
                                          <p:spTgt spid="9"/>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9"/>
                                        </p:tgtEl>
                                        <p:attrNameLst>
                                          <p:attrName>ppt_c</p:attrName>
                                        </p:attrNameLst>
                                      </p:cBhvr>
                                      <p:to>
                                        <a:schemeClr val="bg1"/>
                                      </p:to>
                                    </p:animClr>
                                  </p:subTnLst>
                                </p:cTn>
                              </p:par>
                            </p:childTnLst>
                          </p:cTn>
                        </p:par>
                        <p:par>
                          <p:cTn id="27" fill="hold">
                            <p:stCondLst>
                              <p:cond delay="3500"/>
                            </p:stCondLst>
                            <p:childTnLst>
                              <p:par>
                                <p:cTn id="28" presetID="2" presetClass="entr" presetSubtype="4" fill="hold" grpId="0" nodeType="afterEffect">
                                  <p:stCondLst>
                                    <p:cond delay="0"/>
                                  </p:stCondLst>
                                  <p:childTnLst>
                                    <p:set>
                                      <p:cBhvr>
                                        <p:cTn id="29" dur="1" fill="hold">
                                          <p:stCondLst>
                                            <p:cond delay="0"/>
                                          </p:stCondLst>
                                        </p:cTn>
                                        <p:tgtEl>
                                          <p:spTgt spid="10"/>
                                        </p:tgtEl>
                                        <p:attrNameLst>
                                          <p:attrName>style.visibility</p:attrName>
                                        </p:attrNameLst>
                                      </p:cBhvr>
                                      <p:to>
                                        <p:strVal val="visible"/>
                                      </p:to>
                                    </p:set>
                                    <p:anim calcmode="lin" valueType="num">
                                      <p:cBhvr additive="base">
                                        <p:cTn id="30" dur="500" fill="hold"/>
                                        <p:tgtEl>
                                          <p:spTgt spid="10"/>
                                        </p:tgtEl>
                                        <p:attrNameLst>
                                          <p:attrName>ppt_x</p:attrName>
                                        </p:attrNameLst>
                                      </p:cBhvr>
                                      <p:tavLst>
                                        <p:tav tm="0">
                                          <p:val>
                                            <p:strVal val="#ppt_x"/>
                                          </p:val>
                                        </p:tav>
                                        <p:tav tm="100000">
                                          <p:val>
                                            <p:strVal val="#ppt_x"/>
                                          </p:val>
                                        </p:tav>
                                      </p:tavLst>
                                    </p:anim>
                                    <p:anim calcmode="lin" valueType="num">
                                      <p:cBhvr additive="base">
                                        <p:cTn id="31" dur="500" fill="hold"/>
                                        <p:tgtEl>
                                          <p:spTgt spid="10"/>
                                        </p:tgtEl>
                                        <p:attrNameLst>
                                          <p:attrName>ppt_y</p:attrName>
                                        </p:attrNameLst>
                                      </p:cBhvr>
                                      <p:tavLst>
                                        <p:tav tm="0">
                                          <p:val>
                                            <p:strVal val="1+#ppt_h/2"/>
                                          </p:val>
                                        </p:tav>
                                        <p:tav tm="100000">
                                          <p:val>
                                            <p:strVal val="#ppt_y"/>
                                          </p:val>
                                        </p:tav>
                                      </p:tavLst>
                                    </p:anim>
                                  </p:childTnLst>
                                </p:cTn>
                              </p:par>
                            </p:childTnLst>
                          </p:cTn>
                        </p:par>
                        <p:par>
                          <p:cTn id="32" fill="hold">
                            <p:stCondLst>
                              <p:cond delay="4000"/>
                            </p:stCondLst>
                            <p:childTnLst>
                              <p:par>
                                <p:cTn id="33" presetID="42" presetClass="entr" presetSubtype="0" fill="hold" grpId="0" nodeType="afterEffect">
                                  <p:stCondLst>
                                    <p:cond delay="0"/>
                                  </p:stCondLst>
                                  <p:childTnLst>
                                    <p:set>
                                      <p:cBhvr>
                                        <p:cTn id="34" dur="1" fill="hold">
                                          <p:stCondLst>
                                            <p:cond delay="0"/>
                                          </p:stCondLst>
                                        </p:cTn>
                                        <p:tgtEl>
                                          <p:spTgt spid="15"/>
                                        </p:tgtEl>
                                        <p:attrNameLst>
                                          <p:attrName>style.visibility</p:attrName>
                                        </p:attrNameLst>
                                      </p:cBhvr>
                                      <p:to>
                                        <p:strVal val="visible"/>
                                      </p:to>
                                    </p:set>
                                    <p:animEffect transition="in" filter="fade">
                                      <p:cBhvr>
                                        <p:cTn id="35" dur="1000"/>
                                        <p:tgtEl>
                                          <p:spTgt spid="15"/>
                                        </p:tgtEl>
                                      </p:cBhvr>
                                    </p:animEffect>
                                    <p:anim calcmode="lin" valueType="num">
                                      <p:cBhvr>
                                        <p:cTn id="36" dur="1000" fill="hold"/>
                                        <p:tgtEl>
                                          <p:spTgt spid="15"/>
                                        </p:tgtEl>
                                        <p:attrNameLst>
                                          <p:attrName>ppt_x</p:attrName>
                                        </p:attrNameLst>
                                      </p:cBhvr>
                                      <p:tavLst>
                                        <p:tav tm="0">
                                          <p:val>
                                            <p:strVal val="#ppt_x"/>
                                          </p:val>
                                        </p:tav>
                                        <p:tav tm="100000">
                                          <p:val>
                                            <p:strVal val="#ppt_x"/>
                                          </p:val>
                                        </p:tav>
                                      </p:tavLst>
                                    </p:anim>
                                    <p:anim calcmode="lin" valueType="num">
                                      <p:cBhvr>
                                        <p:cTn id="37" dur="1000" fill="hold"/>
                                        <p:tgtEl>
                                          <p:spTgt spid="15"/>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5"/>
                                        </p:tgtEl>
                                        <p:attrNameLst>
                                          <p:attrName>ppt_c</p:attrName>
                                        </p:attrNameLst>
                                      </p:cBhvr>
                                      <p:to>
                                        <a:srgbClr val="000000"/>
                                      </p:to>
                                    </p:animClr>
                                  </p:subTnLst>
                                </p:cTn>
                              </p:par>
                            </p:childTnLst>
                          </p:cTn>
                        </p:par>
                        <p:par>
                          <p:cTn id="38" fill="hold">
                            <p:stCondLst>
                              <p:cond delay="5000"/>
                            </p:stCondLst>
                            <p:childTnLst>
                              <p:par>
                                <p:cTn id="39" presetID="42" presetClass="entr" presetSubtype="0" fill="hold" grpId="0" nodeType="afterEffect">
                                  <p:stCondLst>
                                    <p:cond delay="0"/>
                                  </p:stCondLst>
                                  <p:childTnLst>
                                    <p:set>
                                      <p:cBhvr>
                                        <p:cTn id="40" dur="1" fill="hold">
                                          <p:stCondLst>
                                            <p:cond delay="0"/>
                                          </p:stCondLst>
                                        </p:cTn>
                                        <p:tgtEl>
                                          <p:spTgt spid="11"/>
                                        </p:tgtEl>
                                        <p:attrNameLst>
                                          <p:attrName>style.visibility</p:attrName>
                                        </p:attrNameLst>
                                      </p:cBhvr>
                                      <p:to>
                                        <p:strVal val="visible"/>
                                      </p:to>
                                    </p:set>
                                    <p:animEffect transition="in" filter="fade">
                                      <p:cBhvr>
                                        <p:cTn id="41" dur="1000"/>
                                        <p:tgtEl>
                                          <p:spTgt spid="11"/>
                                        </p:tgtEl>
                                      </p:cBhvr>
                                    </p:animEffect>
                                    <p:anim calcmode="lin" valueType="num">
                                      <p:cBhvr>
                                        <p:cTn id="42" dur="1000" fill="hold"/>
                                        <p:tgtEl>
                                          <p:spTgt spid="11"/>
                                        </p:tgtEl>
                                        <p:attrNameLst>
                                          <p:attrName>ppt_x</p:attrName>
                                        </p:attrNameLst>
                                      </p:cBhvr>
                                      <p:tavLst>
                                        <p:tav tm="0">
                                          <p:val>
                                            <p:strVal val="#ppt_x"/>
                                          </p:val>
                                        </p:tav>
                                        <p:tav tm="100000">
                                          <p:val>
                                            <p:strVal val="#ppt_x"/>
                                          </p:val>
                                        </p:tav>
                                      </p:tavLst>
                                    </p:anim>
                                    <p:anim calcmode="lin" valueType="num">
                                      <p:cBhvr>
                                        <p:cTn id="43" dur="1000" fill="hold"/>
                                        <p:tgtEl>
                                          <p:spTgt spid="11"/>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1"/>
                                        </p:tgtEl>
                                        <p:attrNameLst>
                                          <p:attrName>ppt_c</p:attrName>
                                        </p:attrNameLst>
                                      </p:cBhvr>
                                      <p:to>
                                        <a:schemeClr val="bg1"/>
                                      </p:to>
                                    </p:animClr>
                                  </p:subTnLst>
                                </p:cTn>
                              </p:par>
                            </p:childTnLst>
                          </p:cTn>
                        </p:par>
                        <p:par>
                          <p:cTn id="44" fill="hold">
                            <p:stCondLst>
                              <p:cond delay="6000"/>
                            </p:stCondLst>
                            <p:childTnLst>
                              <p:par>
                                <p:cTn id="45" presetID="42" presetClass="entr" presetSubtype="0" fill="hold" grpId="0" nodeType="afterEffect">
                                  <p:stCondLst>
                                    <p:cond delay="0"/>
                                  </p:stCondLst>
                                  <p:childTnLst>
                                    <p:set>
                                      <p:cBhvr>
                                        <p:cTn id="46" dur="1" fill="hold">
                                          <p:stCondLst>
                                            <p:cond delay="0"/>
                                          </p:stCondLst>
                                        </p:cTn>
                                        <p:tgtEl>
                                          <p:spTgt spid="12"/>
                                        </p:tgtEl>
                                        <p:attrNameLst>
                                          <p:attrName>style.visibility</p:attrName>
                                        </p:attrNameLst>
                                      </p:cBhvr>
                                      <p:to>
                                        <p:strVal val="visible"/>
                                      </p:to>
                                    </p:set>
                                    <p:animEffect transition="in" filter="fade">
                                      <p:cBhvr>
                                        <p:cTn id="47" dur="1000"/>
                                        <p:tgtEl>
                                          <p:spTgt spid="12"/>
                                        </p:tgtEl>
                                      </p:cBhvr>
                                    </p:animEffect>
                                    <p:anim calcmode="lin" valueType="num">
                                      <p:cBhvr>
                                        <p:cTn id="48" dur="1000" fill="hold"/>
                                        <p:tgtEl>
                                          <p:spTgt spid="12"/>
                                        </p:tgtEl>
                                        <p:attrNameLst>
                                          <p:attrName>ppt_x</p:attrName>
                                        </p:attrNameLst>
                                      </p:cBhvr>
                                      <p:tavLst>
                                        <p:tav tm="0">
                                          <p:val>
                                            <p:strVal val="#ppt_x"/>
                                          </p:val>
                                        </p:tav>
                                        <p:tav tm="100000">
                                          <p:val>
                                            <p:strVal val="#ppt_x"/>
                                          </p:val>
                                        </p:tav>
                                      </p:tavLst>
                                    </p:anim>
                                    <p:anim calcmode="lin" valueType="num">
                                      <p:cBhvr>
                                        <p:cTn id="49" dur="1000" fill="hold"/>
                                        <p:tgtEl>
                                          <p:spTgt spid="12"/>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2"/>
                                        </p:tgtEl>
                                        <p:attrNameLst>
                                          <p:attrName>ppt_c</p:attrName>
                                        </p:attrNameLst>
                                      </p:cBhvr>
                                      <p:to>
                                        <a:srgbClr val="000000"/>
                                      </p:to>
                                    </p:animClr>
                                  </p:subTnLst>
                                </p:cTn>
                              </p:par>
                            </p:childTnLst>
                          </p:cTn>
                        </p:par>
                        <p:par>
                          <p:cTn id="50" fill="hold">
                            <p:stCondLst>
                              <p:cond delay="7000"/>
                            </p:stCondLst>
                            <p:childTnLst>
                              <p:par>
                                <p:cTn id="51" presetID="2" presetClass="entr" presetSubtype="4" fill="hold" grpId="0" nodeType="afterEffect">
                                  <p:stCondLst>
                                    <p:cond delay="0"/>
                                  </p:stCondLst>
                                  <p:childTnLst>
                                    <p:set>
                                      <p:cBhvr>
                                        <p:cTn id="52" dur="1" fill="hold">
                                          <p:stCondLst>
                                            <p:cond delay="0"/>
                                          </p:stCondLst>
                                        </p:cTn>
                                        <p:tgtEl>
                                          <p:spTgt spid="13"/>
                                        </p:tgtEl>
                                        <p:attrNameLst>
                                          <p:attrName>style.visibility</p:attrName>
                                        </p:attrNameLst>
                                      </p:cBhvr>
                                      <p:to>
                                        <p:strVal val="visible"/>
                                      </p:to>
                                    </p:set>
                                    <p:anim calcmode="lin" valueType="num">
                                      <p:cBhvr additive="base">
                                        <p:cTn id="53" dur="500" fill="hold"/>
                                        <p:tgtEl>
                                          <p:spTgt spid="13"/>
                                        </p:tgtEl>
                                        <p:attrNameLst>
                                          <p:attrName>ppt_x</p:attrName>
                                        </p:attrNameLst>
                                      </p:cBhvr>
                                      <p:tavLst>
                                        <p:tav tm="0">
                                          <p:val>
                                            <p:strVal val="#ppt_x"/>
                                          </p:val>
                                        </p:tav>
                                        <p:tav tm="100000">
                                          <p:val>
                                            <p:strVal val="#ppt_x"/>
                                          </p:val>
                                        </p:tav>
                                      </p:tavLst>
                                    </p:anim>
                                    <p:anim calcmode="lin" valueType="num">
                                      <p:cBhvr additive="base">
                                        <p:cTn id="54" dur="500" fill="hold"/>
                                        <p:tgtEl>
                                          <p:spTgt spid="13"/>
                                        </p:tgtEl>
                                        <p:attrNameLst>
                                          <p:attrName>ppt_y</p:attrName>
                                        </p:attrNameLst>
                                      </p:cBhvr>
                                      <p:tavLst>
                                        <p:tav tm="0">
                                          <p:val>
                                            <p:strVal val="1+#ppt_h/2"/>
                                          </p:val>
                                        </p:tav>
                                        <p:tav tm="100000">
                                          <p:val>
                                            <p:strVal val="#ppt_y"/>
                                          </p:val>
                                        </p:tav>
                                      </p:tavLst>
                                    </p:anim>
                                  </p:childTnLst>
                                </p:cTn>
                              </p:par>
                            </p:childTnLst>
                          </p:cTn>
                        </p:par>
                        <p:par>
                          <p:cTn id="55" fill="hold">
                            <p:stCondLst>
                              <p:cond delay="7500"/>
                            </p:stCondLst>
                            <p:childTnLst>
                              <p:par>
                                <p:cTn id="56" presetID="42" presetClass="entr" presetSubtype="0" fill="hold" grpId="0" nodeType="afterEffect">
                                  <p:stCondLst>
                                    <p:cond delay="0"/>
                                  </p:stCondLst>
                                  <p:childTnLst>
                                    <p:set>
                                      <p:cBhvr>
                                        <p:cTn id="57" dur="1" fill="hold">
                                          <p:stCondLst>
                                            <p:cond delay="0"/>
                                          </p:stCondLst>
                                        </p:cTn>
                                        <p:tgtEl>
                                          <p:spTgt spid="14"/>
                                        </p:tgtEl>
                                        <p:attrNameLst>
                                          <p:attrName>style.visibility</p:attrName>
                                        </p:attrNameLst>
                                      </p:cBhvr>
                                      <p:to>
                                        <p:strVal val="visible"/>
                                      </p:to>
                                    </p:set>
                                    <p:animEffect transition="in" filter="fade">
                                      <p:cBhvr>
                                        <p:cTn id="58" dur="1000"/>
                                        <p:tgtEl>
                                          <p:spTgt spid="14"/>
                                        </p:tgtEl>
                                      </p:cBhvr>
                                    </p:animEffect>
                                    <p:anim calcmode="lin" valueType="num">
                                      <p:cBhvr>
                                        <p:cTn id="59" dur="1000" fill="hold"/>
                                        <p:tgtEl>
                                          <p:spTgt spid="14"/>
                                        </p:tgtEl>
                                        <p:attrNameLst>
                                          <p:attrName>ppt_x</p:attrName>
                                        </p:attrNameLst>
                                      </p:cBhvr>
                                      <p:tavLst>
                                        <p:tav tm="0">
                                          <p:val>
                                            <p:strVal val="#ppt_x"/>
                                          </p:val>
                                        </p:tav>
                                        <p:tav tm="100000">
                                          <p:val>
                                            <p:strVal val="#ppt_x"/>
                                          </p:val>
                                        </p:tav>
                                      </p:tavLst>
                                    </p:anim>
                                    <p:anim calcmode="lin" valueType="num">
                                      <p:cBhvr>
                                        <p:cTn id="60" dur="1000" fill="hold"/>
                                        <p:tgtEl>
                                          <p:spTgt spid="14"/>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4"/>
                                        </p:tgtEl>
                                        <p:attrNameLst>
                                          <p:attrName>ppt_c</p:attrName>
                                        </p:attrNameLst>
                                      </p:cBhvr>
                                      <p:to>
                                        <a:schemeClr val="bg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8" grpId="0"/>
      <p:bldP spid="9" grpId="0"/>
      <p:bldP spid="10" grpId="0"/>
      <p:bldP spid="11" grpId="0"/>
      <p:bldP spid="12" grpId="0"/>
      <p:bldP spid="13" grpId="0"/>
      <p:bldP spid="14" grpId="0"/>
      <p:bldP spid="15"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xmlns="" id="{99CAC3B1-4879-424D-8F15-2062771961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xmlns="" id="{4B8492CB-DFBA-4A82-9778-F21493DA36C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xmlns="" id="{E34CC1C8-EBDD-4AEA-83E6-B27575B62E2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xmlns="" id="{D6B38644-B85D-4211-9526-5B4C2A662BF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xmlns="" id="{8A8B2820-6B8F-4C19-BFC5-D28EE44E54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xmlns="" id="{773528ED-4D37-4A77-A8CA-86B6221C5E8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xmlns="" id="{8A58A902-E944-4399-9A93-A91A6A82B1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xmlns="" id="{4EDB1155-2E8E-4FB8-AD42-101FE43832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xmlns="" id="{C7492CCE-C435-464E-A19A-D4C606FDBE3D}"/>
              </a:ext>
            </a:extLst>
          </p:cNvPr>
          <p:cNvSpPr>
            <a:spLocks noGrp="1"/>
          </p:cNvSpPr>
          <p:nvPr>
            <p:ph type="title"/>
          </p:nvPr>
        </p:nvSpPr>
        <p:spPr>
          <a:xfrm>
            <a:off x="2776788" y="27730"/>
            <a:ext cx="7411825" cy="1752599"/>
          </a:xfrm>
        </p:spPr>
        <p:txBody>
          <a:bodyPr>
            <a:noAutofit/>
          </a:bodyPr>
          <a:lstStyle/>
          <a:p>
            <a:pPr>
              <a:lnSpc>
                <a:spcPct val="107000"/>
              </a:lnSpc>
              <a:spcAft>
                <a:spcPts val="800"/>
              </a:spcAft>
            </a:pPr>
            <a:r>
              <a:rPr lang="en-GB" sz="2800" b="0" i="0" dirty="0">
                <a:effectLst/>
                <a:latin typeface="Walbaum Heading" panose="02070303090703020303" pitchFamily="18" charset="0"/>
              </a:rPr>
              <a:t>Discussing and evaluating policies makes it clear what the organisation will do to keep children safe….</a:t>
            </a:r>
            <a:br>
              <a:rPr lang="en-GB" sz="2800" b="0" i="0" dirty="0">
                <a:effectLst/>
                <a:latin typeface="Walbaum Heading" panose="02070303090703020303" pitchFamily="18" charset="0"/>
              </a:rPr>
            </a:br>
            <a:r>
              <a:rPr lang="en-GB" sz="2800" dirty="0">
                <a:latin typeface="Walbaum Heading" panose="02070303090703020303" pitchFamily="18" charset="0"/>
                <a:ea typeface="+mn-lt"/>
                <a:cs typeface="Arial" panose="020B0604020202020204" pitchFamily="34" charset="0"/>
              </a:rPr>
              <a:t>1814347</a:t>
            </a:r>
            <a:endParaRPr lang="en-US" sz="2800" dirty="0">
              <a:latin typeface="Walbaum Heading" panose="02070303090703020303" pitchFamily="18" charset="0"/>
            </a:endParaRPr>
          </a:p>
        </p:txBody>
      </p:sp>
      <p:sp>
        <p:nvSpPr>
          <p:cNvPr id="3" name="Content Placeholder 2">
            <a:extLst>
              <a:ext uri="{FF2B5EF4-FFF2-40B4-BE49-F238E27FC236}">
                <a16:creationId xmlns:a16="http://schemas.microsoft.com/office/drawing/2014/main" xmlns="" id="{60DFF4FA-F598-4962-B6AB-31A8BE724E52}"/>
              </a:ext>
            </a:extLst>
          </p:cNvPr>
          <p:cNvSpPr>
            <a:spLocks noGrp="1"/>
          </p:cNvSpPr>
          <p:nvPr>
            <p:ph idx="1"/>
          </p:nvPr>
        </p:nvSpPr>
        <p:spPr>
          <a:xfrm>
            <a:off x="7444766" y="4354356"/>
            <a:ext cx="5041175" cy="2307720"/>
          </a:xfrm>
        </p:spPr>
        <p:txBody>
          <a:bodyPr anchor="t">
            <a:normAutofit fontScale="92500" lnSpcReduction="10000"/>
          </a:bodyPr>
          <a:lstStyle/>
          <a:p>
            <a:pPr marL="0" indent="0" algn="l">
              <a:buNone/>
            </a:pPr>
            <a:endParaRPr lang="en-GB" b="0" i="0" dirty="0">
              <a:effectLst/>
              <a:latin typeface="Arial" panose="020B0604020202020204" pitchFamily="34" charset="0"/>
              <a:cs typeface="Arial" panose="020B0604020202020204" pitchFamily="34" charset="0"/>
            </a:endParaRPr>
          </a:p>
          <a:p>
            <a:pPr marL="0" indent="0" algn="l" fontAlgn="base">
              <a:buNone/>
            </a:pPr>
            <a:r>
              <a:rPr lang="en-GB" sz="2400" b="0" i="0" dirty="0">
                <a:effectLst/>
                <a:latin typeface="Calibri" panose="020F0502020204030204" pitchFamily="34" charset="0"/>
              </a:rPr>
              <a:t>(Civil injunctions and criminal behaviour orders, 2020)</a:t>
            </a:r>
          </a:p>
          <a:p>
            <a:pPr marL="0" indent="0" algn="l" fontAlgn="base">
              <a:buNone/>
            </a:pPr>
            <a:r>
              <a:rPr lang="en-GB" sz="2400" b="0" i="0" dirty="0">
                <a:effectLst/>
                <a:latin typeface="Calibri" panose="020F0502020204030204" pitchFamily="34" charset="0"/>
              </a:rPr>
              <a:t/>
            </a:r>
            <a:br>
              <a:rPr lang="en-GB" sz="2400" b="0" i="0" dirty="0">
                <a:effectLst/>
                <a:latin typeface="Calibri" panose="020F0502020204030204" pitchFamily="34" charset="0"/>
              </a:rPr>
            </a:br>
            <a:r>
              <a:rPr lang="en-GB" sz="2400" b="0" i="0" dirty="0">
                <a:effectLst/>
                <a:latin typeface="Calibri" panose="020F0502020204030204" pitchFamily="34" charset="0"/>
              </a:rPr>
              <a:t>(Safeguarding children and child protection | NSPCC Learning, 2020)</a:t>
            </a:r>
          </a:p>
          <a:p>
            <a:pPr marL="0" indent="0" algn="l" fontAlgn="base">
              <a:buNone/>
            </a:pPr>
            <a:endParaRPr lang="en-GB" b="0" i="0" dirty="0">
              <a:effectLst/>
              <a:latin typeface="Arial" panose="020B0604020202020204" pitchFamily="34" charset="0"/>
              <a:cs typeface="Arial" panose="020B0604020202020204" pitchFamily="34" charset="0"/>
            </a:endParaRPr>
          </a:p>
          <a:p>
            <a:pPr marL="0" indent="0" algn="l" rtl="0" fontAlgn="base">
              <a:buNone/>
            </a:pPr>
            <a:endParaRPr lang="en-US" sz="2000" b="0" i="0" dirty="0">
              <a:effectLst/>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xmlns="" id="{79274F16-215B-4518-A774-B9287F3DEE83}"/>
              </a:ext>
            </a:extLst>
          </p:cNvPr>
          <p:cNvSpPr txBox="1"/>
          <p:nvPr/>
        </p:nvSpPr>
        <p:spPr>
          <a:xfrm>
            <a:off x="180083" y="5064911"/>
            <a:ext cx="6654794" cy="1908215"/>
          </a:xfrm>
          <a:prstGeom prst="rect">
            <a:avLst/>
          </a:prstGeom>
          <a:noFill/>
        </p:spPr>
        <p:txBody>
          <a:bodyPr wrap="square" rtlCol="0">
            <a:spAutoFit/>
          </a:bodyPr>
          <a:lstStyle/>
          <a:p>
            <a:pPr marL="0" indent="0" algn="l">
              <a:buNone/>
            </a:pPr>
            <a:r>
              <a:rPr lang="en-GB" sz="2000" b="0" i="0" dirty="0">
                <a:effectLst/>
                <a:latin typeface="Arial" panose="020B0604020202020204" pitchFamily="34" charset="0"/>
                <a:cs typeface="Arial" panose="020B0604020202020204" pitchFamily="34" charset="0"/>
              </a:rPr>
              <a:t>The basics will be the same across the board however, the agencies for referrals would be different. </a:t>
            </a:r>
          </a:p>
          <a:p>
            <a:pPr marL="0" indent="0" algn="l" fontAlgn="base">
              <a:buNone/>
            </a:pPr>
            <a:r>
              <a:rPr lang="en-GB" sz="2000" b="0" i="0" dirty="0">
                <a:effectLst/>
                <a:latin typeface="Arial" panose="020B0604020202020204" pitchFamily="34" charset="0"/>
                <a:cs typeface="Arial" panose="020B0604020202020204" pitchFamily="34" charset="0"/>
              </a:rPr>
              <a:t>Depending on their needs will depend on the support, the culture and where they live will also have an impact on their circumstances. </a:t>
            </a:r>
          </a:p>
          <a:p>
            <a:endParaRPr lang="en-GB" dirty="0"/>
          </a:p>
        </p:txBody>
      </p:sp>
      <p:sp>
        <p:nvSpPr>
          <p:cNvPr id="5" name="TextBox 4">
            <a:extLst>
              <a:ext uri="{FF2B5EF4-FFF2-40B4-BE49-F238E27FC236}">
                <a16:creationId xmlns:a16="http://schemas.microsoft.com/office/drawing/2014/main" xmlns="" id="{A740E035-8707-44B7-A8B1-E04DA23E39D0}"/>
              </a:ext>
            </a:extLst>
          </p:cNvPr>
          <p:cNvSpPr txBox="1"/>
          <p:nvPr/>
        </p:nvSpPr>
        <p:spPr>
          <a:xfrm>
            <a:off x="480600" y="1866743"/>
            <a:ext cx="6754091" cy="1200329"/>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U</a:t>
            </a:r>
            <a:r>
              <a:rPr lang="en-GB" sz="2400" b="0" i="0" dirty="0">
                <a:effectLst/>
                <a:latin typeface="Arial" panose="020B0604020202020204" pitchFamily="34" charset="0"/>
                <a:cs typeface="Arial" panose="020B0604020202020204" pitchFamily="34" charset="0"/>
              </a:rPr>
              <a:t>nderstanding why children may stay quiet about abuse</a:t>
            </a:r>
          </a:p>
          <a:p>
            <a:endParaRPr lang="en-GB" sz="2400" dirty="0"/>
          </a:p>
        </p:txBody>
      </p:sp>
      <p:sp>
        <p:nvSpPr>
          <p:cNvPr id="6" name="TextBox 5">
            <a:extLst>
              <a:ext uri="{FF2B5EF4-FFF2-40B4-BE49-F238E27FC236}">
                <a16:creationId xmlns:a16="http://schemas.microsoft.com/office/drawing/2014/main" xmlns="" id="{1591A3BC-0B5C-47D2-A9A4-ED7A447B91F2}"/>
              </a:ext>
            </a:extLst>
          </p:cNvPr>
          <p:cNvSpPr txBox="1"/>
          <p:nvPr/>
        </p:nvSpPr>
        <p:spPr>
          <a:xfrm>
            <a:off x="491973" y="2880880"/>
            <a:ext cx="3834245"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K</a:t>
            </a:r>
            <a:r>
              <a:rPr lang="en-GB" sz="2400" b="0" i="0" dirty="0">
                <a:effectLst/>
                <a:latin typeface="Arial" panose="020B0604020202020204" pitchFamily="34" charset="0"/>
                <a:cs typeface="Arial" panose="020B0604020202020204" pitchFamily="34" charset="0"/>
              </a:rPr>
              <a:t>eeping children safe</a:t>
            </a:r>
          </a:p>
          <a:p>
            <a:endParaRPr lang="en-GB" sz="2400" dirty="0"/>
          </a:p>
        </p:txBody>
      </p:sp>
      <p:sp>
        <p:nvSpPr>
          <p:cNvPr id="7" name="TextBox 6">
            <a:extLst>
              <a:ext uri="{FF2B5EF4-FFF2-40B4-BE49-F238E27FC236}">
                <a16:creationId xmlns:a16="http://schemas.microsoft.com/office/drawing/2014/main" xmlns="" id="{9673D503-5559-4E08-997A-E4AB40614972}"/>
              </a:ext>
            </a:extLst>
          </p:cNvPr>
          <p:cNvSpPr txBox="1"/>
          <p:nvPr/>
        </p:nvSpPr>
        <p:spPr>
          <a:xfrm>
            <a:off x="480600" y="3639668"/>
            <a:ext cx="6286285" cy="738664"/>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R</a:t>
            </a:r>
            <a:r>
              <a:rPr lang="en-GB" sz="2400" b="0" i="0" dirty="0">
                <a:effectLst/>
                <a:latin typeface="Arial" panose="020B0604020202020204" pitchFamily="34" charset="0"/>
                <a:cs typeface="Arial" panose="020B0604020202020204" pitchFamily="34" charset="0"/>
              </a:rPr>
              <a:t>espond to children protection concerns</a:t>
            </a:r>
          </a:p>
          <a:p>
            <a:endParaRPr lang="en-GB" dirty="0"/>
          </a:p>
        </p:txBody>
      </p:sp>
      <p:sp>
        <p:nvSpPr>
          <p:cNvPr id="8" name="TextBox 7">
            <a:extLst>
              <a:ext uri="{FF2B5EF4-FFF2-40B4-BE49-F238E27FC236}">
                <a16:creationId xmlns:a16="http://schemas.microsoft.com/office/drawing/2014/main" xmlns="" id="{A6376420-30D5-4107-8A85-A3A91BA6EA73}"/>
              </a:ext>
            </a:extLst>
          </p:cNvPr>
          <p:cNvSpPr txBox="1"/>
          <p:nvPr/>
        </p:nvSpPr>
        <p:spPr>
          <a:xfrm>
            <a:off x="454951" y="4301012"/>
            <a:ext cx="4766971" cy="738664"/>
          </a:xfrm>
          <a:prstGeom prst="rect">
            <a:avLst/>
          </a:prstGeom>
          <a:noFill/>
        </p:spPr>
        <p:txBody>
          <a:bodyPr wrap="square" rtlCol="0">
            <a:spAutoFit/>
          </a:bodyPr>
          <a:lstStyle/>
          <a:p>
            <a:pPr marL="285750" indent="-285750">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Neglect and financial strain </a:t>
            </a:r>
          </a:p>
          <a:p>
            <a:endParaRPr lang="en-GB" dirty="0"/>
          </a:p>
        </p:txBody>
      </p:sp>
    </p:spTree>
    <p:extLst>
      <p:ext uri="{BB962C8B-B14F-4D97-AF65-F5344CB8AC3E}">
        <p14:creationId xmlns:p14="http://schemas.microsoft.com/office/powerpoint/2010/main" val="2821395511"/>
      </p:ext>
    </p:extLst>
  </p:cSld>
  <p:clrMapOvr>
    <a:overrideClrMapping bg1="dk1" tx1="lt1" bg2="dk2" tx2="lt2" accent1="accent1" accent2="accent2" accent3="accent3" accent4="accent4" accent5="accent5" accent6="accent6" hlink="hlink" folHlink="folHlink"/>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5"/>
                                        </p:tgtEl>
                                        <p:attrNameLst>
                                          <p:attrName>ppt_c</p:attrName>
                                        </p:attrNameLst>
                                      </p:cBhvr>
                                      <p:to>
                                        <a:schemeClr val="bg1"/>
                                      </p:to>
                                    </p:animClr>
                                  </p:sub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6"/>
                                        </p:tgtEl>
                                        <p:attrNameLst>
                                          <p:attrName>ppt_c</p:attrName>
                                        </p:attrNameLst>
                                      </p:cBhvr>
                                      <p:to>
                                        <a:schemeClr val="bg1"/>
                                      </p:to>
                                    </p:animClr>
                                  </p:sub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1000"/>
                                        <p:tgtEl>
                                          <p:spTgt spid="7"/>
                                        </p:tgtEl>
                                      </p:cBhvr>
                                    </p:animEffect>
                                    <p:anim calcmode="lin" valueType="num">
                                      <p:cBhvr>
                                        <p:cTn id="20" dur="1000" fill="hold"/>
                                        <p:tgtEl>
                                          <p:spTgt spid="7"/>
                                        </p:tgtEl>
                                        <p:attrNameLst>
                                          <p:attrName>ppt_x</p:attrName>
                                        </p:attrNameLst>
                                      </p:cBhvr>
                                      <p:tavLst>
                                        <p:tav tm="0">
                                          <p:val>
                                            <p:strVal val="#ppt_x"/>
                                          </p:val>
                                        </p:tav>
                                        <p:tav tm="100000">
                                          <p:val>
                                            <p:strVal val="#ppt_x"/>
                                          </p:val>
                                        </p:tav>
                                      </p:tavLst>
                                    </p:anim>
                                    <p:anim calcmode="lin" valueType="num">
                                      <p:cBhvr>
                                        <p:cTn id="21" dur="1000" fill="hold"/>
                                        <p:tgtEl>
                                          <p:spTgt spid="7"/>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7"/>
                                        </p:tgtEl>
                                        <p:attrNameLst>
                                          <p:attrName>ppt_c</p:attrName>
                                        </p:attrNameLst>
                                      </p:cBhvr>
                                      <p:to>
                                        <a:schemeClr val="bg1"/>
                                      </p:to>
                                    </p:animClr>
                                  </p:subTnLst>
                                </p:cTn>
                              </p:par>
                            </p:childTnLst>
                          </p:cTn>
                        </p:par>
                        <p:par>
                          <p:cTn id="22" fill="hold">
                            <p:stCondLst>
                              <p:cond delay="3000"/>
                            </p:stCondLst>
                            <p:childTnLst>
                              <p:par>
                                <p:cTn id="23" presetID="2" presetClass="entr" presetSubtype="4" fill="hold" grpId="0" nodeType="after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xmlns="" id="{99CAC3B1-4879-424D-8F15-2062771961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xmlns="" id="{4B8492CB-DFBA-4A82-9778-F21493DA36C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xmlns="" id="{E34CC1C8-EBDD-4AEA-83E6-B27575B62E2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xmlns="" id="{D6B38644-B85D-4211-9526-5B4C2A662BF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xmlns="" id="{8A8B2820-6B8F-4C19-BFC5-D28EE44E54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xmlns="" id="{773528ED-4D37-4A77-A8CA-86B6221C5E8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xmlns="" id="{8A58A902-E944-4399-9A93-A91A6A82B1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xmlns="" id="{4EDB1155-2E8E-4FB8-AD42-101FE43832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xmlns="" id="{C7492CCE-C435-464E-A19A-D4C606FDBE3D}"/>
              </a:ext>
            </a:extLst>
          </p:cNvPr>
          <p:cNvSpPr>
            <a:spLocks noGrp="1"/>
          </p:cNvSpPr>
          <p:nvPr>
            <p:ph type="title"/>
          </p:nvPr>
        </p:nvSpPr>
        <p:spPr>
          <a:xfrm>
            <a:off x="-687946" y="124574"/>
            <a:ext cx="7411825" cy="1752599"/>
          </a:xfrm>
        </p:spPr>
        <p:txBody>
          <a:bodyPr>
            <a:normAutofit/>
          </a:bodyPr>
          <a:lstStyle/>
          <a:p>
            <a:r>
              <a:rPr lang="en-GB" sz="2400" b="0" i="0" dirty="0">
                <a:effectLst/>
                <a:latin typeface="Walbaum Heading" panose="02070303090703020303" pitchFamily="18" charset="0"/>
              </a:rPr>
              <a:t>Discussing and evaluating and the case management…</a:t>
            </a:r>
            <a:br>
              <a:rPr lang="en-GB" sz="2400" b="0" i="0" dirty="0">
                <a:effectLst/>
                <a:latin typeface="Walbaum Heading" panose="02070303090703020303" pitchFamily="18" charset="0"/>
              </a:rPr>
            </a:br>
            <a:r>
              <a:rPr lang="en-GB" sz="2400" dirty="0">
                <a:latin typeface="Walbaum Heading" panose="02070303090703020303" pitchFamily="18" charset="0"/>
                <a:ea typeface="+mn-lt"/>
                <a:cs typeface="Arial" panose="020B0604020202020204" pitchFamily="34" charset="0"/>
              </a:rPr>
              <a:t>1709434</a:t>
            </a:r>
            <a:r>
              <a:rPr lang="en-GB" sz="2400" dirty="0">
                <a:latin typeface="Walbaum Heading" panose="02070303090703020303" pitchFamily="18" charset="0"/>
              </a:rPr>
              <a:t/>
            </a:r>
            <a:br>
              <a:rPr lang="en-GB" sz="2400" dirty="0">
                <a:latin typeface="Walbaum Heading" panose="02070303090703020303" pitchFamily="18" charset="0"/>
              </a:rPr>
            </a:br>
            <a:endParaRPr lang="en-US" sz="2400" dirty="0">
              <a:latin typeface="Walbaum Heading" panose="02070303090703020303" pitchFamily="18" charset="0"/>
            </a:endParaRPr>
          </a:p>
        </p:txBody>
      </p:sp>
      <p:sp>
        <p:nvSpPr>
          <p:cNvPr id="3" name="Content Placeholder 2">
            <a:extLst>
              <a:ext uri="{FF2B5EF4-FFF2-40B4-BE49-F238E27FC236}">
                <a16:creationId xmlns:a16="http://schemas.microsoft.com/office/drawing/2014/main" xmlns="" id="{60DFF4FA-F598-4962-B6AB-31A8BE724E52}"/>
              </a:ext>
            </a:extLst>
          </p:cNvPr>
          <p:cNvSpPr>
            <a:spLocks noGrp="1"/>
          </p:cNvSpPr>
          <p:nvPr>
            <p:ph idx="1"/>
          </p:nvPr>
        </p:nvSpPr>
        <p:spPr>
          <a:xfrm>
            <a:off x="4419535" y="5087245"/>
            <a:ext cx="4787321" cy="1885805"/>
          </a:xfrm>
        </p:spPr>
        <p:txBody>
          <a:bodyPr anchor="t">
            <a:normAutofit/>
          </a:bodyPr>
          <a:lstStyle/>
          <a:p>
            <a:pPr marL="0" indent="0" algn="l">
              <a:buNone/>
            </a:pPr>
            <a:endParaRPr lang="en-GB" sz="2000" b="0" i="0" dirty="0">
              <a:effectLst/>
              <a:latin typeface="Arial" panose="020B0604020202020204" pitchFamily="34" charset="0"/>
              <a:cs typeface="Arial" panose="020B0604020202020204" pitchFamily="34" charset="0"/>
            </a:endParaRPr>
          </a:p>
          <a:p>
            <a:pPr marL="0" indent="0" algn="l">
              <a:buNone/>
            </a:pPr>
            <a:r>
              <a:rPr lang="en-GB" sz="1600" b="0" i="0" dirty="0">
                <a:effectLst/>
                <a:latin typeface="Arial" panose="020B0604020202020204" pitchFamily="34" charset="0"/>
                <a:cs typeface="Arial" panose="020B0604020202020204" pitchFamily="34" charset="0"/>
              </a:rPr>
              <a:t>(Hutt, Rose, 2012).</a:t>
            </a:r>
          </a:p>
          <a:p>
            <a:pPr marL="0" indent="0" algn="l">
              <a:buNone/>
            </a:pPr>
            <a:r>
              <a:rPr lang="en-GB" sz="1600" b="0" i="0" dirty="0">
                <a:effectLst/>
                <a:latin typeface="Arial" panose="020B0604020202020204" pitchFamily="34" charset="0"/>
                <a:cs typeface="Arial" panose="020B0604020202020204" pitchFamily="34" charset="0"/>
              </a:rPr>
              <a:t>(MDTS, 2018).</a:t>
            </a:r>
          </a:p>
          <a:p>
            <a:pPr marL="0" indent="0" algn="l">
              <a:buNone/>
            </a:pPr>
            <a:r>
              <a:rPr lang="en-GB" sz="1600" b="0" i="0" dirty="0">
                <a:effectLst/>
                <a:latin typeface="Arial" panose="020B0604020202020204" pitchFamily="34" charset="0"/>
                <a:cs typeface="Arial" panose="020B0604020202020204" pitchFamily="34" charset="0"/>
              </a:rPr>
              <a:t>(Walsh, </a:t>
            </a:r>
            <a:r>
              <a:rPr lang="en-GB" sz="1600" b="0" i="0" dirty="0" err="1">
                <a:effectLst/>
                <a:latin typeface="Arial" panose="020B0604020202020204" pitchFamily="34" charset="0"/>
                <a:cs typeface="Arial" panose="020B0604020202020204" pitchFamily="34" charset="0"/>
              </a:rPr>
              <a:t>Osber</a:t>
            </a:r>
            <a:r>
              <a:rPr lang="en-GB" sz="1600" b="0" i="0" dirty="0">
                <a:effectLst/>
                <a:latin typeface="Arial" panose="020B0604020202020204" pitchFamily="34" charset="0"/>
                <a:cs typeface="Arial" panose="020B0604020202020204" pitchFamily="34" charset="0"/>
              </a:rPr>
              <a:t>, MAJ, 2002)</a:t>
            </a:r>
          </a:p>
          <a:p>
            <a:pPr marL="0" indent="0" algn="l">
              <a:buNone/>
            </a:pPr>
            <a:endParaRPr lang="en-GB" sz="2000" b="0" i="0" dirty="0">
              <a:effectLst/>
              <a:latin typeface="Arial" panose="020B0604020202020204" pitchFamily="34" charset="0"/>
              <a:cs typeface="Arial" panose="020B0604020202020204" pitchFamily="34" charset="0"/>
            </a:endParaRPr>
          </a:p>
          <a:p>
            <a:pPr marL="0" indent="0" algn="l" rtl="0" fontAlgn="base">
              <a:buNone/>
            </a:pPr>
            <a:endParaRPr lang="en-US" sz="2000" b="0" i="0" dirty="0">
              <a:effectLst/>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xmlns="" id="{0905C94D-1D0A-42FC-9330-DBEBFF60DE4D}"/>
              </a:ext>
            </a:extLst>
          </p:cNvPr>
          <p:cNvSpPr txBox="1"/>
          <p:nvPr/>
        </p:nvSpPr>
        <p:spPr>
          <a:xfrm>
            <a:off x="286114" y="1502414"/>
            <a:ext cx="9038065" cy="1200329"/>
          </a:xfrm>
          <a:prstGeom prst="rect">
            <a:avLst/>
          </a:prstGeom>
          <a:noFill/>
        </p:spPr>
        <p:txBody>
          <a:bodyPr wrap="square" rtlCol="0">
            <a:spAutoFit/>
          </a:bodyPr>
          <a:lstStyle/>
          <a:p>
            <a:pPr marL="285750" indent="-285750" algn="l">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Discussing WHO work in the Case Management Initiatives?</a:t>
            </a:r>
          </a:p>
          <a:p>
            <a:pPr algn="l"/>
            <a:endParaRPr lang="en-GB" sz="1800" b="0" i="0" dirty="0">
              <a:effectLst/>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 Evaluating WHO work in the Case Management Initiatives in this case study.</a:t>
            </a:r>
          </a:p>
          <a:p>
            <a:endParaRPr lang="en-GB" dirty="0"/>
          </a:p>
        </p:txBody>
      </p:sp>
      <p:sp>
        <p:nvSpPr>
          <p:cNvPr id="6" name="TextBox 5">
            <a:extLst>
              <a:ext uri="{FF2B5EF4-FFF2-40B4-BE49-F238E27FC236}">
                <a16:creationId xmlns:a16="http://schemas.microsoft.com/office/drawing/2014/main" xmlns="" id="{BA20BF55-99BC-4094-A011-1AFA7E377AA5}"/>
              </a:ext>
            </a:extLst>
          </p:cNvPr>
          <p:cNvSpPr txBox="1"/>
          <p:nvPr/>
        </p:nvSpPr>
        <p:spPr>
          <a:xfrm>
            <a:off x="224385" y="2816485"/>
            <a:ext cx="8390299" cy="1477328"/>
          </a:xfrm>
          <a:prstGeom prst="rect">
            <a:avLst/>
          </a:prstGeom>
          <a:noFill/>
        </p:spPr>
        <p:txBody>
          <a:bodyPr wrap="square" rtlCol="0">
            <a:spAutoFit/>
          </a:bodyPr>
          <a:lstStyle/>
          <a:p>
            <a:pPr marL="285750" indent="-285750" algn="l">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Discussing Where can you find the Case Management initiative.</a:t>
            </a:r>
          </a:p>
          <a:p>
            <a:pPr algn="l"/>
            <a:endParaRPr lang="en-GB" sz="1800" b="0" i="0" dirty="0">
              <a:effectLst/>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 Evaluating Where can you find the Case Management initiative in this case study.</a:t>
            </a:r>
          </a:p>
          <a:p>
            <a:endParaRPr lang="en-GB" dirty="0"/>
          </a:p>
        </p:txBody>
      </p:sp>
      <p:sp>
        <p:nvSpPr>
          <p:cNvPr id="7" name="TextBox 6">
            <a:extLst>
              <a:ext uri="{FF2B5EF4-FFF2-40B4-BE49-F238E27FC236}">
                <a16:creationId xmlns:a16="http://schemas.microsoft.com/office/drawing/2014/main" xmlns="" id="{53C475D5-67AE-47FE-9971-BED3A5FCDC48}"/>
              </a:ext>
            </a:extLst>
          </p:cNvPr>
          <p:cNvSpPr txBox="1"/>
          <p:nvPr/>
        </p:nvSpPr>
        <p:spPr>
          <a:xfrm>
            <a:off x="166902" y="4321537"/>
            <a:ext cx="8060315" cy="1477328"/>
          </a:xfrm>
          <a:prstGeom prst="rect">
            <a:avLst/>
          </a:prstGeom>
          <a:noFill/>
        </p:spPr>
        <p:txBody>
          <a:bodyPr wrap="square" rtlCol="0">
            <a:spAutoFit/>
          </a:bodyPr>
          <a:lstStyle/>
          <a:p>
            <a:pPr marL="285750" indent="-285750" algn="l">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Discussing What is the benefit of using a Case Management initiative.</a:t>
            </a:r>
          </a:p>
          <a:p>
            <a:pPr algn="l"/>
            <a:endParaRPr lang="en-GB" sz="1800" b="0" i="0" dirty="0">
              <a:effectLst/>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Evaluating What is the benefit of using a Case Management initiative in this case study.</a:t>
            </a:r>
          </a:p>
          <a:p>
            <a:endParaRPr lang="en-GB" dirty="0"/>
          </a:p>
        </p:txBody>
      </p:sp>
    </p:spTree>
    <p:extLst>
      <p:ext uri="{BB962C8B-B14F-4D97-AF65-F5344CB8AC3E}">
        <p14:creationId xmlns:p14="http://schemas.microsoft.com/office/powerpoint/2010/main" val="3102666434"/>
      </p:ext>
    </p:extLst>
  </p:cSld>
  <p:clrMapOvr>
    <a:overrideClrMapping bg1="dk1" tx1="lt1" bg2="dk2" tx2="lt2" accent1="accent1" accent2="accent2" accent3="accent3" accent4="accent4" accent5="accent5" accent6="accent6" hlink="hlink" folHlink="folHlink"/>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5"/>
                                        </p:tgtEl>
                                        <p:attrNameLst>
                                          <p:attrName>ppt_c</p:attrName>
                                        </p:attrNameLst>
                                      </p:cBhvr>
                                      <p:to>
                                        <a:schemeClr val="bg1"/>
                                      </p:to>
                                    </p:animClr>
                                  </p:sub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6"/>
                                        </p:tgtEl>
                                        <p:attrNameLst>
                                          <p:attrName>ppt_c</p:attrName>
                                        </p:attrNameLst>
                                      </p:cBhvr>
                                      <p:to>
                                        <a:schemeClr val="bg1"/>
                                      </p:to>
                                    </p:animClr>
                                  </p:sub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1000"/>
                                        <p:tgtEl>
                                          <p:spTgt spid="7"/>
                                        </p:tgtEl>
                                      </p:cBhvr>
                                    </p:animEffect>
                                    <p:anim calcmode="lin" valueType="num">
                                      <p:cBhvr>
                                        <p:cTn id="20" dur="1000" fill="hold"/>
                                        <p:tgtEl>
                                          <p:spTgt spid="7"/>
                                        </p:tgtEl>
                                        <p:attrNameLst>
                                          <p:attrName>ppt_x</p:attrName>
                                        </p:attrNameLst>
                                      </p:cBhvr>
                                      <p:tavLst>
                                        <p:tav tm="0">
                                          <p:val>
                                            <p:strVal val="#ppt_x"/>
                                          </p:val>
                                        </p:tav>
                                        <p:tav tm="100000">
                                          <p:val>
                                            <p:strVal val="#ppt_x"/>
                                          </p:val>
                                        </p:tav>
                                      </p:tavLst>
                                    </p:anim>
                                    <p:anim calcmode="lin" valueType="num">
                                      <p:cBhvr>
                                        <p:cTn id="21" dur="1000" fill="hold"/>
                                        <p:tgtEl>
                                          <p:spTgt spid="7"/>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7"/>
                                        </p:tgtEl>
                                        <p:attrNameLst>
                                          <p:attrName>ppt_c</p:attrName>
                                        </p:attrNameLst>
                                      </p:cBhvr>
                                      <p:to>
                                        <a:schemeClr val="bg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xmlns="" id="{99CAC3B1-4879-424D-8F15-2062771961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xmlns="" id="{4B8492CB-DFBA-4A82-9778-F21493DA36C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xmlns="" id="{E34CC1C8-EBDD-4AEA-83E6-B27575B62E2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xmlns="" id="{D6B38644-B85D-4211-9526-5B4C2A662BF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xmlns="" id="{8A8B2820-6B8F-4C19-BFC5-D28EE44E54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xmlns="" id="{773528ED-4D37-4A77-A8CA-86B6221C5E8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xmlns="" id="{8A58A902-E944-4399-9A93-A91A6A82B1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xmlns="" id="{4EDB1155-2E8E-4FB8-AD42-101FE43832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xmlns="" id="{C7492CCE-C435-464E-A19A-D4C606FDBE3D}"/>
              </a:ext>
            </a:extLst>
          </p:cNvPr>
          <p:cNvSpPr>
            <a:spLocks noGrp="1"/>
          </p:cNvSpPr>
          <p:nvPr>
            <p:ph type="title"/>
          </p:nvPr>
        </p:nvSpPr>
        <p:spPr>
          <a:xfrm>
            <a:off x="0" y="63501"/>
            <a:ext cx="8467433" cy="1752599"/>
          </a:xfrm>
        </p:spPr>
        <p:txBody>
          <a:bodyPr>
            <a:normAutofit/>
          </a:bodyPr>
          <a:lstStyle/>
          <a:p>
            <a:r>
              <a:rPr lang="en-GB" sz="2400" dirty="0">
                <a:latin typeface="Arial" panose="020B0604020202020204" pitchFamily="34" charset="0"/>
                <a:cs typeface="Arial" panose="020B0604020202020204" pitchFamily="34" charset="0"/>
              </a:rPr>
              <a:t>Vulnerabilities of the children young people and family….</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1816450</a:t>
            </a:r>
            <a:r>
              <a:rPr lang="en-GB" sz="1400" dirty="0">
                <a:latin typeface="Walbaum Heading" panose="02070303090703020303" pitchFamily="18" charset="0"/>
              </a:rPr>
              <a:t/>
            </a:r>
            <a:br>
              <a:rPr lang="en-GB" sz="1400" dirty="0">
                <a:latin typeface="Walbaum Heading" panose="02070303090703020303" pitchFamily="18" charset="0"/>
              </a:rPr>
            </a:br>
            <a:endParaRPr lang="en-US" sz="2000" dirty="0">
              <a:latin typeface="Walbaum Heading" panose="02070303090703020303" pitchFamily="18" charset="0"/>
            </a:endParaRPr>
          </a:p>
        </p:txBody>
      </p:sp>
      <p:sp>
        <p:nvSpPr>
          <p:cNvPr id="4" name="TextBox 3">
            <a:extLst>
              <a:ext uri="{FF2B5EF4-FFF2-40B4-BE49-F238E27FC236}">
                <a16:creationId xmlns:a16="http://schemas.microsoft.com/office/drawing/2014/main" xmlns="" id="{E17B2DA0-758A-4E74-A8A0-22AFC48FF816}"/>
              </a:ext>
            </a:extLst>
          </p:cNvPr>
          <p:cNvSpPr txBox="1"/>
          <p:nvPr/>
        </p:nvSpPr>
        <p:spPr>
          <a:xfrm>
            <a:off x="249672" y="1934375"/>
            <a:ext cx="9218755" cy="923330"/>
          </a:xfrm>
          <a:prstGeom prst="rect">
            <a:avLst/>
          </a:prstGeom>
          <a:noFill/>
        </p:spPr>
        <p:txBody>
          <a:bodyPr wrap="square" rtlCol="0">
            <a:spAutoFit/>
          </a:bodyPr>
          <a:lstStyle/>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Vulnerability of the children - Inclusion, Isolated, bad childhood, Behaviour patterns, Mental health </a:t>
            </a:r>
          </a:p>
          <a:p>
            <a:pPr marL="285750" indent="-285750">
              <a:buFont typeface="Arial" panose="020B0604020202020204" pitchFamily="34" charset="0"/>
              <a:buChar char="•"/>
            </a:pPr>
            <a:endParaRPr lang="en-GB" dirty="0"/>
          </a:p>
        </p:txBody>
      </p:sp>
      <p:sp>
        <p:nvSpPr>
          <p:cNvPr id="5" name="TextBox 4">
            <a:extLst>
              <a:ext uri="{FF2B5EF4-FFF2-40B4-BE49-F238E27FC236}">
                <a16:creationId xmlns:a16="http://schemas.microsoft.com/office/drawing/2014/main" xmlns="" id="{1FDE894F-CE5D-404C-9070-70F0C5D86F7C}"/>
              </a:ext>
            </a:extLst>
          </p:cNvPr>
          <p:cNvSpPr txBox="1"/>
          <p:nvPr/>
        </p:nvSpPr>
        <p:spPr>
          <a:xfrm>
            <a:off x="289864" y="2994690"/>
            <a:ext cx="8426159" cy="923330"/>
          </a:xfrm>
          <a:prstGeom prst="rect">
            <a:avLst/>
          </a:prstGeom>
          <a:noFill/>
        </p:spPr>
        <p:txBody>
          <a:bodyPr wrap="square" rtlCol="0">
            <a:spAutoFit/>
          </a:bodyPr>
          <a:lstStyle/>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Vulnerability of the mother - Psychological health, depression, anxiety, parenting skills. </a:t>
            </a:r>
          </a:p>
          <a:p>
            <a:pPr marL="285750" indent="-285750">
              <a:buFont typeface="Arial" panose="020B0604020202020204" pitchFamily="34" charset="0"/>
              <a:buChar char="•"/>
            </a:pPr>
            <a:endParaRPr lang="en-GB" dirty="0"/>
          </a:p>
        </p:txBody>
      </p:sp>
      <p:sp>
        <p:nvSpPr>
          <p:cNvPr id="8" name="TextBox 7">
            <a:extLst>
              <a:ext uri="{FF2B5EF4-FFF2-40B4-BE49-F238E27FC236}">
                <a16:creationId xmlns:a16="http://schemas.microsoft.com/office/drawing/2014/main" xmlns="" id="{DE85D65D-3EF8-4DFB-9A77-61B53754BF66}"/>
              </a:ext>
            </a:extLst>
          </p:cNvPr>
          <p:cNvSpPr txBox="1"/>
          <p:nvPr/>
        </p:nvSpPr>
        <p:spPr>
          <a:xfrm>
            <a:off x="249672" y="4164516"/>
            <a:ext cx="10359736" cy="646331"/>
          </a:xfrm>
          <a:prstGeom prst="rect">
            <a:avLst/>
          </a:prstGeom>
          <a:noFill/>
        </p:spPr>
        <p:txBody>
          <a:bodyPr wrap="square" rtlCol="0">
            <a:spAutoFit/>
          </a:bodyPr>
          <a:lstStyle/>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Family house  - Repairs, communication barrier with agencies </a:t>
            </a:r>
          </a:p>
          <a:p>
            <a:endParaRPr lang="en-GB" dirty="0"/>
          </a:p>
        </p:txBody>
      </p:sp>
    </p:spTree>
    <p:extLst>
      <p:ext uri="{BB962C8B-B14F-4D97-AF65-F5344CB8AC3E}">
        <p14:creationId xmlns:p14="http://schemas.microsoft.com/office/powerpoint/2010/main" val="3913303526"/>
      </p:ext>
    </p:extLst>
  </p:cSld>
  <p:clrMapOvr>
    <a:overrideClrMapping bg1="dk1" tx1="lt1" bg2="dk2" tx2="lt2" accent1="accent1" accent2="accent2" accent3="accent3" accent4="accent4" accent5="accent5" accent6="accent6" hlink="hlink" folHlink="folHlink"/>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4"/>
                                        </p:tgtEl>
                                        <p:attrNameLst>
                                          <p:attrName>ppt_c</p:attrName>
                                        </p:attrNameLst>
                                      </p:cBhvr>
                                      <p:to>
                                        <a:schemeClr val="bg1"/>
                                      </p:to>
                                    </p:animClr>
                                  </p:sub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5"/>
                                        </p:tgtEl>
                                        <p:attrNameLst>
                                          <p:attrName>ppt_c</p:attrName>
                                        </p:attrNameLst>
                                      </p:cBhvr>
                                      <p:to>
                                        <a:schemeClr val="bg1"/>
                                      </p:to>
                                    </p:animClr>
                                  </p:sub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1000"/>
                                        <p:tgtEl>
                                          <p:spTgt spid="8"/>
                                        </p:tgtEl>
                                      </p:cBhvr>
                                    </p:animEffect>
                                    <p:anim calcmode="lin" valueType="num">
                                      <p:cBhvr>
                                        <p:cTn id="20" dur="1000" fill="hold"/>
                                        <p:tgtEl>
                                          <p:spTgt spid="8"/>
                                        </p:tgtEl>
                                        <p:attrNameLst>
                                          <p:attrName>ppt_x</p:attrName>
                                        </p:attrNameLst>
                                      </p:cBhvr>
                                      <p:tavLst>
                                        <p:tav tm="0">
                                          <p:val>
                                            <p:strVal val="#ppt_x"/>
                                          </p:val>
                                        </p:tav>
                                        <p:tav tm="100000">
                                          <p:val>
                                            <p:strVal val="#ppt_x"/>
                                          </p:val>
                                        </p:tav>
                                      </p:tavLst>
                                    </p:anim>
                                    <p:anim calcmode="lin" valueType="num">
                                      <p:cBhvr>
                                        <p:cTn id="21" dur="1000" fill="hold"/>
                                        <p:tgtEl>
                                          <p:spTgt spid="8"/>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8"/>
                                        </p:tgtEl>
                                        <p:attrNameLst>
                                          <p:attrName>ppt_c</p:attrName>
                                        </p:attrNameLst>
                                      </p:cBhvr>
                                      <p:to>
                                        <a:schemeClr val="bg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xmlns="" id="{99CAC3B1-4879-424D-8F15-2062771961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xmlns="" id="{4B8492CB-DFBA-4A82-9778-F21493DA36C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xmlns="" id="{E34CC1C8-EBDD-4AEA-83E6-B27575B62E2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xmlns="" id="{D6B38644-B85D-4211-9526-5B4C2A662BF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xmlns="" id="{8A8B2820-6B8F-4C19-BFC5-D28EE44E54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xmlns="" id="{773528ED-4D37-4A77-A8CA-86B6221C5E8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xmlns="" id="{8A58A902-E944-4399-9A93-A91A6A82B1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xmlns="" id="{4EDB1155-2E8E-4FB8-AD42-101FE43832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xmlns="" id="{C7492CCE-C435-464E-A19A-D4C606FDBE3D}"/>
              </a:ext>
            </a:extLst>
          </p:cNvPr>
          <p:cNvSpPr>
            <a:spLocks noGrp="1"/>
          </p:cNvSpPr>
          <p:nvPr>
            <p:ph type="title"/>
          </p:nvPr>
        </p:nvSpPr>
        <p:spPr>
          <a:xfrm>
            <a:off x="-2142879" y="-116600"/>
            <a:ext cx="7411825" cy="1752599"/>
          </a:xfrm>
        </p:spPr>
        <p:txBody>
          <a:bodyPr>
            <a:normAutofit/>
          </a:bodyPr>
          <a:lstStyle/>
          <a:p>
            <a:r>
              <a:rPr lang="en-GB" sz="3600" dirty="0">
                <a:latin typeface="Walbaum Heading" panose="02070303090703020303" pitchFamily="18" charset="0"/>
              </a:rPr>
              <a:t>Summery…</a:t>
            </a:r>
            <a:r>
              <a:rPr lang="en-GB" sz="1400" dirty="0">
                <a:latin typeface="Walbaum Heading" panose="02070303090703020303" pitchFamily="18" charset="0"/>
              </a:rPr>
              <a:t/>
            </a:r>
            <a:br>
              <a:rPr lang="en-GB" sz="1400" dirty="0">
                <a:latin typeface="Walbaum Heading" panose="02070303090703020303" pitchFamily="18" charset="0"/>
              </a:rPr>
            </a:br>
            <a:endParaRPr lang="en-US" sz="2000" dirty="0">
              <a:latin typeface="Walbaum Heading" panose="02070303090703020303" pitchFamily="18" charset="0"/>
            </a:endParaRPr>
          </a:p>
        </p:txBody>
      </p:sp>
      <p:sp>
        <p:nvSpPr>
          <p:cNvPr id="3" name="Content Placeholder 2">
            <a:extLst>
              <a:ext uri="{FF2B5EF4-FFF2-40B4-BE49-F238E27FC236}">
                <a16:creationId xmlns:a16="http://schemas.microsoft.com/office/drawing/2014/main" xmlns="" id="{60DFF4FA-F598-4962-B6AB-31A8BE724E52}"/>
              </a:ext>
            </a:extLst>
          </p:cNvPr>
          <p:cNvSpPr>
            <a:spLocks noGrp="1"/>
          </p:cNvSpPr>
          <p:nvPr>
            <p:ph idx="1"/>
          </p:nvPr>
        </p:nvSpPr>
        <p:spPr>
          <a:xfrm>
            <a:off x="523631" y="6192627"/>
            <a:ext cx="4240985" cy="1330745"/>
          </a:xfrm>
        </p:spPr>
        <p:txBody>
          <a:bodyPr anchor="t">
            <a:normAutofit/>
          </a:bodyPr>
          <a:lstStyle/>
          <a:p>
            <a:pPr marL="0" indent="0" algn="l" rtl="0" fontAlgn="base">
              <a:buNone/>
            </a:pPr>
            <a:r>
              <a:rPr lang="en-US" sz="2000" dirty="0">
                <a:latin typeface="Arial" panose="020B0604020202020204" pitchFamily="34" charset="0"/>
                <a:cs typeface="Arial" panose="020B0604020202020204" pitchFamily="34" charset="0"/>
              </a:rPr>
              <a:t>Greenwich local </a:t>
            </a:r>
            <a:r>
              <a:rPr lang="en-US" sz="2000" dirty="0" err="1">
                <a:latin typeface="Arial" panose="020B0604020202020204" pitchFamily="34" charset="0"/>
                <a:cs typeface="Arial" panose="020B0604020202020204" pitchFamily="34" charset="0"/>
              </a:rPr>
              <a:t>labour</a:t>
            </a:r>
            <a:endParaRPr lang="en-US" sz="2000" dirty="0">
              <a:latin typeface="Arial" panose="020B0604020202020204" pitchFamily="34" charset="0"/>
              <a:cs typeface="Arial" panose="020B0604020202020204" pitchFamily="34" charset="0"/>
            </a:endParaRPr>
          </a:p>
          <a:p>
            <a:pPr marL="0" indent="0" algn="l" rtl="0" fontAlgn="base">
              <a:buNone/>
            </a:pPr>
            <a:endParaRPr lang="en-US" sz="20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xmlns="" id="{290C4F61-A8BC-489B-BF91-8B41D43FDC44}"/>
              </a:ext>
            </a:extLst>
          </p:cNvPr>
          <p:cNvSpPr txBox="1"/>
          <p:nvPr/>
        </p:nvSpPr>
        <p:spPr>
          <a:xfrm>
            <a:off x="344159" y="4162532"/>
            <a:ext cx="7852100" cy="1477328"/>
          </a:xfrm>
          <a:prstGeom prst="rect">
            <a:avLst/>
          </a:prstGeom>
          <a:noFill/>
        </p:spPr>
        <p:txBody>
          <a:bodyPr wrap="square" rtlCol="0">
            <a:spAutoFit/>
          </a:bodyPr>
          <a:lstStyle/>
          <a:p>
            <a:pPr algn="l" fontAlgn="base"/>
            <a:endParaRPr lang="en-GB" b="0" i="0" dirty="0">
              <a:effectLst/>
              <a:latin typeface="Calibri" panose="020F0502020204030204" pitchFamily="34" charset="0"/>
            </a:endParaRPr>
          </a:p>
          <a:p>
            <a:r>
              <a:rPr lang="en-GB" b="0" i="0" dirty="0">
                <a:effectLst/>
                <a:latin typeface="Calibri" panose="020F0502020204030204" pitchFamily="34" charset="0"/>
              </a:rPr>
              <a:t>We felt that all the agency’s that were involved with the family would have worked well and was able to put the needs of the family first. The agencies were able to put all the right assessments into place that helped the mother and her children within the home and outside  the home</a:t>
            </a:r>
            <a:endParaRPr lang="en-GB" dirty="0"/>
          </a:p>
        </p:txBody>
      </p:sp>
      <p:sp>
        <p:nvSpPr>
          <p:cNvPr id="10" name="TextBox 9">
            <a:extLst>
              <a:ext uri="{FF2B5EF4-FFF2-40B4-BE49-F238E27FC236}">
                <a16:creationId xmlns:a16="http://schemas.microsoft.com/office/drawing/2014/main" xmlns="" id="{6B0BAE6F-6BEE-4F84-B598-3E7C6F45E737}"/>
              </a:ext>
            </a:extLst>
          </p:cNvPr>
          <p:cNvSpPr txBox="1"/>
          <p:nvPr/>
        </p:nvSpPr>
        <p:spPr>
          <a:xfrm>
            <a:off x="335489" y="1200011"/>
            <a:ext cx="8823061" cy="2031325"/>
          </a:xfrm>
          <a:prstGeom prst="rect">
            <a:avLst/>
          </a:prstGeom>
          <a:noFill/>
        </p:spPr>
        <p:txBody>
          <a:bodyPr wrap="square" rtlCol="0">
            <a:spAutoFit/>
          </a:bodyPr>
          <a:lstStyle/>
          <a:p>
            <a:r>
              <a:rPr lang="en-GB" b="0" i="0" dirty="0">
                <a:effectLst/>
                <a:latin typeface="Calibri" panose="020F0502020204030204" pitchFamily="34" charset="0"/>
              </a:rPr>
              <a:t>In conclusion regarding the case study  family ‘C’ we have identified several risk factors throughout, we touched on ones that stood out more such as, the mothers psychological mental health, which does have a big impact on her and the children’s daily activities such as, attending school and one of the children having behaviour problems not to mention the case management initiatives used for the multidisciplinary  services to meet the diverse needs of the mother and children.</a:t>
            </a:r>
          </a:p>
          <a:p>
            <a:endParaRPr lang="en-GB" dirty="0"/>
          </a:p>
        </p:txBody>
      </p:sp>
      <p:sp>
        <p:nvSpPr>
          <p:cNvPr id="11" name="TextBox 10">
            <a:extLst>
              <a:ext uri="{FF2B5EF4-FFF2-40B4-BE49-F238E27FC236}">
                <a16:creationId xmlns:a16="http://schemas.microsoft.com/office/drawing/2014/main" xmlns="" id="{0A156639-3546-41C0-83DA-95C83AB94BB2}"/>
              </a:ext>
            </a:extLst>
          </p:cNvPr>
          <p:cNvSpPr txBox="1"/>
          <p:nvPr/>
        </p:nvSpPr>
        <p:spPr>
          <a:xfrm>
            <a:off x="367823" y="3105064"/>
            <a:ext cx="8270242" cy="1477328"/>
          </a:xfrm>
          <a:prstGeom prst="rect">
            <a:avLst/>
          </a:prstGeom>
          <a:noFill/>
        </p:spPr>
        <p:txBody>
          <a:bodyPr wrap="square" rtlCol="0">
            <a:spAutoFit/>
          </a:bodyPr>
          <a:lstStyle/>
          <a:p>
            <a:r>
              <a:rPr lang="en-GB" b="0" i="0" dirty="0">
                <a:effectLst/>
                <a:latin typeface="Calibri" panose="020F0502020204030204" pitchFamily="34" charset="0"/>
              </a:rPr>
              <a:t>As a group we have concluded it has proved difficult to determine any positive outcomes for the children and the mother's mental health. Without the mother engaging herself with any of the agencies provided in place finding a solution can prove to be set back.</a:t>
            </a:r>
          </a:p>
          <a:p>
            <a:endParaRPr lang="en-GB" dirty="0"/>
          </a:p>
        </p:txBody>
      </p:sp>
    </p:spTree>
    <p:extLst>
      <p:ext uri="{BB962C8B-B14F-4D97-AF65-F5344CB8AC3E}">
        <p14:creationId xmlns:p14="http://schemas.microsoft.com/office/powerpoint/2010/main" val="3903331624"/>
      </p:ext>
    </p:extLst>
  </p:cSld>
  <p:clrMapOvr>
    <a:overrideClrMapping bg1="dk1" tx1="lt1" bg2="dk2" tx2="lt2" accent1="accent1" accent2="accent2" accent3="accent3" accent4="accent4" accent5="accent5" accent6="accent6" hlink="hlink" folHlink="folHlink"/>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0"/>
                                        </p:tgtEl>
                                        <p:attrNameLst>
                                          <p:attrName>ppt_c</p:attrName>
                                        </p:attrNameLst>
                                      </p:cBhvr>
                                      <p:to>
                                        <a:schemeClr val="bg1"/>
                                      </p:to>
                                    </p:animClr>
                                  </p:sub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1000"/>
                                        <p:tgtEl>
                                          <p:spTgt spid="11"/>
                                        </p:tgtEl>
                                      </p:cBhvr>
                                    </p:animEffect>
                                    <p:anim calcmode="lin" valueType="num">
                                      <p:cBhvr>
                                        <p:cTn id="14" dur="1000" fill="hold"/>
                                        <p:tgtEl>
                                          <p:spTgt spid="11"/>
                                        </p:tgtEl>
                                        <p:attrNameLst>
                                          <p:attrName>ppt_x</p:attrName>
                                        </p:attrNameLst>
                                      </p:cBhvr>
                                      <p:tavLst>
                                        <p:tav tm="0">
                                          <p:val>
                                            <p:strVal val="#ppt_x"/>
                                          </p:val>
                                        </p:tav>
                                        <p:tav tm="100000">
                                          <p:val>
                                            <p:strVal val="#ppt_x"/>
                                          </p:val>
                                        </p:tav>
                                      </p:tavLst>
                                    </p:anim>
                                    <p:anim calcmode="lin" valueType="num">
                                      <p:cBhvr>
                                        <p:cTn id="15" dur="1000" fill="hold"/>
                                        <p:tgtEl>
                                          <p:spTgt spid="11"/>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1"/>
                                        </p:tgtEl>
                                        <p:attrNameLst>
                                          <p:attrName>ppt_c</p:attrName>
                                        </p:attrNameLst>
                                      </p:cBhvr>
                                      <p:to>
                                        <a:schemeClr val="bg1"/>
                                      </p:to>
                                    </p:animClr>
                                  </p:sub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1000"/>
                                        <p:tgtEl>
                                          <p:spTgt spid="9"/>
                                        </p:tgtEl>
                                      </p:cBhvr>
                                    </p:animEffect>
                                    <p:anim calcmode="lin" valueType="num">
                                      <p:cBhvr>
                                        <p:cTn id="20" dur="1000" fill="hold"/>
                                        <p:tgtEl>
                                          <p:spTgt spid="9"/>
                                        </p:tgtEl>
                                        <p:attrNameLst>
                                          <p:attrName>ppt_x</p:attrName>
                                        </p:attrNameLst>
                                      </p:cBhvr>
                                      <p:tavLst>
                                        <p:tav tm="0">
                                          <p:val>
                                            <p:strVal val="#ppt_x"/>
                                          </p:val>
                                        </p:tav>
                                        <p:tav tm="100000">
                                          <p:val>
                                            <p:strVal val="#ppt_x"/>
                                          </p:val>
                                        </p:tav>
                                      </p:tavLst>
                                    </p:anim>
                                    <p:anim calcmode="lin" valueType="num">
                                      <p:cBhvr>
                                        <p:cTn id="21" dur="1000" fill="hold"/>
                                        <p:tgtEl>
                                          <p:spTgt spid="9"/>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9"/>
                                        </p:tgtEl>
                                        <p:attrNameLst>
                                          <p:attrName>ppt_c</p:attrName>
                                        </p:attrNameLst>
                                      </p:cBhvr>
                                      <p:to>
                                        <a:schemeClr val="bg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xmlns="" id="{99CAC3B1-4879-424D-8F15-2062771961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xmlns="" id="{4B8492CB-DFBA-4A82-9778-F21493DA36C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xmlns="" id="{E34CC1C8-EBDD-4AEA-83E6-B27575B62E2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xmlns="" id="{D6B38644-B85D-4211-9526-5B4C2A662BF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xmlns="" id="{8A8B2820-6B8F-4C19-BFC5-D28EE44E54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xmlns="" id="{773528ED-4D37-4A77-A8CA-86B6221C5E8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xmlns="" id="{8A58A902-E944-4399-9A93-A91A6A82B1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xmlns="" id="{4EDB1155-2E8E-4FB8-AD42-101FE43832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xmlns="" id="{C7492CCE-C435-464E-A19A-D4C606FDBE3D}"/>
              </a:ext>
            </a:extLst>
          </p:cNvPr>
          <p:cNvSpPr>
            <a:spLocks noGrp="1"/>
          </p:cNvSpPr>
          <p:nvPr>
            <p:ph type="title"/>
          </p:nvPr>
        </p:nvSpPr>
        <p:spPr>
          <a:xfrm>
            <a:off x="-1711841" y="-116600"/>
            <a:ext cx="7411825" cy="1752599"/>
          </a:xfrm>
        </p:spPr>
        <p:txBody>
          <a:bodyPr>
            <a:normAutofit/>
          </a:bodyPr>
          <a:lstStyle/>
          <a:p>
            <a:r>
              <a:rPr lang="en-GB" sz="3200" dirty="0">
                <a:latin typeface="Arial" panose="020B0604020202020204" pitchFamily="34" charset="0"/>
                <a:cs typeface="Arial" panose="020B0604020202020204" pitchFamily="34" charset="0"/>
              </a:rPr>
              <a:t>References List….</a:t>
            </a:r>
            <a:r>
              <a:rPr lang="en-GB" sz="1400" dirty="0">
                <a:latin typeface="Walbaum Heading" panose="02070303090703020303" pitchFamily="18" charset="0"/>
              </a:rPr>
              <a:t/>
            </a:r>
            <a:br>
              <a:rPr lang="en-GB" sz="1400" dirty="0">
                <a:latin typeface="Walbaum Heading" panose="02070303090703020303" pitchFamily="18" charset="0"/>
              </a:rPr>
            </a:br>
            <a:endParaRPr lang="en-US" sz="2000" dirty="0">
              <a:latin typeface="Walbaum Heading" panose="02070303090703020303" pitchFamily="18" charset="0"/>
            </a:endParaRPr>
          </a:p>
        </p:txBody>
      </p:sp>
      <p:sp>
        <p:nvSpPr>
          <p:cNvPr id="3" name="Content Placeholder 2">
            <a:extLst>
              <a:ext uri="{FF2B5EF4-FFF2-40B4-BE49-F238E27FC236}">
                <a16:creationId xmlns:a16="http://schemas.microsoft.com/office/drawing/2014/main" xmlns="" id="{60DFF4FA-F598-4962-B6AB-31A8BE724E52}"/>
              </a:ext>
            </a:extLst>
          </p:cNvPr>
          <p:cNvSpPr>
            <a:spLocks noGrp="1"/>
          </p:cNvSpPr>
          <p:nvPr>
            <p:ph idx="1"/>
          </p:nvPr>
        </p:nvSpPr>
        <p:spPr>
          <a:xfrm>
            <a:off x="161639" y="1029810"/>
            <a:ext cx="7699660" cy="7204725"/>
          </a:xfrm>
        </p:spPr>
        <p:txBody>
          <a:bodyPr anchor="t">
            <a:normAutofit/>
          </a:bodyPr>
          <a:lstStyle/>
          <a:p>
            <a:pPr marL="0" indent="0">
              <a:buNone/>
            </a:pPr>
            <a:endParaRPr lang="en-GB" sz="1000" dirty="0">
              <a:latin typeface="Arial" panose="020B0604020202020204" pitchFamily="34" charset="0"/>
              <a:ea typeface="+mn-lt"/>
              <a:cs typeface="Arial" panose="020B0604020202020204" pitchFamily="34" charset="0"/>
            </a:endParaRPr>
          </a:p>
          <a:p>
            <a:r>
              <a:rPr lang="en-GB" sz="1000" b="0" i="0" dirty="0">
                <a:effectLst/>
                <a:latin typeface="Times New Roman" panose="02020603050405020304" pitchFamily="18" charset="0"/>
              </a:rPr>
              <a:t>Childwelfare.gov. 2020. [online] Available at: &lt;https://www.childwelfare.gov/pubPDFs/long_term_consequences.pdf&gt; [Accessed 15 October 2020].</a:t>
            </a:r>
            <a:endParaRPr lang="en-GB" sz="1000" dirty="0">
              <a:latin typeface="Arial" panose="020B0604020202020204" pitchFamily="34" charset="0"/>
              <a:ea typeface="+mn-lt"/>
              <a:cs typeface="Arial" panose="020B0604020202020204" pitchFamily="34" charset="0"/>
            </a:endParaRPr>
          </a:p>
          <a:p>
            <a:r>
              <a:rPr lang="en-GB" sz="1000" dirty="0">
                <a:latin typeface="Arial" panose="020B0604020202020204" pitchFamily="34" charset="0"/>
                <a:ea typeface="+mn-lt"/>
                <a:cs typeface="Arial" panose="020B0604020202020204" pitchFamily="34" charset="0"/>
              </a:rPr>
              <a:t>Factors, U., 2020. Understanding Consumer Behaviour: The Four Factors. [online] QuickBooks Canada. Available at: &lt;https://quickbooks.intuit.com/ca/resources/marketing/four-factors-consumer-behaviormarketing [Accessed 14 October 2020].</a:t>
            </a:r>
            <a:endParaRPr lang="en-US" sz="1000" dirty="0">
              <a:latin typeface="Arial" panose="020B0604020202020204" pitchFamily="34" charset="0"/>
              <a:cs typeface="Arial" panose="020B0604020202020204" pitchFamily="34" charset="0"/>
            </a:endParaRPr>
          </a:p>
          <a:p>
            <a:r>
              <a:rPr lang="en-GB" sz="1000" dirty="0">
                <a:latin typeface="Arial" panose="020B0604020202020204" pitchFamily="34" charset="0"/>
                <a:ea typeface="+mn-lt"/>
                <a:cs typeface="Arial" panose="020B0604020202020204" pitchFamily="34" charset="0"/>
                <a:hlinkClick r:id="rId2">
                  <a:extLst>
                    <a:ext uri="{A12FA001-AC4F-418D-AE19-62706E023703}">
                      <ahyp:hlinkClr xmlns:ahyp="http://schemas.microsoft.com/office/drawing/2018/hyperlinkcolor" xmlns="" val="tx"/>
                    </a:ext>
                  </a:extLst>
                </a:hlinkClick>
              </a:rPr>
              <a:t>https://www.publicsafety.gc.ca/cnt/rsrcs/pblctns/fmls-yth-dlnqnc/fmls-yth-dlnqnc-eng.pdf</a:t>
            </a:r>
            <a:r>
              <a:rPr lang="en-GB" sz="1000" dirty="0">
                <a:latin typeface="Arial" panose="020B0604020202020204" pitchFamily="34" charset="0"/>
                <a:ea typeface="+mn-lt"/>
                <a:cs typeface="Arial" panose="020B0604020202020204" pitchFamily="34" charset="0"/>
              </a:rPr>
              <a:t> , 2009. </a:t>
            </a:r>
            <a:r>
              <a:rPr lang="en-GB" sz="1000" i="1" dirty="0">
                <a:latin typeface="Arial" panose="020B0604020202020204" pitchFamily="34" charset="0"/>
                <a:ea typeface="+mn-lt"/>
                <a:cs typeface="Arial" panose="020B0604020202020204" pitchFamily="34" charset="0"/>
              </a:rPr>
              <a:t>Families, Youth And Delinquency: The State Of Knowledge, And Family-Based Juvenile Delinquency Prevention Programs</a:t>
            </a:r>
            <a:r>
              <a:rPr lang="en-GB" sz="1000" dirty="0">
                <a:latin typeface="Arial" panose="020B0604020202020204" pitchFamily="34" charset="0"/>
                <a:ea typeface="+mn-lt"/>
                <a:cs typeface="Arial" panose="020B0604020202020204" pitchFamily="34" charset="0"/>
              </a:rPr>
              <a:t>. Family-Based Risk and Protective Factors and Their Effects on Juvenile Delinquency: What We Know (2008). [online] Her Majesty the Queen in Right of Canada, 2009. Available at: &lt;https://www.publicsafety.gc.ca/cnt/rsrcs/pblctns/fmls-yth-dlnqnc/fmls-yth-dlnqnc-eng.pdf&gt; [Accessed 14 October 2020].</a:t>
            </a:r>
          </a:p>
          <a:p>
            <a:r>
              <a:rPr lang="en-GB" sz="1000" b="0" i="0" dirty="0">
                <a:effectLst/>
                <a:latin typeface="Arial" panose="020B0604020202020204" pitchFamily="34" charset="0"/>
                <a:cs typeface="Arial" panose="020B0604020202020204" pitchFamily="34" charset="0"/>
              </a:rPr>
              <a:t>Hutt, </a:t>
            </a:r>
            <a:r>
              <a:rPr lang="en-GB" sz="1000" b="0" i="0" dirty="0" err="1">
                <a:effectLst/>
                <a:latin typeface="Arial" panose="020B0604020202020204" pitchFamily="34" charset="0"/>
                <a:cs typeface="Arial" panose="020B0604020202020204" pitchFamily="34" charset="0"/>
              </a:rPr>
              <a:t>Ruth.Rose</a:t>
            </a:r>
            <a:r>
              <a:rPr lang="en-GB" sz="1000" b="0" i="0" dirty="0">
                <a:effectLst/>
                <a:latin typeface="Arial" panose="020B0604020202020204" pitchFamily="34" charset="0"/>
                <a:cs typeface="Arial" panose="020B0604020202020204" pitchFamily="34" charset="0"/>
              </a:rPr>
              <a:t>, Rebecca. Macauley, Janet. (2012). Case Management 4th page the king Fund, case management W Cited by 158, pp6.Available at: www.KimgsFund.org.uk(Accessed: date) 13/10/020</a:t>
            </a:r>
          </a:p>
          <a:p>
            <a:r>
              <a:rPr lang="en-GB" sz="1000" b="0" i="0" dirty="0">
                <a:effectLst/>
                <a:latin typeface="Arial" panose="020B0604020202020204" pitchFamily="34" charset="0"/>
                <a:cs typeface="Arial" panose="020B0604020202020204" pitchFamily="34" charset="0"/>
              </a:rPr>
              <a:t>Will, MDTS. (2018) </a:t>
            </a:r>
            <a:r>
              <a:rPr lang="en-GB" sz="1000" b="0" i="0" dirty="0" err="1">
                <a:effectLst/>
                <a:latin typeface="Arial" panose="020B0604020202020204" pitchFamily="34" charset="0"/>
                <a:cs typeface="Arial" panose="020B0604020202020204" pitchFamily="34" charset="0"/>
              </a:rPr>
              <a:t>Scie</a:t>
            </a:r>
            <a:r>
              <a:rPr lang="en-GB" sz="1000" b="0" i="0" dirty="0">
                <a:effectLst/>
                <a:latin typeface="Arial" panose="020B0604020202020204" pitchFamily="34" charset="0"/>
                <a:cs typeface="Arial" panose="020B0604020202020204" pitchFamily="34" charset="0"/>
              </a:rPr>
              <a:t> highlight Delivering integrated care. The role of the Multidisciplinary team .Available at: www.Scie.org.uk(Workforce)(Accessed: date) 14/10/020</a:t>
            </a:r>
          </a:p>
          <a:p>
            <a:r>
              <a:rPr lang="en-GB" sz="1000" b="0" i="0" dirty="0">
                <a:effectLst/>
                <a:latin typeface="Arial" panose="020B0604020202020204" pitchFamily="34" charset="0"/>
                <a:cs typeface="Arial" panose="020B0604020202020204" pitchFamily="34" charset="0"/>
              </a:rPr>
              <a:t>Walsh, Edith. G. P.H.D </a:t>
            </a:r>
            <a:r>
              <a:rPr lang="en-GB" sz="1000" b="0" i="0" dirty="0" err="1">
                <a:effectLst/>
                <a:latin typeface="Arial" panose="020B0604020202020204" pitchFamily="34" charset="0"/>
                <a:cs typeface="Arial" panose="020B0604020202020204" pitchFamily="34" charset="0"/>
              </a:rPr>
              <a:t>Osber</a:t>
            </a:r>
            <a:r>
              <a:rPr lang="en-GB" sz="1000" b="0" i="0" dirty="0">
                <a:effectLst/>
                <a:latin typeface="Arial" panose="020B0604020202020204" pitchFamily="34" charset="0"/>
                <a:cs typeface="Arial" panose="020B0604020202020204" pitchFamily="34" charset="0"/>
              </a:rPr>
              <a:t>, Deborah S. M.P.H MAJ, Anthony. M.P.H (2002). Quality Improvement in a Primary Care Case Management, Quality Improvement in a Primary Care Case Management Program. Cited by 15 pp 10 Available at: www.ncbi.nlm.n.higher airline (Accessed: date) 13/10/02)</a:t>
            </a:r>
          </a:p>
          <a:p>
            <a:pPr algn="l"/>
            <a:r>
              <a:rPr lang="en-GB" sz="1000" b="0" i="0" dirty="0">
                <a:effectLst/>
                <a:latin typeface="Arial" panose="020B0604020202020204" pitchFamily="34" charset="0"/>
                <a:cs typeface="Arial" panose="020B0604020202020204" pitchFamily="34" charset="0"/>
              </a:rPr>
              <a:t>Career Advice, Learn how to find a job with Jobcentre Plus | CV-Library. Available online at: https://www.cv-library.co.uk/career-advice/start/learn-find-job-with-jobcentre-plus, accessed 18 October 2020.</a:t>
            </a:r>
          </a:p>
          <a:p>
            <a:pPr algn="l"/>
            <a:r>
              <a:rPr lang="en-GB" sz="1000" b="0" i="0" dirty="0">
                <a:effectLst/>
                <a:latin typeface="Arial" panose="020B0604020202020204" pitchFamily="34" charset="0"/>
                <a:cs typeface="Arial" panose="020B0604020202020204" pitchFamily="34" charset="0"/>
              </a:rPr>
              <a:t>Dollar Academy, Health and Wellbeing: The Value of Co-Curricular Activities – Dollar. Academy. Available online at: https://www.dollaracademy.org.uk/academic/philosophy/health-and-wellbeing-the-value-of-co-curricular-activities, accessed 18 October 2020.</a:t>
            </a:r>
          </a:p>
          <a:p>
            <a:pPr algn="l"/>
            <a:r>
              <a:rPr lang="en-GB" sz="1000" b="0" i="0" dirty="0">
                <a:effectLst/>
                <a:latin typeface="Arial" panose="020B0604020202020204" pitchFamily="34" charset="0"/>
                <a:cs typeface="Arial" panose="020B0604020202020204" pitchFamily="34" charset="0"/>
              </a:rPr>
              <a:t>Dundee City Council, Neighbourhood Services. Available online at: https://www.dundeecity.gov.uk/service-area/neighbourhood-services, accessed 18 October 2020</a:t>
            </a:r>
          </a:p>
          <a:p>
            <a:pPr algn="l"/>
            <a:r>
              <a:rPr lang="en-GB" sz="1000" b="0" i="0" dirty="0">
                <a:effectLst/>
                <a:latin typeface="Times New Roman" panose="02020603050405020304" pitchFamily="18" charset="0"/>
              </a:rPr>
              <a:t>NSPCC Learning. 2020. Safeguarding Children And Child Protection | NSPCC Learning. [online] Available at: &lt;https://learning.nspcc.org.uk/safeguarding-child-protection&gt; [Accessed 27 October 2020].</a:t>
            </a:r>
            <a:endParaRPr lang="en-GB" sz="1000" b="0" i="0" dirty="0">
              <a:effectLst/>
              <a:latin typeface="Arial" panose="020B0604020202020204" pitchFamily="34" charset="0"/>
              <a:cs typeface="Arial" panose="020B0604020202020204" pitchFamily="34" charset="0"/>
            </a:endParaRPr>
          </a:p>
          <a:p>
            <a:pPr fontAlgn="base"/>
            <a:r>
              <a:rPr lang="en-GB" sz="1000" b="0" i="0" dirty="0">
                <a:effectLst/>
                <a:latin typeface="Times New Roman" panose="02020603050405020304" pitchFamily="18" charset="0"/>
              </a:rPr>
              <a:t>London Borough of Croydon. 2020. Civil Injunctions And Criminal Behaviour Orders. [online] Available at: &lt;https://www.croydon.gov.uk/community/safercroydon/law_enforcement/civil-injunctions&gt; [Accessed 27 October 2020].</a:t>
            </a:r>
            <a:endParaRPr lang="en-US" sz="1000" b="0" i="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69024771"/>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xmlns=""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cc3da4c2-8df5-43e8-a6f3-0aebddca5a1b"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137248AF56DD74D85DAB8F8E10D0F23" ma:contentTypeVersion="7" ma:contentTypeDescription="Create a new document." ma:contentTypeScope="" ma:versionID="ac78c127635b7ea5d941aec92301d7e7">
  <xsd:schema xmlns:xsd="http://www.w3.org/2001/XMLSchema" xmlns:xs="http://www.w3.org/2001/XMLSchema" xmlns:p="http://schemas.microsoft.com/office/2006/metadata/properties" xmlns:ns3="cc3da4c2-8df5-43e8-a6f3-0aebddca5a1b" xmlns:ns4="9d974b0d-ab1d-48df-84d1-32e025bcc421" targetNamespace="http://schemas.microsoft.com/office/2006/metadata/properties" ma:root="true" ma:fieldsID="c5ca73a5e5eddb09ee23bcff9090f91e" ns3:_="" ns4:_="">
    <xsd:import namespace="cc3da4c2-8df5-43e8-a6f3-0aebddca5a1b"/>
    <xsd:import namespace="9d974b0d-ab1d-48df-84d1-32e025bcc421"/>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3da4c2-8df5-43e8-a6f3-0aebddca5a1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d974b0d-ab1d-48df-84d1-32e025bcc42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7023227-530E-4024-91EF-312A851A758C}">
  <ds:schemaRefs>
    <ds:schemaRef ds:uri="9d974b0d-ab1d-48df-84d1-32e025bcc421"/>
    <ds:schemaRef ds:uri="http://purl.org/dc/elements/1.1/"/>
    <ds:schemaRef ds:uri="http://schemas.microsoft.com/office/2006/metadata/properties"/>
    <ds:schemaRef ds:uri="http://purl.org/dc/terms/"/>
    <ds:schemaRef ds:uri="http://schemas.openxmlformats.org/package/2006/metadata/core-properties"/>
    <ds:schemaRef ds:uri="cc3da4c2-8df5-43e8-a6f3-0aebddca5a1b"/>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33315AA3-EAE3-44ED-8368-BAC2FFFB4817}">
  <ds:schemaRefs>
    <ds:schemaRef ds:uri="http://schemas.microsoft.com/sharepoint/v3/contenttype/forms"/>
  </ds:schemaRefs>
</ds:datastoreItem>
</file>

<file path=customXml/itemProps3.xml><?xml version="1.0" encoding="utf-8"?>
<ds:datastoreItem xmlns:ds="http://schemas.openxmlformats.org/officeDocument/2006/customXml" ds:itemID="{4E974A0B-C587-40C5-A755-D12D46E9BEE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3da4c2-8df5-43e8-a6f3-0aebddca5a1b"/>
    <ds:schemaRef ds:uri="9d974b0d-ab1d-48df-84d1-32e025bcc4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Parallax design</Template>
  <TotalTime>1614</TotalTime>
  <Words>718</Words>
  <Application>Microsoft Macintosh PowerPoint</Application>
  <PresentationFormat>Custom</PresentationFormat>
  <Paragraphs>102</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Parallax</vt:lpstr>
      <vt:lpstr>Assignment Title: Group presentation    Module Code: BMHP5004 Module   Title: Children, Young People and Families   Lecturer’s Name: Dr Mark Gallagher-Read  </vt:lpstr>
      <vt:lpstr>Introduction ….</vt:lpstr>
      <vt:lpstr>Risk Factors 1816824</vt:lpstr>
      <vt:lpstr>Risk factors case study.. 1816889</vt:lpstr>
      <vt:lpstr>Analysis of the rationale and given what you know of the case study what policies…. 1908130</vt:lpstr>
      <vt:lpstr>Beneficial Agencies…. 1814774</vt:lpstr>
      <vt:lpstr>Discussing and evaluating policies makes it clear what the organisation will do to keep children safe…. 1814347</vt:lpstr>
      <vt:lpstr>Discussing and evaluating and the case management… 1709434 </vt:lpstr>
      <vt:lpstr>Vulnerabilities of the children young people and family…. 1816450 </vt:lpstr>
      <vt:lpstr>Summery… </vt:lpstr>
      <vt:lpstr>References List….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Title: Group presentation    Module Code: BMHP5004 Module   Title: Children, Young People and Families   Lecturer’s Name: Dr Mark Gallagher-Read  </dc:title>
  <dc:creator>Nadine Gayle (1816824)</dc:creator>
  <cp:lastModifiedBy>apple</cp:lastModifiedBy>
  <cp:revision>16</cp:revision>
  <dcterms:created xsi:type="dcterms:W3CDTF">2020-10-29T10:06:35Z</dcterms:created>
  <dcterms:modified xsi:type="dcterms:W3CDTF">2020-10-30T13:50:24Z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0x0101007137248AF56DD74D85DAB8F8E10D0F23</vt:lpwstr>
  </property>
</Properties>
</file>