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69" r:id="rId4"/>
    <p:sldId id="258" r:id="rId5"/>
    <p:sldId id="270" r:id="rId6"/>
    <p:sldId id="275" r:id="rId7"/>
    <p:sldId id="262" r:id="rId8"/>
    <p:sldId id="276" r:id="rId9"/>
    <p:sldId id="277" r:id="rId10"/>
    <p:sldId id="278" r:id="rId11"/>
    <p:sldId id="279" r:id="rId12"/>
    <p:sldId id="263" r:id="rId13"/>
    <p:sldId id="268" r:id="rId14"/>
    <p:sldId id="259" r:id="rId15"/>
    <p:sldId id="260" r:id="rId16"/>
    <p:sldId id="274" r:id="rId17"/>
    <p:sldId id="271" r:id="rId18"/>
    <p:sldId id="272" r:id="rId19"/>
    <p:sldId id="264" r:id="rId20"/>
    <p:sldId id="273" r:id="rId21"/>
    <p:sldId id="261" r:id="rId22"/>
    <p:sldId id="281" r:id="rId23"/>
    <p:sldId id="282" r:id="rId24"/>
    <p:sldId id="284" r:id="rId25"/>
    <p:sldId id="283" r:id="rId26"/>
    <p:sldId id="285" r:id="rId27"/>
    <p:sldId id="286" r:id="rId28"/>
    <p:sldId id="287" r:id="rId29"/>
    <p:sldId id="288" r:id="rId30"/>
    <p:sldId id="289" r:id="rId31"/>
    <p:sldId id="290" r:id="rId32"/>
    <p:sldId id="291" r:id="rId33"/>
    <p:sldId id="292" r:id="rId34"/>
    <p:sldId id="267" r:id="rId35"/>
    <p:sldId id="293" r:id="rId36"/>
    <p:sldId id="297" r:id="rId37"/>
    <p:sldId id="298" r:id="rId38"/>
    <p:sldId id="302" r:id="rId39"/>
    <p:sldId id="304" r:id="rId40"/>
    <p:sldId id="299" r:id="rId41"/>
    <p:sldId id="300" r:id="rId42"/>
    <p:sldId id="301" r:id="rId43"/>
    <p:sldId id="280" r:id="rId44"/>
    <p:sldId id="303" r:id="rId45"/>
    <p:sldId id="294" r:id="rId4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22" d="100"/>
          <a:sy n="122" d="100"/>
        </p:scale>
        <p:origin x="96" y="9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12/7/2017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12/7/2017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12/7/2017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12/7/2017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12/7/2017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12/7/2017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12/7/2017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12/7/2017</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s://youtu.be/_a7lnMfjWgg?t=58s" TargetMode="Externa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Researching and Working in Educational Contexts</a:t>
            </a:r>
            <a:endParaRPr lang="en-GB" dirty="0"/>
          </a:p>
        </p:txBody>
      </p:sp>
      <p:sp>
        <p:nvSpPr>
          <p:cNvPr id="3" name="Subtitle 2"/>
          <p:cNvSpPr>
            <a:spLocks noGrp="1"/>
          </p:cNvSpPr>
          <p:nvPr>
            <p:ph type="subTitle" idx="1"/>
          </p:nvPr>
        </p:nvSpPr>
        <p:spPr/>
        <p:txBody>
          <a:bodyPr/>
          <a:lstStyle/>
          <a:p>
            <a:r>
              <a:rPr lang="en-GB" dirty="0" smtClean="0"/>
              <a:t>How do you set up research?</a:t>
            </a:r>
            <a:endParaRPr lang="en-GB" dirty="0"/>
          </a:p>
        </p:txBody>
      </p:sp>
    </p:spTree>
    <p:extLst>
      <p:ext uri="{BB962C8B-B14F-4D97-AF65-F5344CB8AC3E}">
        <p14:creationId xmlns:p14="http://schemas.microsoft.com/office/powerpoint/2010/main" val="28781635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sz="quarter" idx="13"/>
          </p:nvPr>
        </p:nvSpPr>
        <p:spPr/>
        <p:txBody>
          <a:bodyPr/>
          <a:lstStyle/>
          <a:p>
            <a:r>
              <a:rPr lang="en-GB" dirty="0" smtClean="0"/>
              <a:t>By the end of this session you will be able to:</a:t>
            </a:r>
          </a:p>
          <a:p>
            <a:pPr lvl="1"/>
            <a:r>
              <a:rPr lang="en-GB" dirty="0" smtClean="0"/>
              <a:t>Create an effective research project</a:t>
            </a:r>
          </a:p>
          <a:p>
            <a:pPr lvl="1"/>
            <a:r>
              <a:rPr lang="en-GB" dirty="0" smtClean="0"/>
              <a:t>Select an appropriate research methodology for your research project</a:t>
            </a:r>
            <a:endParaRPr lang="en-GB" dirty="0"/>
          </a:p>
        </p:txBody>
      </p:sp>
    </p:spTree>
    <p:extLst>
      <p:ext uri="{BB962C8B-B14F-4D97-AF65-F5344CB8AC3E}">
        <p14:creationId xmlns:p14="http://schemas.microsoft.com/office/powerpoint/2010/main" val="42657244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hlinkClick r:id="rId2"/>
              </a:rPr>
              <a:t>How do I set up a research project</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40570378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Characteristics and requirements of the research process</a:t>
            </a:r>
            <a:endParaRPr lang="en-GB" dirty="0"/>
          </a:p>
        </p:txBody>
      </p:sp>
      <p:sp>
        <p:nvSpPr>
          <p:cNvPr id="3" name="Content Placeholder 2"/>
          <p:cNvSpPr>
            <a:spLocks noGrp="1"/>
          </p:cNvSpPr>
          <p:nvPr>
            <p:ph sz="quarter" idx="13"/>
          </p:nvPr>
        </p:nvSpPr>
        <p:spPr/>
        <p:txBody>
          <a:bodyPr>
            <a:normAutofit fontScale="92500" lnSpcReduction="10000"/>
          </a:bodyPr>
          <a:lstStyle/>
          <a:p>
            <a:pPr marL="0" indent="0">
              <a:buNone/>
            </a:pPr>
            <a:r>
              <a:rPr lang="en-GB" dirty="0"/>
              <a:t>Collecting, analysing and interpretation of information to answer questions must require certain characteristics: </a:t>
            </a:r>
          </a:p>
          <a:p>
            <a:r>
              <a:rPr lang="en-GB" dirty="0"/>
              <a:t>Controlled</a:t>
            </a:r>
          </a:p>
          <a:p>
            <a:r>
              <a:rPr lang="en-GB" dirty="0"/>
              <a:t>Rigorous</a:t>
            </a:r>
          </a:p>
          <a:p>
            <a:r>
              <a:rPr lang="en-GB" dirty="0"/>
              <a:t>Systematic</a:t>
            </a:r>
          </a:p>
          <a:p>
            <a:r>
              <a:rPr lang="en-GB" dirty="0"/>
              <a:t>Valid and verifiable</a:t>
            </a:r>
          </a:p>
          <a:p>
            <a:r>
              <a:rPr lang="en-GB" dirty="0"/>
              <a:t>Empirical</a:t>
            </a:r>
          </a:p>
          <a:p>
            <a:r>
              <a:rPr lang="en-GB" dirty="0"/>
              <a:t>Critical</a:t>
            </a:r>
          </a:p>
          <a:p>
            <a:endParaRPr lang="en-GB" dirty="0"/>
          </a:p>
        </p:txBody>
      </p:sp>
    </p:spTree>
    <p:extLst>
      <p:ext uri="{BB962C8B-B14F-4D97-AF65-F5344CB8AC3E}">
        <p14:creationId xmlns:p14="http://schemas.microsoft.com/office/powerpoint/2010/main" val="24597857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the essential components?</a:t>
            </a:r>
            <a:endParaRPr lang="en-GB" dirty="0"/>
          </a:p>
        </p:txBody>
      </p:sp>
      <p:sp>
        <p:nvSpPr>
          <p:cNvPr id="3" name="Content Placeholder 2"/>
          <p:cNvSpPr>
            <a:spLocks noGrp="1"/>
          </p:cNvSpPr>
          <p:nvPr>
            <p:ph sz="quarter" idx="13"/>
          </p:nvPr>
        </p:nvSpPr>
        <p:spPr/>
        <p:txBody>
          <a:bodyPr>
            <a:normAutofit fontScale="92500" lnSpcReduction="10000"/>
          </a:bodyPr>
          <a:lstStyle/>
          <a:p>
            <a:r>
              <a:rPr lang="en-GB" dirty="0" smtClean="0"/>
              <a:t>Question</a:t>
            </a:r>
          </a:p>
          <a:p>
            <a:r>
              <a:rPr lang="en-GB" dirty="0" smtClean="0"/>
              <a:t>Hypothesis</a:t>
            </a:r>
          </a:p>
          <a:p>
            <a:r>
              <a:rPr lang="en-GB" dirty="0" smtClean="0"/>
              <a:t>Methodology</a:t>
            </a:r>
          </a:p>
          <a:p>
            <a:r>
              <a:rPr lang="en-GB" dirty="0" smtClean="0"/>
              <a:t>Data</a:t>
            </a:r>
          </a:p>
          <a:p>
            <a:pPr lvl="1"/>
            <a:r>
              <a:rPr lang="en-GB" dirty="0" smtClean="0"/>
              <a:t>Literature </a:t>
            </a:r>
            <a:r>
              <a:rPr lang="en-GB" dirty="0"/>
              <a:t>review</a:t>
            </a:r>
          </a:p>
          <a:p>
            <a:pPr lvl="1"/>
            <a:r>
              <a:rPr lang="en-GB" dirty="0" smtClean="0"/>
              <a:t>Collection</a:t>
            </a:r>
          </a:p>
          <a:p>
            <a:pPr lvl="1"/>
            <a:r>
              <a:rPr lang="en-GB" dirty="0" smtClean="0"/>
              <a:t>Analysis</a:t>
            </a:r>
          </a:p>
          <a:p>
            <a:r>
              <a:rPr lang="en-GB" dirty="0" smtClean="0"/>
              <a:t>Conclusions</a:t>
            </a:r>
          </a:p>
          <a:p>
            <a:endParaRPr lang="en-GB" dirty="0"/>
          </a:p>
        </p:txBody>
      </p:sp>
    </p:spTree>
    <p:extLst>
      <p:ext uri="{BB962C8B-B14F-4D97-AF65-F5344CB8AC3E}">
        <p14:creationId xmlns:p14="http://schemas.microsoft.com/office/powerpoint/2010/main" val="723482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 think that if I change this something new will happen</a:t>
            </a:r>
            <a:endParaRPr lang="en-GB" dirty="0"/>
          </a:p>
        </p:txBody>
      </p:sp>
      <p:sp>
        <p:nvSpPr>
          <p:cNvPr id="3" name="Text Placeholder 2"/>
          <p:cNvSpPr>
            <a:spLocks noGrp="1"/>
          </p:cNvSpPr>
          <p:nvPr>
            <p:ph type="body" idx="1"/>
          </p:nvPr>
        </p:nvSpPr>
        <p:spPr/>
        <p:txBody>
          <a:bodyPr/>
          <a:lstStyle/>
          <a:p>
            <a:r>
              <a:rPr lang="en-GB" dirty="0" smtClean="0"/>
              <a:t>Or what is a hypothesis</a:t>
            </a:r>
          </a:p>
          <a:p>
            <a:endParaRPr lang="en-GB" dirty="0"/>
          </a:p>
        </p:txBody>
      </p:sp>
    </p:spTree>
    <p:extLst>
      <p:ext uri="{BB962C8B-B14F-4D97-AF65-F5344CB8AC3E}">
        <p14:creationId xmlns:p14="http://schemas.microsoft.com/office/powerpoint/2010/main" val="37920281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Hypothesis</a:t>
            </a:r>
            <a:endParaRPr lang="en-GB" dirty="0"/>
          </a:p>
        </p:txBody>
      </p:sp>
      <p:sp>
        <p:nvSpPr>
          <p:cNvPr id="3" name="Content Placeholder 2"/>
          <p:cNvSpPr>
            <a:spLocks noGrp="1"/>
          </p:cNvSpPr>
          <p:nvPr>
            <p:ph sz="quarter" idx="13"/>
          </p:nvPr>
        </p:nvSpPr>
        <p:spPr/>
        <p:txBody>
          <a:bodyPr/>
          <a:lstStyle/>
          <a:p>
            <a:r>
              <a:rPr lang="en-GB" altLang="en-US" dirty="0"/>
              <a:t>You might have an HYPOTHESIS within </a:t>
            </a:r>
            <a:r>
              <a:rPr lang="en-GB" altLang="en-US" dirty="0" smtClean="0"/>
              <a:t>your </a:t>
            </a:r>
            <a:r>
              <a:rPr lang="en-GB" altLang="en-US" dirty="0"/>
              <a:t>title</a:t>
            </a:r>
          </a:p>
          <a:p>
            <a:r>
              <a:rPr lang="en-GB" altLang="en-US" dirty="0"/>
              <a:t>A hypothesis is a prediction based on theory.</a:t>
            </a:r>
          </a:p>
          <a:p>
            <a:r>
              <a:rPr lang="en-GB" altLang="en-US" dirty="0"/>
              <a:t>Your research will then test your hypothesis. It does not matter if you don’t actually find what you predict as long as  it is reasonable in light of research and you can account for why.</a:t>
            </a:r>
          </a:p>
          <a:p>
            <a:r>
              <a:rPr lang="en-GB" altLang="en-US" dirty="0"/>
              <a:t>If you have an hypothesis you will need to be aware of VARIABLES</a:t>
            </a:r>
          </a:p>
          <a:p>
            <a:endParaRPr lang="en-GB" dirty="0"/>
          </a:p>
        </p:txBody>
      </p:sp>
    </p:spTree>
    <p:extLst>
      <p:ext uri="{BB962C8B-B14F-4D97-AF65-F5344CB8AC3E}">
        <p14:creationId xmlns:p14="http://schemas.microsoft.com/office/powerpoint/2010/main" val="3093949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 you think of an example of a hypothesis?</a:t>
            </a:r>
            <a:endParaRPr lang="en-GB" dirty="0"/>
          </a:p>
        </p:txBody>
      </p:sp>
      <p:sp>
        <p:nvSpPr>
          <p:cNvPr id="3" name="Content Placeholder 2"/>
          <p:cNvSpPr>
            <a:spLocks noGrp="1"/>
          </p:cNvSpPr>
          <p:nvPr>
            <p:ph sz="quarter" idx="13"/>
          </p:nvPr>
        </p:nvSpPr>
        <p:spPr/>
        <p:txBody>
          <a:bodyPr/>
          <a:lstStyle/>
          <a:p>
            <a:endParaRPr lang="en-GB"/>
          </a:p>
        </p:txBody>
      </p:sp>
    </p:spTree>
    <p:extLst>
      <p:ext uri="{BB962C8B-B14F-4D97-AF65-F5344CB8AC3E}">
        <p14:creationId xmlns:p14="http://schemas.microsoft.com/office/powerpoint/2010/main" val="11726969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Examples of an hypothesis</a:t>
            </a:r>
            <a:endParaRPr lang="en-GB" dirty="0"/>
          </a:p>
        </p:txBody>
      </p:sp>
      <p:sp>
        <p:nvSpPr>
          <p:cNvPr id="3" name="Content Placeholder 2"/>
          <p:cNvSpPr>
            <a:spLocks noGrp="1"/>
          </p:cNvSpPr>
          <p:nvPr>
            <p:ph sz="quarter" idx="13"/>
          </p:nvPr>
        </p:nvSpPr>
        <p:spPr/>
        <p:txBody>
          <a:bodyPr/>
          <a:lstStyle/>
          <a:p>
            <a:r>
              <a:rPr lang="en-GB" altLang="en-US" dirty="0"/>
              <a:t>Girls enjoy reading more than boys.</a:t>
            </a:r>
          </a:p>
          <a:p>
            <a:r>
              <a:rPr lang="en-GB" altLang="en-US" dirty="0"/>
              <a:t>Children learn better in the mornings when they are ‘fresh’.</a:t>
            </a:r>
          </a:p>
          <a:p>
            <a:r>
              <a:rPr lang="en-GB" altLang="en-US" dirty="0"/>
              <a:t>The development in co-operation with peers progresses from a relatively primitive form in 1 year olds to a more genuine co-operation in 2 year olds.</a:t>
            </a:r>
          </a:p>
          <a:p>
            <a:r>
              <a:rPr lang="en-GB" altLang="en-US" dirty="0"/>
              <a:t>When teaching a child to play an educational toy, a mother will be more willing for the child to explore whereas a father will want a successful conclusion</a:t>
            </a:r>
          </a:p>
          <a:p>
            <a:endParaRPr lang="en-GB" dirty="0"/>
          </a:p>
        </p:txBody>
      </p:sp>
    </p:spTree>
    <p:extLst>
      <p:ext uri="{BB962C8B-B14F-4D97-AF65-F5344CB8AC3E}">
        <p14:creationId xmlns:p14="http://schemas.microsoft.com/office/powerpoint/2010/main" val="21513092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Variables</a:t>
            </a:r>
            <a:endParaRPr lang="en-GB" dirty="0"/>
          </a:p>
        </p:txBody>
      </p:sp>
      <p:sp>
        <p:nvSpPr>
          <p:cNvPr id="3" name="Content Placeholder 2"/>
          <p:cNvSpPr>
            <a:spLocks noGrp="1"/>
          </p:cNvSpPr>
          <p:nvPr>
            <p:ph sz="quarter" idx="13"/>
          </p:nvPr>
        </p:nvSpPr>
        <p:spPr/>
        <p:txBody>
          <a:bodyPr/>
          <a:lstStyle/>
          <a:p>
            <a:pPr>
              <a:buNone/>
            </a:pPr>
            <a:r>
              <a:rPr lang="en-GB" altLang="en-US" dirty="0"/>
              <a:t>Teachers in a reception class note that children who come from playgroup A have better language skills than children from playgroup B. Observations and records of children's language skills over a period of several years seems to support this view. The teachers conclude that the difference is attributable to the higher quality of language interaction between the staff and children in playgroup A.</a:t>
            </a:r>
          </a:p>
          <a:p>
            <a:pPr>
              <a:buNone/>
            </a:pPr>
            <a:r>
              <a:rPr lang="en-GB" altLang="en-US" i="1" dirty="0"/>
              <a:t>Is this conclusion appropriate? What other factors might be involved?</a:t>
            </a:r>
          </a:p>
          <a:p>
            <a:pPr>
              <a:buNone/>
            </a:pPr>
            <a:r>
              <a:rPr lang="en-GB" altLang="en-US" dirty="0"/>
              <a:t>(adapted from </a:t>
            </a:r>
            <a:r>
              <a:rPr lang="en-GB" altLang="en-US" dirty="0" err="1"/>
              <a:t>Mukherji</a:t>
            </a:r>
            <a:r>
              <a:rPr lang="en-GB" altLang="en-US" dirty="0"/>
              <a:t> &amp; </a:t>
            </a:r>
            <a:r>
              <a:rPr lang="en-GB" altLang="en-US" dirty="0" err="1"/>
              <a:t>Albon</a:t>
            </a:r>
            <a:r>
              <a:rPr lang="en-GB" altLang="en-US" dirty="0"/>
              <a:t> 2010)</a:t>
            </a:r>
          </a:p>
          <a:p>
            <a:endParaRPr lang="en-GB" dirty="0"/>
          </a:p>
        </p:txBody>
      </p:sp>
    </p:spTree>
    <p:extLst>
      <p:ext uri="{BB962C8B-B14F-4D97-AF65-F5344CB8AC3E}">
        <p14:creationId xmlns:p14="http://schemas.microsoft.com/office/powerpoint/2010/main" val="11653652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Controlling Variables</a:t>
            </a:r>
            <a:endParaRPr lang="en-GB" dirty="0"/>
          </a:p>
        </p:txBody>
      </p:sp>
      <p:sp>
        <p:nvSpPr>
          <p:cNvPr id="3" name="Content Placeholder 2"/>
          <p:cNvSpPr>
            <a:spLocks noGrp="1"/>
          </p:cNvSpPr>
          <p:nvPr>
            <p:ph sz="quarter" idx="13"/>
          </p:nvPr>
        </p:nvSpPr>
        <p:spPr/>
        <p:txBody>
          <a:bodyPr>
            <a:normAutofit fontScale="92500"/>
          </a:bodyPr>
          <a:lstStyle/>
          <a:p>
            <a:r>
              <a:rPr lang="en-GB" altLang="en-US" b="1" dirty="0"/>
              <a:t>Hypothesis</a:t>
            </a:r>
            <a:r>
              <a:rPr lang="en-GB" altLang="en-US" dirty="0"/>
              <a:t>: children learning a list of 5 spellings in the morning will remember more spellings 24 hours later than children who learn a list of 5 spellings in the afternoon.</a:t>
            </a:r>
          </a:p>
          <a:p>
            <a:r>
              <a:rPr lang="en-GB" altLang="en-US" b="1" dirty="0"/>
              <a:t>Dependent variable </a:t>
            </a:r>
            <a:r>
              <a:rPr lang="en-GB" altLang="en-US" dirty="0"/>
              <a:t>– the number of spellings because this is what is being measured.</a:t>
            </a:r>
          </a:p>
          <a:p>
            <a:r>
              <a:rPr lang="en-GB" altLang="en-US" b="1" dirty="0"/>
              <a:t>Independent variable </a:t>
            </a:r>
            <a:r>
              <a:rPr lang="en-GB" altLang="en-US" dirty="0"/>
              <a:t>– the time of day. This is what is being manipulated by the researcher to find out its effect on the dependent variable.</a:t>
            </a:r>
          </a:p>
          <a:p>
            <a:r>
              <a:rPr lang="en-GB" altLang="en-US" dirty="0"/>
              <a:t>What other variables need to be taken into account and controlled?</a:t>
            </a:r>
          </a:p>
          <a:p>
            <a:r>
              <a:rPr lang="en-GB" altLang="en-US" dirty="0"/>
              <a:t>(adapted from </a:t>
            </a:r>
            <a:r>
              <a:rPr lang="en-GB" altLang="en-US" dirty="0" err="1"/>
              <a:t>Mukherji</a:t>
            </a:r>
            <a:r>
              <a:rPr lang="en-GB" altLang="en-US" dirty="0"/>
              <a:t> &amp; </a:t>
            </a:r>
            <a:r>
              <a:rPr lang="en-GB" altLang="en-US" dirty="0" err="1"/>
              <a:t>Albon</a:t>
            </a:r>
            <a:r>
              <a:rPr lang="en-GB" altLang="en-US" dirty="0"/>
              <a:t> 2010)</a:t>
            </a:r>
          </a:p>
          <a:p>
            <a:endParaRPr lang="en-GB" dirty="0"/>
          </a:p>
        </p:txBody>
      </p:sp>
    </p:spTree>
    <p:extLst>
      <p:ext uri="{BB962C8B-B14F-4D97-AF65-F5344CB8AC3E}">
        <p14:creationId xmlns:p14="http://schemas.microsoft.com/office/powerpoint/2010/main" val="41572729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a:t>
            </a:r>
            <a:endParaRPr lang="en-GB" dirty="0"/>
          </a:p>
        </p:txBody>
      </p:sp>
      <p:sp>
        <p:nvSpPr>
          <p:cNvPr id="3" name="Content Placeholder 2"/>
          <p:cNvSpPr>
            <a:spLocks noGrp="1"/>
          </p:cNvSpPr>
          <p:nvPr>
            <p:ph sz="quarter" idx="13"/>
          </p:nvPr>
        </p:nvSpPr>
        <p:spPr/>
        <p:txBody>
          <a:bodyPr/>
          <a:lstStyle/>
          <a:p>
            <a:r>
              <a:rPr lang="en-GB" altLang="en-US" dirty="0"/>
              <a:t>A prediction (hypothesis) is a statement that a change in one thing (the independent variable) will produce an effect in another thing (the dependent variable).</a:t>
            </a:r>
          </a:p>
          <a:p>
            <a:endParaRPr lang="en-GB" dirty="0"/>
          </a:p>
        </p:txBody>
      </p:sp>
    </p:spTree>
    <p:extLst>
      <p:ext uri="{BB962C8B-B14F-4D97-AF65-F5344CB8AC3E}">
        <p14:creationId xmlns:p14="http://schemas.microsoft.com/office/powerpoint/2010/main" val="28092545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 wonder if anyone else has written about this?</a:t>
            </a:r>
            <a:endParaRPr lang="en-GB" dirty="0"/>
          </a:p>
        </p:txBody>
      </p:sp>
      <p:sp>
        <p:nvSpPr>
          <p:cNvPr id="3" name="Text Placeholder 2"/>
          <p:cNvSpPr>
            <a:spLocks noGrp="1"/>
          </p:cNvSpPr>
          <p:nvPr>
            <p:ph type="body" idx="1"/>
          </p:nvPr>
        </p:nvSpPr>
        <p:spPr/>
        <p:txBody>
          <a:bodyPr/>
          <a:lstStyle/>
          <a:p>
            <a:r>
              <a:rPr lang="en-GB" dirty="0" smtClean="0"/>
              <a:t>Or what is a literature review? </a:t>
            </a:r>
            <a:endParaRPr lang="en-GB" dirty="0"/>
          </a:p>
        </p:txBody>
      </p:sp>
    </p:spTree>
    <p:extLst>
      <p:ext uri="{BB962C8B-B14F-4D97-AF65-F5344CB8AC3E}">
        <p14:creationId xmlns:p14="http://schemas.microsoft.com/office/powerpoint/2010/main" val="343494539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Mind Map</a:t>
            </a:r>
            <a:endParaRPr lang="en-GB" dirty="0"/>
          </a:p>
        </p:txBody>
      </p:sp>
      <p:sp>
        <p:nvSpPr>
          <p:cNvPr id="3" name="Content Placeholder 2"/>
          <p:cNvSpPr>
            <a:spLocks noGrp="1"/>
          </p:cNvSpPr>
          <p:nvPr>
            <p:ph sz="quarter" idx="13"/>
          </p:nvPr>
        </p:nvSpPr>
        <p:spPr/>
        <p:txBody>
          <a:bodyPr/>
          <a:lstStyle/>
          <a:p>
            <a:r>
              <a:rPr lang="en-GB" dirty="0"/>
              <a:t>What is a literature review?</a:t>
            </a:r>
          </a:p>
          <a:p>
            <a:pPr marL="0" indent="0">
              <a:buNone/>
            </a:pPr>
            <a:endParaRPr lang="en-GB" dirty="0"/>
          </a:p>
          <a:p>
            <a:r>
              <a:rPr lang="en-GB" dirty="0"/>
              <a:t>What is the function of a literature review?</a:t>
            </a:r>
          </a:p>
          <a:p>
            <a:pPr marL="0" indent="0">
              <a:buNone/>
            </a:pPr>
            <a:endParaRPr lang="en-GB" dirty="0"/>
          </a:p>
          <a:p>
            <a:r>
              <a:rPr lang="en-GB" dirty="0"/>
              <a:t>What types of literature can be used in a review?</a:t>
            </a:r>
          </a:p>
          <a:p>
            <a:endParaRPr lang="en-GB" dirty="0"/>
          </a:p>
        </p:txBody>
      </p:sp>
    </p:spTree>
    <p:extLst>
      <p:ext uri="{BB962C8B-B14F-4D97-AF65-F5344CB8AC3E}">
        <p14:creationId xmlns:p14="http://schemas.microsoft.com/office/powerpoint/2010/main" val="11126911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of a literature review</a:t>
            </a:r>
            <a:endParaRPr lang="en-GB" dirty="0"/>
          </a:p>
        </p:txBody>
      </p:sp>
      <p:sp>
        <p:nvSpPr>
          <p:cNvPr id="3" name="Content Placeholder 2"/>
          <p:cNvSpPr>
            <a:spLocks noGrp="1"/>
          </p:cNvSpPr>
          <p:nvPr>
            <p:ph sz="quarter" idx="13"/>
          </p:nvPr>
        </p:nvSpPr>
        <p:spPr/>
        <p:txBody>
          <a:bodyPr/>
          <a:lstStyle/>
          <a:p>
            <a:pPr marL="452628" indent="-342900">
              <a:defRPr/>
            </a:pPr>
            <a:r>
              <a:rPr lang="en-GB" b="1" dirty="0"/>
              <a:t>Literature review – </a:t>
            </a:r>
            <a:r>
              <a:rPr lang="en-GB" dirty="0"/>
              <a:t>a critical analysis of available data sources about the topic under investigation– articles, books, journals, internet, </a:t>
            </a:r>
            <a:r>
              <a:rPr lang="en-GB" dirty="0" smtClean="0"/>
              <a:t>DVDs, newspaper articles </a:t>
            </a:r>
          </a:p>
          <a:p>
            <a:pPr marL="452628" indent="-342900">
              <a:defRPr/>
            </a:pPr>
            <a:endParaRPr lang="en-GB" dirty="0"/>
          </a:p>
          <a:p>
            <a:pPr marL="452628" indent="-342900">
              <a:defRPr/>
            </a:pPr>
            <a:r>
              <a:rPr lang="en-GB" dirty="0" smtClean="0"/>
              <a:t>the </a:t>
            </a:r>
            <a:r>
              <a:rPr lang="en-GB" dirty="0"/>
              <a:t>review should not only define and describe the topic but should also put forward different sides to the argument – advantages, disadvantages, consequences of a particular approach – aim for critical analysis</a:t>
            </a:r>
          </a:p>
        </p:txBody>
      </p:sp>
    </p:spTree>
    <p:extLst>
      <p:ext uri="{BB962C8B-B14F-4D97-AF65-F5344CB8AC3E}">
        <p14:creationId xmlns:p14="http://schemas.microsoft.com/office/powerpoint/2010/main" val="2185245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is the literature review for?</a:t>
            </a:r>
            <a:endParaRPr lang="en-GB" dirty="0"/>
          </a:p>
        </p:txBody>
      </p:sp>
      <p:sp>
        <p:nvSpPr>
          <p:cNvPr id="3" name="Content Placeholder 2"/>
          <p:cNvSpPr>
            <a:spLocks noGrp="1"/>
          </p:cNvSpPr>
          <p:nvPr>
            <p:ph sz="quarter" idx="13"/>
          </p:nvPr>
        </p:nvSpPr>
        <p:spPr>
          <a:xfrm>
            <a:off x="913774" y="1813170"/>
            <a:ext cx="10363826" cy="3978030"/>
          </a:xfrm>
        </p:spPr>
        <p:txBody>
          <a:bodyPr>
            <a:normAutofit fontScale="92500" lnSpcReduction="10000"/>
          </a:bodyPr>
          <a:lstStyle/>
          <a:p>
            <a:r>
              <a:rPr lang="en-GB" dirty="0" smtClean="0"/>
              <a:t>It is </a:t>
            </a:r>
            <a:r>
              <a:rPr lang="en-GB" dirty="0"/>
              <a:t>an integral part of the research process</a:t>
            </a:r>
          </a:p>
          <a:p>
            <a:pPr lvl="0"/>
            <a:r>
              <a:rPr lang="en-US" dirty="0"/>
              <a:t>Providing a theoretical background to a study:</a:t>
            </a:r>
            <a:endParaRPr lang="en-GB" dirty="0"/>
          </a:p>
          <a:p>
            <a:pPr lvl="1"/>
            <a:r>
              <a:rPr lang="en-US" dirty="0"/>
              <a:t>Bringing clarity and focus to the research problem</a:t>
            </a:r>
            <a:endParaRPr lang="en-GB" dirty="0"/>
          </a:p>
          <a:p>
            <a:pPr lvl="1"/>
            <a:r>
              <a:rPr lang="en-US" dirty="0"/>
              <a:t>Improving research methodology </a:t>
            </a:r>
            <a:endParaRPr lang="en-GB" dirty="0"/>
          </a:p>
          <a:p>
            <a:pPr lvl="1"/>
            <a:r>
              <a:rPr lang="en-US" dirty="0"/>
              <a:t>Broadening knowledge base in the research area of interest</a:t>
            </a:r>
            <a:endParaRPr lang="en-GB" dirty="0"/>
          </a:p>
          <a:p>
            <a:pPr lvl="1"/>
            <a:r>
              <a:rPr lang="en-US" dirty="0" err="1"/>
              <a:t>Contextualising</a:t>
            </a:r>
            <a:r>
              <a:rPr lang="en-US" dirty="0"/>
              <a:t> findings by integrating with the exiting body of knowledge</a:t>
            </a:r>
            <a:endParaRPr lang="en-GB" dirty="0"/>
          </a:p>
          <a:p>
            <a:pPr>
              <a:buNone/>
            </a:pPr>
            <a:endParaRPr lang="en-GB" dirty="0" smtClean="0"/>
          </a:p>
          <a:p>
            <a:pPr>
              <a:buNone/>
            </a:pPr>
            <a:r>
              <a:rPr lang="en-GB" dirty="0" smtClean="0"/>
              <a:t>Literature </a:t>
            </a:r>
            <a:r>
              <a:rPr lang="en-GB" dirty="0"/>
              <a:t>reviews should be succinct and... Give a picture of the state of knowledge and of major questions in your topic area.</a:t>
            </a:r>
          </a:p>
          <a:p>
            <a:pPr algn="r">
              <a:buNone/>
            </a:pPr>
            <a:r>
              <a:rPr lang="en-GB" dirty="0"/>
              <a:t>(Bell, 2010 p112 cited in Ridley 2012)</a:t>
            </a:r>
          </a:p>
          <a:p>
            <a:endParaRPr lang="en-GB" dirty="0"/>
          </a:p>
        </p:txBody>
      </p:sp>
    </p:spTree>
    <p:extLst>
      <p:ext uri="{BB962C8B-B14F-4D97-AF65-F5344CB8AC3E}">
        <p14:creationId xmlns:p14="http://schemas.microsoft.com/office/powerpoint/2010/main" val="145554664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can I use in my literature review?</a:t>
            </a:r>
            <a:endParaRPr lang="en-GB" dirty="0"/>
          </a:p>
        </p:txBody>
      </p:sp>
      <p:sp>
        <p:nvSpPr>
          <p:cNvPr id="3" name="Content Placeholder 2"/>
          <p:cNvSpPr>
            <a:spLocks noGrp="1"/>
          </p:cNvSpPr>
          <p:nvPr>
            <p:ph sz="quarter" idx="13"/>
          </p:nvPr>
        </p:nvSpPr>
        <p:spPr/>
        <p:txBody>
          <a:bodyPr/>
          <a:lstStyle/>
          <a:p>
            <a:r>
              <a:rPr lang="en-GB" dirty="0"/>
              <a:t>Books</a:t>
            </a:r>
          </a:p>
          <a:p>
            <a:r>
              <a:rPr lang="en-GB" dirty="0"/>
              <a:t>Government policy</a:t>
            </a:r>
          </a:p>
          <a:p>
            <a:r>
              <a:rPr lang="en-GB" dirty="0"/>
              <a:t>Statistics</a:t>
            </a:r>
          </a:p>
          <a:p>
            <a:r>
              <a:rPr lang="en-GB" dirty="0"/>
              <a:t>Abstracts</a:t>
            </a:r>
          </a:p>
          <a:p>
            <a:r>
              <a:rPr lang="en-GB" dirty="0"/>
              <a:t>Journal articles</a:t>
            </a:r>
          </a:p>
          <a:p>
            <a:r>
              <a:rPr lang="en-GB" dirty="0"/>
              <a:t>Newspapers</a:t>
            </a:r>
          </a:p>
          <a:p>
            <a:r>
              <a:rPr lang="en-GB" dirty="0"/>
              <a:t>Internet sources</a:t>
            </a:r>
          </a:p>
          <a:p>
            <a:endParaRPr lang="en-GB" dirty="0"/>
          </a:p>
        </p:txBody>
      </p:sp>
    </p:spTree>
    <p:extLst>
      <p:ext uri="{BB962C8B-B14F-4D97-AF65-F5344CB8AC3E}">
        <p14:creationId xmlns:p14="http://schemas.microsoft.com/office/powerpoint/2010/main" val="11659440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BUT…</a:t>
            </a:r>
            <a:endParaRPr lang="en-GB" dirty="0"/>
          </a:p>
        </p:txBody>
      </p:sp>
      <p:sp>
        <p:nvSpPr>
          <p:cNvPr id="3" name="Content Placeholder 2"/>
          <p:cNvSpPr>
            <a:spLocks noGrp="1"/>
          </p:cNvSpPr>
          <p:nvPr>
            <p:ph sz="quarter" idx="13"/>
          </p:nvPr>
        </p:nvSpPr>
        <p:spPr/>
        <p:txBody>
          <a:bodyPr/>
          <a:lstStyle/>
          <a:p>
            <a:pPr>
              <a:buNone/>
              <a:defRPr/>
            </a:pPr>
            <a:r>
              <a:rPr lang="en-GB" dirty="0">
                <a:solidFill>
                  <a:schemeClr val="hlink"/>
                </a:solidFill>
              </a:rPr>
              <a:t>Be careful …</a:t>
            </a:r>
          </a:p>
          <a:p>
            <a:pPr>
              <a:buNone/>
              <a:defRPr/>
            </a:pPr>
            <a:endParaRPr lang="en-GB" dirty="0">
              <a:solidFill>
                <a:schemeClr val="hlink"/>
              </a:solidFill>
            </a:endParaRPr>
          </a:p>
          <a:p>
            <a:pPr algn="ctr">
              <a:buNone/>
              <a:defRPr/>
            </a:pPr>
            <a:r>
              <a:rPr lang="en-GB" dirty="0"/>
              <a:t>	A literature review is not a list of everything you have read!</a:t>
            </a:r>
          </a:p>
          <a:p>
            <a:pPr algn="ctr">
              <a:buNone/>
              <a:defRPr/>
            </a:pPr>
            <a:endParaRPr lang="en-GB" dirty="0"/>
          </a:p>
          <a:p>
            <a:pPr algn="ctr">
              <a:buNone/>
              <a:defRPr/>
            </a:pPr>
            <a:r>
              <a:rPr lang="en-GB" dirty="0"/>
              <a:t>It is selective, relevant to your research, and integrated.</a:t>
            </a:r>
          </a:p>
          <a:p>
            <a:endParaRPr lang="en-GB" dirty="0"/>
          </a:p>
        </p:txBody>
      </p:sp>
    </p:spTree>
    <p:extLst>
      <p:ext uri="{BB962C8B-B14F-4D97-AF65-F5344CB8AC3E}">
        <p14:creationId xmlns:p14="http://schemas.microsoft.com/office/powerpoint/2010/main" val="37865358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Where do I get </a:t>
            </a:r>
            <a:r>
              <a:rPr lang="en-GB" dirty="0" smtClean="0"/>
              <a:t>my own </a:t>
            </a:r>
            <a:r>
              <a:rPr lang="en-GB" dirty="0" smtClean="0"/>
              <a:t>data from?</a:t>
            </a:r>
            <a:endParaRPr lang="en-GB" dirty="0"/>
          </a:p>
        </p:txBody>
      </p:sp>
      <p:sp>
        <p:nvSpPr>
          <p:cNvPr id="3" name="Text Placeholder 2"/>
          <p:cNvSpPr>
            <a:spLocks noGrp="1"/>
          </p:cNvSpPr>
          <p:nvPr>
            <p:ph type="body" idx="1"/>
          </p:nvPr>
        </p:nvSpPr>
        <p:spPr/>
        <p:txBody>
          <a:bodyPr/>
          <a:lstStyle/>
          <a:p>
            <a:r>
              <a:rPr lang="en-GB" dirty="0" smtClean="0"/>
              <a:t>Data sources and collection</a:t>
            </a:r>
            <a:endParaRPr lang="en-GB" dirty="0"/>
          </a:p>
        </p:txBody>
      </p:sp>
    </p:spTree>
    <p:extLst>
      <p:ext uri="{BB962C8B-B14F-4D97-AF65-F5344CB8AC3E}">
        <p14:creationId xmlns:p14="http://schemas.microsoft.com/office/powerpoint/2010/main" val="5622836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terms</a:t>
            </a:r>
            <a:endParaRPr lang="en-GB" dirty="0"/>
          </a:p>
        </p:txBody>
      </p:sp>
      <p:sp>
        <p:nvSpPr>
          <p:cNvPr id="3" name="Content Placeholder 2"/>
          <p:cNvSpPr>
            <a:spLocks noGrp="1"/>
          </p:cNvSpPr>
          <p:nvPr>
            <p:ph sz="quarter" idx="13"/>
          </p:nvPr>
        </p:nvSpPr>
        <p:spPr/>
        <p:txBody>
          <a:bodyPr/>
          <a:lstStyle/>
          <a:p>
            <a:pPr>
              <a:defRPr/>
            </a:pPr>
            <a:r>
              <a:rPr lang="en-GB" altLang="en-US" b="1" dirty="0" smtClean="0"/>
              <a:t>Methods </a:t>
            </a:r>
            <a:r>
              <a:rPr lang="en-GB" altLang="en-US" b="1" dirty="0"/>
              <a:t>–</a:t>
            </a:r>
            <a:r>
              <a:rPr lang="en-GB" altLang="en-US" dirty="0"/>
              <a:t>the researcher’s approach to collecting data – qualitative or quantitative</a:t>
            </a:r>
          </a:p>
          <a:p>
            <a:r>
              <a:rPr lang="en-GB" altLang="en-US" b="1" dirty="0"/>
              <a:t>Methodology</a:t>
            </a:r>
            <a:r>
              <a:rPr lang="en-GB" altLang="en-US" dirty="0"/>
              <a:t> – the overall approach taken towards researching a particular issue</a:t>
            </a:r>
          </a:p>
          <a:p>
            <a:r>
              <a:rPr lang="en-GB" b="1" dirty="0"/>
              <a:t>Primary </a:t>
            </a:r>
            <a:r>
              <a:rPr lang="en-GB" b="1" dirty="0" smtClean="0"/>
              <a:t>data </a:t>
            </a:r>
            <a:r>
              <a:rPr lang="en-GB" dirty="0" smtClean="0"/>
              <a:t>- The </a:t>
            </a:r>
            <a:r>
              <a:rPr lang="en-GB" dirty="0"/>
              <a:t>researcher undertakes the data </a:t>
            </a:r>
            <a:r>
              <a:rPr lang="en-GB" dirty="0" smtClean="0"/>
              <a:t>collection</a:t>
            </a:r>
            <a:endParaRPr lang="en-GB" dirty="0"/>
          </a:p>
          <a:p>
            <a:r>
              <a:rPr lang="en-GB" b="1" dirty="0"/>
              <a:t>Secondary </a:t>
            </a:r>
            <a:r>
              <a:rPr lang="en-GB" b="1" dirty="0" smtClean="0"/>
              <a:t>data </a:t>
            </a:r>
            <a:r>
              <a:rPr lang="en-GB" dirty="0" smtClean="0"/>
              <a:t>- The </a:t>
            </a:r>
            <a:r>
              <a:rPr lang="en-GB" dirty="0"/>
              <a:t>data is already available and can be reanalysed</a:t>
            </a:r>
          </a:p>
          <a:p>
            <a:endParaRPr lang="en-GB" dirty="0"/>
          </a:p>
        </p:txBody>
      </p:sp>
    </p:spTree>
    <p:extLst>
      <p:ext uri="{BB962C8B-B14F-4D97-AF65-F5344CB8AC3E}">
        <p14:creationId xmlns:p14="http://schemas.microsoft.com/office/powerpoint/2010/main" val="359352766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196486"/>
            <a:ext cx="10364451" cy="1596177"/>
          </a:xfrm>
        </p:spPr>
        <p:txBody>
          <a:bodyPr/>
          <a:lstStyle/>
          <a:p>
            <a:r>
              <a:rPr lang="en-GB" dirty="0" smtClean="0"/>
              <a:t>Methods of Data Collection</a:t>
            </a:r>
            <a:endParaRPr lang="en-GB" dirty="0"/>
          </a:p>
        </p:txBody>
      </p:sp>
      <p:pic>
        <p:nvPicPr>
          <p:cNvPr id="4" name="Picture 4"/>
          <p:cNvPicPr>
            <a:picLocks noGrp="1" noChangeAspect="1" noChangeArrowheads="1"/>
          </p:cNvPicPr>
          <p:nvPr>
            <p:ph sz="quarter" idx="13"/>
          </p:nvPr>
        </p:nvPicPr>
        <p:blipFill>
          <a:blip r:embed="rId2" cstate="print"/>
          <a:srcRect/>
          <a:stretch>
            <a:fillRect/>
          </a:stretch>
        </p:blipFill>
        <p:spPr bwMode="auto">
          <a:xfrm>
            <a:off x="2688492" y="1437114"/>
            <a:ext cx="6815016" cy="5283936"/>
          </a:xfrm>
          <a:prstGeom prst="rect">
            <a:avLst/>
          </a:prstGeom>
          <a:noFill/>
          <a:ln w="9525">
            <a:noFill/>
            <a:miter lim="800000"/>
            <a:headEnd/>
            <a:tailEnd/>
          </a:ln>
        </p:spPr>
      </p:pic>
    </p:spTree>
    <p:extLst>
      <p:ext uri="{BB962C8B-B14F-4D97-AF65-F5344CB8AC3E}">
        <p14:creationId xmlns:p14="http://schemas.microsoft.com/office/powerpoint/2010/main" val="926264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a:t>
            </a:r>
            <a:endParaRPr lang="en-GB" dirty="0"/>
          </a:p>
        </p:txBody>
      </p:sp>
      <p:sp>
        <p:nvSpPr>
          <p:cNvPr id="3" name="Content Placeholder 2"/>
          <p:cNvSpPr>
            <a:spLocks noGrp="1"/>
          </p:cNvSpPr>
          <p:nvPr>
            <p:ph sz="quarter" idx="13"/>
          </p:nvPr>
        </p:nvSpPr>
        <p:spPr/>
        <p:txBody>
          <a:bodyPr/>
          <a:lstStyle/>
          <a:p>
            <a:r>
              <a:rPr lang="en-GB" dirty="0" smtClean="0"/>
              <a:t>In groups consider the following Primary research methods</a:t>
            </a:r>
          </a:p>
          <a:p>
            <a:pPr lvl="1"/>
            <a:r>
              <a:rPr lang="en-GB" dirty="0" smtClean="0"/>
              <a:t>The interview</a:t>
            </a:r>
          </a:p>
          <a:p>
            <a:pPr lvl="1"/>
            <a:r>
              <a:rPr lang="en-GB" dirty="0" smtClean="0"/>
              <a:t>The Questionnaire</a:t>
            </a:r>
          </a:p>
          <a:p>
            <a:pPr lvl="1"/>
            <a:r>
              <a:rPr lang="en-GB" dirty="0" smtClean="0"/>
              <a:t>Observation</a:t>
            </a:r>
          </a:p>
          <a:p>
            <a:endParaRPr lang="en-GB" dirty="0" smtClean="0"/>
          </a:p>
          <a:p>
            <a:r>
              <a:rPr lang="en-GB" dirty="0" smtClean="0"/>
              <a:t>Consider whether </a:t>
            </a:r>
          </a:p>
          <a:p>
            <a:pPr lvl="1"/>
            <a:r>
              <a:rPr lang="en-GB" dirty="0" smtClean="0"/>
              <a:t>the research is qualitative, quantitative or mixed methods</a:t>
            </a:r>
          </a:p>
          <a:p>
            <a:pPr lvl="1"/>
            <a:r>
              <a:rPr lang="en-GB" dirty="0" smtClean="0"/>
              <a:t>The advantages and disadvantages in the research</a:t>
            </a:r>
          </a:p>
          <a:p>
            <a:pPr lvl="1"/>
            <a:endParaRPr lang="en-GB" dirty="0"/>
          </a:p>
        </p:txBody>
      </p:sp>
    </p:spTree>
    <p:extLst>
      <p:ext uri="{BB962C8B-B14F-4D97-AF65-F5344CB8AC3E}">
        <p14:creationId xmlns:p14="http://schemas.microsoft.com/office/powerpoint/2010/main" val="25153084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Interviews</a:t>
            </a:r>
            <a:endParaRPr lang="en-GB" dirty="0"/>
          </a:p>
        </p:txBody>
      </p:sp>
      <p:sp>
        <p:nvSpPr>
          <p:cNvPr id="3" name="Content Placeholder 2"/>
          <p:cNvSpPr>
            <a:spLocks noGrp="1"/>
          </p:cNvSpPr>
          <p:nvPr>
            <p:ph sz="quarter" idx="13"/>
          </p:nvPr>
        </p:nvSpPr>
        <p:spPr/>
        <p:txBody>
          <a:bodyPr/>
          <a:lstStyle/>
          <a:p>
            <a:pPr marL="0" indent="0">
              <a:buNone/>
            </a:pPr>
            <a:r>
              <a:rPr lang="en-GB" dirty="0"/>
              <a:t>Questioning people</a:t>
            </a:r>
          </a:p>
          <a:p>
            <a:pPr lvl="1"/>
            <a:r>
              <a:rPr lang="en-GB" dirty="0"/>
              <a:t>Unstructured interviews: Freedom in structure, content, wording and order of questions</a:t>
            </a:r>
          </a:p>
          <a:p>
            <a:pPr lvl="1"/>
            <a:r>
              <a:rPr lang="en-GB" dirty="0"/>
              <a:t>Structured interviews: Interview schedule predetermines the questions, wording and order</a:t>
            </a:r>
          </a:p>
          <a:p>
            <a:endParaRPr lang="en-GB" dirty="0"/>
          </a:p>
        </p:txBody>
      </p:sp>
    </p:spTree>
    <p:extLst>
      <p:ext uri="{BB962C8B-B14F-4D97-AF65-F5344CB8AC3E}">
        <p14:creationId xmlns:p14="http://schemas.microsoft.com/office/powerpoint/2010/main" val="33675759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 and disadvantages of interviews</a:t>
            </a:r>
            <a:endParaRPr lang="en-GB" dirty="0"/>
          </a:p>
        </p:txBody>
      </p:sp>
      <p:sp>
        <p:nvSpPr>
          <p:cNvPr id="3" name="Text Placeholder 2"/>
          <p:cNvSpPr>
            <a:spLocks noGrp="1"/>
          </p:cNvSpPr>
          <p:nvPr>
            <p:ph type="body" idx="1"/>
          </p:nvPr>
        </p:nvSpPr>
        <p:spPr/>
        <p:txBody>
          <a:bodyPr/>
          <a:lstStyle/>
          <a:p>
            <a:r>
              <a:rPr lang="en-GB" dirty="0"/>
              <a:t>Advantages</a:t>
            </a:r>
          </a:p>
        </p:txBody>
      </p:sp>
      <p:sp>
        <p:nvSpPr>
          <p:cNvPr id="4" name="Content Placeholder 3"/>
          <p:cNvSpPr>
            <a:spLocks noGrp="1"/>
          </p:cNvSpPr>
          <p:nvPr>
            <p:ph sz="quarter" idx="13"/>
          </p:nvPr>
        </p:nvSpPr>
        <p:spPr/>
        <p:txBody>
          <a:bodyPr>
            <a:normAutofit fontScale="92500" lnSpcReduction="20000"/>
          </a:bodyPr>
          <a:lstStyle/>
          <a:p>
            <a:r>
              <a:rPr lang="en-GB" dirty="0"/>
              <a:t>More appropriate for complex situations</a:t>
            </a:r>
          </a:p>
          <a:p>
            <a:r>
              <a:rPr lang="en-GB" dirty="0"/>
              <a:t>Useful for collecting in-depth information</a:t>
            </a:r>
          </a:p>
          <a:p>
            <a:r>
              <a:rPr lang="en-GB" dirty="0"/>
              <a:t>Information can be supplemented</a:t>
            </a:r>
          </a:p>
          <a:p>
            <a:r>
              <a:rPr lang="en-GB" dirty="0"/>
              <a:t>Questions can be explained</a:t>
            </a:r>
          </a:p>
          <a:p>
            <a:r>
              <a:rPr lang="en-GB" dirty="0"/>
              <a:t>Has a wider application</a:t>
            </a:r>
          </a:p>
          <a:p>
            <a:endParaRPr lang="en-GB" dirty="0"/>
          </a:p>
        </p:txBody>
      </p:sp>
      <p:sp>
        <p:nvSpPr>
          <p:cNvPr id="5" name="Text Placeholder 4"/>
          <p:cNvSpPr>
            <a:spLocks noGrp="1"/>
          </p:cNvSpPr>
          <p:nvPr>
            <p:ph type="body" sz="quarter" idx="3"/>
          </p:nvPr>
        </p:nvSpPr>
        <p:spPr/>
        <p:txBody>
          <a:bodyPr/>
          <a:lstStyle/>
          <a:p>
            <a:r>
              <a:rPr lang="en-GB" dirty="0"/>
              <a:t>Disadvantages</a:t>
            </a:r>
          </a:p>
        </p:txBody>
      </p:sp>
      <p:sp>
        <p:nvSpPr>
          <p:cNvPr id="6" name="Content Placeholder 5"/>
          <p:cNvSpPr>
            <a:spLocks noGrp="1"/>
          </p:cNvSpPr>
          <p:nvPr>
            <p:ph sz="quarter" idx="14"/>
          </p:nvPr>
        </p:nvSpPr>
        <p:spPr/>
        <p:txBody>
          <a:bodyPr>
            <a:normAutofit fontScale="92500" lnSpcReduction="10000"/>
          </a:bodyPr>
          <a:lstStyle/>
          <a:p>
            <a:r>
              <a:rPr lang="en-GB" dirty="0"/>
              <a:t>Time consuming and expensive</a:t>
            </a:r>
          </a:p>
          <a:p>
            <a:r>
              <a:rPr lang="en-GB" dirty="0"/>
              <a:t>Quality of data depends on</a:t>
            </a:r>
          </a:p>
          <a:p>
            <a:pPr lvl="1"/>
            <a:r>
              <a:rPr lang="en-GB" dirty="0"/>
              <a:t>Quality of interaction</a:t>
            </a:r>
          </a:p>
          <a:p>
            <a:pPr lvl="1"/>
            <a:r>
              <a:rPr lang="en-GB" dirty="0"/>
              <a:t>Quality of interviewer</a:t>
            </a:r>
          </a:p>
          <a:p>
            <a:pPr lvl="1"/>
            <a:r>
              <a:rPr lang="en-GB" dirty="0"/>
              <a:t>Could vary when multiple researchers are involved</a:t>
            </a:r>
          </a:p>
          <a:p>
            <a:r>
              <a:rPr lang="en-GB" dirty="0"/>
              <a:t>Possibility of researcher bias</a:t>
            </a:r>
          </a:p>
          <a:p>
            <a:endParaRPr lang="en-GB" dirty="0"/>
          </a:p>
        </p:txBody>
      </p:sp>
    </p:spTree>
    <p:extLst>
      <p:ext uri="{BB962C8B-B14F-4D97-AF65-F5344CB8AC3E}">
        <p14:creationId xmlns:p14="http://schemas.microsoft.com/office/powerpoint/2010/main" val="209907987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questionnaire</a:t>
            </a:r>
            <a:endParaRPr lang="en-GB" dirty="0"/>
          </a:p>
        </p:txBody>
      </p:sp>
      <p:sp>
        <p:nvSpPr>
          <p:cNvPr id="3" name="Content Placeholder 2"/>
          <p:cNvSpPr>
            <a:spLocks noGrp="1"/>
          </p:cNvSpPr>
          <p:nvPr>
            <p:ph sz="quarter" idx="13"/>
          </p:nvPr>
        </p:nvSpPr>
        <p:spPr/>
        <p:txBody>
          <a:bodyPr/>
          <a:lstStyle/>
          <a:p>
            <a:pPr marL="0" indent="0">
              <a:buNone/>
            </a:pPr>
            <a:r>
              <a:rPr lang="en-GB" dirty="0"/>
              <a:t>Written list of questions completed by the respondent</a:t>
            </a:r>
          </a:p>
          <a:p>
            <a:pPr lvl="1"/>
            <a:r>
              <a:rPr lang="en-GB" dirty="0"/>
              <a:t>Mail or postal questionnaire (covering letter)</a:t>
            </a:r>
          </a:p>
          <a:p>
            <a:pPr lvl="1"/>
            <a:r>
              <a:rPr lang="en-GB" dirty="0"/>
              <a:t>Online questionnaire</a:t>
            </a:r>
          </a:p>
          <a:p>
            <a:pPr lvl="1"/>
            <a:r>
              <a:rPr lang="en-GB" dirty="0"/>
              <a:t>Administration in a public place</a:t>
            </a:r>
          </a:p>
          <a:p>
            <a:endParaRPr lang="en-GB" dirty="0"/>
          </a:p>
        </p:txBody>
      </p:sp>
    </p:spTree>
    <p:extLst>
      <p:ext uri="{BB962C8B-B14F-4D97-AF65-F5344CB8AC3E}">
        <p14:creationId xmlns:p14="http://schemas.microsoft.com/office/powerpoint/2010/main" val="42600888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Advantages and disadvantages of Questionnaires</a:t>
            </a:r>
            <a:endParaRPr lang="en-GB" dirty="0"/>
          </a:p>
        </p:txBody>
      </p:sp>
      <p:sp>
        <p:nvSpPr>
          <p:cNvPr id="5" name="Text Placeholder 4"/>
          <p:cNvSpPr>
            <a:spLocks noGrp="1"/>
          </p:cNvSpPr>
          <p:nvPr>
            <p:ph type="body" idx="1"/>
          </p:nvPr>
        </p:nvSpPr>
        <p:spPr/>
        <p:txBody>
          <a:bodyPr/>
          <a:lstStyle/>
          <a:p>
            <a:r>
              <a:rPr lang="en-GB" dirty="0"/>
              <a:t>Advantages</a:t>
            </a:r>
          </a:p>
        </p:txBody>
      </p:sp>
      <p:sp>
        <p:nvSpPr>
          <p:cNvPr id="7" name="Content Placeholder 6"/>
          <p:cNvSpPr>
            <a:spLocks noGrp="1"/>
          </p:cNvSpPr>
          <p:nvPr>
            <p:ph sz="quarter" idx="13"/>
          </p:nvPr>
        </p:nvSpPr>
        <p:spPr/>
        <p:txBody>
          <a:bodyPr>
            <a:normAutofit fontScale="85000" lnSpcReduction="10000"/>
          </a:bodyPr>
          <a:lstStyle/>
          <a:p>
            <a:r>
              <a:rPr lang="en-GB" dirty="0"/>
              <a:t>Convenience:</a:t>
            </a:r>
          </a:p>
          <a:p>
            <a:pPr lvl="1"/>
            <a:r>
              <a:rPr lang="en-GB" dirty="0"/>
              <a:t>Saves time</a:t>
            </a:r>
          </a:p>
          <a:p>
            <a:r>
              <a:rPr lang="en-GB" dirty="0"/>
              <a:t>Inexpensive:</a:t>
            </a:r>
          </a:p>
          <a:p>
            <a:pPr lvl="1"/>
            <a:r>
              <a:rPr lang="en-GB" dirty="0"/>
              <a:t>Saves human and financial resources</a:t>
            </a:r>
          </a:p>
          <a:p>
            <a:r>
              <a:rPr lang="en-GB" dirty="0"/>
              <a:t>Offer greater anonymity</a:t>
            </a:r>
          </a:p>
          <a:p>
            <a:pPr lvl="1"/>
            <a:r>
              <a:rPr lang="en-GB" dirty="0"/>
              <a:t>No face-to-face action</a:t>
            </a:r>
          </a:p>
          <a:p>
            <a:pPr lvl="1"/>
            <a:r>
              <a:rPr lang="en-GB" dirty="0"/>
              <a:t>Likelihood to obtain more accurate information on sensitive questions</a:t>
            </a:r>
          </a:p>
          <a:p>
            <a:endParaRPr lang="en-GB" dirty="0"/>
          </a:p>
        </p:txBody>
      </p:sp>
      <p:sp>
        <p:nvSpPr>
          <p:cNvPr id="6" name="Text Placeholder 5"/>
          <p:cNvSpPr>
            <a:spLocks noGrp="1"/>
          </p:cNvSpPr>
          <p:nvPr>
            <p:ph type="body" sz="quarter" idx="3"/>
          </p:nvPr>
        </p:nvSpPr>
        <p:spPr/>
        <p:txBody>
          <a:bodyPr/>
          <a:lstStyle/>
          <a:p>
            <a:r>
              <a:rPr lang="en-GB" dirty="0"/>
              <a:t>Disadvantages</a:t>
            </a:r>
          </a:p>
        </p:txBody>
      </p:sp>
      <p:sp>
        <p:nvSpPr>
          <p:cNvPr id="8" name="Content Placeholder 7"/>
          <p:cNvSpPr>
            <a:spLocks noGrp="1"/>
          </p:cNvSpPr>
          <p:nvPr>
            <p:ph sz="quarter" idx="14"/>
          </p:nvPr>
        </p:nvSpPr>
        <p:spPr/>
        <p:txBody>
          <a:bodyPr>
            <a:normAutofit fontScale="55000" lnSpcReduction="20000"/>
          </a:bodyPr>
          <a:lstStyle/>
          <a:p>
            <a:r>
              <a:rPr lang="en-GB" dirty="0"/>
              <a:t>Limited application</a:t>
            </a:r>
          </a:p>
          <a:p>
            <a:r>
              <a:rPr lang="en-GB" dirty="0"/>
              <a:t>Low response rate</a:t>
            </a:r>
          </a:p>
          <a:p>
            <a:r>
              <a:rPr lang="en-GB" dirty="0"/>
              <a:t>Self-selecting bias</a:t>
            </a:r>
          </a:p>
          <a:p>
            <a:r>
              <a:rPr lang="en-GB" dirty="0"/>
              <a:t>Lack of opportunity to clarify issues</a:t>
            </a:r>
          </a:p>
          <a:p>
            <a:r>
              <a:rPr lang="en-GB" dirty="0"/>
              <a:t>No opportunity for spontaneous responses</a:t>
            </a:r>
          </a:p>
          <a:p>
            <a:r>
              <a:rPr lang="en-GB" dirty="0"/>
              <a:t>Responses may be influenced by the response to other questions</a:t>
            </a:r>
          </a:p>
          <a:p>
            <a:r>
              <a:rPr lang="en-GB" dirty="0"/>
              <a:t>Others can influence the answers</a:t>
            </a:r>
          </a:p>
          <a:p>
            <a:r>
              <a:rPr lang="en-GB" dirty="0"/>
              <a:t>Responses cannot be supplemented with other information</a:t>
            </a:r>
          </a:p>
          <a:p>
            <a:endParaRPr lang="en-GB" dirty="0"/>
          </a:p>
        </p:txBody>
      </p:sp>
    </p:spTree>
    <p:extLst>
      <p:ext uri="{BB962C8B-B14F-4D97-AF65-F5344CB8AC3E}">
        <p14:creationId xmlns:p14="http://schemas.microsoft.com/office/powerpoint/2010/main" val="7239852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Questionnaire</a:t>
            </a:r>
            <a:endParaRPr lang="en-GB" dirty="0"/>
          </a:p>
        </p:txBody>
      </p:sp>
      <p:sp>
        <p:nvSpPr>
          <p:cNvPr id="3" name="Content Placeholder 2"/>
          <p:cNvSpPr>
            <a:spLocks noGrp="1"/>
          </p:cNvSpPr>
          <p:nvPr>
            <p:ph sz="quarter" idx="13"/>
          </p:nvPr>
        </p:nvSpPr>
        <p:spPr/>
        <p:txBody>
          <a:bodyPr/>
          <a:lstStyle/>
          <a:p>
            <a:r>
              <a:rPr lang="en-GB" b="1" dirty="0"/>
              <a:t>Structured -  </a:t>
            </a:r>
            <a:r>
              <a:rPr lang="en-GB" dirty="0"/>
              <a:t>closed questions where the content and response is determined by the researcher</a:t>
            </a:r>
          </a:p>
          <a:p>
            <a:r>
              <a:rPr lang="en-GB" b="1" dirty="0"/>
              <a:t>Unstructured</a:t>
            </a:r>
            <a:r>
              <a:rPr lang="en-GB" dirty="0"/>
              <a:t> – open questions so content and form of response is determined by the respondent. </a:t>
            </a:r>
          </a:p>
          <a:p>
            <a:r>
              <a:rPr lang="en-GB" b="1" dirty="0"/>
              <a:t>Semi structured </a:t>
            </a:r>
            <a:r>
              <a:rPr lang="en-GB" dirty="0"/>
              <a:t>-  a mixture of the above.</a:t>
            </a:r>
          </a:p>
          <a:p>
            <a:endParaRPr lang="en-GB" dirty="0"/>
          </a:p>
        </p:txBody>
      </p:sp>
    </p:spTree>
    <p:extLst>
      <p:ext uri="{BB962C8B-B14F-4D97-AF65-F5344CB8AC3E}">
        <p14:creationId xmlns:p14="http://schemas.microsoft.com/office/powerpoint/2010/main" val="4479007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Observations</a:t>
            </a:r>
            <a:endParaRPr lang="en-GB" dirty="0"/>
          </a:p>
        </p:txBody>
      </p:sp>
      <p:sp>
        <p:nvSpPr>
          <p:cNvPr id="3" name="Content Placeholder 2"/>
          <p:cNvSpPr>
            <a:spLocks noGrp="1"/>
          </p:cNvSpPr>
          <p:nvPr>
            <p:ph sz="quarter" idx="13"/>
          </p:nvPr>
        </p:nvSpPr>
        <p:spPr/>
        <p:txBody>
          <a:bodyPr/>
          <a:lstStyle/>
          <a:p>
            <a:pPr marL="0" indent="0">
              <a:buNone/>
              <a:defRPr/>
            </a:pPr>
            <a:r>
              <a:rPr lang="en-GB" dirty="0"/>
              <a:t>A method of recording conditions, events and activities through looking, not asking. (</a:t>
            </a:r>
            <a:r>
              <a:rPr lang="en-GB" dirty="0" err="1"/>
              <a:t>Walliman</a:t>
            </a:r>
            <a:r>
              <a:rPr lang="en-GB" dirty="0"/>
              <a:t> 2014. p162</a:t>
            </a:r>
            <a:r>
              <a:rPr lang="en-GB" dirty="0" smtClean="0"/>
              <a:t>).</a:t>
            </a:r>
          </a:p>
          <a:p>
            <a:r>
              <a:rPr lang="en-GB" altLang="en-US" dirty="0" smtClean="0"/>
              <a:t>Useful for seeing</a:t>
            </a:r>
          </a:p>
          <a:p>
            <a:pPr lvl="1"/>
            <a:r>
              <a:rPr lang="en-GB" altLang="en-US" dirty="0" smtClean="0"/>
              <a:t>Interactions </a:t>
            </a:r>
            <a:r>
              <a:rPr lang="en-GB" altLang="en-US" dirty="0"/>
              <a:t>in a group</a:t>
            </a:r>
          </a:p>
          <a:p>
            <a:pPr lvl="1"/>
            <a:r>
              <a:rPr lang="en-GB" altLang="en-US" dirty="0"/>
              <a:t>Functions performed by a person </a:t>
            </a:r>
            <a:r>
              <a:rPr lang="en-GB" altLang="en-US" dirty="0" err="1"/>
              <a:t>eg</a:t>
            </a:r>
            <a:r>
              <a:rPr lang="en-GB" altLang="en-US" dirty="0"/>
              <a:t> a learning support assistant</a:t>
            </a:r>
          </a:p>
          <a:p>
            <a:pPr lvl="1"/>
            <a:r>
              <a:rPr lang="en-GB" altLang="en-US" dirty="0" smtClean="0"/>
              <a:t>Behaviour </a:t>
            </a:r>
            <a:r>
              <a:rPr lang="en-GB" altLang="en-US" dirty="0"/>
              <a:t>of individuals in a particular situation</a:t>
            </a:r>
          </a:p>
          <a:p>
            <a:pPr marL="0" indent="0">
              <a:buNone/>
              <a:defRPr/>
            </a:pPr>
            <a:endParaRPr lang="en-GB" dirty="0"/>
          </a:p>
        </p:txBody>
      </p:sp>
    </p:spTree>
    <p:extLst>
      <p:ext uri="{BB962C8B-B14F-4D97-AF65-F5344CB8AC3E}">
        <p14:creationId xmlns:p14="http://schemas.microsoft.com/office/powerpoint/2010/main" val="95717056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Advantages and disadvantages of observation </a:t>
            </a:r>
            <a:endParaRPr lang="en-GB" dirty="0"/>
          </a:p>
        </p:txBody>
      </p:sp>
      <p:sp>
        <p:nvSpPr>
          <p:cNvPr id="3" name="Text Placeholder 2"/>
          <p:cNvSpPr>
            <a:spLocks noGrp="1"/>
          </p:cNvSpPr>
          <p:nvPr>
            <p:ph type="body" idx="1"/>
          </p:nvPr>
        </p:nvSpPr>
        <p:spPr/>
        <p:txBody>
          <a:bodyPr/>
          <a:lstStyle/>
          <a:p>
            <a:r>
              <a:rPr lang="en-GB" dirty="0" smtClean="0"/>
              <a:t>Advantages</a:t>
            </a:r>
            <a:endParaRPr lang="en-GB" dirty="0"/>
          </a:p>
        </p:txBody>
      </p:sp>
      <p:sp>
        <p:nvSpPr>
          <p:cNvPr id="4" name="Content Placeholder 3"/>
          <p:cNvSpPr>
            <a:spLocks noGrp="1"/>
          </p:cNvSpPr>
          <p:nvPr>
            <p:ph sz="quarter" idx="13"/>
          </p:nvPr>
        </p:nvSpPr>
        <p:spPr/>
        <p:txBody>
          <a:bodyPr>
            <a:normAutofit fontScale="92500" lnSpcReduction="20000"/>
          </a:bodyPr>
          <a:lstStyle/>
          <a:p>
            <a:pPr marL="452628" indent="-342900">
              <a:defRPr/>
            </a:pPr>
            <a:r>
              <a:rPr lang="en-GB" dirty="0"/>
              <a:t>Good for recording exactly what people say and how they behave.</a:t>
            </a:r>
          </a:p>
          <a:p>
            <a:pPr marL="452628" indent="-342900">
              <a:defRPr/>
            </a:pPr>
            <a:r>
              <a:rPr lang="en-GB" dirty="0"/>
              <a:t>Sometimes easier to see if someone understands concept by watching them rather than asking them to explain</a:t>
            </a:r>
            <a:r>
              <a:rPr lang="en-GB" dirty="0" smtClean="0"/>
              <a:t>.</a:t>
            </a:r>
          </a:p>
          <a:p>
            <a:pPr marL="452628" indent="-342900">
              <a:defRPr/>
            </a:pPr>
            <a:r>
              <a:rPr lang="en-GB" altLang="en-US" dirty="0"/>
              <a:t>Can be a very efficient way of collecting quality data.</a:t>
            </a:r>
          </a:p>
          <a:p>
            <a:pPr marL="452628" indent="-342900">
              <a:defRPr/>
            </a:pPr>
            <a:endParaRPr lang="en-GB" dirty="0"/>
          </a:p>
          <a:p>
            <a:endParaRPr lang="en-GB" dirty="0"/>
          </a:p>
        </p:txBody>
      </p:sp>
      <p:sp>
        <p:nvSpPr>
          <p:cNvPr id="5" name="Text Placeholder 4"/>
          <p:cNvSpPr>
            <a:spLocks noGrp="1"/>
          </p:cNvSpPr>
          <p:nvPr>
            <p:ph type="body" sz="quarter" idx="3"/>
          </p:nvPr>
        </p:nvSpPr>
        <p:spPr/>
        <p:txBody>
          <a:bodyPr/>
          <a:lstStyle/>
          <a:p>
            <a:r>
              <a:rPr lang="en-GB" dirty="0" smtClean="0"/>
              <a:t>Disadvantages</a:t>
            </a:r>
            <a:endParaRPr lang="en-GB" dirty="0"/>
          </a:p>
        </p:txBody>
      </p:sp>
      <p:sp>
        <p:nvSpPr>
          <p:cNvPr id="6" name="Content Placeholder 5"/>
          <p:cNvSpPr>
            <a:spLocks noGrp="1"/>
          </p:cNvSpPr>
          <p:nvPr>
            <p:ph sz="quarter" idx="14"/>
          </p:nvPr>
        </p:nvSpPr>
        <p:spPr/>
        <p:txBody>
          <a:bodyPr>
            <a:normAutofit fontScale="70000" lnSpcReduction="20000"/>
          </a:bodyPr>
          <a:lstStyle/>
          <a:p>
            <a:r>
              <a:rPr lang="en-GB" altLang="en-US" dirty="0"/>
              <a:t>However observations can be time consuming and difficult when the activity observed is not constant</a:t>
            </a:r>
            <a:r>
              <a:rPr lang="en-GB" altLang="en-US" dirty="0" smtClean="0"/>
              <a:t>.</a:t>
            </a:r>
          </a:p>
          <a:p>
            <a:r>
              <a:rPr lang="en-GB" altLang="en-US" dirty="0"/>
              <a:t>When aware they are being observed people may act differently – in positive or negative way.</a:t>
            </a:r>
          </a:p>
          <a:p>
            <a:r>
              <a:rPr lang="en-GB" altLang="en-US" dirty="0"/>
              <a:t>Hawthorne effect</a:t>
            </a:r>
          </a:p>
          <a:p>
            <a:r>
              <a:rPr lang="en-GB" altLang="en-US" dirty="0"/>
              <a:t>Observer bias</a:t>
            </a:r>
          </a:p>
          <a:p>
            <a:r>
              <a:rPr lang="en-GB" altLang="en-US" dirty="0"/>
              <a:t>Interpretations could vary from observer to observer</a:t>
            </a:r>
          </a:p>
          <a:p>
            <a:r>
              <a:rPr lang="en-GB" altLang="en-US" dirty="0"/>
              <a:t>Incomplete observations </a:t>
            </a:r>
          </a:p>
          <a:p>
            <a:endParaRPr lang="en-GB" altLang="en-US" dirty="0"/>
          </a:p>
          <a:p>
            <a:endParaRPr lang="en-GB" dirty="0"/>
          </a:p>
        </p:txBody>
      </p:sp>
    </p:spTree>
    <p:extLst>
      <p:ext uri="{BB962C8B-B14F-4D97-AF65-F5344CB8AC3E}">
        <p14:creationId xmlns:p14="http://schemas.microsoft.com/office/powerpoint/2010/main" val="40057300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observation</a:t>
            </a:r>
            <a:endParaRPr lang="en-GB" dirty="0"/>
          </a:p>
        </p:txBody>
      </p:sp>
      <p:sp>
        <p:nvSpPr>
          <p:cNvPr id="3" name="Content Placeholder 2"/>
          <p:cNvSpPr>
            <a:spLocks noGrp="1"/>
          </p:cNvSpPr>
          <p:nvPr>
            <p:ph sz="quarter" idx="13"/>
          </p:nvPr>
        </p:nvSpPr>
        <p:spPr/>
        <p:txBody>
          <a:bodyPr>
            <a:normAutofit/>
          </a:bodyPr>
          <a:lstStyle/>
          <a:p>
            <a:pPr marL="452628" indent="-342900">
              <a:defRPr/>
            </a:pPr>
            <a:r>
              <a:rPr lang="en-GB" altLang="en-US" dirty="0" smtClean="0"/>
              <a:t>Participant</a:t>
            </a:r>
          </a:p>
          <a:p>
            <a:pPr lvl="1"/>
            <a:r>
              <a:rPr lang="en-GB" altLang="en-US" dirty="0"/>
              <a:t>When you participate in the activities of the group being observed as if you were a member of that group.</a:t>
            </a:r>
          </a:p>
          <a:p>
            <a:pPr lvl="1"/>
            <a:r>
              <a:rPr lang="en-GB" altLang="en-US" dirty="0"/>
              <a:t>With or without the knowledge that they are being observed.</a:t>
            </a:r>
          </a:p>
          <a:p>
            <a:pPr lvl="1"/>
            <a:r>
              <a:rPr lang="en-GB" altLang="en-US" dirty="0"/>
              <a:t>Can be long term – ethnological study (Kumar 2014</a:t>
            </a:r>
            <a:r>
              <a:rPr lang="en-GB" altLang="en-US" dirty="0" smtClean="0"/>
              <a:t>).</a:t>
            </a:r>
            <a:endParaRPr lang="en-GB" altLang="en-US" dirty="0"/>
          </a:p>
          <a:p>
            <a:pPr marL="452628" indent="-342900">
              <a:defRPr/>
            </a:pPr>
            <a:r>
              <a:rPr lang="en-GB" altLang="en-US" dirty="0" smtClean="0"/>
              <a:t>non-participant</a:t>
            </a:r>
          </a:p>
          <a:p>
            <a:pPr marL="909828" lvl="1" indent="-342900">
              <a:defRPr/>
            </a:pPr>
            <a:r>
              <a:rPr lang="en-GB" altLang="en-US" dirty="0"/>
              <a:t>When you remain a passive observer, watching &amp; listening to the activities and drawing conclusions from this (Kumar 2014).</a:t>
            </a:r>
          </a:p>
          <a:p>
            <a:pPr marL="909828" lvl="1" indent="-342900">
              <a:defRPr/>
            </a:pPr>
            <a:endParaRPr lang="en-GB" altLang="en-US" dirty="0"/>
          </a:p>
          <a:p>
            <a:endParaRPr lang="en-GB" dirty="0"/>
          </a:p>
        </p:txBody>
      </p:sp>
    </p:spTree>
    <p:extLst>
      <p:ext uri="{BB962C8B-B14F-4D97-AF65-F5344CB8AC3E}">
        <p14:creationId xmlns:p14="http://schemas.microsoft.com/office/powerpoint/2010/main" val="28662574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Things to consider</a:t>
            </a:r>
            <a:endParaRPr lang="en-GB" dirty="0"/>
          </a:p>
        </p:txBody>
      </p:sp>
      <p:sp>
        <p:nvSpPr>
          <p:cNvPr id="3" name="Content Placeholder 2"/>
          <p:cNvSpPr>
            <a:spLocks noGrp="1"/>
          </p:cNvSpPr>
          <p:nvPr>
            <p:ph sz="quarter" idx="13"/>
          </p:nvPr>
        </p:nvSpPr>
        <p:spPr/>
        <p:txBody>
          <a:bodyPr/>
          <a:lstStyle/>
          <a:p>
            <a:pPr>
              <a:lnSpc>
                <a:spcPct val="90000"/>
              </a:lnSpc>
            </a:pPr>
            <a:r>
              <a:rPr lang="en-GB" altLang="en-US" b="1" dirty="0"/>
              <a:t>Participant observation</a:t>
            </a:r>
            <a:r>
              <a:rPr lang="en-GB" altLang="en-US" dirty="0"/>
              <a:t>: relaxed, chatty but might get too involved, possibly influence behaviour; distractions, hard to participate and record at same time</a:t>
            </a:r>
          </a:p>
          <a:p>
            <a:pPr>
              <a:lnSpc>
                <a:spcPct val="90000"/>
              </a:lnSpc>
            </a:pPr>
            <a:r>
              <a:rPr lang="en-GB" altLang="en-US" b="1" dirty="0"/>
              <a:t>Non-participant</a:t>
            </a:r>
            <a:r>
              <a:rPr lang="en-GB" altLang="en-US" dirty="0"/>
              <a:t>: more objective, impartial but  not sure what/why is happening and can’t ask; distractions.</a:t>
            </a:r>
          </a:p>
          <a:p>
            <a:pPr>
              <a:lnSpc>
                <a:spcPct val="90000"/>
              </a:lnSpc>
            </a:pPr>
            <a:r>
              <a:rPr lang="en-GB" altLang="en-US" dirty="0"/>
              <a:t>Video – permission</a:t>
            </a:r>
          </a:p>
          <a:p>
            <a:pPr>
              <a:lnSpc>
                <a:spcPct val="90000"/>
              </a:lnSpc>
            </a:pPr>
            <a:r>
              <a:rPr lang="en-GB" altLang="en-US" dirty="0"/>
              <a:t>Adults might feel intimidated </a:t>
            </a:r>
          </a:p>
          <a:p>
            <a:pPr>
              <a:lnSpc>
                <a:spcPct val="90000"/>
              </a:lnSpc>
            </a:pPr>
            <a:r>
              <a:rPr lang="en-GB" altLang="en-US" dirty="0"/>
              <a:t>Might not be true reflection of behaviour</a:t>
            </a:r>
            <a:endParaRPr lang="en-US" altLang="en-US" dirty="0"/>
          </a:p>
          <a:p>
            <a:endParaRPr lang="en-GB" dirty="0"/>
          </a:p>
        </p:txBody>
      </p:sp>
    </p:spTree>
    <p:extLst>
      <p:ext uri="{BB962C8B-B14F-4D97-AF65-F5344CB8AC3E}">
        <p14:creationId xmlns:p14="http://schemas.microsoft.com/office/powerpoint/2010/main" val="81444545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these mean?</a:t>
            </a:r>
            <a:endParaRPr lang="en-GB" dirty="0"/>
          </a:p>
        </p:txBody>
      </p:sp>
      <p:sp>
        <p:nvSpPr>
          <p:cNvPr id="3" name="Content Placeholder 2"/>
          <p:cNvSpPr>
            <a:spLocks noGrp="1"/>
          </p:cNvSpPr>
          <p:nvPr>
            <p:ph sz="quarter" idx="13"/>
          </p:nvPr>
        </p:nvSpPr>
        <p:spPr/>
        <p:txBody>
          <a:bodyPr/>
          <a:lstStyle/>
          <a:p>
            <a:r>
              <a:rPr lang="en-GB" altLang="en-US" dirty="0"/>
              <a:t>Natural observations</a:t>
            </a:r>
          </a:p>
          <a:p>
            <a:endParaRPr lang="en-GB" altLang="en-US" dirty="0"/>
          </a:p>
          <a:p>
            <a:r>
              <a:rPr lang="en-GB" altLang="en-US" dirty="0"/>
              <a:t>Controlled observations</a:t>
            </a:r>
          </a:p>
          <a:p>
            <a:endParaRPr lang="en-GB" dirty="0"/>
          </a:p>
        </p:txBody>
      </p:sp>
    </p:spTree>
    <p:extLst>
      <p:ext uri="{BB962C8B-B14F-4D97-AF65-F5344CB8AC3E}">
        <p14:creationId xmlns:p14="http://schemas.microsoft.com/office/powerpoint/2010/main" val="212193172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of observation</a:t>
            </a:r>
            <a:endParaRPr lang="en-GB" dirty="0"/>
          </a:p>
        </p:txBody>
      </p:sp>
      <p:sp>
        <p:nvSpPr>
          <p:cNvPr id="3" name="Content Placeholder 2"/>
          <p:cNvSpPr>
            <a:spLocks noGrp="1"/>
          </p:cNvSpPr>
          <p:nvPr>
            <p:ph sz="quarter" idx="13"/>
          </p:nvPr>
        </p:nvSpPr>
        <p:spPr/>
        <p:txBody>
          <a:bodyPr>
            <a:normAutofit lnSpcReduction="10000"/>
          </a:bodyPr>
          <a:lstStyle/>
          <a:p>
            <a:pPr marL="452628" indent="-342900">
              <a:lnSpc>
                <a:spcPct val="90000"/>
              </a:lnSpc>
              <a:defRPr/>
            </a:pPr>
            <a:r>
              <a:rPr lang="en-GB" altLang="en-US" dirty="0"/>
              <a:t>Narrative/free description </a:t>
            </a:r>
          </a:p>
          <a:p>
            <a:pPr marL="452628" indent="-342900">
              <a:lnSpc>
                <a:spcPct val="90000"/>
              </a:lnSpc>
              <a:defRPr/>
            </a:pPr>
            <a:endParaRPr lang="en-GB" altLang="en-US" dirty="0" smtClean="0"/>
          </a:p>
          <a:p>
            <a:pPr marL="452628" indent="-342900">
              <a:lnSpc>
                <a:spcPct val="90000"/>
              </a:lnSpc>
              <a:defRPr/>
            </a:pPr>
            <a:r>
              <a:rPr lang="en-GB" altLang="en-US" dirty="0" smtClean="0"/>
              <a:t>Checklists </a:t>
            </a:r>
          </a:p>
          <a:p>
            <a:pPr marL="452628" indent="-342900">
              <a:lnSpc>
                <a:spcPct val="90000"/>
              </a:lnSpc>
              <a:defRPr/>
            </a:pPr>
            <a:endParaRPr lang="en-GB" altLang="en-US" dirty="0" smtClean="0"/>
          </a:p>
          <a:p>
            <a:pPr marL="452628" indent="-342900">
              <a:lnSpc>
                <a:spcPct val="90000"/>
              </a:lnSpc>
              <a:defRPr/>
            </a:pPr>
            <a:r>
              <a:rPr lang="en-GB" altLang="en-US" dirty="0"/>
              <a:t>Time sampling</a:t>
            </a:r>
          </a:p>
          <a:p>
            <a:pPr>
              <a:lnSpc>
                <a:spcPct val="90000"/>
              </a:lnSpc>
              <a:defRPr/>
            </a:pPr>
            <a:endParaRPr lang="en-GB" altLang="en-US" dirty="0"/>
          </a:p>
          <a:p>
            <a:pPr marL="452628" indent="-342900">
              <a:lnSpc>
                <a:spcPct val="90000"/>
              </a:lnSpc>
              <a:defRPr/>
            </a:pPr>
            <a:r>
              <a:rPr lang="en-GB" altLang="en-US" dirty="0"/>
              <a:t>Event sampling</a:t>
            </a:r>
          </a:p>
          <a:p>
            <a:pPr marL="452628" indent="-342900">
              <a:lnSpc>
                <a:spcPct val="90000"/>
              </a:lnSpc>
              <a:defRPr/>
            </a:pPr>
            <a:endParaRPr lang="en-GB" altLang="en-US" dirty="0"/>
          </a:p>
          <a:p>
            <a:pPr marL="452628" indent="-342900">
              <a:lnSpc>
                <a:spcPct val="90000"/>
              </a:lnSpc>
              <a:defRPr/>
            </a:pPr>
            <a:r>
              <a:rPr lang="en-GB" altLang="en-US" dirty="0"/>
              <a:t>Target child</a:t>
            </a:r>
          </a:p>
          <a:p>
            <a:pPr marL="452628" indent="-342900">
              <a:lnSpc>
                <a:spcPct val="90000"/>
              </a:lnSpc>
              <a:defRPr/>
            </a:pPr>
            <a:endParaRPr lang="en-GB" altLang="en-US" dirty="0" smtClean="0"/>
          </a:p>
          <a:p>
            <a:pPr marL="566928" lvl="1" indent="0">
              <a:lnSpc>
                <a:spcPct val="90000"/>
              </a:lnSpc>
              <a:buNone/>
              <a:defRPr/>
            </a:pPr>
            <a:endParaRPr lang="en-GB" altLang="en-US" dirty="0"/>
          </a:p>
          <a:p>
            <a:endParaRPr lang="en-GB" dirty="0"/>
          </a:p>
        </p:txBody>
      </p:sp>
    </p:spTree>
    <p:extLst>
      <p:ext uri="{BB962C8B-B14F-4D97-AF65-F5344CB8AC3E}">
        <p14:creationId xmlns:p14="http://schemas.microsoft.com/office/powerpoint/2010/main" val="422084095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does all this stuff mean?</a:t>
            </a:r>
            <a:endParaRPr lang="en-GB" dirty="0"/>
          </a:p>
        </p:txBody>
      </p:sp>
      <p:sp>
        <p:nvSpPr>
          <p:cNvPr id="3" name="Text Placeholder 2"/>
          <p:cNvSpPr>
            <a:spLocks noGrp="1"/>
          </p:cNvSpPr>
          <p:nvPr>
            <p:ph type="body" idx="1"/>
          </p:nvPr>
        </p:nvSpPr>
        <p:spPr/>
        <p:txBody>
          <a:bodyPr/>
          <a:lstStyle/>
          <a:p>
            <a:r>
              <a:rPr lang="en-GB" dirty="0" smtClean="0"/>
              <a:t>Or how do I present the data I’ve collected</a:t>
            </a:r>
            <a:endParaRPr lang="en-GB" dirty="0"/>
          </a:p>
        </p:txBody>
      </p:sp>
    </p:spTree>
    <p:extLst>
      <p:ext uri="{BB962C8B-B14F-4D97-AF65-F5344CB8AC3E}">
        <p14:creationId xmlns:p14="http://schemas.microsoft.com/office/powerpoint/2010/main" val="40697741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a:t>
            </a:r>
            <a:endParaRPr lang="en-GB" dirty="0"/>
          </a:p>
        </p:txBody>
      </p:sp>
      <p:sp>
        <p:nvSpPr>
          <p:cNvPr id="4" name="Text Placeholder 3"/>
          <p:cNvSpPr>
            <a:spLocks noGrp="1"/>
          </p:cNvSpPr>
          <p:nvPr>
            <p:ph type="body" idx="1"/>
          </p:nvPr>
        </p:nvSpPr>
        <p:spPr/>
        <p:txBody>
          <a:bodyPr/>
          <a:lstStyle/>
          <a:p>
            <a:r>
              <a:rPr lang="en-GB" dirty="0"/>
              <a:t>Quantitative </a:t>
            </a:r>
          </a:p>
        </p:txBody>
      </p:sp>
      <p:sp>
        <p:nvSpPr>
          <p:cNvPr id="3" name="Content Placeholder 2"/>
          <p:cNvSpPr>
            <a:spLocks noGrp="1"/>
          </p:cNvSpPr>
          <p:nvPr>
            <p:ph sz="quarter" idx="13"/>
          </p:nvPr>
        </p:nvSpPr>
        <p:spPr>
          <a:xfrm>
            <a:off x="913774" y="3051012"/>
            <a:ext cx="5106027" cy="3310711"/>
          </a:xfrm>
        </p:spPr>
        <p:txBody>
          <a:bodyPr>
            <a:noAutofit/>
          </a:bodyPr>
          <a:lstStyle/>
          <a:p>
            <a:r>
              <a:rPr lang="en-GB" dirty="0" smtClean="0"/>
              <a:t> </a:t>
            </a:r>
            <a:r>
              <a:rPr lang="en-GB" altLang="en-US" dirty="0" smtClean="0"/>
              <a:t>Think </a:t>
            </a:r>
            <a:endParaRPr lang="en-GB" altLang="en-US" dirty="0"/>
          </a:p>
          <a:p>
            <a:pPr lvl="1"/>
            <a:r>
              <a:rPr lang="en-GB" altLang="en-US" dirty="0" smtClean="0"/>
              <a:t>‘</a:t>
            </a:r>
            <a:r>
              <a:rPr lang="en-GB" altLang="en-US" dirty="0"/>
              <a:t>quantity’ = how </a:t>
            </a:r>
            <a:r>
              <a:rPr lang="en-GB" altLang="en-US" dirty="0" smtClean="0"/>
              <a:t>much?</a:t>
            </a:r>
          </a:p>
          <a:p>
            <a:pPr lvl="1"/>
            <a:r>
              <a:rPr lang="en-GB" altLang="en-US" dirty="0" smtClean="0"/>
              <a:t>Numbers</a:t>
            </a:r>
          </a:p>
          <a:p>
            <a:pPr lvl="1"/>
            <a:r>
              <a:rPr lang="en-GB" altLang="en-US" dirty="0" smtClean="0"/>
              <a:t>%</a:t>
            </a:r>
          </a:p>
          <a:p>
            <a:pPr lvl="1"/>
            <a:r>
              <a:rPr lang="en-GB" altLang="en-US" dirty="0" smtClean="0"/>
              <a:t>Ratios </a:t>
            </a:r>
            <a:r>
              <a:rPr lang="en-GB" altLang="en-US" dirty="0"/>
              <a:t>(e.g. 3 out of 4)</a:t>
            </a:r>
          </a:p>
          <a:p>
            <a:r>
              <a:rPr lang="en-GB" sz="2200" dirty="0" smtClean="0"/>
              <a:t>Examples: </a:t>
            </a:r>
          </a:p>
          <a:p>
            <a:pPr lvl="1"/>
            <a:r>
              <a:rPr lang="en-GB" altLang="en-US" sz="1600" dirty="0"/>
              <a:t>24% of pupils receive free school meals</a:t>
            </a:r>
          </a:p>
          <a:p>
            <a:pPr lvl="1"/>
            <a:r>
              <a:rPr lang="en-GB" altLang="en-US" sz="1600" dirty="0"/>
              <a:t>Pupil A’s attendance is 87%</a:t>
            </a:r>
          </a:p>
          <a:p>
            <a:pPr lvl="1"/>
            <a:endParaRPr lang="en-GB" dirty="0"/>
          </a:p>
          <a:p>
            <a:pPr marL="914400" lvl="2" indent="0">
              <a:buNone/>
            </a:pPr>
            <a:endParaRPr lang="en-GB" dirty="0"/>
          </a:p>
        </p:txBody>
      </p:sp>
      <p:sp>
        <p:nvSpPr>
          <p:cNvPr id="5" name="Text Placeholder 4"/>
          <p:cNvSpPr>
            <a:spLocks noGrp="1"/>
          </p:cNvSpPr>
          <p:nvPr>
            <p:ph type="body" sz="quarter" idx="3"/>
          </p:nvPr>
        </p:nvSpPr>
        <p:spPr/>
        <p:txBody>
          <a:bodyPr/>
          <a:lstStyle/>
          <a:p>
            <a:r>
              <a:rPr lang="en-GB" dirty="0"/>
              <a:t>Qualitative</a:t>
            </a:r>
          </a:p>
        </p:txBody>
      </p:sp>
      <p:sp>
        <p:nvSpPr>
          <p:cNvPr id="6" name="Content Placeholder 5"/>
          <p:cNvSpPr>
            <a:spLocks noGrp="1"/>
          </p:cNvSpPr>
          <p:nvPr>
            <p:ph sz="quarter" idx="14"/>
          </p:nvPr>
        </p:nvSpPr>
        <p:spPr>
          <a:xfrm>
            <a:off x="6172200" y="3051012"/>
            <a:ext cx="5105401" cy="3310711"/>
          </a:xfrm>
        </p:spPr>
        <p:txBody>
          <a:bodyPr>
            <a:normAutofit fontScale="55000" lnSpcReduction="20000"/>
          </a:bodyPr>
          <a:lstStyle/>
          <a:p>
            <a:r>
              <a:rPr lang="en-GB" sz="3200" dirty="0" smtClean="0"/>
              <a:t>Think</a:t>
            </a:r>
          </a:p>
          <a:p>
            <a:pPr lvl="1"/>
            <a:r>
              <a:rPr lang="en-GB" altLang="en-US" sz="2900" dirty="0"/>
              <a:t>Descriptive</a:t>
            </a:r>
          </a:p>
          <a:p>
            <a:pPr lvl="1"/>
            <a:r>
              <a:rPr lang="en-GB" altLang="en-US" sz="2900" dirty="0"/>
              <a:t>Narrative</a:t>
            </a:r>
          </a:p>
          <a:p>
            <a:pPr lvl="1"/>
            <a:r>
              <a:rPr lang="en-GB" altLang="en-US" sz="2900" dirty="0"/>
              <a:t>Detailed</a:t>
            </a:r>
          </a:p>
          <a:p>
            <a:pPr lvl="1"/>
            <a:r>
              <a:rPr lang="en-GB" altLang="en-US" sz="2900" dirty="0"/>
              <a:t>Paints a picture</a:t>
            </a:r>
          </a:p>
          <a:p>
            <a:r>
              <a:rPr lang="en-GB" sz="3600" dirty="0" smtClean="0"/>
              <a:t>Examples</a:t>
            </a:r>
          </a:p>
          <a:p>
            <a:pPr lvl="1"/>
            <a:r>
              <a:rPr lang="en-GB" sz="3300" dirty="0" smtClean="0"/>
              <a:t>The catchment area for the school includes rural and urban areas</a:t>
            </a:r>
          </a:p>
          <a:p>
            <a:pPr lvl="1"/>
            <a:r>
              <a:rPr lang="en-GB" sz="3300" dirty="0" smtClean="0"/>
              <a:t>Child A has a large circle of friends in the class</a:t>
            </a:r>
            <a:endParaRPr lang="en-GB" sz="3300" dirty="0"/>
          </a:p>
        </p:txBody>
      </p:sp>
    </p:spTree>
    <p:extLst>
      <p:ext uri="{BB962C8B-B14F-4D97-AF65-F5344CB8AC3E}">
        <p14:creationId xmlns:p14="http://schemas.microsoft.com/office/powerpoint/2010/main" val="35158905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304801" y="493471"/>
            <a:ext cx="5509846" cy="1976190"/>
          </a:xfrm>
        </p:spPr>
        <p:txBody>
          <a:bodyPr/>
          <a:lstStyle/>
          <a:p>
            <a:r>
              <a:rPr lang="en-GB" dirty="0" smtClean="0"/>
              <a:t>Qualitative Data Analysis</a:t>
            </a:r>
            <a:endParaRPr lang="en-GB" dirty="0"/>
          </a:p>
        </p:txBody>
      </p:sp>
      <p:sp>
        <p:nvSpPr>
          <p:cNvPr id="8" name="Content Placeholder 7"/>
          <p:cNvSpPr>
            <a:spLocks noGrp="1"/>
          </p:cNvSpPr>
          <p:nvPr>
            <p:ph sz="quarter" idx="13"/>
          </p:nvPr>
        </p:nvSpPr>
        <p:spPr/>
        <p:txBody>
          <a:bodyPr/>
          <a:lstStyle/>
          <a:p>
            <a:endParaRPr lang="en-GB"/>
          </a:p>
        </p:txBody>
      </p:sp>
      <p:pic>
        <p:nvPicPr>
          <p:cNvPr id="9" name="Content Placeholder 3"/>
          <p:cNvPicPr>
            <a:picLocks/>
          </p:cNvPicPr>
          <p:nvPr/>
        </p:nvPicPr>
        <p:blipFill>
          <a:blip r:embed="rId2">
            <a:extLst>
              <a:ext uri="{28A0092B-C50C-407E-A947-70E740481C1C}">
                <a14:useLocalDpi xmlns:a14="http://schemas.microsoft.com/office/drawing/2010/main" val="0"/>
              </a:ext>
            </a:extLst>
          </a:blip>
          <a:srcRect/>
          <a:stretch>
            <a:fillRect/>
          </a:stretch>
        </p:blipFill>
        <p:spPr bwMode="auto">
          <a:xfrm>
            <a:off x="5131951" y="344979"/>
            <a:ext cx="6754622" cy="6224954"/>
          </a:xfrm>
          <a:prstGeom prst="rect">
            <a:avLst/>
          </a:prstGeom>
          <a:noFill/>
          <a:ln>
            <a:noFill/>
          </a:ln>
        </p:spPr>
      </p:pic>
    </p:spTree>
    <p:extLst>
      <p:ext uri="{BB962C8B-B14F-4D97-AF65-F5344CB8AC3E}">
        <p14:creationId xmlns:p14="http://schemas.microsoft.com/office/powerpoint/2010/main" val="424749937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Quantitative Data Analysis</a:t>
            </a:r>
            <a:endParaRPr lang="en-GB" dirty="0"/>
          </a:p>
        </p:txBody>
      </p:sp>
      <p:sp>
        <p:nvSpPr>
          <p:cNvPr id="3" name="Content Placeholder 2"/>
          <p:cNvSpPr>
            <a:spLocks noGrp="1"/>
          </p:cNvSpPr>
          <p:nvPr>
            <p:ph sz="quarter" idx="13"/>
          </p:nvPr>
        </p:nvSpPr>
        <p:spPr/>
        <p:txBody>
          <a:bodyPr/>
          <a:lstStyle/>
          <a:p>
            <a:r>
              <a:rPr lang="en-GB" dirty="0" smtClean="0"/>
              <a:t>Graphs</a:t>
            </a:r>
          </a:p>
          <a:p>
            <a:r>
              <a:rPr lang="en-GB" dirty="0" smtClean="0"/>
              <a:t>Tables</a:t>
            </a:r>
          </a:p>
          <a:p>
            <a:r>
              <a:rPr lang="en-GB" dirty="0" smtClean="0"/>
              <a:t>Figures</a:t>
            </a:r>
            <a:endParaRPr lang="en-GB" dirty="0"/>
          </a:p>
        </p:txBody>
      </p:sp>
    </p:spTree>
    <p:extLst>
      <p:ext uri="{BB962C8B-B14F-4D97-AF65-F5344CB8AC3E}">
        <p14:creationId xmlns:p14="http://schemas.microsoft.com/office/powerpoint/2010/main" val="30385653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Some Rules for graphs</a:t>
            </a:r>
            <a:endParaRPr lang="en-GB" dirty="0"/>
          </a:p>
        </p:txBody>
      </p:sp>
      <p:sp>
        <p:nvSpPr>
          <p:cNvPr id="3" name="Content Placeholder 2"/>
          <p:cNvSpPr>
            <a:spLocks noGrp="1"/>
          </p:cNvSpPr>
          <p:nvPr>
            <p:ph sz="quarter" idx="13"/>
          </p:nvPr>
        </p:nvSpPr>
        <p:spPr/>
        <p:txBody>
          <a:bodyPr/>
          <a:lstStyle/>
          <a:p>
            <a:pPr marL="452628" indent="-342900">
              <a:defRPr/>
            </a:pPr>
            <a:r>
              <a:rPr lang="en-GB" dirty="0"/>
              <a:t>Descriptive title </a:t>
            </a:r>
          </a:p>
          <a:p>
            <a:pPr marL="452628" indent="-342900">
              <a:defRPr/>
            </a:pPr>
            <a:r>
              <a:rPr lang="en-GB" dirty="0"/>
              <a:t>Clear labels – on each axis	</a:t>
            </a:r>
          </a:p>
          <a:p>
            <a:pPr marL="452628" indent="-342900">
              <a:defRPr/>
            </a:pPr>
            <a:r>
              <a:rPr lang="en-GB" dirty="0"/>
              <a:t>Suitable, clear scale on each axis</a:t>
            </a:r>
          </a:p>
          <a:p>
            <a:pPr marL="452628" indent="-342900">
              <a:defRPr/>
            </a:pPr>
            <a:r>
              <a:rPr lang="en-GB" dirty="0"/>
              <a:t>Distinct colour tones </a:t>
            </a:r>
          </a:p>
          <a:p>
            <a:pPr marL="452628" indent="-342900">
              <a:defRPr/>
            </a:pPr>
            <a:r>
              <a:rPr lang="en-GB" dirty="0"/>
              <a:t>Key (if colour coding is not obvious)</a:t>
            </a:r>
          </a:p>
          <a:p>
            <a:endParaRPr lang="en-GB" dirty="0"/>
          </a:p>
        </p:txBody>
      </p:sp>
    </p:spTree>
    <p:extLst>
      <p:ext uri="{BB962C8B-B14F-4D97-AF65-F5344CB8AC3E}">
        <p14:creationId xmlns:p14="http://schemas.microsoft.com/office/powerpoint/2010/main" val="299574113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Tables v figures</a:t>
            </a:r>
            <a:endParaRPr lang="en-GB" dirty="0"/>
          </a:p>
        </p:txBody>
      </p:sp>
      <p:sp>
        <p:nvSpPr>
          <p:cNvPr id="4" name="Text Placeholder 3"/>
          <p:cNvSpPr>
            <a:spLocks noGrp="1"/>
          </p:cNvSpPr>
          <p:nvPr>
            <p:ph type="body" idx="1"/>
          </p:nvPr>
        </p:nvSpPr>
        <p:spPr/>
        <p:txBody>
          <a:bodyPr/>
          <a:lstStyle/>
          <a:p>
            <a:r>
              <a:rPr lang="en-GB" dirty="0" smtClean="0"/>
              <a:t>Tables</a:t>
            </a:r>
            <a:endParaRPr lang="en-GB" dirty="0"/>
          </a:p>
        </p:txBody>
      </p:sp>
      <p:sp>
        <p:nvSpPr>
          <p:cNvPr id="6" name="Content Placeholder 5"/>
          <p:cNvSpPr>
            <a:spLocks noGrp="1"/>
          </p:cNvSpPr>
          <p:nvPr>
            <p:ph sz="quarter" idx="13"/>
          </p:nvPr>
        </p:nvSpPr>
        <p:spPr/>
        <p:txBody>
          <a:bodyPr/>
          <a:lstStyle/>
          <a:p>
            <a:r>
              <a:rPr lang="en-GB" dirty="0"/>
              <a:t>Anything that has rows and columns </a:t>
            </a:r>
          </a:p>
          <a:p>
            <a:endParaRPr lang="en-GB" dirty="0"/>
          </a:p>
        </p:txBody>
      </p:sp>
      <p:sp>
        <p:nvSpPr>
          <p:cNvPr id="5" name="Text Placeholder 4"/>
          <p:cNvSpPr>
            <a:spLocks noGrp="1"/>
          </p:cNvSpPr>
          <p:nvPr>
            <p:ph type="body" sz="quarter" idx="3"/>
          </p:nvPr>
        </p:nvSpPr>
        <p:spPr/>
        <p:txBody>
          <a:bodyPr/>
          <a:lstStyle/>
          <a:p>
            <a:r>
              <a:rPr lang="en-GB" dirty="0" smtClean="0"/>
              <a:t>Figures</a:t>
            </a:r>
            <a:endParaRPr lang="en-GB" dirty="0"/>
          </a:p>
        </p:txBody>
      </p:sp>
      <p:sp>
        <p:nvSpPr>
          <p:cNvPr id="7" name="Content Placeholder 6"/>
          <p:cNvSpPr>
            <a:spLocks noGrp="1"/>
          </p:cNvSpPr>
          <p:nvPr>
            <p:ph sz="quarter" idx="14"/>
          </p:nvPr>
        </p:nvSpPr>
        <p:spPr/>
        <p:txBody>
          <a:bodyPr/>
          <a:lstStyle/>
          <a:p>
            <a:r>
              <a:rPr lang="en-GB" dirty="0"/>
              <a:t>Everything else</a:t>
            </a:r>
          </a:p>
          <a:p>
            <a:endParaRPr lang="en-GB" dirty="0"/>
          </a:p>
        </p:txBody>
      </p:sp>
    </p:spTree>
    <p:extLst>
      <p:ext uri="{BB962C8B-B14F-4D97-AF65-F5344CB8AC3E}">
        <p14:creationId xmlns:p14="http://schemas.microsoft.com/office/powerpoint/2010/main" val="324213623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Lies, damn Lies and statistics</a:t>
            </a:r>
            <a:endParaRPr lang="en-GB" dirty="0"/>
          </a:p>
        </p:txBody>
      </p:sp>
      <p:sp>
        <p:nvSpPr>
          <p:cNvPr id="3" name="Content Placeholder 2"/>
          <p:cNvSpPr>
            <a:spLocks noGrp="1"/>
          </p:cNvSpPr>
          <p:nvPr>
            <p:ph sz="quarter" idx="13"/>
          </p:nvPr>
        </p:nvSpPr>
        <p:spPr/>
        <p:txBody>
          <a:bodyPr/>
          <a:lstStyle/>
          <a:p>
            <a:endParaRPr lang="en-GB" dirty="0"/>
          </a:p>
        </p:txBody>
      </p:sp>
      <p:pic>
        <p:nvPicPr>
          <p:cNvPr id="4" name="Picture 4" descr="C:\Documents and Settings\Josh Hammond\Desktop\ma03039.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72934" y="1768320"/>
            <a:ext cx="5278696" cy="4621650"/>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34521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3"/>
          </p:nvPr>
        </p:nvSpPr>
        <p:spPr/>
        <p:txBody>
          <a:bodyPr/>
          <a:lstStyle/>
          <a:p>
            <a:endParaRPr lang="en-GB"/>
          </a:p>
        </p:txBody>
      </p:sp>
      <p:pic>
        <p:nvPicPr>
          <p:cNvPr id="4" name="Picture 4" descr="C:\Documents and Settings\Josh Hammond\Desktop\ma0304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205197" y="343878"/>
            <a:ext cx="5195574" cy="601687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4521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Task - Averages</a:t>
            </a:r>
            <a:endParaRPr lang="en-GB" dirty="0"/>
          </a:p>
        </p:txBody>
      </p:sp>
      <p:sp>
        <p:nvSpPr>
          <p:cNvPr id="3" name="Content Placeholder 2"/>
          <p:cNvSpPr>
            <a:spLocks noGrp="1"/>
          </p:cNvSpPr>
          <p:nvPr>
            <p:ph sz="quarter" idx="13"/>
          </p:nvPr>
        </p:nvSpPr>
        <p:spPr>
          <a:xfrm>
            <a:off x="6878164" y="2214694"/>
            <a:ext cx="4400062" cy="3424107"/>
          </a:xfrm>
        </p:spPr>
        <p:txBody>
          <a:bodyPr/>
          <a:lstStyle/>
          <a:p>
            <a:r>
              <a:rPr lang="en-GB" dirty="0" smtClean="0"/>
              <a:t>Using this data set, calculate the</a:t>
            </a:r>
          </a:p>
          <a:p>
            <a:pPr lvl="1"/>
            <a:r>
              <a:rPr lang="en-GB" dirty="0" smtClean="0"/>
              <a:t>Mean</a:t>
            </a:r>
          </a:p>
          <a:p>
            <a:pPr lvl="1"/>
            <a:r>
              <a:rPr lang="en-GB" dirty="0" smtClean="0"/>
              <a:t>Median</a:t>
            </a:r>
          </a:p>
          <a:p>
            <a:pPr lvl="1"/>
            <a:r>
              <a:rPr lang="en-GB" dirty="0" smtClean="0"/>
              <a:t>Mode</a:t>
            </a:r>
          </a:p>
          <a:p>
            <a:pPr lvl="1"/>
            <a:r>
              <a:rPr lang="en-GB" dirty="0" smtClean="0"/>
              <a:t>Range</a:t>
            </a:r>
          </a:p>
          <a:p>
            <a:endParaRPr lang="en-GB" dirty="0"/>
          </a:p>
          <a:p>
            <a:r>
              <a:rPr lang="en-GB" dirty="0" smtClean="0"/>
              <a:t>For information consult page 107 </a:t>
            </a:r>
            <a:endParaRPr lang="en-GB" dirty="0"/>
          </a:p>
        </p:txBody>
      </p:sp>
      <p:pic>
        <p:nvPicPr>
          <p:cNvPr id="4" name="Content Placeholder 4"/>
          <p:cNvPicPr>
            <a:picLocks/>
          </p:cNvPicPr>
          <p:nvPr/>
        </p:nvPicPr>
        <p:blipFill>
          <a:blip r:embed="rId2">
            <a:extLst>
              <a:ext uri="{28A0092B-C50C-407E-A947-70E740481C1C}">
                <a14:useLocalDpi xmlns:a14="http://schemas.microsoft.com/office/drawing/2010/main" val="0"/>
              </a:ext>
            </a:extLst>
          </a:blip>
          <a:srcRect/>
          <a:stretch>
            <a:fillRect/>
          </a:stretch>
        </p:blipFill>
        <p:spPr bwMode="auto">
          <a:xfrm>
            <a:off x="416169" y="3124021"/>
            <a:ext cx="6019800" cy="2109355"/>
          </a:xfrm>
          <a:prstGeom prst="rect">
            <a:avLst/>
          </a:prstGeom>
          <a:noFill/>
          <a:ln>
            <a:noFill/>
          </a:ln>
        </p:spPr>
      </p:pic>
    </p:spTree>
    <p:extLst>
      <p:ext uri="{BB962C8B-B14F-4D97-AF65-F5344CB8AC3E}">
        <p14:creationId xmlns:p14="http://schemas.microsoft.com/office/powerpoint/2010/main" val="4081171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sz="quarter" idx="13"/>
          </p:nvPr>
        </p:nvSpPr>
        <p:spPr/>
        <p:txBody>
          <a:bodyPr/>
          <a:lstStyle/>
          <a:p>
            <a:r>
              <a:rPr lang="en-GB" dirty="0" smtClean="0"/>
              <a:t>Can you</a:t>
            </a:r>
          </a:p>
          <a:p>
            <a:pPr lvl="1"/>
            <a:r>
              <a:rPr lang="en-GB" dirty="0"/>
              <a:t>Create an effective research project</a:t>
            </a:r>
          </a:p>
          <a:p>
            <a:pPr lvl="1"/>
            <a:r>
              <a:rPr lang="en-GB" dirty="0"/>
              <a:t>Select an appropriate research methodology for your research project</a:t>
            </a:r>
          </a:p>
          <a:p>
            <a:pPr marL="457200" lvl="1" indent="0">
              <a:buNone/>
            </a:pPr>
            <a:endParaRPr lang="en-GB" dirty="0"/>
          </a:p>
        </p:txBody>
      </p:sp>
    </p:spTree>
    <p:extLst>
      <p:ext uri="{BB962C8B-B14F-4D97-AF65-F5344CB8AC3E}">
        <p14:creationId xmlns:p14="http://schemas.microsoft.com/office/powerpoint/2010/main" val="131868039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Questions</a:t>
            </a:r>
            <a:endParaRPr lang="en-GB" dirty="0"/>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62141499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Further reading</a:t>
            </a:r>
            <a:endParaRPr lang="en-GB" dirty="0"/>
          </a:p>
        </p:txBody>
      </p:sp>
      <p:sp>
        <p:nvSpPr>
          <p:cNvPr id="3" name="Content Placeholder 2"/>
          <p:cNvSpPr>
            <a:spLocks noGrp="1"/>
          </p:cNvSpPr>
          <p:nvPr>
            <p:ph sz="quarter" idx="13"/>
          </p:nvPr>
        </p:nvSpPr>
        <p:spPr/>
        <p:txBody>
          <a:bodyPr/>
          <a:lstStyle/>
          <a:p>
            <a:r>
              <a:rPr lang="en-GB" dirty="0" smtClean="0"/>
              <a:t>Next week we will be conducting a mini research project, please read chapters 5 and 6 of ‘Success with your education research project’ by John Sharp.</a:t>
            </a:r>
          </a:p>
          <a:p>
            <a:endParaRPr lang="en-GB" dirty="0"/>
          </a:p>
          <a:p>
            <a:r>
              <a:rPr lang="en-GB" dirty="0" smtClean="0"/>
              <a:t>This will help you with structuring your mini project.</a:t>
            </a:r>
          </a:p>
          <a:p>
            <a:endParaRPr lang="en-GB" dirty="0"/>
          </a:p>
          <a:p>
            <a:r>
              <a:rPr lang="en-GB" dirty="0" smtClean="0"/>
              <a:t>Chapter 7 will be of interest for those considering a dissertation or a research based independent project.</a:t>
            </a:r>
            <a:endParaRPr lang="en-GB" dirty="0"/>
          </a:p>
        </p:txBody>
      </p:sp>
    </p:spTree>
    <p:extLst>
      <p:ext uri="{BB962C8B-B14F-4D97-AF65-F5344CB8AC3E}">
        <p14:creationId xmlns:p14="http://schemas.microsoft.com/office/powerpoint/2010/main" val="1779693109"/>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docProps/app.xml><?xml version="1.0" encoding="utf-8"?>
<Properties xmlns="http://schemas.openxmlformats.org/officeDocument/2006/extended-properties" xmlns:vt="http://schemas.openxmlformats.org/officeDocument/2006/docPropsVTypes">
  <Template>TM04033925[[fn=Droplet]]</Template>
  <TotalTime>964</TotalTime>
  <Words>1538</Words>
  <Application>Microsoft Office PowerPoint</Application>
  <PresentationFormat>Widescreen</PresentationFormat>
  <Paragraphs>250</Paragraphs>
  <Slides>45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45</vt:i4>
      </vt:variant>
    </vt:vector>
  </HeadingPairs>
  <TitlesOfParts>
    <vt:vector size="48" baseType="lpstr">
      <vt:lpstr>Arial</vt:lpstr>
      <vt:lpstr>Tw Cen MT</vt:lpstr>
      <vt:lpstr>Droplet</vt:lpstr>
      <vt:lpstr>Researching and Working in Educational Contexts</vt:lpstr>
      <vt:lpstr>Objectives</vt:lpstr>
      <vt:lpstr>How do I set up a research project</vt:lpstr>
      <vt:lpstr>Characteristics and requirements of the research process</vt:lpstr>
      <vt:lpstr>What are the essential components?</vt:lpstr>
      <vt:lpstr>I think that if I change this something new will happen</vt:lpstr>
      <vt:lpstr>Hypothesis</vt:lpstr>
      <vt:lpstr>Can you think of an example of a hypothesis?</vt:lpstr>
      <vt:lpstr>Examples of an hypothesis</vt:lpstr>
      <vt:lpstr>Variables</vt:lpstr>
      <vt:lpstr>Controlling Variables</vt:lpstr>
      <vt:lpstr>Recap</vt:lpstr>
      <vt:lpstr>I wonder if anyone else has written about this?</vt:lpstr>
      <vt:lpstr>Mind Map</vt:lpstr>
      <vt:lpstr>Definition of a literature review</vt:lpstr>
      <vt:lpstr>What is the literature review for?</vt:lpstr>
      <vt:lpstr>What can I use in my literature review?</vt:lpstr>
      <vt:lpstr>BUT…</vt:lpstr>
      <vt:lpstr>Where do I get my own data from?</vt:lpstr>
      <vt:lpstr>Key terms</vt:lpstr>
      <vt:lpstr>Methods of Data Collection</vt:lpstr>
      <vt:lpstr>Task</vt:lpstr>
      <vt:lpstr>Interviews</vt:lpstr>
      <vt:lpstr>Advantages and disadvantages of interviews</vt:lpstr>
      <vt:lpstr>The questionnaire</vt:lpstr>
      <vt:lpstr>Advantages and disadvantages of Questionnaires</vt:lpstr>
      <vt:lpstr>Types of Questionnaire</vt:lpstr>
      <vt:lpstr>Observations</vt:lpstr>
      <vt:lpstr>Advantages and disadvantages of observation </vt:lpstr>
      <vt:lpstr>Types of observation</vt:lpstr>
      <vt:lpstr>Things to consider</vt:lpstr>
      <vt:lpstr>What do these mean?</vt:lpstr>
      <vt:lpstr>Methods of observation</vt:lpstr>
      <vt:lpstr>What does all this stuff mean?</vt:lpstr>
      <vt:lpstr>Recap</vt:lpstr>
      <vt:lpstr>Qualitative Data Analysis</vt:lpstr>
      <vt:lpstr>Quantitative Data Analysis</vt:lpstr>
      <vt:lpstr>Some Rules for graphs</vt:lpstr>
      <vt:lpstr>Tables v figures</vt:lpstr>
      <vt:lpstr>Lies, damn Lies and statistics</vt:lpstr>
      <vt:lpstr>PowerPoint Presentation</vt:lpstr>
      <vt:lpstr>Task - Averages</vt:lpstr>
      <vt:lpstr>Objectives</vt:lpstr>
      <vt:lpstr>Questions</vt:lpstr>
      <vt:lpstr>Further reading</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Researching and Working in Educational Contexts</dc:title>
  <dc:creator>Ross Phillips (P143604)</dc:creator>
  <cp:lastModifiedBy>Ross Phillips</cp:lastModifiedBy>
  <cp:revision>9</cp:revision>
  <dcterms:created xsi:type="dcterms:W3CDTF">2017-11-22T09:43:35Z</dcterms:created>
  <dcterms:modified xsi:type="dcterms:W3CDTF">2017-12-07T09:37:11Z</dcterms:modified>
</cp:coreProperties>
</file>