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3" autoAdjust="0"/>
    <p:restoredTop sz="94660"/>
  </p:normalViewPr>
  <p:slideViewPr>
    <p:cSldViewPr snapToGrid="0">
      <p:cViewPr varScale="1">
        <p:scale>
          <a:sx n="93" d="100"/>
          <a:sy n="93" d="100"/>
        </p:scale>
        <p:origin x="72" y="5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62E792-7A50-487B-9012-362730A61DEF}" type="datetimeFigureOut">
              <a:rPr lang="en-GB" smtClean="0"/>
              <a:t>28/01/2020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50DC0C-87EB-4F3A-8AD7-2FE2F9B637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01306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reeform 7"/>
          <p:cNvSpPr>
            <a:spLocks noChangeArrowheads="1"/>
          </p:cNvSpPr>
          <p:nvPr/>
        </p:nvSpPr>
        <p:spPr bwMode="auto">
          <a:xfrm>
            <a:off x="812800" y="1219200"/>
            <a:ext cx="10566400" cy="914400"/>
          </a:xfrm>
          <a:custGeom>
            <a:avLst/>
            <a:gdLst>
              <a:gd name="T0" fmla="*/ 0 w 1000"/>
              <a:gd name="T1" fmla="*/ 8361273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2540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5" name="Line 8"/>
          <p:cNvSpPr>
            <a:spLocks noChangeShapeType="1"/>
          </p:cNvSpPr>
          <p:nvPr/>
        </p:nvSpPr>
        <p:spPr bwMode="auto">
          <a:xfrm>
            <a:off x="2641601" y="3962400"/>
            <a:ext cx="8682567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35842" name="Rectangle 2"/>
          <p:cNvSpPr>
            <a:spLocks noGrp="1" noChangeArrowheads="1"/>
          </p:cNvSpPr>
          <p:nvPr>
            <p:ph type="ctrTitle"/>
          </p:nvPr>
        </p:nvSpPr>
        <p:spPr>
          <a:xfrm>
            <a:off x="1219201" y="1524000"/>
            <a:ext cx="10164233" cy="1752600"/>
          </a:xfrm>
        </p:spPr>
        <p:txBody>
          <a:bodyPr/>
          <a:lstStyle>
            <a:lvl1pPr>
              <a:defRPr sz="5000"/>
            </a:lvl1pPr>
          </a:lstStyle>
          <a:p>
            <a:pPr lvl="0"/>
            <a:r>
              <a:rPr lang="en-GB" altLang="en-US" noProof="0" smtClean="0"/>
              <a:t>Click to edit Master title style</a:t>
            </a:r>
          </a:p>
        </p:txBody>
      </p:sp>
      <p:sp>
        <p:nvSpPr>
          <p:cNvPr id="3584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2641600" y="3962400"/>
            <a:ext cx="87376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/>
            </a:lvl1pPr>
          </a:lstStyle>
          <a:p>
            <a:pPr lvl="0"/>
            <a:r>
              <a:rPr lang="en-GB" altLang="en-US" noProof="0" smtClean="0"/>
              <a:t>Click to edit Master subtitle style</a:t>
            </a:r>
          </a:p>
        </p:txBody>
      </p:sp>
      <p:sp>
        <p:nvSpPr>
          <p:cNvPr id="6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4165600" y="6243638"/>
            <a:ext cx="3860800" cy="457200"/>
          </a:xfrm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5081BF33-9844-4AC1-844F-4A29F5CAC78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52651258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06D56F-5B9F-4C34-B81D-C1EFBC428BF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862954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C042856-9974-46FE-B5C5-C6AEE1EDCC2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621209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307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9C432C87-43AB-4530-B8F3-3570D8E5845D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2880236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4C85A51-7439-4F9E-A21C-06BDA6460889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1386205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BF2B420C-3C3B-4F7D-A77F-502E3456AEC0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432958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64C49878-E10A-461C-9F14-AB0D26130CA4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125413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6FAE705-8F74-4E3A-9470-48C0368602EC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8996746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047F8A7-FE05-4837-83E9-F7496172C87B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3662223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08569A0A-C161-46EB-8BEB-5E9A451C748E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33118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7813"/>
            <a:ext cx="2743200" cy="585311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7813"/>
            <a:ext cx="8026400" cy="585311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4C491F9A-02AE-47CC-AC6C-53143EB8CB4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19898231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7814"/>
            <a:ext cx="10972800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1"/>
            <a:ext cx="10972800" cy="45307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34820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609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>
                <a:latin typeface="+mj-lt"/>
              </a:defRPr>
            </a:lvl1pPr>
          </a:lstStyle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1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4165600" y="6248400"/>
            <a:ext cx="3860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>
                <a:latin typeface="+mj-lt"/>
              </a:defRPr>
            </a:lvl1pPr>
          </a:lstStyle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t>DSP &amp; Communications</a:t>
            </a:r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34822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737600" y="6243638"/>
            <a:ext cx="28448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+mj-lt"/>
              </a:defRPr>
            </a:lvl1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3B3F08-1B0E-4051-AEA3-6387EF1EEE22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Garamond"/>
                <a:ea typeface="+mn-ea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‹#›</a:t>
            </a:fld>
            <a:endParaRPr kumimoji="0" lang="en-GB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Garamond"/>
              <a:ea typeface="+mn-ea"/>
              <a:cs typeface="+mn-cs"/>
            </a:endParaRPr>
          </a:p>
        </p:txBody>
      </p:sp>
      <p:sp>
        <p:nvSpPr>
          <p:cNvPr id="1031" name="Freeform 7"/>
          <p:cNvSpPr>
            <a:spLocks noChangeArrowheads="1"/>
          </p:cNvSpPr>
          <p:nvPr/>
        </p:nvSpPr>
        <p:spPr bwMode="auto">
          <a:xfrm>
            <a:off x="508000" y="228600"/>
            <a:ext cx="10972800" cy="609600"/>
          </a:xfrm>
          <a:custGeom>
            <a:avLst/>
            <a:gdLst>
              <a:gd name="T0" fmla="*/ 0 w 1000"/>
              <a:gd name="T1" fmla="*/ 371612160 h 1000"/>
              <a:gd name="T2" fmla="*/ 0 w 1000"/>
              <a:gd name="T3" fmla="*/ 0 h 1000"/>
              <a:gd name="T4" fmla="*/ 2147483647 w 1000"/>
              <a:gd name="T5" fmla="*/ 0 h 1000"/>
              <a:gd name="T6" fmla="*/ 0 60000 65536"/>
              <a:gd name="T7" fmla="*/ 0 60000 65536"/>
              <a:gd name="T8" fmla="*/ 0 60000 65536"/>
            </a:gdLst>
            <a:ahLst/>
            <a:cxnLst>
              <a:cxn ang="T6">
                <a:pos x="T0" y="T1"/>
              </a:cxn>
              <a:cxn ang="T7">
                <a:pos x="T2" y="T3"/>
              </a:cxn>
              <a:cxn ang="T8">
                <a:pos x="T4" y="T5"/>
              </a:cxn>
            </a:cxnLst>
            <a:rect l="0" t="0" r="r" b="b"/>
            <a:pathLst>
              <a:path w="1000" h="1000">
                <a:moveTo>
                  <a:pt x="0" y="1000"/>
                </a:moveTo>
                <a:lnTo>
                  <a:pt x="0" y="0"/>
                </a:lnTo>
                <a:lnTo>
                  <a:pt x="1000" y="0"/>
                </a:lnTo>
              </a:path>
            </a:pathLst>
          </a:custGeom>
          <a:noFill/>
          <a:ln w="19050" cap="flat" cmpd="sng">
            <a:solidFill>
              <a:schemeClr val="accent1"/>
            </a:solidFill>
            <a:prstDash val="solid"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  <p:sp>
        <p:nvSpPr>
          <p:cNvPr id="1032" name="Line 8"/>
          <p:cNvSpPr>
            <a:spLocks noChangeShapeType="1"/>
          </p:cNvSpPr>
          <p:nvPr/>
        </p:nvSpPr>
        <p:spPr bwMode="auto">
          <a:xfrm>
            <a:off x="609600" y="6172200"/>
            <a:ext cx="10972800" cy="0"/>
          </a:xfrm>
          <a:prstGeom prst="line">
            <a:avLst/>
          </a:prstGeom>
          <a:noFill/>
          <a:ln w="19050">
            <a:solidFill>
              <a:schemeClr val="accent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0329079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hf hdr="0" dt="0"/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Garamond" pitchFamily="18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3000">
          <a:solidFill>
            <a:schemeClr val="tx1"/>
          </a:solidFill>
          <a:latin typeface="+mn-lt"/>
          <a:ea typeface="+mn-ea"/>
          <a:cs typeface="+mn-cs"/>
        </a:defRPr>
      </a:lvl1pPr>
      <a:lvl2pPr marL="669925" indent="-325438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60000"/>
        <a:buFont typeface="Wingdings" pitchFamily="2" charset="2"/>
        <a:buChar char="q"/>
        <a:defRPr sz="2600">
          <a:solidFill>
            <a:schemeClr val="tx1"/>
          </a:solidFill>
          <a:latin typeface="+mn-lt"/>
        </a:defRPr>
      </a:lvl2pPr>
      <a:lvl3pPr marL="1022350" indent="-350838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5000"/>
        <a:buFont typeface="Wingdings" pitchFamily="2" charset="2"/>
        <a:buChar char="n"/>
        <a:defRPr sz="2200">
          <a:solidFill>
            <a:schemeClr val="tx1"/>
          </a:solidFill>
          <a:latin typeface="+mn-lt"/>
        </a:defRPr>
      </a:lvl3pPr>
      <a:lvl4pPr marL="1339850" indent="-315913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q"/>
        <a:defRPr sz="2000">
          <a:solidFill>
            <a:schemeClr val="tx1"/>
          </a:solidFill>
          <a:latin typeface="+mn-lt"/>
        </a:defRPr>
      </a:lvl4pPr>
      <a:lvl5pPr marL="1681163" indent="-339725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5pPr>
      <a:lvl6pPr marL="21383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6pPr>
      <a:lvl7pPr marL="25955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7pPr>
      <a:lvl8pPr marL="30527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8pPr>
      <a:lvl9pPr marL="3509963" indent="-339725" algn="l" rtl="0" fontAlgn="base">
        <a:spcBef>
          <a:spcPct val="20000"/>
        </a:spcBef>
        <a:spcAft>
          <a:spcPct val="0"/>
        </a:spcAft>
        <a:buClr>
          <a:schemeClr val="accent1"/>
        </a:buClr>
        <a:buSzPct val="75000"/>
        <a:buFont typeface="Wingdings" pitchFamily="2" charset="2"/>
        <a:buChar char="§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Paraphrasing – Tips to Help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Kerry Tudor, UWTSD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3126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6000" dirty="0" smtClean="0"/>
              <a:t>Why should you paraphrase?</a:t>
            </a:r>
            <a:endParaRPr lang="en-US" sz="60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Helps you to understand the topic in a more independent way</a:t>
            </a:r>
            <a:endParaRPr lang="en-GB" dirty="0"/>
          </a:p>
          <a:p>
            <a:r>
              <a:rPr lang="en-GB" dirty="0" smtClean="0"/>
              <a:t>Means smoother integration of information into your work</a:t>
            </a:r>
          </a:p>
          <a:p>
            <a:r>
              <a:rPr lang="en-GB" dirty="0"/>
              <a:t>Supports your </a:t>
            </a:r>
            <a:r>
              <a:rPr lang="en-GB" dirty="0" smtClean="0"/>
              <a:t>arguments</a:t>
            </a:r>
            <a:endParaRPr lang="en-GB" dirty="0"/>
          </a:p>
          <a:p>
            <a:r>
              <a:rPr lang="en-GB" dirty="0"/>
              <a:t>Demonstrates your level of knowledge and </a:t>
            </a:r>
            <a:r>
              <a:rPr lang="en-GB" dirty="0" smtClean="0"/>
              <a:t>understanding</a:t>
            </a:r>
          </a:p>
          <a:p>
            <a:r>
              <a:rPr lang="en-GB" dirty="0"/>
              <a:t>Can help to make complex ideas more clear and simple</a:t>
            </a:r>
          </a:p>
          <a:p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8495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 smtClean="0"/>
              <a:t>Six steps for effective paraphrasing</a:t>
            </a:r>
            <a:endParaRPr lang="en-US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dirty="0" smtClean="0"/>
              <a:t>Write your paraphrase from your notes and reflections </a:t>
            </a:r>
            <a:r>
              <a:rPr lang="en-GB" b="1" dirty="0" smtClean="0">
                <a:solidFill>
                  <a:srgbClr val="FF0000"/>
                </a:solidFill>
              </a:rPr>
              <a:t>NOT</a:t>
            </a:r>
            <a:r>
              <a:rPr lang="en-GB" dirty="0" smtClean="0"/>
              <a:t> straight from the text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Use your own words and writing style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Check that your paraphrase clearly supports the point you are </a:t>
            </a:r>
            <a:r>
              <a:rPr lang="en-GB" dirty="0" smtClean="0"/>
              <a:t>making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Show the reader why and how you are using the </a:t>
            </a:r>
            <a:r>
              <a:rPr lang="en-GB" dirty="0" smtClean="0"/>
              <a:t>paraphrase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Always use an in-text citation</a:t>
            </a:r>
          </a:p>
          <a:p>
            <a:pPr marL="457200" indent="-457200">
              <a:buFont typeface="+mj-lt"/>
              <a:buAutoNum type="arabicPeriod"/>
            </a:pPr>
            <a:r>
              <a:rPr lang="en-GB" dirty="0"/>
              <a:t>Use reference reminder phrases</a:t>
            </a:r>
            <a:endParaRPr lang="en-GB" dirty="0" smtClean="0"/>
          </a:p>
          <a:p>
            <a:pPr marL="457200" indent="-457200"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15636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4370173" cy="90095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Example 1</a:t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endParaRPr lang="en-US" sz="3600" i="1" dirty="0"/>
          </a:p>
        </p:txBody>
      </p:sp>
      <p:pic>
        <p:nvPicPr>
          <p:cNvPr id="4" name="Content Placeholder 3"/>
          <p:cNvPicPr>
            <a:picLocks noGrp="1"/>
          </p:cNvPicPr>
          <p:nvPr>
            <p:ph idx="1"/>
          </p:nvPr>
        </p:nvPicPr>
        <p:blipFill rotWithShape="1">
          <a:blip r:embed="rId2"/>
          <a:srcRect l="23590" t="21197" r="45513" b="11795"/>
          <a:stretch/>
        </p:blipFill>
        <p:spPr bwMode="auto">
          <a:xfrm>
            <a:off x="5824151" y="123568"/>
            <a:ext cx="6206695" cy="6734432"/>
          </a:xfrm>
          <a:prstGeom prst="rect">
            <a:avLst/>
          </a:prstGeom>
          <a:ln w="9525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986118" y="1828800"/>
            <a:ext cx="483803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No Paraphrasing (</a:t>
            </a:r>
            <a:r>
              <a:rPr kumimoji="0" lang="en-GB" sz="3200" b="0" i="1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just copied and pasted)</a:t>
            </a:r>
            <a:r>
              <a:rPr kumimoji="0" lang="en-GB" sz="32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 but correct referencing. </a:t>
            </a:r>
            <a:endParaRPr kumimoji="0" lang="en-US" sz="3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277870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2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71600" y="2286000"/>
            <a:ext cx="4957482" cy="3581400"/>
          </a:xfrm>
        </p:spPr>
        <p:txBody>
          <a:bodyPr/>
          <a:lstStyle/>
          <a:p>
            <a:pPr marL="0" indent="0">
              <a:buNone/>
            </a:pPr>
            <a:r>
              <a:rPr lang="en-GB" sz="3200" dirty="0" smtClean="0"/>
              <a:t>Poor paraphrasing and no referencing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27593" t="25982" r="49811" b="19638"/>
          <a:stretch/>
        </p:blipFill>
        <p:spPr bwMode="auto">
          <a:xfrm>
            <a:off x="6723530" y="76200"/>
            <a:ext cx="5396754" cy="6781800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10297523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3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87506" y="2286000"/>
            <a:ext cx="3908612" cy="35814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800" dirty="0" smtClean="0"/>
              <a:t>Reasonable paraphrasing and in-text citations</a:t>
            </a:r>
            <a:endParaRPr lang="en-US" sz="2800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25385" t="50598" r="46795" b="21596"/>
          <a:stretch/>
        </p:blipFill>
        <p:spPr bwMode="auto">
          <a:xfrm>
            <a:off x="4876800" y="1428750"/>
            <a:ext cx="7225554" cy="3797842"/>
          </a:xfrm>
          <a:prstGeom prst="rect">
            <a:avLst/>
          </a:prstGeom>
          <a:ln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2959756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4</a:t>
            </a:r>
            <a:endParaRPr lang="en-US" dirty="0"/>
          </a:p>
        </p:txBody>
      </p:sp>
      <p:pic>
        <p:nvPicPr>
          <p:cNvPr id="4" name="Picture 3"/>
          <p:cNvPicPr/>
          <p:nvPr/>
        </p:nvPicPr>
        <p:blipFill rotWithShape="1">
          <a:blip r:embed="rId2"/>
          <a:srcRect l="25593" t="19214" r="48753" b="53254"/>
          <a:stretch/>
        </p:blipFill>
        <p:spPr bwMode="auto">
          <a:xfrm>
            <a:off x="6562164" y="170328"/>
            <a:ext cx="5540189" cy="3302606"/>
          </a:xfrm>
          <a:prstGeom prst="rect">
            <a:avLst/>
          </a:prstGeom>
          <a:ln w="63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Content Placeholder 4"/>
          <p:cNvPicPr>
            <a:picLocks noGrp="1"/>
          </p:cNvPicPr>
          <p:nvPr>
            <p:ph idx="1"/>
          </p:nvPr>
        </p:nvPicPr>
        <p:blipFill rotWithShape="1">
          <a:blip r:embed="rId2"/>
          <a:srcRect l="25652" t="58900" r="48779" b="9060"/>
          <a:stretch/>
        </p:blipFill>
        <p:spPr bwMode="auto">
          <a:xfrm>
            <a:off x="6562165" y="3472934"/>
            <a:ext cx="5540188" cy="3273009"/>
          </a:xfrm>
          <a:prstGeom prst="rect">
            <a:avLst/>
          </a:prstGeom>
          <a:ln w="6350" cap="sq">
            <a:solidFill>
              <a:srgbClr val="000000"/>
            </a:solidFill>
            <a:prstDash val="solid"/>
            <a:miter lim="800000"/>
          </a:ln>
          <a:effectLst>
            <a:outerShdw blurRad="50800" dist="38100" dir="2700000" algn="tl" rotWithShape="0">
              <a:srgbClr val="000000">
                <a:alpha val="43000"/>
              </a:srgbClr>
            </a:outerShdw>
          </a:effectLst>
          <a:extLst>
            <a:ext uri="{53640926-AAD7-44D8-BBD7-CCE9431645EC}">
              <a14:shadowObscured xmlns:a14="http://schemas.microsoft.com/office/drawing/2010/main"/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1147482" y="1987034"/>
            <a:ext cx="541468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 dirty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Good paraphrasing and referencing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334808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Now it’s your go? 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2283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 common paraphrasing errors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Not showing clearly the switches between your own points and paraphrased points</a:t>
            </a:r>
          </a:p>
          <a:p>
            <a:r>
              <a:rPr lang="en-GB" dirty="0" smtClean="0"/>
              <a:t>Not making enough changes from the original source</a:t>
            </a:r>
          </a:p>
          <a:p>
            <a:r>
              <a:rPr lang="en-GB" dirty="0"/>
              <a:t>Changing individual words but keeping the same sentence pattern as the original </a:t>
            </a:r>
          </a:p>
          <a:p>
            <a:r>
              <a:rPr lang="en-GB" dirty="0"/>
              <a:t>Accidentally changing the meaning of the original </a:t>
            </a:r>
            <a:r>
              <a:rPr lang="en-GB" dirty="0" smtClean="0"/>
              <a:t>text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78021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Four common paraphrasing errors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 smtClean="0"/>
              <a:t>Changing individual words but keeping the same sentence pattern as the original </a:t>
            </a:r>
          </a:p>
          <a:p>
            <a:endParaRPr lang="en-GB" sz="4000" dirty="0"/>
          </a:p>
          <a:p>
            <a:r>
              <a:rPr lang="en-GB" sz="4000" dirty="0" smtClean="0"/>
              <a:t>Accidentally changing the meaning of the original text</a:t>
            </a:r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3458597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Edge">
  <a:themeElements>
    <a:clrScheme name="Edge 7">
      <a:dk1>
        <a:srgbClr val="000000"/>
      </a:dk1>
      <a:lt1>
        <a:srgbClr val="FFFFFF"/>
      </a:lt1>
      <a:dk2>
        <a:srgbClr val="006633"/>
      </a:dk2>
      <a:lt2>
        <a:srgbClr val="5F5F5F"/>
      </a:lt2>
      <a:accent1>
        <a:srgbClr val="CC9900"/>
      </a:accent1>
      <a:accent2>
        <a:srgbClr val="3B812F"/>
      </a:accent2>
      <a:accent3>
        <a:srgbClr val="FFFFFF"/>
      </a:accent3>
      <a:accent4>
        <a:srgbClr val="000000"/>
      </a:accent4>
      <a:accent5>
        <a:srgbClr val="E2CAAA"/>
      </a:accent5>
      <a:accent6>
        <a:srgbClr val="35742A"/>
      </a:accent6>
      <a:hlink>
        <a:srgbClr val="996600"/>
      </a:hlink>
      <a:folHlink>
        <a:srgbClr val="AFBF39"/>
      </a:folHlink>
    </a:clrScheme>
    <a:fontScheme name="Edge">
      <a:majorFont>
        <a:latin typeface="Garamon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non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alt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Edge 1">
        <a:dk1>
          <a:srgbClr val="333333"/>
        </a:dk1>
        <a:lt1>
          <a:srgbClr val="FFFFFF"/>
        </a:lt1>
        <a:dk2>
          <a:srgbClr val="820000"/>
        </a:dk2>
        <a:lt2>
          <a:srgbClr val="FFFFFF"/>
        </a:lt2>
        <a:accent1>
          <a:srgbClr val="FF9900"/>
        </a:accent1>
        <a:accent2>
          <a:srgbClr val="CC3300"/>
        </a:accent2>
        <a:accent3>
          <a:srgbClr val="C1AAAA"/>
        </a:accent3>
        <a:accent4>
          <a:srgbClr val="DADADA"/>
        </a:accent4>
        <a:accent5>
          <a:srgbClr val="FFCAAA"/>
        </a:accent5>
        <a:accent6>
          <a:srgbClr val="B92D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2">
        <a:dk1>
          <a:srgbClr val="333333"/>
        </a:dk1>
        <a:lt1>
          <a:srgbClr val="CCCCFF"/>
        </a:lt1>
        <a:dk2>
          <a:srgbClr val="0B0506"/>
        </a:dk2>
        <a:lt2>
          <a:srgbClr val="FFFFFF"/>
        </a:lt2>
        <a:accent1>
          <a:srgbClr val="3366CC"/>
        </a:accent1>
        <a:accent2>
          <a:srgbClr val="3333CC"/>
        </a:accent2>
        <a:accent3>
          <a:srgbClr val="AAAAAA"/>
        </a:accent3>
        <a:accent4>
          <a:srgbClr val="AEAEDA"/>
        </a:accent4>
        <a:accent5>
          <a:srgbClr val="ADB8E2"/>
        </a:accent5>
        <a:accent6>
          <a:srgbClr val="2D2DB9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3">
        <a:dk1>
          <a:srgbClr val="333333"/>
        </a:dk1>
        <a:lt1>
          <a:srgbClr val="FFFFFF"/>
        </a:lt1>
        <a:dk2>
          <a:srgbClr val="221013"/>
        </a:dk2>
        <a:lt2>
          <a:srgbClr val="FFFFFF"/>
        </a:lt2>
        <a:accent1>
          <a:srgbClr val="CC3300"/>
        </a:accent1>
        <a:accent2>
          <a:srgbClr val="CC9900"/>
        </a:accent2>
        <a:accent3>
          <a:srgbClr val="ABAAAA"/>
        </a:accent3>
        <a:accent4>
          <a:srgbClr val="DADADA"/>
        </a:accent4>
        <a:accent5>
          <a:srgbClr val="E2ADAA"/>
        </a:accent5>
        <a:accent6>
          <a:srgbClr val="B98A00"/>
        </a:accent6>
        <a:hlink>
          <a:srgbClr val="808080"/>
        </a:hlink>
        <a:folHlink>
          <a:srgbClr val="666633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4">
        <a:dk1>
          <a:srgbClr val="11054B"/>
        </a:dk1>
        <a:lt1>
          <a:srgbClr val="FFFFFF"/>
        </a:lt1>
        <a:dk2>
          <a:srgbClr val="0000CC"/>
        </a:dk2>
        <a:lt2>
          <a:srgbClr val="FFFFFF"/>
        </a:lt2>
        <a:accent1>
          <a:srgbClr val="FF6600"/>
        </a:accent1>
        <a:accent2>
          <a:srgbClr val="FF3300"/>
        </a:accent2>
        <a:accent3>
          <a:srgbClr val="AAAAE2"/>
        </a:accent3>
        <a:accent4>
          <a:srgbClr val="DADADA"/>
        </a:accent4>
        <a:accent5>
          <a:srgbClr val="FFB8AA"/>
        </a:accent5>
        <a:accent6>
          <a:srgbClr val="E72D00"/>
        </a:accent6>
        <a:hlink>
          <a:srgbClr val="CC9900"/>
        </a:hlink>
        <a:folHlink>
          <a:srgbClr val="B2B2B2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5">
        <a:dk1>
          <a:srgbClr val="9B8D65"/>
        </a:dk1>
        <a:lt1>
          <a:srgbClr val="F8F8F8"/>
        </a:lt1>
        <a:dk2>
          <a:srgbClr val="002600"/>
        </a:dk2>
        <a:lt2>
          <a:srgbClr val="FAFACC"/>
        </a:lt2>
        <a:accent1>
          <a:srgbClr val="CC9933"/>
        </a:accent1>
        <a:accent2>
          <a:srgbClr val="8F9967"/>
        </a:accent2>
        <a:accent3>
          <a:srgbClr val="AAACAA"/>
        </a:accent3>
        <a:accent4>
          <a:srgbClr val="D4D4D4"/>
        </a:accent4>
        <a:accent5>
          <a:srgbClr val="E2CAAD"/>
        </a:accent5>
        <a:accent6>
          <a:srgbClr val="818A5D"/>
        </a:accent6>
        <a:hlink>
          <a:srgbClr val="336600"/>
        </a:hlink>
        <a:folHlink>
          <a:srgbClr val="808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6">
        <a:dk1>
          <a:srgbClr val="333333"/>
        </a:dk1>
        <a:lt1>
          <a:srgbClr val="FFFFFF"/>
        </a:lt1>
        <a:dk2>
          <a:srgbClr val="006699"/>
        </a:dk2>
        <a:lt2>
          <a:srgbClr val="FFFFFF"/>
        </a:lt2>
        <a:accent1>
          <a:srgbClr val="CC9900"/>
        </a:accent1>
        <a:accent2>
          <a:srgbClr val="FF9900"/>
        </a:accent2>
        <a:accent3>
          <a:srgbClr val="AAB8CA"/>
        </a:accent3>
        <a:accent4>
          <a:srgbClr val="DADADA"/>
        </a:accent4>
        <a:accent5>
          <a:srgbClr val="E2CAAA"/>
        </a:accent5>
        <a:accent6>
          <a:srgbClr val="E78A00"/>
        </a:accent6>
        <a:hlink>
          <a:srgbClr val="FFCC00"/>
        </a:hlink>
        <a:folHlink>
          <a:srgbClr val="706F37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Edge 7">
        <a:dk1>
          <a:srgbClr val="000000"/>
        </a:dk1>
        <a:lt1>
          <a:srgbClr val="FFFFFF"/>
        </a:lt1>
        <a:dk2>
          <a:srgbClr val="006633"/>
        </a:dk2>
        <a:lt2>
          <a:srgbClr val="5F5F5F"/>
        </a:lt2>
        <a:accent1>
          <a:srgbClr val="CC9900"/>
        </a:accent1>
        <a:accent2>
          <a:srgbClr val="3B812F"/>
        </a:accent2>
        <a:accent3>
          <a:srgbClr val="FFFFFF"/>
        </a:accent3>
        <a:accent4>
          <a:srgbClr val="000000"/>
        </a:accent4>
        <a:accent5>
          <a:srgbClr val="E2CAAA"/>
        </a:accent5>
        <a:accent6>
          <a:srgbClr val="35742A"/>
        </a:accent6>
        <a:hlink>
          <a:srgbClr val="996600"/>
        </a:hlink>
        <a:folHlink>
          <a:srgbClr val="AFBF3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8">
        <a:dk1>
          <a:srgbClr val="000000"/>
        </a:dk1>
        <a:lt1>
          <a:srgbClr val="FFFFFF"/>
        </a:lt1>
        <a:dk2>
          <a:srgbClr val="CC0000"/>
        </a:dk2>
        <a:lt2>
          <a:srgbClr val="666699"/>
        </a:lt2>
        <a:accent1>
          <a:srgbClr val="808080"/>
        </a:accent1>
        <a:accent2>
          <a:srgbClr val="999933"/>
        </a:accent2>
        <a:accent3>
          <a:srgbClr val="FFFFFF"/>
        </a:accent3>
        <a:accent4>
          <a:srgbClr val="000000"/>
        </a:accent4>
        <a:accent5>
          <a:srgbClr val="C0C0C0"/>
        </a:accent5>
        <a:accent6>
          <a:srgbClr val="8A8A2D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Edge 9">
        <a:dk1>
          <a:srgbClr val="000000"/>
        </a:dk1>
        <a:lt1>
          <a:srgbClr val="FFFFFF"/>
        </a:lt1>
        <a:dk2>
          <a:srgbClr val="003399"/>
        </a:dk2>
        <a:lt2>
          <a:srgbClr val="666699"/>
        </a:lt2>
        <a:accent1>
          <a:srgbClr val="009999"/>
        </a:accent1>
        <a:accent2>
          <a:srgbClr val="4C6D4E"/>
        </a:accent2>
        <a:accent3>
          <a:srgbClr val="FFFFFF"/>
        </a:accent3>
        <a:accent4>
          <a:srgbClr val="000000"/>
        </a:accent4>
        <a:accent5>
          <a:srgbClr val="AACACA"/>
        </a:accent5>
        <a:accent6>
          <a:srgbClr val="446246"/>
        </a:accent6>
        <a:hlink>
          <a:srgbClr val="4C6D80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</TotalTime>
  <Words>217</Words>
  <Application>Microsoft Office PowerPoint</Application>
  <PresentationFormat>Widescreen</PresentationFormat>
  <Paragraphs>33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Calibri</vt:lpstr>
      <vt:lpstr>Garamond</vt:lpstr>
      <vt:lpstr>Wingdings</vt:lpstr>
      <vt:lpstr>Edge</vt:lpstr>
      <vt:lpstr>Paraphrasing – Tips to Help</vt:lpstr>
      <vt:lpstr>Why should you paraphrase?</vt:lpstr>
      <vt:lpstr>Six steps for effective paraphrasing</vt:lpstr>
      <vt:lpstr>Example 1  </vt:lpstr>
      <vt:lpstr>Example 2</vt:lpstr>
      <vt:lpstr>Example 3</vt:lpstr>
      <vt:lpstr>Example 4</vt:lpstr>
      <vt:lpstr>Now it’s your go? </vt:lpstr>
      <vt:lpstr>Four common paraphrasing errors</vt:lpstr>
      <vt:lpstr>Four common paraphrasing errors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MADE Research Methods and Professional Development </dc:title>
  <dc:creator>John Rees</dc:creator>
  <cp:lastModifiedBy>John Rees</cp:lastModifiedBy>
  <cp:revision>2</cp:revision>
  <dcterms:created xsi:type="dcterms:W3CDTF">2019-10-15T07:41:25Z</dcterms:created>
  <dcterms:modified xsi:type="dcterms:W3CDTF">2020-01-28T14:21:19Z</dcterms:modified>
</cp:coreProperties>
</file>