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  <p:sldMasterId id="2147483667" r:id="rId5"/>
    <p:sldMasterId id="2147483673" r:id="rId6"/>
    <p:sldMasterId id="2147483681" r:id="rId7"/>
    <p:sldMasterId id="2147483684" r:id="rId8"/>
    <p:sldMasterId id="2147483688" r:id="rId9"/>
    <p:sldMasterId id="2147483692" r:id="rId10"/>
  </p:sldMasterIdLst>
  <p:handoutMasterIdLst>
    <p:handoutMasterId r:id="rId41"/>
  </p:handoutMasterIdLst>
  <p:sldIdLst>
    <p:sldId id="288" r:id="rId11"/>
    <p:sldId id="289" r:id="rId12"/>
    <p:sldId id="290" r:id="rId13"/>
    <p:sldId id="291" r:id="rId14"/>
    <p:sldId id="287" r:id="rId15"/>
    <p:sldId id="259" r:id="rId16"/>
    <p:sldId id="260" r:id="rId17"/>
    <p:sldId id="267" r:id="rId18"/>
    <p:sldId id="268" r:id="rId19"/>
    <p:sldId id="269" r:id="rId20"/>
    <p:sldId id="261" r:id="rId21"/>
    <p:sldId id="271" r:id="rId22"/>
    <p:sldId id="262" r:id="rId23"/>
    <p:sldId id="274" r:id="rId24"/>
    <p:sldId id="264" r:id="rId25"/>
    <p:sldId id="265" r:id="rId26"/>
    <p:sldId id="263" r:id="rId27"/>
    <p:sldId id="275" r:id="rId28"/>
    <p:sldId id="276" r:id="rId29"/>
    <p:sldId id="270" r:id="rId30"/>
    <p:sldId id="273" r:id="rId31"/>
    <p:sldId id="277" r:id="rId32"/>
    <p:sldId id="278" r:id="rId33"/>
    <p:sldId id="281" r:id="rId34"/>
    <p:sldId id="286" r:id="rId35"/>
    <p:sldId id="282" r:id="rId36"/>
    <p:sldId id="284" r:id="rId37"/>
    <p:sldId id="283" r:id="rId38"/>
    <p:sldId id="272" r:id="rId39"/>
    <p:sldId id="26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4094FB-E81A-4EA9-BDC7-50948ABCFCCC}" v="5" dt="2024-12-02T13:44:46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>
      <p:cViewPr varScale="1">
        <p:scale>
          <a:sx n="111" d="100"/>
          <a:sy n="111" d="100"/>
        </p:scale>
        <p:origin x="59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microsoft.com/office/2016/11/relationships/changesInfo" Target="changesInfos/changesInfo1.xml"/><Relationship Id="rId20" Type="http://schemas.openxmlformats.org/officeDocument/2006/relationships/slide" Target="slides/slide10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894094FB-E81A-4EA9-BDC7-50948ABCFCCC}"/>
    <pc:docChg chg="custSel modSld">
      <pc:chgData name="Laura Jenkins (IEH)" userId="ae3a07d3-7c51-4381-b786-d01af3331fdb" providerId="ADAL" clId="{894094FB-E81A-4EA9-BDC7-50948ABCFCCC}" dt="2024-12-02T13:46:58.239" v="64" actId="20577"/>
      <pc:docMkLst>
        <pc:docMk/>
      </pc:docMkLst>
      <pc:sldChg chg="modSp mod">
        <pc:chgData name="Laura Jenkins (IEH)" userId="ae3a07d3-7c51-4381-b786-d01af3331fdb" providerId="ADAL" clId="{894094FB-E81A-4EA9-BDC7-50948ABCFCCC}" dt="2024-12-02T13:42:56.840" v="2" actId="1076"/>
        <pc:sldMkLst>
          <pc:docMk/>
          <pc:sldMk cId="956746680" sldId="260"/>
        </pc:sldMkLst>
        <pc:spChg chg="mod">
          <ac:chgData name="Laura Jenkins (IEH)" userId="ae3a07d3-7c51-4381-b786-d01af3331fdb" providerId="ADAL" clId="{894094FB-E81A-4EA9-BDC7-50948ABCFCCC}" dt="2024-12-02T13:42:56.840" v="2" actId="1076"/>
          <ac:spMkLst>
            <pc:docMk/>
            <pc:sldMk cId="956746680" sldId="260"/>
            <ac:spMk id="3" creationId="{00000000-0000-0000-0000-000000000000}"/>
          </ac:spMkLst>
        </pc:spChg>
      </pc:sldChg>
      <pc:sldChg chg="delSp modSp mod delAnim modAnim">
        <pc:chgData name="Laura Jenkins (IEH)" userId="ae3a07d3-7c51-4381-b786-d01af3331fdb" providerId="ADAL" clId="{894094FB-E81A-4EA9-BDC7-50948ABCFCCC}" dt="2024-12-02T13:43:45.539" v="9" actId="1076"/>
        <pc:sldMkLst>
          <pc:docMk/>
          <pc:sldMk cId="1236005211" sldId="262"/>
        </pc:sldMkLst>
        <pc:spChg chg="mod">
          <ac:chgData name="Laura Jenkins (IEH)" userId="ae3a07d3-7c51-4381-b786-d01af3331fdb" providerId="ADAL" clId="{894094FB-E81A-4EA9-BDC7-50948ABCFCCC}" dt="2024-12-02T13:43:39.310" v="7"/>
          <ac:spMkLst>
            <pc:docMk/>
            <pc:sldMk cId="1236005211" sldId="262"/>
            <ac:spMk id="3" creationId="{00000000-0000-0000-0000-000000000000}"/>
          </ac:spMkLst>
        </pc:spChg>
        <pc:spChg chg="del mod">
          <ac:chgData name="Laura Jenkins (IEH)" userId="ae3a07d3-7c51-4381-b786-d01af3331fdb" providerId="ADAL" clId="{894094FB-E81A-4EA9-BDC7-50948ABCFCCC}" dt="2024-12-02T13:43:42.435" v="8" actId="478"/>
          <ac:spMkLst>
            <pc:docMk/>
            <pc:sldMk cId="1236005211" sldId="262"/>
            <ac:spMk id="8" creationId="{3B7FDF21-B9B8-1A39-9B26-3DD0E9F16703}"/>
          </ac:spMkLst>
        </pc:spChg>
        <pc:picChg chg="mod">
          <ac:chgData name="Laura Jenkins (IEH)" userId="ae3a07d3-7c51-4381-b786-d01af3331fdb" providerId="ADAL" clId="{894094FB-E81A-4EA9-BDC7-50948ABCFCCC}" dt="2024-12-02T13:43:45.539" v="9" actId="1076"/>
          <ac:picMkLst>
            <pc:docMk/>
            <pc:sldMk cId="1236005211" sldId="262"/>
            <ac:picMk id="5" creationId="{00000000-0000-0000-0000-000000000000}"/>
          </ac:picMkLst>
        </pc:picChg>
      </pc:sldChg>
      <pc:sldChg chg="modSp mod">
        <pc:chgData name="Laura Jenkins (IEH)" userId="ae3a07d3-7c51-4381-b786-d01af3331fdb" providerId="ADAL" clId="{894094FB-E81A-4EA9-BDC7-50948ABCFCCC}" dt="2024-12-02T13:43:13.701" v="4" actId="1076"/>
        <pc:sldMkLst>
          <pc:docMk/>
          <pc:sldMk cId="1156907736" sldId="268"/>
        </pc:sldMkLst>
        <pc:spChg chg="mod">
          <ac:chgData name="Laura Jenkins (IEH)" userId="ae3a07d3-7c51-4381-b786-d01af3331fdb" providerId="ADAL" clId="{894094FB-E81A-4EA9-BDC7-50948ABCFCCC}" dt="2024-12-02T13:43:13.701" v="4" actId="1076"/>
          <ac:spMkLst>
            <pc:docMk/>
            <pc:sldMk cId="1156907736" sldId="268"/>
            <ac:spMk id="3" creationId="{00000000-0000-0000-0000-000000000000}"/>
          </ac:spMkLst>
        </pc:spChg>
      </pc:sldChg>
      <pc:sldChg chg="modSp mod">
        <pc:chgData name="Laura Jenkins (IEH)" userId="ae3a07d3-7c51-4381-b786-d01af3331fdb" providerId="ADAL" clId="{894094FB-E81A-4EA9-BDC7-50948ABCFCCC}" dt="2024-12-02T13:44:46.605" v="15" actId="1076"/>
        <pc:sldMkLst>
          <pc:docMk/>
          <pc:sldMk cId="782755171" sldId="270"/>
        </pc:sldMkLst>
        <pc:spChg chg="mod">
          <ac:chgData name="Laura Jenkins (IEH)" userId="ae3a07d3-7c51-4381-b786-d01af3331fdb" providerId="ADAL" clId="{894094FB-E81A-4EA9-BDC7-50948ABCFCCC}" dt="2024-12-02T13:44:46.605" v="15" actId="1076"/>
          <ac:spMkLst>
            <pc:docMk/>
            <pc:sldMk cId="782755171" sldId="270"/>
            <ac:spMk id="7" creationId="{00000000-0000-0000-0000-000000000000}"/>
          </ac:spMkLst>
        </pc:spChg>
        <pc:graphicFrameChg chg="mod">
          <ac:chgData name="Laura Jenkins (IEH)" userId="ae3a07d3-7c51-4381-b786-d01af3331fdb" providerId="ADAL" clId="{894094FB-E81A-4EA9-BDC7-50948ABCFCCC}" dt="2024-12-02T13:44:41.821" v="13" actId="1076"/>
          <ac:graphicFrameMkLst>
            <pc:docMk/>
            <pc:sldMk cId="782755171" sldId="270"/>
            <ac:graphicFrameMk id="6" creationId="{00000000-0000-0000-0000-000000000000}"/>
          </ac:graphicFrameMkLst>
        </pc:graphicFrameChg>
      </pc:sldChg>
      <pc:sldChg chg="modSp mod">
        <pc:chgData name="Laura Jenkins (IEH)" userId="ae3a07d3-7c51-4381-b786-d01af3331fdb" providerId="ADAL" clId="{894094FB-E81A-4EA9-BDC7-50948ABCFCCC}" dt="2024-12-02T13:46:58.239" v="64" actId="20577"/>
        <pc:sldMkLst>
          <pc:docMk/>
          <pc:sldMk cId="1681625275" sldId="272"/>
        </pc:sldMkLst>
        <pc:spChg chg="mod">
          <ac:chgData name="Laura Jenkins (IEH)" userId="ae3a07d3-7c51-4381-b786-d01af3331fdb" providerId="ADAL" clId="{894094FB-E81A-4EA9-BDC7-50948ABCFCCC}" dt="2024-12-02T13:46:58.239" v="64" actId="20577"/>
          <ac:spMkLst>
            <pc:docMk/>
            <pc:sldMk cId="1681625275" sldId="272"/>
            <ac:spMk id="2" creationId="{00000000-0000-0000-0000-000000000000}"/>
          </ac:spMkLst>
        </pc:spChg>
      </pc:sldChg>
      <pc:sldChg chg="modSp mod">
        <pc:chgData name="Laura Jenkins (IEH)" userId="ae3a07d3-7c51-4381-b786-d01af3331fdb" providerId="ADAL" clId="{894094FB-E81A-4EA9-BDC7-50948ABCFCCC}" dt="2024-12-02T13:44:01.435" v="10" actId="1076"/>
        <pc:sldMkLst>
          <pc:docMk/>
          <pc:sldMk cId="547400284" sldId="274"/>
        </pc:sldMkLst>
        <pc:spChg chg="mod">
          <ac:chgData name="Laura Jenkins (IEH)" userId="ae3a07d3-7c51-4381-b786-d01af3331fdb" providerId="ADAL" clId="{894094FB-E81A-4EA9-BDC7-50948ABCFCCC}" dt="2024-12-02T13:44:01.435" v="10" actId="1076"/>
          <ac:spMkLst>
            <pc:docMk/>
            <pc:sldMk cId="547400284" sldId="274"/>
            <ac:spMk id="4" creationId="{00000000-0000-0000-0000-000000000000}"/>
          </ac:spMkLst>
        </pc:spChg>
      </pc:sldChg>
      <pc:sldChg chg="modSp">
        <pc:chgData name="Laura Jenkins (IEH)" userId="ae3a07d3-7c51-4381-b786-d01af3331fdb" providerId="ADAL" clId="{894094FB-E81A-4EA9-BDC7-50948ABCFCCC}" dt="2024-12-02T13:44:11.934" v="11" actId="313"/>
        <pc:sldMkLst>
          <pc:docMk/>
          <pc:sldMk cId="3069991132" sldId="275"/>
        </pc:sldMkLst>
        <pc:spChg chg="mod">
          <ac:chgData name="Laura Jenkins (IEH)" userId="ae3a07d3-7c51-4381-b786-d01af3331fdb" providerId="ADAL" clId="{894094FB-E81A-4EA9-BDC7-50948ABCFCCC}" dt="2024-12-02T13:44:11.934" v="11" actId="313"/>
          <ac:spMkLst>
            <pc:docMk/>
            <pc:sldMk cId="3069991132" sldId="275"/>
            <ac:spMk id="3" creationId="{00000000-0000-0000-0000-000000000000}"/>
          </ac:spMkLst>
        </pc:spChg>
      </pc:sldChg>
      <pc:sldChg chg="modSp mod">
        <pc:chgData name="Laura Jenkins (IEH)" userId="ae3a07d3-7c51-4381-b786-d01af3331fdb" providerId="ADAL" clId="{894094FB-E81A-4EA9-BDC7-50948ABCFCCC}" dt="2024-12-02T13:44:17.434" v="12" actId="1076"/>
        <pc:sldMkLst>
          <pc:docMk/>
          <pc:sldMk cId="3058551108" sldId="276"/>
        </pc:sldMkLst>
        <pc:picChg chg="mod">
          <ac:chgData name="Laura Jenkins (IEH)" userId="ae3a07d3-7c51-4381-b786-d01af3331fdb" providerId="ADAL" clId="{894094FB-E81A-4EA9-BDC7-50948ABCFCCC}" dt="2024-12-02T13:44:17.434" v="12" actId="1076"/>
          <ac:picMkLst>
            <pc:docMk/>
            <pc:sldMk cId="3058551108" sldId="276"/>
            <ac:picMk id="5" creationId="{00000000-0000-0000-0000-000000000000}"/>
          </ac:picMkLst>
        </pc:picChg>
      </pc:sldChg>
      <pc:sldChg chg="addSp delSp modSp mod chgLayout">
        <pc:chgData name="Laura Jenkins (IEH)" userId="ae3a07d3-7c51-4381-b786-d01af3331fdb" providerId="ADAL" clId="{894094FB-E81A-4EA9-BDC7-50948ABCFCCC}" dt="2024-12-02T13:45:40.633" v="32" actId="6264"/>
        <pc:sldMkLst>
          <pc:docMk/>
          <pc:sldMk cId="1889630011" sldId="282"/>
        </pc:sldMkLst>
        <pc:spChg chg="mod ord">
          <ac:chgData name="Laura Jenkins (IEH)" userId="ae3a07d3-7c51-4381-b786-d01af3331fdb" providerId="ADAL" clId="{894094FB-E81A-4EA9-BDC7-50948ABCFCCC}" dt="2024-12-02T13:45:40.633" v="32" actId="6264"/>
          <ac:spMkLst>
            <pc:docMk/>
            <pc:sldMk cId="1889630011" sldId="282"/>
            <ac:spMk id="2" creationId="{00000000-0000-0000-0000-000000000000}"/>
          </ac:spMkLst>
        </pc:spChg>
        <pc:spChg chg="del mod ord">
          <ac:chgData name="Laura Jenkins (IEH)" userId="ae3a07d3-7c51-4381-b786-d01af3331fdb" providerId="ADAL" clId="{894094FB-E81A-4EA9-BDC7-50948ABCFCCC}" dt="2024-12-02T13:45:38.973" v="31" actId="478"/>
          <ac:spMkLst>
            <pc:docMk/>
            <pc:sldMk cId="1889630011" sldId="282"/>
            <ac:spMk id="3" creationId="{00000000-0000-0000-0000-000000000000}"/>
          </ac:spMkLst>
        </pc:spChg>
        <pc:spChg chg="mod ord">
          <ac:chgData name="Laura Jenkins (IEH)" userId="ae3a07d3-7c51-4381-b786-d01af3331fdb" providerId="ADAL" clId="{894094FB-E81A-4EA9-BDC7-50948ABCFCCC}" dt="2024-12-02T13:45:40.633" v="32" actId="6264"/>
          <ac:spMkLst>
            <pc:docMk/>
            <pc:sldMk cId="1889630011" sldId="282"/>
            <ac:spMk id="4" creationId="{00000000-0000-0000-0000-000000000000}"/>
          </ac:spMkLst>
        </pc:spChg>
        <pc:spChg chg="add del mod">
          <ac:chgData name="Laura Jenkins (IEH)" userId="ae3a07d3-7c51-4381-b786-d01af3331fdb" providerId="ADAL" clId="{894094FB-E81A-4EA9-BDC7-50948ABCFCCC}" dt="2024-12-02T13:45:08.134" v="19" actId="6264"/>
          <ac:spMkLst>
            <pc:docMk/>
            <pc:sldMk cId="1889630011" sldId="282"/>
            <ac:spMk id="5" creationId="{A2E2ECA5-27CD-1627-0FF9-157A7C85149F}"/>
          </ac:spMkLst>
        </pc:spChg>
        <pc:spChg chg="add del mod">
          <ac:chgData name="Laura Jenkins (IEH)" userId="ae3a07d3-7c51-4381-b786-d01af3331fdb" providerId="ADAL" clId="{894094FB-E81A-4EA9-BDC7-50948ABCFCCC}" dt="2024-12-02T13:45:08.134" v="19" actId="6264"/>
          <ac:spMkLst>
            <pc:docMk/>
            <pc:sldMk cId="1889630011" sldId="282"/>
            <ac:spMk id="6" creationId="{43CABBF3-C0C9-A11A-EC70-AF6281821C9E}"/>
          </ac:spMkLst>
        </pc:spChg>
        <pc:spChg chg="add del mod">
          <ac:chgData name="Laura Jenkins (IEH)" userId="ae3a07d3-7c51-4381-b786-d01af3331fdb" providerId="ADAL" clId="{894094FB-E81A-4EA9-BDC7-50948ABCFCCC}" dt="2024-12-02T13:45:40.633" v="32" actId="6264"/>
          <ac:spMkLst>
            <pc:docMk/>
            <pc:sldMk cId="1889630011" sldId="282"/>
            <ac:spMk id="7" creationId="{7CAED35C-C108-D940-5BCF-0CE5E4E377CC}"/>
          </ac:spMkLst>
        </pc:spChg>
        <pc:spChg chg="add del mod">
          <ac:chgData name="Laura Jenkins (IEH)" userId="ae3a07d3-7c51-4381-b786-d01af3331fdb" providerId="ADAL" clId="{894094FB-E81A-4EA9-BDC7-50948ABCFCCC}" dt="2024-12-02T13:45:40.633" v="32" actId="6264"/>
          <ac:spMkLst>
            <pc:docMk/>
            <pc:sldMk cId="1889630011" sldId="282"/>
            <ac:spMk id="8" creationId="{692B2F7B-E2B0-B37C-F161-8A7D6ADDCAF6}"/>
          </ac:spMkLst>
        </pc:spChg>
      </pc:sldChg>
      <pc:sldChg chg="addSp delSp modSp mod chgLayout">
        <pc:chgData name="Laura Jenkins (IEH)" userId="ae3a07d3-7c51-4381-b786-d01af3331fdb" providerId="ADAL" clId="{894094FB-E81A-4EA9-BDC7-50948ABCFCCC}" dt="2024-12-02T13:45:58.218" v="41" actId="6264"/>
        <pc:sldMkLst>
          <pc:docMk/>
          <pc:sldMk cId="2992211122" sldId="284"/>
        </pc:sldMkLst>
        <pc:spChg chg="mod ord">
          <ac:chgData name="Laura Jenkins (IEH)" userId="ae3a07d3-7c51-4381-b786-d01af3331fdb" providerId="ADAL" clId="{894094FB-E81A-4EA9-BDC7-50948ABCFCCC}" dt="2024-12-02T13:45:58.218" v="41" actId="6264"/>
          <ac:spMkLst>
            <pc:docMk/>
            <pc:sldMk cId="2992211122" sldId="284"/>
            <ac:spMk id="2" creationId="{00000000-0000-0000-0000-000000000000}"/>
          </ac:spMkLst>
        </pc:spChg>
        <pc:spChg chg="mod ord">
          <ac:chgData name="Laura Jenkins (IEH)" userId="ae3a07d3-7c51-4381-b786-d01af3331fdb" providerId="ADAL" clId="{894094FB-E81A-4EA9-BDC7-50948ABCFCCC}" dt="2024-12-02T13:45:58.218" v="41" actId="6264"/>
          <ac:spMkLst>
            <pc:docMk/>
            <pc:sldMk cId="2992211122" sldId="284"/>
            <ac:spMk id="3" creationId="{00000000-0000-0000-0000-000000000000}"/>
          </ac:spMkLst>
        </pc:spChg>
        <pc:spChg chg="add del mod">
          <ac:chgData name="Laura Jenkins (IEH)" userId="ae3a07d3-7c51-4381-b786-d01af3331fdb" providerId="ADAL" clId="{894094FB-E81A-4EA9-BDC7-50948ABCFCCC}" dt="2024-12-02T13:45:58.218" v="41" actId="6264"/>
          <ac:spMkLst>
            <pc:docMk/>
            <pc:sldMk cId="2992211122" sldId="284"/>
            <ac:spMk id="4" creationId="{DD333EE6-0825-1796-C56C-434429DBBDD1}"/>
          </ac:spMkLst>
        </pc:spChg>
        <pc:spChg chg="add del mod">
          <ac:chgData name="Laura Jenkins (IEH)" userId="ae3a07d3-7c51-4381-b786-d01af3331fdb" providerId="ADAL" clId="{894094FB-E81A-4EA9-BDC7-50948ABCFCCC}" dt="2024-12-02T13:45:58.218" v="41" actId="6264"/>
          <ac:spMkLst>
            <pc:docMk/>
            <pc:sldMk cId="2992211122" sldId="284"/>
            <ac:spMk id="5" creationId="{1EEF2D87-C59F-EDA0-7DD3-05D9A5493801}"/>
          </ac:spMkLst>
        </pc:spChg>
      </pc:sldChg>
      <pc:sldChg chg="modSp mod">
        <pc:chgData name="Laura Jenkins (IEH)" userId="ae3a07d3-7c51-4381-b786-d01af3331fdb" providerId="ADAL" clId="{894094FB-E81A-4EA9-BDC7-50948ABCFCCC}" dt="2024-12-02T13:45:01.872" v="18" actId="14100"/>
        <pc:sldMkLst>
          <pc:docMk/>
          <pc:sldMk cId="1007184524" sldId="286"/>
        </pc:sldMkLst>
        <pc:spChg chg="mod">
          <ac:chgData name="Laura Jenkins (IEH)" userId="ae3a07d3-7c51-4381-b786-d01af3331fdb" providerId="ADAL" clId="{894094FB-E81A-4EA9-BDC7-50948ABCFCCC}" dt="2024-12-02T13:45:01.872" v="18" actId="14100"/>
          <ac:spMkLst>
            <pc:docMk/>
            <pc:sldMk cId="1007184524" sldId="286"/>
            <ac:spMk id="5" creationId="{41ABDEDB-3B94-22FF-9B0F-949B2226A631}"/>
          </ac:spMkLst>
        </pc:spChg>
      </pc:sldChg>
      <pc:sldChg chg="modSp mod">
        <pc:chgData name="Laura Jenkins (IEH)" userId="ae3a07d3-7c51-4381-b786-d01af3331fdb" providerId="ADAL" clId="{894094FB-E81A-4EA9-BDC7-50948ABCFCCC}" dt="2024-12-02T13:42:17.198" v="0" actId="207"/>
        <pc:sldMkLst>
          <pc:docMk/>
          <pc:sldMk cId="99386798" sldId="289"/>
        </pc:sldMkLst>
        <pc:spChg chg="mod">
          <ac:chgData name="Laura Jenkins (IEH)" userId="ae3a07d3-7c51-4381-b786-d01af3331fdb" providerId="ADAL" clId="{894094FB-E81A-4EA9-BDC7-50948ABCFCCC}" dt="2024-12-02T13:42:17.198" v="0" actId="207"/>
          <ac:spMkLst>
            <pc:docMk/>
            <pc:sldMk cId="99386798" sldId="289"/>
            <ac:spMk id="2" creationId="{3F633FD7-DDE5-FCEB-5882-B42999B83BF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858054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449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27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248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12/2/2024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545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96371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76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2877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03601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7513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1458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02537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28282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19544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95745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062968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04837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9762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471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9726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68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2066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399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56281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6423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997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3132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6333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0495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697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380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4545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362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02/12/2024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309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519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25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737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147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94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1656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what+is+'bilderberger'&amp;ie=utf-8&amp;oe=utf-8&amp;client=firefox-b" TargetMode="External"/><Relationship Id="rId2" Type="http://schemas.openxmlformats.org/officeDocument/2006/relationships/hyperlink" Target="https://www.youtube.com/watch?v=jqVBmCxXewc" TargetMode="External"/><Relationship Id="rId1" Type="http://schemas.openxmlformats.org/officeDocument/2006/relationships/slideLayout" Target="../slideLayouts/slideLayout20.xml"/><Relationship Id="rId5" Type="http://schemas.openxmlformats.org/officeDocument/2006/relationships/hyperlink" Target="https://www.youtube.com/watch?v=fa1skEIywNI" TargetMode="External"/><Relationship Id="rId4" Type="http://schemas.openxmlformats.org/officeDocument/2006/relationships/hyperlink" Target="https://www.google.com/search?q=who+are+'Demos'?&amp;ie=utf-8&amp;oe=utf-8&amp;client=firefox-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404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F633FD7-DDE5-FCEB-5882-B42999B83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ECAY6007</a:t>
            </a:r>
          </a:p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Professional Practice in Advocacy: </a:t>
            </a:r>
          </a:p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Tensions and Opportunities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86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2F20944-DA14-7724-79F0-8FC5AD6E8921}"/>
              </a:ext>
            </a:extLst>
          </p:cNvPr>
          <p:cNvSpPr txBox="1"/>
          <p:nvPr/>
        </p:nvSpPr>
        <p:spPr>
          <a:xfrm>
            <a:off x="191344" y="1628800"/>
            <a:ext cx="54726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Aims: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To identify legislation, codes, conducts and values associated with professional standards in advocacy work. </a:t>
            </a:r>
          </a:p>
        </p:txBody>
      </p:sp>
    </p:spTree>
    <p:extLst>
      <p:ext uri="{BB962C8B-B14F-4D97-AF65-F5344CB8AC3E}">
        <p14:creationId xmlns:p14="http://schemas.microsoft.com/office/powerpoint/2010/main" val="643670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BF6584-40EB-1A6F-4C3B-1886292CA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B3457A-0326-D939-7852-5CD4BFAA8A0A}"/>
              </a:ext>
            </a:extLst>
          </p:cNvPr>
          <p:cNvSpPr txBox="1"/>
          <p:nvPr/>
        </p:nvSpPr>
        <p:spPr>
          <a:xfrm>
            <a:off x="407368" y="1268760"/>
            <a:ext cx="54726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Upon the successful completion of this module, the student should be able to: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• demonstrate a critical understanding of how management of personal behaviour/ interaction with others is influenced by legislation, codes, conducts and values associated with professional standards in advocacy work;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• identify and critically engage with appropriate standards relating to specific interest groups;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• explore interventions which support the voice of the individual;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• demonstrate a critical understanding of how current legislation establishes a framework of measures designed to maintain professional boundaries, professional practices and in the provision of effective advocacy services. </a:t>
            </a:r>
          </a:p>
        </p:txBody>
      </p:sp>
    </p:spTree>
    <p:extLst>
      <p:ext uri="{BB962C8B-B14F-4D97-AF65-F5344CB8AC3E}">
        <p14:creationId xmlns:p14="http://schemas.microsoft.com/office/powerpoint/2010/main" val="97714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CF7C3-CF32-3F32-1254-7F42CB483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Who are we as professionals?</a:t>
            </a:r>
          </a:p>
        </p:txBody>
      </p:sp>
      <p:pic>
        <p:nvPicPr>
          <p:cNvPr id="6" name="Content Placeholder 5" descr="Man celebrating in the crowd">
            <a:extLst>
              <a:ext uri="{FF2B5EF4-FFF2-40B4-BE49-F238E27FC236}">
                <a16:creationId xmlns:a16="http://schemas.microsoft.com/office/drawing/2014/main" id="{CBDE0B26-F55F-C268-D0B6-DEC0D13C4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256261" y="1825625"/>
            <a:ext cx="7003703" cy="4667250"/>
          </a:xfrm>
          <a:noFill/>
        </p:spPr>
      </p:pic>
    </p:spTree>
    <p:extLst>
      <p:ext uri="{BB962C8B-B14F-4D97-AF65-F5344CB8AC3E}">
        <p14:creationId xmlns:p14="http://schemas.microsoft.com/office/powerpoint/2010/main" val="1543281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Beyond Authority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Three types of people:</a:t>
            </a:r>
          </a:p>
          <a:p>
            <a:pPr lvl="1"/>
            <a:r>
              <a:rPr lang="en-GB" dirty="0"/>
              <a:t>Leaf people; who just see leaves</a:t>
            </a:r>
          </a:p>
          <a:p>
            <a:pPr lvl="1"/>
            <a:r>
              <a:rPr lang="en-GB" dirty="0"/>
              <a:t>Tree People; who see trees and leaves</a:t>
            </a:r>
          </a:p>
          <a:p>
            <a:pPr lvl="1"/>
            <a:r>
              <a:rPr lang="en-GB" dirty="0"/>
              <a:t>Forest people; who understand that leaves and trees make up forests and that are very different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6C24CA-C2B4-D6FC-72D2-81718305EBDA}"/>
              </a:ext>
            </a:extLst>
          </p:cNvPr>
          <p:cNvSpPr txBox="1"/>
          <p:nvPr/>
        </p:nvSpPr>
        <p:spPr>
          <a:xfrm>
            <a:off x="8781729" y="5243804"/>
            <a:ext cx="33843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(Bell, cited in 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40108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8467" y="1595974"/>
            <a:ext cx="3395972" cy="4555703"/>
          </a:xfrm>
        </p:spPr>
        <p:txBody>
          <a:bodyPr>
            <a:normAutofit/>
          </a:bodyPr>
          <a:lstStyle/>
          <a:p>
            <a:r>
              <a:rPr lang="en-GB" dirty="0"/>
              <a:t>Networks</a:t>
            </a:r>
          </a:p>
          <a:p>
            <a:r>
              <a:rPr lang="en-GB" dirty="0"/>
              <a:t>Partnerships</a:t>
            </a:r>
          </a:p>
          <a:p>
            <a:r>
              <a:rPr lang="en-GB" dirty="0"/>
              <a:t>Coalitions</a:t>
            </a:r>
          </a:p>
          <a:p>
            <a:r>
              <a:rPr lang="en-GB" dirty="0"/>
              <a:t>Working Groups</a:t>
            </a:r>
          </a:p>
          <a:p>
            <a:r>
              <a:rPr lang="en-GB" dirty="0"/>
              <a:t>Community Partnerships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F79F41B-72FF-35DE-A217-F1822797FB7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807200" y="1600200"/>
            <a:ext cx="5384800" cy="3989388"/>
          </a:xfrm>
        </p:spPr>
        <p:txBody>
          <a:bodyPr>
            <a:normAutofit/>
          </a:bodyPr>
          <a:lstStyle/>
          <a:p>
            <a:r>
              <a:rPr lang="en-GB" dirty="0"/>
              <a:t>Ideally seeing…that “the same situation, at the same time, will come to recognise how much they have in common and how, together, they can start to change things”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336360" y="5213728"/>
            <a:ext cx="31424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(Middleton, 2017)</a:t>
            </a:r>
          </a:p>
        </p:txBody>
      </p:sp>
    </p:spTree>
    <p:extLst>
      <p:ext uri="{BB962C8B-B14F-4D97-AF65-F5344CB8AC3E}">
        <p14:creationId xmlns:p14="http://schemas.microsoft.com/office/powerpoint/2010/main" val="95674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Operating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common purpose in support of communities, families and individuals</a:t>
            </a:r>
          </a:p>
          <a:p>
            <a:r>
              <a:rPr lang="en-GB" dirty="0"/>
              <a:t>With a sense of purpose</a:t>
            </a:r>
          </a:p>
          <a:p>
            <a:r>
              <a:rPr lang="en-GB" dirty="0"/>
              <a:t>With a sense of knowledge/experience based authority</a:t>
            </a:r>
          </a:p>
          <a:p>
            <a:r>
              <a:rPr lang="en-GB" dirty="0"/>
              <a:t>With a mandate from both client and organisation </a:t>
            </a:r>
          </a:p>
        </p:txBody>
      </p:sp>
    </p:spTree>
    <p:extLst>
      <p:ext uri="{BB962C8B-B14F-4D97-AF65-F5344CB8AC3E}">
        <p14:creationId xmlns:p14="http://schemas.microsoft.com/office/powerpoint/2010/main" val="3832257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Alliances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4018" y="1624850"/>
            <a:ext cx="2891916" cy="4555703"/>
          </a:xfrm>
        </p:spPr>
        <p:txBody>
          <a:bodyPr>
            <a:normAutofit/>
          </a:bodyPr>
          <a:lstStyle/>
          <a:p>
            <a:r>
              <a:rPr lang="en-GB" dirty="0"/>
              <a:t>Within</a:t>
            </a:r>
          </a:p>
          <a:p>
            <a:pPr lvl="1"/>
            <a:r>
              <a:rPr lang="en-GB" dirty="0"/>
              <a:t>Pragmatic focus groups</a:t>
            </a:r>
          </a:p>
          <a:p>
            <a:pPr lvl="1"/>
            <a:r>
              <a:rPr lang="en-GB" dirty="0"/>
              <a:t>Alliances</a:t>
            </a:r>
          </a:p>
          <a:p>
            <a:pPr lvl="1"/>
            <a:r>
              <a:rPr lang="en-GB" dirty="0"/>
              <a:t>Operating networks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7EC8932-DB20-BF0A-D921-0EAAD6D83E6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807200" y="1600200"/>
            <a:ext cx="5384800" cy="3989388"/>
          </a:xfrm>
        </p:spPr>
        <p:txBody>
          <a:bodyPr/>
          <a:lstStyle/>
          <a:p>
            <a:r>
              <a:rPr lang="en-GB" dirty="0"/>
              <a:t>Who carries authority?</a:t>
            </a:r>
          </a:p>
          <a:p>
            <a:r>
              <a:rPr lang="en-GB" dirty="0"/>
              <a:t>Who leads?</a:t>
            </a:r>
          </a:p>
          <a:p>
            <a:r>
              <a:rPr lang="en-GB" dirty="0"/>
              <a:t>Who’s personality dominates?</a:t>
            </a:r>
          </a:p>
          <a:p>
            <a:r>
              <a:rPr lang="en-GB" dirty="0"/>
              <a:t>Who has legitimacy in leadership?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048328" y="5282140"/>
            <a:ext cx="2820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115690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“Natural” Authority?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we recognise boundaries?  </a:t>
            </a:r>
          </a:p>
          <a:p>
            <a:r>
              <a:rPr lang="en-GB" dirty="0"/>
              <a:t>That is should we work in Silos?</a:t>
            </a:r>
          </a:p>
          <a:p>
            <a:r>
              <a:rPr lang="en-GB" dirty="0"/>
              <a:t>Those vertical management systems that retain us</a:t>
            </a:r>
          </a:p>
          <a:p>
            <a:r>
              <a:rPr lang="en-GB" dirty="0"/>
              <a:t>What happens when we move out of our Circle of authority </a:t>
            </a:r>
          </a:p>
        </p:txBody>
      </p:sp>
      <p:sp>
        <p:nvSpPr>
          <p:cNvPr id="4" name="Rectangle 3"/>
          <p:cNvSpPr/>
          <p:nvPr/>
        </p:nvSpPr>
        <p:spPr>
          <a:xfrm>
            <a:off x="9285732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13401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Circle of Authority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4488" y="1825625"/>
            <a:ext cx="4667250" cy="4667250"/>
          </a:xfrm>
        </p:spPr>
      </p:pic>
    </p:spTree>
    <p:extLst>
      <p:ext uri="{BB962C8B-B14F-4D97-AF65-F5344CB8AC3E}">
        <p14:creationId xmlns:p14="http://schemas.microsoft.com/office/powerpoint/2010/main" val="3463907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Legitimacy of ‘Power to Operate’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this obtained from</a:t>
            </a:r>
          </a:p>
          <a:p>
            <a:pPr lvl="1"/>
            <a:r>
              <a:rPr lang="en-GB" dirty="0"/>
              <a:t>Is it given?</a:t>
            </a:r>
          </a:p>
          <a:p>
            <a:pPr lvl="1"/>
            <a:r>
              <a:rPr lang="en-GB" dirty="0"/>
              <a:t>Is it taken?</a:t>
            </a:r>
          </a:p>
          <a:p>
            <a:r>
              <a:rPr lang="en-GB" dirty="0"/>
              <a:t>Can it be lost, taken away or revoked</a:t>
            </a:r>
          </a:p>
          <a:p>
            <a:r>
              <a:rPr lang="en-GB" dirty="0"/>
              <a:t>Discuss/Describe under what circumstances might this happen</a:t>
            </a:r>
          </a:p>
        </p:txBody>
      </p:sp>
    </p:spTree>
    <p:extLst>
      <p:ext uri="{BB962C8B-B14F-4D97-AF65-F5344CB8AC3E}">
        <p14:creationId xmlns:p14="http://schemas.microsoft.com/office/powerpoint/2010/main" val="1983539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 of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is power measured?</a:t>
            </a:r>
          </a:p>
          <a:p>
            <a:endParaRPr lang="en-GB" dirty="0"/>
          </a:p>
          <a:p>
            <a:r>
              <a:rPr lang="en-GB" dirty="0"/>
              <a:t>Or is it ‘A measure of a person’s power is that their circle of influence is greater than their circle of control’?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615584" y="6069564"/>
            <a:ext cx="54832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(Lafley, 2007;Middleton, 2007; BBC bitesize, 2018)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7968" y="4346364"/>
            <a:ext cx="3503053" cy="2092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0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Power of:</a:t>
            </a:r>
          </a:p>
          <a:p>
            <a:pPr lvl="1"/>
            <a:r>
              <a:rPr lang="en-GB" dirty="0"/>
              <a:t>Position</a:t>
            </a:r>
          </a:p>
          <a:p>
            <a:pPr lvl="1"/>
            <a:r>
              <a:rPr lang="en-GB" dirty="0"/>
              <a:t>Personality</a:t>
            </a:r>
          </a:p>
          <a:p>
            <a:pPr lvl="1"/>
            <a:r>
              <a:rPr lang="en-GB" dirty="0"/>
              <a:t>Ideas</a:t>
            </a:r>
          </a:p>
          <a:p>
            <a:pPr lvl="1"/>
            <a:r>
              <a:rPr lang="en-GB" dirty="0"/>
              <a:t>Intellect</a:t>
            </a:r>
          </a:p>
          <a:p>
            <a:pPr lvl="1"/>
            <a:r>
              <a:rPr lang="en-GB" dirty="0"/>
              <a:t>To Connect</a:t>
            </a:r>
          </a:p>
          <a:p>
            <a:pPr lvl="1"/>
            <a:r>
              <a:rPr lang="en-GB" dirty="0"/>
              <a:t>To Invest</a:t>
            </a:r>
          </a:p>
          <a:p>
            <a:pPr lvl="1"/>
            <a:r>
              <a:rPr lang="en-GB" dirty="0"/>
              <a:t>To Reward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08368" y="6021288"/>
            <a:ext cx="2664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(Middleton, 2007, p 41)</a:t>
            </a:r>
          </a:p>
        </p:txBody>
      </p:sp>
    </p:spTree>
    <p:extLst>
      <p:ext uri="{BB962C8B-B14F-4D97-AF65-F5344CB8AC3E}">
        <p14:creationId xmlns:p14="http://schemas.microsoft.com/office/powerpoint/2010/main" val="54740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Inner Circle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 with legitimate authority</a:t>
            </a:r>
          </a:p>
          <a:p>
            <a:pPr lvl="1"/>
            <a:r>
              <a:rPr lang="en-GB" dirty="0"/>
              <a:t>They are in control</a:t>
            </a:r>
          </a:p>
          <a:p>
            <a:pPr lvl="1"/>
            <a:r>
              <a:rPr lang="en-GB" dirty="0"/>
              <a:t>Can use that control to a greater or lesser extent</a:t>
            </a:r>
          </a:p>
          <a:p>
            <a:pPr lvl="1"/>
            <a:r>
              <a:rPr lang="en-GB" dirty="0"/>
              <a:t>People follow them</a:t>
            </a:r>
          </a:p>
          <a:p>
            <a:r>
              <a:rPr lang="en-GB" dirty="0"/>
              <a:t>Operate within their ‘Circle of Authority’</a:t>
            </a:r>
          </a:p>
          <a:p>
            <a:r>
              <a:rPr lang="en-GB" dirty="0"/>
              <a:t>Boundaries coterminous with their budgets</a:t>
            </a:r>
          </a:p>
          <a:p>
            <a:r>
              <a:rPr lang="en-GB" dirty="0"/>
              <a:t>Example: a department</a:t>
            </a:r>
          </a:p>
          <a:p>
            <a:r>
              <a:rPr lang="en-GB" dirty="0"/>
              <a:t>Recognition for work done in this space</a:t>
            </a:r>
          </a:p>
          <a:p>
            <a:r>
              <a:rPr lang="en-GB" dirty="0"/>
              <a:t>Training focus to be more effective in this area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88339" y="61002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262292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Outer Circle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Power usually derived from a position of legitimate authority by:</a:t>
            </a:r>
          </a:p>
          <a:p>
            <a:pPr lvl="1"/>
            <a:r>
              <a:rPr lang="en-GB" dirty="0"/>
              <a:t>Position held</a:t>
            </a:r>
          </a:p>
          <a:p>
            <a:pPr lvl="1"/>
            <a:r>
              <a:rPr lang="en-GB" dirty="0"/>
              <a:t>Knowledge</a:t>
            </a:r>
          </a:p>
          <a:p>
            <a:pPr lvl="1"/>
            <a:r>
              <a:rPr lang="en-GB" dirty="0"/>
              <a:t>Expertise</a:t>
            </a:r>
          </a:p>
          <a:p>
            <a:pPr lvl="1"/>
            <a:r>
              <a:rPr lang="en-GB" dirty="0"/>
              <a:t>Experience</a:t>
            </a:r>
          </a:p>
          <a:p>
            <a:r>
              <a:rPr lang="en-GB" dirty="0"/>
              <a:t>Middleton (2007) guides us to believe that ‘there is almost no chief executive… who does not want to get their organisation operating horizontally and vertically’</a:t>
            </a:r>
          </a:p>
          <a:p>
            <a:r>
              <a:rPr lang="en-GB" dirty="0"/>
              <a:t>They want ‘parts operating cleverly together’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543640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65055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Leading Beyond Authority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this understood by an organisation participating in MA working?</a:t>
            </a:r>
          </a:p>
          <a:p>
            <a:r>
              <a:rPr lang="en-GB" dirty="0"/>
              <a:t>The instinctive look inwards on your organisation.</a:t>
            </a:r>
          </a:p>
          <a:p>
            <a:r>
              <a:rPr lang="en-GB" dirty="0"/>
              <a:t>Busybodies outside looking in and causing trouble?</a:t>
            </a:r>
          </a:p>
          <a:p>
            <a:r>
              <a:rPr lang="en-GB" dirty="0"/>
              <a:t>Failure to realise that problems don’t fit neatly into departments</a:t>
            </a:r>
          </a:p>
          <a:p>
            <a:r>
              <a:rPr lang="en-GB" dirty="0"/>
              <a:t>Failure to look ‘beyond’ result in lost opportunities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440609" y="5751523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>
                <a:solidFill>
                  <a:prstClr val="white"/>
                </a:solidFill>
              </a:rPr>
              <a:t>(Middleton, 2007)</a:t>
            </a:r>
          </a:p>
        </p:txBody>
      </p:sp>
    </p:spTree>
    <p:extLst>
      <p:ext uri="{BB962C8B-B14F-4D97-AF65-F5344CB8AC3E}">
        <p14:creationId xmlns:p14="http://schemas.microsoft.com/office/powerpoint/2010/main" val="334044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Civil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Needs leaders</a:t>
            </a:r>
          </a:p>
          <a:p>
            <a:r>
              <a:rPr lang="en-GB" dirty="0"/>
              <a:t>Represent  organisations</a:t>
            </a:r>
          </a:p>
          <a:p>
            <a:r>
              <a:rPr lang="en-GB" dirty="0"/>
              <a:t>Connect to the outside world</a:t>
            </a:r>
          </a:p>
          <a:p>
            <a:r>
              <a:rPr lang="en-GB" dirty="0"/>
              <a:t>Individual citizens in their own right…</a:t>
            </a:r>
          </a:p>
          <a:p>
            <a:r>
              <a:rPr lang="en-GB" dirty="0"/>
              <a:t>Question/discussion point: </a:t>
            </a:r>
          </a:p>
          <a:p>
            <a:r>
              <a:rPr lang="en-GB" dirty="0"/>
              <a:t>…Where does the balance of power sit when a leader begins to assert legitimacy of authority outside their circle of control?</a:t>
            </a:r>
          </a:p>
        </p:txBody>
      </p:sp>
    </p:spTree>
    <p:extLst>
      <p:ext uri="{BB962C8B-B14F-4D97-AF65-F5344CB8AC3E}">
        <p14:creationId xmlns:p14="http://schemas.microsoft.com/office/powerpoint/2010/main" val="3069991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Leaders Operating in Civil Society,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Useful to them…</a:t>
            </a:r>
          </a:p>
          <a:p>
            <a:r>
              <a:rPr lang="en-GB" dirty="0"/>
              <a:t>Society needs them?</a:t>
            </a:r>
          </a:p>
          <a:p>
            <a:r>
              <a:rPr lang="en-GB" dirty="0"/>
              <a:t>Because they want to be there!</a:t>
            </a:r>
          </a:p>
          <a:p>
            <a:r>
              <a:rPr lang="en-GB" dirty="0"/>
              <a:t>Making a difference beyond their ‘core circle’</a:t>
            </a:r>
          </a:p>
          <a:p>
            <a:r>
              <a:rPr lang="en-GB" dirty="0"/>
              <a:t>Civil society enables this… How?</a:t>
            </a:r>
          </a:p>
          <a:p>
            <a:r>
              <a:rPr lang="en-GB" dirty="0"/>
              <a:t>Links to philanthropy claimed</a:t>
            </a:r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384" y="4511976"/>
            <a:ext cx="2115836" cy="211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5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Philanthropy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2291124"/>
              </p:ext>
            </p:extLst>
          </p:nvPr>
        </p:nvGraphicFramePr>
        <p:xfrm>
          <a:off x="3779821" y="3212976"/>
          <a:ext cx="7956549" cy="3799268"/>
        </p:xfrm>
        <a:graphic>
          <a:graphicData uri="http://schemas.openxmlformats.org/drawingml/2006/table">
            <a:tbl>
              <a:tblPr/>
              <a:tblGrid>
                <a:gridCol w="14309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255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99268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synonyms:</a:t>
                      </a:r>
                    </a:p>
                  </a:txBody>
                  <a:tcPr marR="2857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benevolence, generosity, humanitarianism, public-spiritedness, altruism, social conscience, social concern, charity, charitableness, brotherly love, fellow feeling, magnanimity, munificence, liberality, largesse, open-handedness, bountifulness, beneficence, benignity, unselfishness, selflessness, humanity, kindness, kind-heartedness, big-heartedness, compassion, humaneness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3719736" y="2276872"/>
            <a:ext cx="752209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desire to promote the welfare of others, expressed especially by the generous donation of money to good causes.</a:t>
            </a:r>
          </a:p>
        </p:txBody>
      </p:sp>
    </p:spTree>
    <p:extLst>
      <p:ext uri="{BB962C8B-B14F-4D97-AF65-F5344CB8AC3E}">
        <p14:creationId xmlns:p14="http://schemas.microsoft.com/office/powerpoint/2010/main" val="78275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great ‘They’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Delegation to the great ‘they’</a:t>
            </a:r>
          </a:p>
          <a:p>
            <a:pPr lvl="1"/>
            <a:r>
              <a:rPr lang="en-GB" dirty="0"/>
              <a:t>E.G. politicians, someone should etc.</a:t>
            </a:r>
          </a:p>
          <a:p>
            <a:pPr lvl="1"/>
            <a:r>
              <a:rPr lang="en-GB" dirty="0"/>
              <a:t>The ‘experts’</a:t>
            </a:r>
          </a:p>
          <a:p>
            <a:r>
              <a:rPr lang="en-GB" dirty="0"/>
              <a:t>Sometimes there is no ‘they’ its actually ‘us’ or ‘me’</a:t>
            </a:r>
          </a:p>
          <a:p>
            <a:r>
              <a:rPr lang="en-GB" dirty="0"/>
              <a:t>When you ‘stand up’ it can be viewed as ‘acting illegitimately’ unless you have a title</a:t>
            </a:r>
          </a:p>
          <a:p>
            <a:pPr lvl="1"/>
            <a:r>
              <a:rPr lang="en-GB" dirty="0"/>
              <a:t>Politician, boss, expert, professional</a:t>
            </a:r>
          </a:p>
          <a:p>
            <a:r>
              <a:rPr lang="en-GB" dirty="0"/>
              <a:t>Do we legitimise ourselves or need to be legitimised?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80361" y="5962918"/>
            <a:ext cx="2833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(Middleton, 2017, p10)</a:t>
            </a:r>
          </a:p>
        </p:txBody>
      </p:sp>
    </p:spTree>
    <p:extLst>
      <p:ext uri="{BB962C8B-B14F-4D97-AF65-F5344CB8AC3E}">
        <p14:creationId xmlns:p14="http://schemas.microsoft.com/office/powerpoint/2010/main" val="304154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Partnerships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Gaymer (2007) leading ‘beyond authority’ is…</a:t>
            </a:r>
          </a:p>
          <a:p>
            <a:pPr lvl="1"/>
            <a:r>
              <a:rPr lang="en-GB" dirty="0"/>
              <a:t>‘A balance of consultation with direction’</a:t>
            </a:r>
          </a:p>
          <a:p>
            <a:r>
              <a:rPr lang="en-GB" dirty="0"/>
              <a:t>Getting the balance wrong</a:t>
            </a:r>
          </a:p>
          <a:p>
            <a:pPr lvl="1"/>
            <a:r>
              <a:rPr lang="en-GB" dirty="0"/>
              <a:t>Indicators</a:t>
            </a:r>
          </a:p>
          <a:p>
            <a:r>
              <a:rPr lang="en-GB" dirty="0"/>
              <a:t>‘…when people start objecting to lots of things and eventually get you stuck’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879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Leading Beyond Authority programs assert that we/you should ‘jettison’ certain pre-concepts i.e.</a:t>
            </a:r>
          </a:p>
          <a:p>
            <a:pPr lvl="1"/>
            <a:r>
              <a:rPr lang="en-GB" dirty="0"/>
              <a:t>Giving Instructions</a:t>
            </a:r>
          </a:p>
          <a:p>
            <a:pPr lvl="1"/>
            <a:r>
              <a:rPr lang="en-GB" dirty="0"/>
              <a:t>Intellectual Rigour</a:t>
            </a:r>
          </a:p>
          <a:p>
            <a:pPr lvl="1"/>
            <a:r>
              <a:rPr lang="en-GB" dirty="0"/>
              <a:t>Strict Hierarchies</a:t>
            </a:r>
          </a:p>
          <a:p>
            <a:pPr lvl="1"/>
            <a:r>
              <a:rPr lang="en-GB" dirty="0"/>
              <a:t>Instinct to Tidy</a:t>
            </a:r>
          </a:p>
          <a:p>
            <a:r>
              <a:rPr lang="en-GB" dirty="0"/>
              <a:t>Urging us/you to ‘Kick the ball, not the player’ and to ‘suppress the urge to teach, preferring to use questions really well’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51644" y="5875868"/>
            <a:ext cx="4733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(Nyumbu </a:t>
            </a:r>
            <a:r>
              <a:rPr lang="en-GB" i="1" dirty="0"/>
              <a:t>cited in </a:t>
            </a:r>
            <a:r>
              <a:rPr lang="en-GB" dirty="0"/>
              <a:t>Middleton, 2007, p 57)</a:t>
            </a:r>
          </a:p>
        </p:txBody>
      </p:sp>
    </p:spTree>
    <p:extLst>
      <p:ext uri="{BB962C8B-B14F-4D97-AF65-F5344CB8AC3E}">
        <p14:creationId xmlns:p14="http://schemas.microsoft.com/office/powerpoint/2010/main" val="239015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Main Principle Positions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Rebel (passionate, energy, connect, ‘bug you’)</a:t>
            </a:r>
          </a:p>
          <a:p>
            <a:r>
              <a:rPr lang="en-GB" dirty="0"/>
              <a:t>Transformer (breaking boundaries, recognises opportunity)</a:t>
            </a:r>
          </a:p>
          <a:p>
            <a:r>
              <a:rPr lang="en-GB" dirty="0"/>
              <a:t>Useful Idiot (Has legitimacy, prevention tactic, see also ML King)</a:t>
            </a:r>
          </a:p>
          <a:p>
            <a:r>
              <a:rPr lang="en-GB" dirty="0"/>
              <a:t>Expert Idiot (Knowledgeable about a small area of focus)</a:t>
            </a:r>
          </a:p>
          <a:p>
            <a:r>
              <a:rPr lang="en-GB" dirty="0"/>
              <a:t>Questions: How might these work?, be used and be useful positions to adopt. </a:t>
            </a:r>
          </a:p>
        </p:txBody>
      </p:sp>
    </p:spTree>
    <p:extLst>
      <p:ext uri="{BB962C8B-B14F-4D97-AF65-F5344CB8AC3E}">
        <p14:creationId xmlns:p14="http://schemas.microsoft.com/office/powerpoint/2010/main" val="214972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Position are you Going to Play?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The…</a:t>
            </a:r>
          </a:p>
          <a:p>
            <a:r>
              <a:rPr lang="en-GB" dirty="0"/>
              <a:t>Cynic</a:t>
            </a:r>
          </a:p>
          <a:p>
            <a:r>
              <a:rPr lang="en-GB" dirty="0"/>
              <a:t>The Grown-up</a:t>
            </a:r>
          </a:p>
          <a:p>
            <a:r>
              <a:rPr lang="en-GB" dirty="0"/>
              <a:t>Enthusiast</a:t>
            </a:r>
          </a:p>
          <a:p>
            <a:r>
              <a:rPr lang="en-GB" dirty="0"/>
              <a:t>Earnest</a:t>
            </a:r>
          </a:p>
          <a:p>
            <a:r>
              <a:rPr lang="en-GB" dirty="0"/>
              <a:t>Mr Chairman</a:t>
            </a:r>
          </a:p>
          <a:p>
            <a:r>
              <a:rPr lang="en-GB" dirty="0"/>
              <a:t>Busy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1ABDEDB-3B94-22FF-9B0F-949B2226A631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032104" y="1772816"/>
            <a:ext cx="3240360" cy="3989388"/>
          </a:xfrm>
        </p:spPr>
        <p:txBody>
          <a:bodyPr/>
          <a:lstStyle/>
          <a:p>
            <a:r>
              <a:rPr lang="en-GB" dirty="0"/>
              <a:t>The…</a:t>
            </a:r>
          </a:p>
          <a:p>
            <a:r>
              <a:rPr lang="en-GB" dirty="0"/>
              <a:t>Worried</a:t>
            </a:r>
          </a:p>
          <a:p>
            <a:r>
              <a:rPr lang="en-GB" dirty="0"/>
              <a:t>Complicator</a:t>
            </a:r>
          </a:p>
          <a:p>
            <a:r>
              <a:rPr lang="en-GB" dirty="0"/>
              <a:t>Simplifier</a:t>
            </a:r>
          </a:p>
          <a:p>
            <a:r>
              <a:rPr lang="en-GB" dirty="0"/>
              <a:t>Lost </a:t>
            </a:r>
          </a:p>
          <a:p>
            <a:r>
              <a:rPr lang="en-GB" dirty="0"/>
              <a:t>Ambitious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184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Marin Luther King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r>
              <a:rPr lang="en-GB" dirty="0"/>
              <a:t>We will have to repent in this generation not merely for the words and actions of the bad people, but for the appalling silence of the good people</a:t>
            </a:r>
          </a:p>
          <a:p>
            <a:endParaRPr lang="en-GB" dirty="0"/>
          </a:p>
          <a:p>
            <a:r>
              <a:rPr lang="en-GB" dirty="0"/>
              <a:t>Useful idiots do more than say nothing: their passivity gives dictators tacit support  which they are happy to use in advantage.</a:t>
            </a:r>
          </a:p>
        </p:txBody>
      </p:sp>
    </p:spTree>
    <p:extLst>
      <p:ext uri="{BB962C8B-B14F-4D97-AF65-F5344CB8AC3E}">
        <p14:creationId xmlns:p14="http://schemas.microsoft.com/office/powerpoint/2010/main" val="18896300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>
            <a:normAutofit/>
          </a:bodyPr>
          <a:lstStyle/>
          <a:p>
            <a:r>
              <a:rPr lang="en-GB" dirty="0"/>
              <a:t>Lord Patten, Gov of Hong Kong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The most dangerous useful idiots are the ones who have huge legitimacy but lack either wisdom or courage’</a:t>
            </a:r>
          </a:p>
        </p:txBody>
      </p:sp>
    </p:spTree>
    <p:extLst>
      <p:ext uri="{BB962C8B-B14F-4D97-AF65-F5344CB8AC3E}">
        <p14:creationId xmlns:p14="http://schemas.microsoft.com/office/powerpoint/2010/main" val="29922111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working with a common purpose a good practice?</a:t>
            </a:r>
          </a:p>
          <a:p>
            <a:r>
              <a:rPr lang="en-GB" dirty="0"/>
              <a:t>What are the benefits of working in partnership?</a:t>
            </a:r>
          </a:p>
          <a:p>
            <a:r>
              <a:rPr lang="en-GB" dirty="0"/>
              <a:t>Is co-production a good idea? Or does this dilute focus?</a:t>
            </a:r>
          </a:p>
          <a:p>
            <a:r>
              <a:rPr lang="en-GB" dirty="0"/>
              <a:t>What are the dangers therein?</a:t>
            </a:r>
          </a:p>
          <a:p>
            <a:r>
              <a:rPr lang="en-GB" dirty="0"/>
              <a:t>Is there a potential for the ‘greater good’ of clients/service users to become secondary the ‘common purpose imposed by a dominant group?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76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Study Task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 the next slide there are a number of links to organisations and people that challenge the legitimacy of people to exert ‘power’ outside their circle of authority.</a:t>
            </a:r>
          </a:p>
          <a:p>
            <a:r>
              <a:rPr lang="en-GB" dirty="0"/>
              <a:t>People who challenge the idea of ‘common purpose’ as a subversive and self-centred use of power to shape and re-shape society to meet the needs of the few.</a:t>
            </a:r>
          </a:p>
          <a:p>
            <a:r>
              <a:rPr lang="en-GB" dirty="0"/>
              <a:t>Consider reading Julia Middleton’s ‘Beyond Authority’ (2007) and then listening to Brian Gerrish’s critiques of ‘Common Purpose’ </a:t>
            </a:r>
          </a:p>
        </p:txBody>
      </p:sp>
    </p:spTree>
    <p:extLst>
      <p:ext uri="{BB962C8B-B14F-4D97-AF65-F5344CB8AC3E}">
        <p14:creationId xmlns:p14="http://schemas.microsoft.com/office/powerpoint/2010/main" val="1681625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Brian Gerrish </a:t>
            </a:r>
            <a:r>
              <a:rPr lang="en-GB" dirty="0">
                <a:hlinkClick r:id="rId2"/>
              </a:rPr>
              <a:t>https://www.youtube.com/watch?v=jqVBmCxXewc</a:t>
            </a:r>
            <a:r>
              <a:rPr lang="en-GB" dirty="0"/>
              <a:t> </a:t>
            </a:r>
          </a:p>
          <a:p>
            <a:r>
              <a:rPr lang="en-GB" dirty="0"/>
              <a:t>Bilderberg </a:t>
            </a:r>
            <a:r>
              <a:rPr lang="en-GB" dirty="0">
                <a:hlinkClick r:id="rId3"/>
              </a:rPr>
              <a:t>https://www.google.com/search?q=what+is+%27bilderberger%27&amp;ie=utf-8&amp;oe=utf-8&amp;client=firefox-b</a:t>
            </a:r>
            <a:endParaRPr lang="en-GB" dirty="0"/>
          </a:p>
          <a:p>
            <a:r>
              <a:rPr lang="en-GB" dirty="0"/>
              <a:t>DEMOS </a:t>
            </a:r>
            <a:r>
              <a:rPr lang="en-GB" dirty="0">
                <a:hlinkClick r:id="rId4"/>
              </a:rPr>
              <a:t>https://www.google.com/search?q=who+are+%27Demos%27%3F&amp;ie=utf-8&amp;oe=utf-8&amp;client=firefox-b</a:t>
            </a:r>
            <a:endParaRPr lang="en-GB" dirty="0"/>
          </a:p>
          <a:p>
            <a:r>
              <a:rPr lang="en-GB"/>
              <a:t>Stepping Stones </a:t>
            </a:r>
            <a:r>
              <a:rPr lang="en-GB">
                <a:hlinkClick r:id="rId5"/>
              </a:rPr>
              <a:t>https://www.youtube.com/watch?v=fa1skEIywNI</a:t>
            </a:r>
            <a:r>
              <a:rPr lang="en-GB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67915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Widescreen_2023 Sept</Template>
  <TotalTime>25</TotalTime>
  <Words>1423</Words>
  <Application>Microsoft Office PowerPoint</Application>
  <PresentationFormat>Widescreen</PresentationFormat>
  <Paragraphs>188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Who are we as professionals?</vt:lpstr>
      <vt:lpstr>Leading Beyond Authority</vt:lpstr>
      <vt:lpstr>Common Purpose</vt:lpstr>
      <vt:lpstr>Operating </vt:lpstr>
      <vt:lpstr>Alliances</vt:lpstr>
      <vt:lpstr>“Natural” Authority?</vt:lpstr>
      <vt:lpstr>Circle of Authority</vt:lpstr>
      <vt:lpstr>Legitimacy of ‘Power to Operate’</vt:lpstr>
      <vt:lpstr>Measure of Power</vt:lpstr>
      <vt:lpstr>Sources of Power</vt:lpstr>
      <vt:lpstr>Inner Circle Leaders</vt:lpstr>
      <vt:lpstr>Outer Circle Leaders</vt:lpstr>
      <vt:lpstr>Leading Beyond Authority </vt:lpstr>
      <vt:lpstr>Civil Society</vt:lpstr>
      <vt:lpstr>Leaders Operating in Civil Society, why?</vt:lpstr>
      <vt:lpstr>Philanthropy</vt:lpstr>
      <vt:lpstr>The great ‘They’</vt:lpstr>
      <vt:lpstr>Partnerships</vt:lpstr>
      <vt:lpstr>Common Purpose</vt:lpstr>
      <vt:lpstr>Four Main Principle Positions </vt:lpstr>
      <vt:lpstr>What Position are you Going to Play?</vt:lpstr>
      <vt:lpstr>Marin Luther King</vt:lpstr>
      <vt:lpstr>Lord Patten, Gov of Hong Kong</vt:lpstr>
      <vt:lpstr>Questions</vt:lpstr>
      <vt:lpstr>Independent Study Task 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ECAY6002: Professional Practice In Advocacy</dc:title>
  <dc:creator>Laura Jenkins (IEH)</dc:creator>
  <cp:lastModifiedBy>Laura Jenkins (IEH)</cp:lastModifiedBy>
  <cp:revision>2</cp:revision>
  <dcterms:created xsi:type="dcterms:W3CDTF">2023-09-24T10:00:27Z</dcterms:created>
  <dcterms:modified xsi:type="dcterms:W3CDTF">2024-12-02T13:47:04Z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