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99" r:id="rId4"/>
    <p:sldId id="300" r:id="rId5"/>
    <p:sldId id="301" r:id="rId6"/>
    <p:sldId id="311" r:id="rId7"/>
    <p:sldId id="302" r:id="rId8"/>
    <p:sldId id="303" r:id="rId9"/>
    <p:sldId id="308" r:id="rId10"/>
    <p:sldId id="309" r:id="rId11"/>
    <p:sldId id="313" r:id="rId12"/>
    <p:sldId id="314" r:id="rId13"/>
    <p:sldId id="312" r:id="rId14"/>
    <p:sldId id="315" r:id="rId15"/>
    <p:sldId id="310" r:id="rId16"/>
    <p:sldId id="316" r:id="rId17"/>
    <p:sldId id="305" r:id="rId18"/>
    <p:sldId id="306" r:id="rId19"/>
    <p:sldId id="307" r:id="rId20"/>
    <p:sldId id="29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5366" autoAdjust="0"/>
  </p:normalViewPr>
  <p:slideViewPr>
    <p:cSldViewPr snapToGrid="0">
      <p:cViewPr varScale="1">
        <p:scale>
          <a:sx n="86" d="100"/>
          <a:sy n="86" d="100"/>
        </p:scale>
        <p:origin x="4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D51C49-594F-41C4-B80C-AA24BEAF004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5A65F4F-82ED-41C9-9630-EC3226B69EF6}">
      <dgm:prSet/>
      <dgm:spPr/>
      <dgm:t>
        <a:bodyPr/>
        <a:lstStyle/>
        <a:p>
          <a:r>
            <a:rPr lang="en-GB"/>
            <a:t>S.9 of the Theft Act 1968; </a:t>
          </a:r>
          <a:endParaRPr lang="en-US"/>
        </a:p>
      </dgm:t>
    </dgm:pt>
    <dgm:pt modelId="{16859760-8CCD-47CE-9A03-56A9D1FD54A4}" type="parTrans" cxnId="{01A62394-1BC4-4C96-B459-38997EFFCFB1}">
      <dgm:prSet/>
      <dgm:spPr/>
      <dgm:t>
        <a:bodyPr/>
        <a:lstStyle/>
        <a:p>
          <a:endParaRPr lang="en-US"/>
        </a:p>
      </dgm:t>
    </dgm:pt>
    <dgm:pt modelId="{5194EEAD-251B-48D9-800D-81776FD2CAD9}" type="sibTrans" cxnId="{01A62394-1BC4-4C96-B459-38997EFFCFB1}">
      <dgm:prSet/>
      <dgm:spPr/>
      <dgm:t>
        <a:bodyPr/>
        <a:lstStyle/>
        <a:p>
          <a:endParaRPr lang="en-US"/>
        </a:p>
      </dgm:t>
    </dgm:pt>
    <dgm:pt modelId="{8B1223D9-0C97-49F7-BCB5-1D71C064DBDB}">
      <dgm:prSet/>
      <dgm:spPr/>
      <dgm:t>
        <a:bodyPr/>
        <a:lstStyle/>
        <a:p>
          <a:r>
            <a:rPr lang="en-GB" b="1" i="0" dirty="0"/>
            <a:t>‘’Burglary-</a:t>
          </a:r>
          <a:endParaRPr lang="en-US" dirty="0"/>
        </a:p>
      </dgm:t>
    </dgm:pt>
    <dgm:pt modelId="{70E57A44-E7EA-4C37-A744-244F481A0BF2}" type="parTrans" cxnId="{3192806C-0F8A-41CA-8E8A-835587FC3971}">
      <dgm:prSet/>
      <dgm:spPr/>
      <dgm:t>
        <a:bodyPr/>
        <a:lstStyle/>
        <a:p>
          <a:endParaRPr lang="en-US"/>
        </a:p>
      </dgm:t>
    </dgm:pt>
    <dgm:pt modelId="{25DD32BE-DCD6-453C-8CC5-E238FE595206}" type="sibTrans" cxnId="{3192806C-0F8A-41CA-8E8A-835587FC3971}">
      <dgm:prSet/>
      <dgm:spPr/>
      <dgm:t>
        <a:bodyPr/>
        <a:lstStyle/>
        <a:p>
          <a:endParaRPr lang="en-US"/>
        </a:p>
      </dgm:t>
    </dgm:pt>
    <dgm:pt modelId="{6EA12FE1-58DF-4F16-994A-9EEA30488C85}">
      <dgm:prSet/>
      <dgm:spPr/>
      <dgm:t>
        <a:bodyPr/>
        <a:lstStyle/>
        <a:p>
          <a:r>
            <a:rPr lang="en-GB" b="0" i="0"/>
            <a:t>(1)A person is guilty of burglary if—</a:t>
          </a:r>
          <a:endParaRPr lang="en-US"/>
        </a:p>
      </dgm:t>
    </dgm:pt>
    <dgm:pt modelId="{A7F90620-922B-435F-BD1D-D4DD57D73EF4}" type="parTrans" cxnId="{0D35A558-3CA2-41DF-A407-3FB52C5FF2AB}">
      <dgm:prSet/>
      <dgm:spPr/>
      <dgm:t>
        <a:bodyPr/>
        <a:lstStyle/>
        <a:p>
          <a:endParaRPr lang="en-US"/>
        </a:p>
      </dgm:t>
    </dgm:pt>
    <dgm:pt modelId="{9F9BE249-44B2-4621-8F00-3D1E9BB599DD}" type="sibTrans" cxnId="{0D35A558-3CA2-41DF-A407-3FB52C5FF2AB}">
      <dgm:prSet/>
      <dgm:spPr/>
      <dgm:t>
        <a:bodyPr/>
        <a:lstStyle/>
        <a:p>
          <a:endParaRPr lang="en-US"/>
        </a:p>
      </dgm:t>
    </dgm:pt>
    <dgm:pt modelId="{7009D45B-69D7-43ED-919D-9B59C8B21CD1}">
      <dgm:prSet/>
      <dgm:spPr/>
      <dgm:t>
        <a:bodyPr/>
        <a:lstStyle/>
        <a:p>
          <a:r>
            <a:rPr lang="en-GB" b="0" i="0" dirty="0"/>
            <a:t>(a)he enters any building or part of a building as a trespasser and with intent to commit any such offence as is mentioned in subsection (2) below; or</a:t>
          </a:r>
          <a:endParaRPr lang="en-US" dirty="0"/>
        </a:p>
      </dgm:t>
    </dgm:pt>
    <dgm:pt modelId="{DFBEDBC8-BF86-4C2F-B134-C9544BA48EF3}" type="parTrans" cxnId="{9EB35DB0-BCB5-4A6F-8FF6-1F43923B38DC}">
      <dgm:prSet/>
      <dgm:spPr/>
      <dgm:t>
        <a:bodyPr/>
        <a:lstStyle/>
        <a:p>
          <a:endParaRPr lang="en-US"/>
        </a:p>
      </dgm:t>
    </dgm:pt>
    <dgm:pt modelId="{763FD529-174A-4960-88EC-324C94F02EB8}" type="sibTrans" cxnId="{9EB35DB0-BCB5-4A6F-8FF6-1F43923B38DC}">
      <dgm:prSet/>
      <dgm:spPr/>
      <dgm:t>
        <a:bodyPr/>
        <a:lstStyle/>
        <a:p>
          <a:endParaRPr lang="en-US"/>
        </a:p>
      </dgm:t>
    </dgm:pt>
    <dgm:pt modelId="{FC156EB9-C418-4ED0-B034-2B376B097C9C}">
      <dgm:prSet/>
      <dgm:spPr/>
      <dgm:t>
        <a:bodyPr/>
        <a:lstStyle/>
        <a:p>
          <a:r>
            <a:rPr lang="en-GB" b="0" i="0" dirty="0"/>
            <a:t>(b)having entered any building or part of a building as a trespasser he steals or attempts to steal anything in the building or that part of it or inflicts or attempts to inflict on any person therein any grievous bodily harm.</a:t>
          </a:r>
          <a:endParaRPr lang="en-US" dirty="0"/>
        </a:p>
      </dgm:t>
    </dgm:pt>
    <dgm:pt modelId="{2605977B-C1C7-4E43-9FA5-744A8501DCC2}" type="parTrans" cxnId="{5FAED69B-D7BA-479B-B500-4D714130C44B}">
      <dgm:prSet/>
      <dgm:spPr/>
      <dgm:t>
        <a:bodyPr/>
        <a:lstStyle/>
        <a:p>
          <a:endParaRPr lang="en-US"/>
        </a:p>
      </dgm:t>
    </dgm:pt>
    <dgm:pt modelId="{071DE486-94D5-4078-AB34-0BE024A6D6ED}" type="sibTrans" cxnId="{5FAED69B-D7BA-479B-B500-4D714130C44B}">
      <dgm:prSet/>
      <dgm:spPr/>
      <dgm:t>
        <a:bodyPr/>
        <a:lstStyle/>
        <a:p>
          <a:endParaRPr lang="en-US"/>
        </a:p>
      </dgm:t>
    </dgm:pt>
    <dgm:pt modelId="{354DF2B9-B5E9-454E-A5B7-48139D7A1829}">
      <dgm:prSet/>
      <dgm:spPr/>
      <dgm:t>
        <a:bodyPr/>
        <a:lstStyle/>
        <a:p>
          <a:r>
            <a:rPr lang="en-GB" b="0" i="0" dirty="0"/>
            <a:t>(2)The offences referred to in subsection (1)(a) above are offences of stealing anything in the building or part of a building in question, of inflicting on any person therein any grievous bodily harm ….therein, and of doing unlawful damage to the building or anything therein.’’</a:t>
          </a:r>
          <a:endParaRPr lang="en-US" dirty="0"/>
        </a:p>
      </dgm:t>
    </dgm:pt>
    <dgm:pt modelId="{949FF515-987A-415A-BE36-2F632AC0DF2C}" type="parTrans" cxnId="{01D3F142-081F-442F-9AD2-F430A222D7DF}">
      <dgm:prSet/>
      <dgm:spPr/>
      <dgm:t>
        <a:bodyPr/>
        <a:lstStyle/>
        <a:p>
          <a:endParaRPr lang="en-US"/>
        </a:p>
      </dgm:t>
    </dgm:pt>
    <dgm:pt modelId="{6D36FD79-C689-4799-9355-4534622B3757}" type="sibTrans" cxnId="{01D3F142-081F-442F-9AD2-F430A222D7DF}">
      <dgm:prSet/>
      <dgm:spPr/>
      <dgm:t>
        <a:bodyPr/>
        <a:lstStyle/>
        <a:p>
          <a:endParaRPr lang="en-US"/>
        </a:p>
      </dgm:t>
    </dgm:pt>
    <dgm:pt modelId="{80E4DAC1-6FBD-42C3-8A86-B911AB6BA0B1}" type="pres">
      <dgm:prSet presAssocID="{ACD51C49-594F-41C4-B80C-AA24BEAF0049}" presName="diagram" presStyleCnt="0">
        <dgm:presLayoutVars>
          <dgm:dir/>
          <dgm:resizeHandles val="exact"/>
        </dgm:presLayoutVars>
      </dgm:prSet>
      <dgm:spPr/>
    </dgm:pt>
    <dgm:pt modelId="{67DB99C7-1BD4-4BA3-B923-F16E96EDA760}" type="pres">
      <dgm:prSet presAssocID="{45A65F4F-82ED-41C9-9630-EC3226B69EF6}" presName="node" presStyleLbl="node1" presStyleIdx="0" presStyleCnt="6">
        <dgm:presLayoutVars>
          <dgm:bulletEnabled val="1"/>
        </dgm:presLayoutVars>
      </dgm:prSet>
      <dgm:spPr/>
    </dgm:pt>
    <dgm:pt modelId="{84D18F8D-9A8E-4EFF-90A8-7FE9C7D0E023}" type="pres">
      <dgm:prSet presAssocID="{5194EEAD-251B-48D9-800D-81776FD2CAD9}" presName="sibTrans" presStyleCnt="0"/>
      <dgm:spPr/>
    </dgm:pt>
    <dgm:pt modelId="{14CC1BC3-826C-47B4-BCDC-3024BC7EB507}" type="pres">
      <dgm:prSet presAssocID="{8B1223D9-0C97-49F7-BCB5-1D71C064DBDB}" presName="node" presStyleLbl="node1" presStyleIdx="1" presStyleCnt="6">
        <dgm:presLayoutVars>
          <dgm:bulletEnabled val="1"/>
        </dgm:presLayoutVars>
      </dgm:prSet>
      <dgm:spPr/>
    </dgm:pt>
    <dgm:pt modelId="{82EAD3AF-B01B-4EC0-81A7-F228C11DBB5F}" type="pres">
      <dgm:prSet presAssocID="{25DD32BE-DCD6-453C-8CC5-E238FE595206}" presName="sibTrans" presStyleCnt="0"/>
      <dgm:spPr/>
    </dgm:pt>
    <dgm:pt modelId="{681E2E2F-8CD1-4FC7-A16C-1F3B01BCA898}" type="pres">
      <dgm:prSet presAssocID="{6EA12FE1-58DF-4F16-994A-9EEA30488C85}" presName="node" presStyleLbl="node1" presStyleIdx="2" presStyleCnt="6">
        <dgm:presLayoutVars>
          <dgm:bulletEnabled val="1"/>
        </dgm:presLayoutVars>
      </dgm:prSet>
      <dgm:spPr/>
    </dgm:pt>
    <dgm:pt modelId="{0B7F058B-AA4A-45BD-A43D-FDE0D7FA94AC}" type="pres">
      <dgm:prSet presAssocID="{9F9BE249-44B2-4621-8F00-3D1E9BB599DD}" presName="sibTrans" presStyleCnt="0"/>
      <dgm:spPr/>
    </dgm:pt>
    <dgm:pt modelId="{5123B1F3-3731-4A77-8EA7-9CE927461EA9}" type="pres">
      <dgm:prSet presAssocID="{7009D45B-69D7-43ED-919D-9B59C8B21CD1}" presName="node" presStyleLbl="node1" presStyleIdx="3" presStyleCnt="6">
        <dgm:presLayoutVars>
          <dgm:bulletEnabled val="1"/>
        </dgm:presLayoutVars>
      </dgm:prSet>
      <dgm:spPr/>
    </dgm:pt>
    <dgm:pt modelId="{0C34C97A-95D4-47FC-864E-160BBBB6A64C}" type="pres">
      <dgm:prSet presAssocID="{763FD529-174A-4960-88EC-324C94F02EB8}" presName="sibTrans" presStyleCnt="0"/>
      <dgm:spPr/>
    </dgm:pt>
    <dgm:pt modelId="{C827CBED-0C98-44BC-AC31-37B8E8F716B8}" type="pres">
      <dgm:prSet presAssocID="{FC156EB9-C418-4ED0-B034-2B376B097C9C}" presName="node" presStyleLbl="node1" presStyleIdx="4" presStyleCnt="6">
        <dgm:presLayoutVars>
          <dgm:bulletEnabled val="1"/>
        </dgm:presLayoutVars>
      </dgm:prSet>
      <dgm:spPr/>
    </dgm:pt>
    <dgm:pt modelId="{575A6614-3EAA-4780-9F53-5FA257537C34}" type="pres">
      <dgm:prSet presAssocID="{071DE486-94D5-4078-AB34-0BE024A6D6ED}" presName="sibTrans" presStyleCnt="0"/>
      <dgm:spPr/>
    </dgm:pt>
    <dgm:pt modelId="{49B750DC-66AE-4813-9CFB-55C63796ECE7}" type="pres">
      <dgm:prSet presAssocID="{354DF2B9-B5E9-454E-A5B7-48139D7A1829}" presName="node" presStyleLbl="node1" presStyleIdx="5" presStyleCnt="6">
        <dgm:presLayoutVars>
          <dgm:bulletEnabled val="1"/>
        </dgm:presLayoutVars>
      </dgm:prSet>
      <dgm:spPr/>
    </dgm:pt>
  </dgm:ptLst>
  <dgm:cxnLst>
    <dgm:cxn modelId="{C15C9B01-9C9D-45B2-96E5-4CF564BCC98B}" type="presOf" srcId="{FC156EB9-C418-4ED0-B034-2B376B097C9C}" destId="{C827CBED-0C98-44BC-AC31-37B8E8F716B8}" srcOrd="0" destOrd="0" presId="urn:microsoft.com/office/officeart/2005/8/layout/default"/>
    <dgm:cxn modelId="{1C0BCA13-80B6-430F-BFF9-AE7D8F6EAF50}" type="presOf" srcId="{45A65F4F-82ED-41C9-9630-EC3226B69EF6}" destId="{67DB99C7-1BD4-4BA3-B923-F16E96EDA760}" srcOrd="0" destOrd="0" presId="urn:microsoft.com/office/officeart/2005/8/layout/default"/>
    <dgm:cxn modelId="{01D3F142-081F-442F-9AD2-F430A222D7DF}" srcId="{ACD51C49-594F-41C4-B80C-AA24BEAF0049}" destId="{354DF2B9-B5E9-454E-A5B7-48139D7A1829}" srcOrd="5" destOrd="0" parTransId="{949FF515-987A-415A-BE36-2F632AC0DF2C}" sibTransId="{6D36FD79-C689-4799-9355-4534622B3757}"/>
    <dgm:cxn modelId="{F0719A65-94F7-4F64-83CD-8A05306D4575}" type="presOf" srcId="{6EA12FE1-58DF-4F16-994A-9EEA30488C85}" destId="{681E2E2F-8CD1-4FC7-A16C-1F3B01BCA898}" srcOrd="0" destOrd="0" presId="urn:microsoft.com/office/officeart/2005/8/layout/default"/>
    <dgm:cxn modelId="{B2B0BD68-959A-4E11-BECA-AF34B6DFF363}" type="presOf" srcId="{ACD51C49-594F-41C4-B80C-AA24BEAF0049}" destId="{80E4DAC1-6FBD-42C3-8A86-B911AB6BA0B1}" srcOrd="0" destOrd="0" presId="urn:microsoft.com/office/officeart/2005/8/layout/default"/>
    <dgm:cxn modelId="{3192806C-0F8A-41CA-8E8A-835587FC3971}" srcId="{ACD51C49-594F-41C4-B80C-AA24BEAF0049}" destId="{8B1223D9-0C97-49F7-BCB5-1D71C064DBDB}" srcOrd="1" destOrd="0" parTransId="{70E57A44-E7EA-4C37-A744-244F481A0BF2}" sibTransId="{25DD32BE-DCD6-453C-8CC5-E238FE595206}"/>
    <dgm:cxn modelId="{6CDA6A78-B56B-47AC-9A7C-4A0561F5F70F}" type="presOf" srcId="{354DF2B9-B5E9-454E-A5B7-48139D7A1829}" destId="{49B750DC-66AE-4813-9CFB-55C63796ECE7}" srcOrd="0" destOrd="0" presId="urn:microsoft.com/office/officeart/2005/8/layout/default"/>
    <dgm:cxn modelId="{0D35A558-3CA2-41DF-A407-3FB52C5FF2AB}" srcId="{ACD51C49-594F-41C4-B80C-AA24BEAF0049}" destId="{6EA12FE1-58DF-4F16-994A-9EEA30488C85}" srcOrd="2" destOrd="0" parTransId="{A7F90620-922B-435F-BD1D-D4DD57D73EF4}" sibTransId="{9F9BE249-44B2-4621-8F00-3D1E9BB599DD}"/>
    <dgm:cxn modelId="{01A62394-1BC4-4C96-B459-38997EFFCFB1}" srcId="{ACD51C49-594F-41C4-B80C-AA24BEAF0049}" destId="{45A65F4F-82ED-41C9-9630-EC3226B69EF6}" srcOrd="0" destOrd="0" parTransId="{16859760-8CCD-47CE-9A03-56A9D1FD54A4}" sibTransId="{5194EEAD-251B-48D9-800D-81776FD2CAD9}"/>
    <dgm:cxn modelId="{5FAED69B-D7BA-479B-B500-4D714130C44B}" srcId="{ACD51C49-594F-41C4-B80C-AA24BEAF0049}" destId="{FC156EB9-C418-4ED0-B034-2B376B097C9C}" srcOrd="4" destOrd="0" parTransId="{2605977B-C1C7-4E43-9FA5-744A8501DCC2}" sibTransId="{071DE486-94D5-4078-AB34-0BE024A6D6ED}"/>
    <dgm:cxn modelId="{9EB35DB0-BCB5-4A6F-8FF6-1F43923B38DC}" srcId="{ACD51C49-594F-41C4-B80C-AA24BEAF0049}" destId="{7009D45B-69D7-43ED-919D-9B59C8B21CD1}" srcOrd="3" destOrd="0" parTransId="{DFBEDBC8-BF86-4C2F-B134-C9544BA48EF3}" sibTransId="{763FD529-174A-4960-88EC-324C94F02EB8}"/>
    <dgm:cxn modelId="{405C66D5-0FE8-45E3-8233-93F2CE420B65}" type="presOf" srcId="{7009D45B-69D7-43ED-919D-9B59C8B21CD1}" destId="{5123B1F3-3731-4A77-8EA7-9CE927461EA9}" srcOrd="0" destOrd="0" presId="urn:microsoft.com/office/officeart/2005/8/layout/default"/>
    <dgm:cxn modelId="{096A24F2-27F2-48B9-9A07-3A24384370CA}" type="presOf" srcId="{8B1223D9-0C97-49F7-BCB5-1D71C064DBDB}" destId="{14CC1BC3-826C-47B4-BCDC-3024BC7EB507}" srcOrd="0" destOrd="0" presId="urn:microsoft.com/office/officeart/2005/8/layout/default"/>
    <dgm:cxn modelId="{ED30853D-B5D3-4BAF-9F76-3DEAA8D8FAD4}" type="presParOf" srcId="{80E4DAC1-6FBD-42C3-8A86-B911AB6BA0B1}" destId="{67DB99C7-1BD4-4BA3-B923-F16E96EDA760}" srcOrd="0" destOrd="0" presId="urn:microsoft.com/office/officeart/2005/8/layout/default"/>
    <dgm:cxn modelId="{E7FAE691-050B-453A-9B4D-CE61431F6A2F}" type="presParOf" srcId="{80E4DAC1-6FBD-42C3-8A86-B911AB6BA0B1}" destId="{84D18F8D-9A8E-4EFF-90A8-7FE9C7D0E023}" srcOrd="1" destOrd="0" presId="urn:microsoft.com/office/officeart/2005/8/layout/default"/>
    <dgm:cxn modelId="{70BEE1BB-361B-4F68-ACF5-2A4143D56C8B}" type="presParOf" srcId="{80E4DAC1-6FBD-42C3-8A86-B911AB6BA0B1}" destId="{14CC1BC3-826C-47B4-BCDC-3024BC7EB507}" srcOrd="2" destOrd="0" presId="urn:microsoft.com/office/officeart/2005/8/layout/default"/>
    <dgm:cxn modelId="{35C29083-E14D-4D56-9412-14C5D266160D}" type="presParOf" srcId="{80E4DAC1-6FBD-42C3-8A86-B911AB6BA0B1}" destId="{82EAD3AF-B01B-4EC0-81A7-F228C11DBB5F}" srcOrd="3" destOrd="0" presId="urn:microsoft.com/office/officeart/2005/8/layout/default"/>
    <dgm:cxn modelId="{5EF8E1B7-2493-4E06-B6D9-364499F5DA8B}" type="presParOf" srcId="{80E4DAC1-6FBD-42C3-8A86-B911AB6BA0B1}" destId="{681E2E2F-8CD1-4FC7-A16C-1F3B01BCA898}" srcOrd="4" destOrd="0" presId="urn:microsoft.com/office/officeart/2005/8/layout/default"/>
    <dgm:cxn modelId="{1B889246-EDC0-40C9-9B22-3460B7A7DE02}" type="presParOf" srcId="{80E4DAC1-6FBD-42C3-8A86-B911AB6BA0B1}" destId="{0B7F058B-AA4A-45BD-A43D-FDE0D7FA94AC}" srcOrd="5" destOrd="0" presId="urn:microsoft.com/office/officeart/2005/8/layout/default"/>
    <dgm:cxn modelId="{9851F053-D9DE-408D-8F3D-7FDF6208309E}" type="presParOf" srcId="{80E4DAC1-6FBD-42C3-8A86-B911AB6BA0B1}" destId="{5123B1F3-3731-4A77-8EA7-9CE927461EA9}" srcOrd="6" destOrd="0" presId="urn:microsoft.com/office/officeart/2005/8/layout/default"/>
    <dgm:cxn modelId="{E22E3678-E0A5-4866-91A0-0C5E69CE952B}" type="presParOf" srcId="{80E4DAC1-6FBD-42C3-8A86-B911AB6BA0B1}" destId="{0C34C97A-95D4-47FC-864E-160BBBB6A64C}" srcOrd="7" destOrd="0" presId="urn:microsoft.com/office/officeart/2005/8/layout/default"/>
    <dgm:cxn modelId="{480356F3-2845-42B1-9001-977436433E27}" type="presParOf" srcId="{80E4DAC1-6FBD-42C3-8A86-B911AB6BA0B1}" destId="{C827CBED-0C98-44BC-AC31-37B8E8F716B8}" srcOrd="8" destOrd="0" presId="urn:microsoft.com/office/officeart/2005/8/layout/default"/>
    <dgm:cxn modelId="{5133D2D6-6EE8-443F-93C4-F5EF0E0A69EA}" type="presParOf" srcId="{80E4DAC1-6FBD-42C3-8A86-B911AB6BA0B1}" destId="{575A6614-3EAA-4780-9F53-5FA257537C34}" srcOrd="9" destOrd="0" presId="urn:microsoft.com/office/officeart/2005/8/layout/default"/>
    <dgm:cxn modelId="{D5EF009A-49BD-4EAB-BBB5-F8D6B6A6C8ED}" type="presParOf" srcId="{80E4DAC1-6FBD-42C3-8A86-B911AB6BA0B1}" destId="{49B750DC-66AE-4813-9CFB-55C63796ECE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809263-A284-473F-A773-1DB1EB70763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21C895-D630-42A8-816D-876E12899171}">
      <dgm:prSet/>
      <dgm:spPr/>
      <dgm:t>
        <a:bodyPr/>
        <a:lstStyle/>
        <a:p>
          <a:r>
            <a:rPr lang="en-GB"/>
            <a:t>Guilty Act – depends on the section because different sections. </a:t>
          </a:r>
          <a:endParaRPr lang="en-US"/>
        </a:p>
      </dgm:t>
    </dgm:pt>
    <dgm:pt modelId="{A7E3EA0D-6044-4DA2-B0E0-29BBE3BD46D6}" type="parTrans" cxnId="{AB066D09-A682-4E80-AD42-C0110FA1805A}">
      <dgm:prSet/>
      <dgm:spPr/>
      <dgm:t>
        <a:bodyPr/>
        <a:lstStyle/>
        <a:p>
          <a:endParaRPr lang="en-US"/>
        </a:p>
      </dgm:t>
    </dgm:pt>
    <dgm:pt modelId="{37D6E07E-0201-4C6B-98FD-A6927DB901B9}" type="sibTrans" cxnId="{AB066D09-A682-4E80-AD42-C0110FA1805A}">
      <dgm:prSet/>
      <dgm:spPr/>
      <dgm:t>
        <a:bodyPr/>
        <a:lstStyle/>
        <a:p>
          <a:endParaRPr lang="en-US"/>
        </a:p>
      </dgm:t>
    </dgm:pt>
    <dgm:pt modelId="{7A76BC32-70AF-4DF2-A08D-0067E0DEE059}">
      <dgm:prSet/>
      <dgm:spPr/>
      <dgm:t>
        <a:bodyPr/>
        <a:lstStyle/>
        <a:p>
          <a:r>
            <a:rPr lang="en-GB"/>
            <a:t>S.9(1)(A) </a:t>
          </a:r>
          <a:endParaRPr lang="en-US"/>
        </a:p>
      </dgm:t>
    </dgm:pt>
    <dgm:pt modelId="{1343DCA4-5810-479B-ABC7-44015629E042}" type="parTrans" cxnId="{D3E68C22-56EC-4B8E-B7C9-2A44971E7900}">
      <dgm:prSet/>
      <dgm:spPr/>
      <dgm:t>
        <a:bodyPr/>
        <a:lstStyle/>
        <a:p>
          <a:endParaRPr lang="en-US"/>
        </a:p>
      </dgm:t>
    </dgm:pt>
    <dgm:pt modelId="{13F5F200-DF5E-49CE-B9B9-E394C164FA4A}" type="sibTrans" cxnId="{D3E68C22-56EC-4B8E-B7C9-2A44971E7900}">
      <dgm:prSet/>
      <dgm:spPr/>
      <dgm:t>
        <a:bodyPr/>
        <a:lstStyle/>
        <a:p>
          <a:endParaRPr lang="en-US"/>
        </a:p>
      </dgm:t>
    </dgm:pt>
    <dgm:pt modelId="{42DB93CB-063B-47FB-9D1B-40F8C49B650E}">
      <dgm:prSet/>
      <dgm:spPr/>
      <dgm:t>
        <a:bodyPr/>
        <a:lstStyle/>
        <a:p>
          <a:r>
            <a:rPr lang="en-GB"/>
            <a:t>S.9(1)(B).  </a:t>
          </a:r>
          <a:endParaRPr lang="en-US"/>
        </a:p>
      </dgm:t>
    </dgm:pt>
    <dgm:pt modelId="{416570BA-E1B7-491E-B89A-0AF25E66E95F}" type="parTrans" cxnId="{6567083E-E560-49C6-BB8C-980A2CD627A9}">
      <dgm:prSet/>
      <dgm:spPr/>
      <dgm:t>
        <a:bodyPr/>
        <a:lstStyle/>
        <a:p>
          <a:endParaRPr lang="en-US"/>
        </a:p>
      </dgm:t>
    </dgm:pt>
    <dgm:pt modelId="{63022E9F-2150-4287-9730-B5C411328B95}" type="sibTrans" cxnId="{6567083E-E560-49C6-BB8C-980A2CD627A9}">
      <dgm:prSet/>
      <dgm:spPr/>
      <dgm:t>
        <a:bodyPr/>
        <a:lstStyle/>
        <a:p>
          <a:endParaRPr lang="en-US"/>
        </a:p>
      </dgm:t>
    </dgm:pt>
    <dgm:pt modelId="{404086BE-2110-4DB0-9520-6D89EFC11D46}" type="pres">
      <dgm:prSet presAssocID="{35809263-A284-473F-A773-1DB1EB707635}" presName="root" presStyleCnt="0">
        <dgm:presLayoutVars>
          <dgm:dir/>
          <dgm:resizeHandles val="exact"/>
        </dgm:presLayoutVars>
      </dgm:prSet>
      <dgm:spPr/>
    </dgm:pt>
    <dgm:pt modelId="{AFDC2D9D-C26E-4045-A8ED-38652E8BE11A}" type="pres">
      <dgm:prSet presAssocID="{7721C895-D630-42A8-816D-876E12899171}" presName="compNode" presStyleCnt="0"/>
      <dgm:spPr/>
    </dgm:pt>
    <dgm:pt modelId="{C8607898-C127-4271-803F-787DF365DFEC}" type="pres">
      <dgm:prSet presAssocID="{7721C895-D630-42A8-816D-876E12899171}" presName="bgRect" presStyleLbl="bgShp" presStyleIdx="0" presStyleCnt="3"/>
      <dgm:spPr/>
    </dgm:pt>
    <dgm:pt modelId="{FE74A795-7E1D-4285-9D69-018B71094207}" type="pres">
      <dgm:prSet presAssocID="{7721C895-D630-42A8-816D-876E1289917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633CC47-ECA6-42B2-9052-4404E72B5D80}" type="pres">
      <dgm:prSet presAssocID="{7721C895-D630-42A8-816D-876E12899171}" presName="spaceRect" presStyleCnt="0"/>
      <dgm:spPr/>
    </dgm:pt>
    <dgm:pt modelId="{E6A784C7-52D7-48DD-8B76-E011BCE6E773}" type="pres">
      <dgm:prSet presAssocID="{7721C895-D630-42A8-816D-876E12899171}" presName="parTx" presStyleLbl="revTx" presStyleIdx="0" presStyleCnt="3">
        <dgm:presLayoutVars>
          <dgm:chMax val="0"/>
          <dgm:chPref val="0"/>
        </dgm:presLayoutVars>
      </dgm:prSet>
      <dgm:spPr/>
    </dgm:pt>
    <dgm:pt modelId="{1F700FCA-865A-42AF-957F-215EF12EAB50}" type="pres">
      <dgm:prSet presAssocID="{37D6E07E-0201-4C6B-98FD-A6927DB901B9}" presName="sibTrans" presStyleCnt="0"/>
      <dgm:spPr/>
    </dgm:pt>
    <dgm:pt modelId="{E6E81114-68AB-4FE1-BF2B-A9AB5974A417}" type="pres">
      <dgm:prSet presAssocID="{7A76BC32-70AF-4DF2-A08D-0067E0DEE059}" presName="compNode" presStyleCnt="0"/>
      <dgm:spPr/>
    </dgm:pt>
    <dgm:pt modelId="{2F35C453-DDB5-43B3-833F-7C6D57D1222A}" type="pres">
      <dgm:prSet presAssocID="{7A76BC32-70AF-4DF2-A08D-0067E0DEE059}" presName="bgRect" presStyleLbl="bgShp" presStyleIdx="1" presStyleCnt="3"/>
      <dgm:spPr/>
    </dgm:pt>
    <dgm:pt modelId="{61260A50-9672-4C25-A6B6-80311CE628D7}" type="pres">
      <dgm:prSet presAssocID="{7A76BC32-70AF-4DF2-A08D-0067E0DEE0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A53E07CE-2B0D-4CD1-815C-989312BCAE4F}" type="pres">
      <dgm:prSet presAssocID="{7A76BC32-70AF-4DF2-A08D-0067E0DEE059}" presName="spaceRect" presStyleCnt="0"/>
      <dgm:spPr/>
    </dgm:pt>
    <dgm:pt modelId="{E3068CBF-A56A-4C00-B2BB-C488D57BA96F}" type="pres">
      <dgm:prSet presAssocID="{7A76BC32-70AF-4DF2-A08D-0067E0DEE059}" presName="parTx" presStyleLbl="revTx" presStyleIdx="1" presStyleCnt="3">
        <dgm:presLayoutVars>
          <dgm:chMax val="0"/>
          <dgm:chPref val="0"/>
        </dgm:presLayoutVars>
      </dgm:prSet>
      <dgm:spPr/>
    </dgm:pt>
    <dgm:pt modelId="{1161202A-5834-4064-A669-5DE20F2CE2A6}" type="pres">
      <dgm:prSet presAssocID="{13F5F200-DF5E-49CE-B9B9-E394C164FA4A}" presName="sibTrans" presStyleCnt="0"/>
      <dgm:spPr/>
    </dgm:pt>
    <dgm:pt modelId="{09B665E9-972D-4D08-8644-417D5F13A121}" type="pres">
      <dgm:prSet presAssocID="{42DB93CB-063B-47FB-9D1B-40F8C49B650E}" presName="compNode" presStyleCnt="0"/>
      <dgm:spPr/>
    </dgm:pt>
    <dgm:pt modelId="{14C4B30C-CE93-4FAF-852A-BE567C7343CF}" type="pres">
      <dgm:prSet presAssocID="{42DB93CB-063B-47FB-9D1B-40F8C49B650E}" presName="bgRect" presStyleLbl="bgShp" presStyleIdx="2" presStyleCnt="3"/>
      <dgm:spPr/>
    </dgm:pt>
    <dgm:pt modelId="{22ADE452-90C0-4E27-8A97-A6C50E8D2ACD}" type="pres">
      <dgm:prSet presAssocID="{42DB93CB-063B-47FB-9D1B-40F8C49B65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48A745F6-3E79-4D02-A531-0433AEBE60CD}" type="pres">
      <dgm:prSet presAssocID="{42DB93CB-063B-47FB-9D1B-40F8C49B650E}" presName="spaceRect" presStyleCnt="0"/>
      <dgm:spPr/>
    </dgm:pt>
    <dgm:pt modelId="{7909C261-FA1C-47DE-91BA-56A8A457F26F}" type="pres">
      <dgm:prSet presAssocID="{42DB93CB-063B-47FB-9D1B-40F8C49B650E}" presName="parTx" presStyleLbl="revTx" presStyleIdx="2" presStyleCnt="3">
        <dgm:presLayoutVars>
          <dgm:chMax val="0"/>
          <dgm:chPref val="0"/>
        </dgm:presLayoutVars>
      </dgm:prSet>
      <dgm:spPr/>
    </dgm:pt>
  </dgm:ptLst>
  <dgm:cxnLst>
    <dgm:cxn modelId="{AB066D09-A682-4E80-AD42-C0110FA1805A}" srcId="{35809263-A284-473F-A773-1DB1EB707635}" destId="{7721C895-D630-42A8-816D-876E12899171}" srcOrd="0" destOrd="0" parTransId="{A7E3EA0D-6044-4DA2-B0E0-29BBE3BD46D6}" sibTransId="{37D6E07E-0201-4C6B-98FD-A6927DB901B9}"/>
    <dgm:cxn modelId="{D3E68C22-56EC-4B8E-B7C9-2A44971E7900}" srcId="{35809263-A284-473F-A773-1DB1EB707635}" destId="{7A76BC32-70AF-4DF2-A08D-0067E0DEE059}" srcOrd="1" destOrd="0" parTransId="{1343DCA4-5810-479B-ABC7-44015629E042}" sibTransId="{13F5F200-DF5E-49CE-B9B9-E394C164FA4A}"/>
    <dgm:cxn modelId="{6567083E-E560-49C6-BB8C-980A2CD627A9}" srcId="{35809263-A284-473F-A773-1DB1EB707635}" destId="{42DB93CB-063B-47FB-9D1B-40F8C49B650E}" srcOrd="2" destOrd="0" parTransId="{416570BA-E1B7-491E-B89A-0AF25E66E95F}" sibTransId="{63022E9F-2150-4287-9730-B5C411328B95}"/>
    <dgm:cxn modelId="{93D17367-DE3C-43A3-BA5E-2E2D40B9497B}" type="presOf" srcId="{35809263-A284-473F-A773-1DB1EB707635}" destId="{404086BE-2110-4DB0-9520-6D89EFC11D46}" srcOrd="0" destOrd="0" presId="urn:microsoft.com/office/officeart/2018/2/layout/IconVerticalSolidList"/>
    <dgm:cxn modelId="{379659D4-164E-4765-87C0-58F63E34B542}" type="presOf" srcId="{7721C895-D630-42A8-816D-876E12899171}" destId="{E6A784C7-52D7-48DD-8B76-E011BCE6E773}" srcOrd="0" destOrd="0" presId="urn:microsoft.com/office/officeart/2018/2/layout/IconVerticalSolidList"/>
    <dgm:cxn modelId="{07FA33EA-7513-46F2-820A-E5D93977006A}" type="presOf" srcId="{7A76BC32-70AF-4DF2-A08D-0067E0DEE059}" destId="{E3068CBF-A56A-4C00-B2BB-C488D57BA96F}" srcOrd="0" destOrd="0" presId="urn:microsoft.com/office/officeart/2018/2/layout/IconVerticalSolidList"/>
    <dgm:cxn modelId="{1F6A51EB-EF9C-47FD-927C-F9616352A1BF}" type="presOf" srcId="{42DB93CB-063B-47FB-9D1B-40F8C49B650E}" destId="{7909C261-FA1C-47DE-91BA-56A8A457F26F}" srcOrd="0" destOrd="0" presId="urn:microsoft.com/office/officeart/2018/2/layout/IconVerticalSolidList"/>
    <dgm:cxn modelId="{9CB686C1-5E94-4483-B78B-DC5FBD612279}" type="presParOf" srcId="{404086BE-2110-4DB0-9520-6D89EFC11D46}" destId="{AFDC2D9D-C26E-4045-A8ED-38652E8BE11A}" srcOrd="0" destOrd="0" presId="urn:microsoft.com/office/officeart/2018/2/layout/IconVerticalSolidList"/>
    <dgm:cxn modelId="{39CD0634-8FB4-4959-8CBE-E3B852D38568}" type="presParOf" srcId="{AFDC2D9D-C26E-4045-A8ED-38652E8BE11A}" destId="{C8607898-C127-4271-803F-787DF365DFEC}" srcOrd="0" destOrd="0" presId="urn:microsoft.com/office/officeart/2018/2/layout/IconVerticalSolidList"/>
    <dgm:cxn modelId="{05BF107D-A512-497B-A056-72B40F913DC3}" type="presParOf" srcId="{AFDC2D9D-C26E-4045-A8ED-38652E8BE11A}" destId="{FE74A795-7E1D-4285-9D69-018B71094207}" srcOrd="1" destOrd="0" presId="urn:microsoft.com/office/officeart/2018/2/layout/IconVerticalSolidList"/>
    <dgm:cxn modelId="{509BEB95-F152-4739-9130-828FE3532D87}" type="presParOf" srcId="{AFDC2D9D-C26E-4045-A8ED-38652E8BE11A}" destId="{6633CC47-ECA6-42B2-9052-4404E72B5D80}" srcOrd="2" destOrd="0" presId="urn:microsoft.com/office/officeart/2018/2/layout/IconVerticalSolidList"/>
    <dgm:cxn modelId="{31400527-DE35-44CD-9C7E-3FA4A28E9F9F}" type="presParOf" srcId="{AFDC2D9D-C26E-4045-A8ED-38652E8BE11A}" destId="{E6A784C7-52D7-48DD-8B76-E011BCE6E773}" srcOrd="3" destOrd="0" presId="urn:microsoft.com/office/officeart/2018/2/layout/IconVerticalSolidList"/>
    <dgm:cxn modelId="{7844B40A-62F3-4601-A73F-7BD7B4C1C04A}" type="presParOf" srcId="{404086BE-2110-4DB0-9520-6D89EFC11D46}" destId="{1F700FCA-865A-42AF-957F-215EF12EAB50}" srcOrd="1" destOrd="0" presId="urn:microsoft.com/office/officeart/2018/2/layout/IconVerticalSolidList"/>
    <dgm:cxn modelId="{8AF03F80-C8D9-4799-A976-4433DA613DA2}" type="presParOf" srcId="{404086BE-2110-4DB0-9520-6D89EFC11D46}" destId="{E6E81114-68AB-4FE1-BF2B-A9AB5974A417}" srcOrd="2" destOrd="0" presId="urn:microsoft.com/office/officeart/2018/2/layout/IconVerticalSolidList"/>
    <dgm:cxn modelId="{06A622DC-5CA3-46B7-B4CE-C4E1200AF6B9}" type="presParOf" srcId="{E6E81114-68AB-4FE1-BF2B-A9AB5974A417}" destId="{2F35C453-DDB5-43B3-833F-7C6D57D1222A}" srcOrd="0" destOrd="0" presId="urn:microsoft.com/office/officeart/2018/2/layout/IconVerticalSolidList"/>
    <dgm:cxn modelId="{B1F0BCAE-8096-420E-B685-F75D418AB6F6}" type="presParOf" srcId="{E6E81114-68AB-4FE1-BF2B-A9AB5974A417}" destId="{61260A50-9672-4C25-A6B6-80311CE628D7}" srcOrd="1" destOrd="0" presId="urn:microsoft.com/office/officeart/2018/2/layout/IconVerticalSolidList"/>
    <dgm:cxn modelId="{5E72D0D8-F1A6-44E6-9DEB-94ACE580AC60}" type="presParOf" srcId="{E6E81114-68AB-4FE1-BF2B-A9AB5974A417}" destId="{A53E07CE-2B0D-4CD1-815C-989312BCAE4F}" srcOrd="2" destOrd="0" presId="urn:microsoft.com/office/officeart/2018/2/layout/IconVerticalSolidList"/>
    <dgm:cxn modelId="{5BF4DC75-58E8-439E-B410-D3B107A82258}" type="presParOf" srcId="{E6E81114-68AB-4FE1-BF2B-A9AB5974A417}" destId="{E3068CBF-A56A-4C00-B2BB-C488D57BA96F}" srcOrd="3" destOrd="0" presId="urn:microsoft.com/office/officeart/2018/2/layout/IconVerticalSolidList"/>
    <dgm:cxn modelId="{850C0C00-3B08-4741-A74D-F06EBACAFC3A}" type="presParOf" srcId="{404086BE-2110-4DB0-9520-6D89EFC11D46}" destId="{1161202A-5834-4064-A669-5DE20F2CE2A6}" srcOrd="3" destOrd="0" presId="urn:microsoft.com/office/officeart/2018/2/layout/IconVerticalSolidList"/>
    <dgm:cxn modelId="{EE2D1CE1-2688-4075-B103-1E1E2089BDF0}" type="presParOf" srcId="{404086BE-2110-4DB0-9520-6D89EFC11D46}" destId="{09B665E9-972D-4D08-8644-417D5F13A121}" srcOrd="4" destOrd="0" presId="urn:microsoft.com/office/officeart/2018/2/layout/IconVerticalSolidList"/>
    <dgm:cxn modelId="{A7AAB469-C2A3-4079-A434-E5550EC82000}" type="presParOf" srcId="{09B665E9-972D-4D08-8644-417D5F13A121}" destId="{14C4B30C-CE93-4FAF-852A-BE567C7343CF}" srcOrd="0" destOrd="0" presId="urn:microsoft.com/office/officeart/2018/2/layout/IconVerticalSolidList"/>
    <dgm:cxn modelId="{FED3179F-E273-4939-957F-FE8DE2A218A6}" type="presParOf" srcId="{09B665E9-972D-4D08-8644-417D5F13A121}" destId="{22ADE452-90C0-4E27-8A97-A6C50E8D2ACD}" srcOrd="1" destOrd="0" presId="urn:microsoft.com/office/officeart/2018/2/layout/IconVerticalSolidList"/>
    <dgm:cxn modelId="{1E2960E2-F723-4DDF-80EF-FC526AB4AD26}" type="presParOf" srcId="{09B665E9-972D-4D08-8644-417D5F13A121}" destId="{48A745F6-3E79-4D02-A531-0433AEBE60CD}" srcOrd="2" destOrd="0" presId="urn:microsoft.com/office/officeart/2018/2/layout/IconVerticalSolidList"/>
    <dgm:cxn modelId="{4D6E61A2-13D5-4F86-8D15-FD72A43E60CB}" type="presParOf" srcId="{09B665E9-972D-4D08-8644-417D5F13A121}" destId="{7909C261-FA1C-47DE-91BA-56A8A457F26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29757D-01EF-4B2B-80F5-2A911A7593AE}"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US"/>
        </a:p>
      </dgm:t>
    </dgm:pt>
    <dgm:pt modelId="{2C42DB0C-54E5-447F-9E83-D43B4FD83E12}">
      <dgm:prSet/>
      <dgm:spPr/>
      <dgm:t>
        <a:bodyPr/>
        <a:lstStyle/>
        <a:p>
          <a:r>
            <a:rPr lang="en-GB"/>
            <a:t>S.9 (1)(A) – </a:t>
          </a:r>
          <a:endParaRPr lang="en-US"/>
        </a:p>
      </dgm:t>
    </dgm:pt>
    <dgm:pt modelId="{75B31F00-83EF-46BA-A3F2-981A112B1612}" type="parTrans" cxnId="{2CC99842-465B-4B75-8875-A1DE8F5538A0}">
      <dgm:prSet/>
      <dgm:spPr/>
      <dgm:t>
        <a:bodyPr/>
        <a:lstStyle/>
        <a:p>
          <a:endParaRPr lang="en-US"/>
        </a:p>
      </dgm:t>
    </dgm:pt>
    <dgm:pt modelId="{33AEA885-AAD3-4659-A90F-BC6EC5C43A24}" type="sibTrans" cxnId="{2CC99842-465B-4B75-8875-A1DE8F5538A0}">
      <dgm:prSet/>
      <dgm:spPr/>
      <dgm:t>
        <a:bodyPr/>
        <a:lstStyle/>
        <a:p>
          <a:endParaRPr lang="en-US"/>
        </a:p>
      </dgm:t>
    </dgm:pt>
    <dgm:pt modelId="{4257FC22-AEFE-452B-A43E-52D97776CAAB}">
      <dgm:prSet/>
      <dgm:spPr/>
      <dgm:t>
        <a:bodyPr/>
        <a:lstStyle/>
        <a:p>
          <a:r>
            <a:rPr lang="en-GB"/>
            <a:t>Where is the Actus reus? </a:t>
          </a:r>
          <a:endParaRPr lang="en-US"/>
        </a:p>
      </dgm:t>
    </dgm:pt>
    <dgm:pt modelId="{F6DBCEA4-8781-4DE0-A5C9-2F6775F256CF}" type="parTrans" cxnId="{10F27295-B311-48FC-B838-B0F2D9B26A64}">
      <dgm:prSet/>
      <dgm:spPr/>
      <dgm:t>
        <a:bodyPr/>
        <a:lstStyle/>
        <a:p>
          <a:endParaRPr lang="en-US"/>
        </a:p>
      </dgm:t>
    </dgm:pt>
    <dgm:pt modelId="{5C0E2C9D-7D5E-4D15-BFDC-68EB2CBCEBEF}" type="sibTrans" cxnId="{10F27295-B311-48FC-B838-B0F2D9B26A64}">
      <dgm:prSet/>
      <dgm:spPr/>
      <dgm:t>
        <a:bodyPr/>
        <a:lstStyle/>
        <a:p>
          <a:endParaRPr lang="en-US"/>
        </a:p>
      </dgm:t>
    </dgm:pt>
    <dgm:pt modelId="{6EE7E220-A39D-4708-9093-F6E833FC1613}">
      <dgm:prSet/>
      <dgm:spPr/>
      <dgm:t>
        <a:bodyPr/>
        <a:lstStyle/>
        <a:p>
          <a:r>
            <a:rPr lang="en-GB"/>
            <a:t>Where is the Men’s Rea?</a:t>
          </a:r>
          <a:endParaRPr lang="en-US"/>
        </a:p>
      </dgm:t>
    </dgm:pt>
    <dgm:pt modelId="{5E9F951E-662D-474B-80C4-32119A6560BF}" type="parTrans" cxnId="{6DE482B9-0DD7-4573-9F48-DD5EEF13224E}">
      <dgm:prSet/>
      <dgm:spPr/>
      <dgm:t>
        <a:bodyPr/>
        <a:lstStyle/>
        <a:p>
          <a:endParaRPr lang="en-US"/>
        </a:p>
      </dgm:t>
    </dgm:pt>
    <dgm:pt modelId="{E35E0BC3-3632-4097-9296-3FAD59A882BD}" type="sibTrans" cxnId="{6DE482B9-0DD7-4573-9F48-DD5EEF13224E}">
      <dgm:prSet/>
      <dgm:spPr/>
      <dgm:t>
        <a:bodyPr/>
        <a:lstStyle/>
        <a:p>
          <a:endParaRPr lang="en-US"/>
        </a:p>
      </dgm:t>
    </dgm:pt>
    <dgm:pt modelId="{1EED4BEA-4B04-4AE5-A6AE-8D4BD8E20385}" type="pres">
      <dgm:prSet presAssocID="{F329757D-01EF-4B2B-80F5-2A911A7593AE}" presName="Name0" presStyleCnt="0">
        <dgm:presLayoutVars>
          <dgm:dir/>
          <dgm:resizeHandles val="exact"/>
        </dgm:presLayoutVars>
      </dgm:prSet>
      <dgm:spPr/>
    </dgm:pt>
    <dgm:pt modelId="{A0A2C82D-14C0-47F7-82E5-38E021269DCE}" type="pres">
      <dgm:prSet presAssocID="{2C42DB0C-54E5-447F-9E83-D43B4FD83E12}" presName="node" presStyleLbl="node1" presStyleIdx="0" presStyleCnt="3">
        <dgm:presLayoutVars>
          <dgm:bulletEnabled val="1"/>
        </dgm:presLayoutVars>
      </dgm:prSet>
      <dgm:spPr/>
    </dgm:pt>
    <dgm:pt modelId="{F21E757C-69DC-4B97-A28D-41061484013B}" type="pres">
      <dgm:prSet presAssocID="{33AEA885-AAD3-4659-A90F-BC6EC5C43A24}" presName="sibTrans" presStyleLbl="sibTrans2D1" presStyleIdx="0" presStyleCnt="2"/>
      <dgm:spPr/>
    </dgm:pt>
    <dgm:pt modelId="{385EFA63-2196-404E-B567-AF0A7483E4C8}" type="pres">
      <dgm:prSet presAssocID="{33AEA885-AAD3-4659-A90F-BC6EC5C43A24}" presName="connectorText" presStyleLbl="sibTrans2D1" presStyleIdx="0" presStyleCnt="2"/>
      <dgm:spPr/>
    </dgm:pt>
    <dgm:pt modelId="{350E12E4-DAB0-4CF8-9C0A-E12050344CD2}" type="pres">
      <dgm:prSet presAssocID="{4257FC22-AEFE-452B-A43E-52D97776CAAB}" presName="node" presStyleLbl="node1" presStyleIdx="1" presStyleCnt="3">
        <dgm:presLayoutVars>
          <dgm:bulletEnabled val="1"/>
        </dgm:presLayoutVars>
      </dgm:prSet>
      <dgm:spPr/>
    </dgm:pt>
    <dgm:pt modelId="{BC767AC3-3D58-4FC7-B652-9DA0660E5CBB}" type="pres">
      <dgm:prSet presAssocID="{5C0E2C9D-7D5E-4D15-BFDC-68EB2CBCEBEF}" presName="sibTrans" presStyleLbl="sibTrans2D1" presStyleIdx="1" presStyleCnt="2"/>
      <dgm:spPr/>
    </dgm:pt>
    <dgm:pt modelId="{BD1B5007-BA4B-4B97-93AC-3C2659EDC24D}" type="pres">
      <dgm:prSet presAssocID="{5C0E2C9D-7D5E-4D15-BFDC-68EB2CBCEBEF}" presName="connectorText" presStyleLbl="sibTrans2D1" presStyleIdx="1" presStyleCnt="2"/>
      <dgm:spPr/>
    </dgm:pt>
    <dgm:pt modelId="{893E58BC-D30E-4444-B729-DB1B1E7E938B}" type="pres">
      <dgm:prSet presAssocID="{6EE7E220-A39D-4708-9093-F6E833FC1613}" presName="node" presStyleLbl="node1" presStyleIdx="2" presStyleCnt="3">
        <dgm:presLayoutVars>
          <dgm:bulletEnabled val="1"/>
        </dgm:presLayoutVars>
      </dgm:prSet>
      <dgm:spPr/>
    </dgm:pt>
  </dgm:ptLst>
  <dgm:cxnLst>
    <dgm:cxn modelId="{BF911831-AC93-4B83-8D91-E5AAE6E8571C}" type="presOf" srcId="{33AEA885-AAD3-4659-A90F-BC6EC5C43A24}" destId="{F21E757C-69DC-4B97-A28D-41061484013B}" srcOrd="0" destOrd="0" presId="urn:microsoft.com/office/officeart/2005/8/layout/process1"/>
    <dgm:cxn modelId="{78EFFF3C-2D47-4C01-B5D0-09DB4AC9B4E0}" type="presOf" srcId="{2C42DB0C-54E5-447F-9E83-D43B4FD83E12}" destId="{A0A2C82D-14C0-47F7-82E5-38E021269DCE}" srcOrd="0" destOrd="0" presId="urn:microsoft.com/office/officeart/2005/8/layout/process1"/>
    <dgm:cxn modelId="{2CC99842-465B-4B75-8875-A1DE8F5538A0}" srcId="{F329757D-01EF-4B2B-80F5-2A911A7593AE}" destId="{2C42DB0C-54E5-447F-9E83-D43B4FD83E12}" srcOrd="0" destOrd="0" parTransId="{75B31F00-83EF-46BA-A3F2-981A112B1612}" sibTransId="{33AEA885-AAD3-4659-A90F-BC6EC5C43A24}"/>
    <dgm:cxn modelId="{8A19DA76-E450-4204-BBD1-FEE5DE3E0864}" type="presOf" srcId="{4257FC22-AEFE-452B-A43E-52D97776CAAB}" destId="{350E12E4-DAB0-4CF8-9C0A-E12050344CD2}" srcOrd="0" destOrd="0" presId="urn:microsoft.com/office/officeart/2005/8/layout/process1"/>
    <dgm:cxn modelId="{10F27295-B311-48FC-B838-B0F2D9B26A64}" srcId="{F329757D-01EF-4B2B-80F5-2A911A7593AE}" destId="{4257FC22-AEFE-452B-A43E-52D97776CAAB}" srcOrd="1" destOrd="0" parTransId="{F6DBCEA4-8781-4DE0-A5C9-2F6775F256CF}" sibTransId="{5C0E2C9D-7D5E-4D15-BFDC-68EB2CBCEBEF}"/>
    <dgm:cxn modelId="{92FB429C-DE69-4ECE-B3EC-369E6D7DC737}" type="presOf" srcId="{F329757D-01EF-4B2B-80F5-2A911A7593AE}" destId="{1EED4BEA-4B04-4AE5-A6AE-8D4BD8E20385}" srcOrd="0" destOrd="0" presId="urn:microsoft.com/office/officeart/2005/8/layout/process1"/>
    <dgm:cxn modelId="{8EE331AC-B861-4EBB-B2BA-94AE42452D9A}" type="presOf" srcId="{5C0E2C9D-7D5E-4D15-BFDC-68EB2CBCEBEF}" destId="{BC767AC3-3D58-4FC7-B652-9DA0660E5CBB}" srcOrd="0" destOrd="0" presId="urn:microsoft.com/office/officeart/2005/8/layout/process1"/>
    <dgm:cxn modelId="{F3FC6EB0-96C0-4C12-908B-4E559D836500}" type="presOf" srcId="{6EE7E220-A39D-4708-9093-F6E833FC1613}" destId="{893E58BC-D30E-4444-B729-DB1B1E7E938B}" srcOrd="0" destOrd="0" presId="urn:microsoft.com/office/officeart/2005/8/layout/process1"/>
    <dgm:cxn modelId="{6DE482B9-0DD7-4573-9F48-DD5EEF13224E}" srcId="{F329757D-01EF-4B2B-80F5-2A911A7593AE}" destId="{6EE7E220-A39D-4708-9093-F6E833FC1613}" srcOrd="2" destOrd="0" parTransId="{5E9F951E-662D-474B-80C4-32119A6560BF}" sibTransId="{E35E0BC3-3632-4097-9296-3FAD59A882BD}"/>
    <dgm:cxn modelId="{416956CC-7966-45CB-AC24-86CCAE321055}" type="presOf" srcId="{5C0E2C9D-7D5E-4D15-BFDC-68EB2CBCEBEF}" destId="{BD1B5007-BA4B-4B97-93AC-3C2659EDC24D}" srcOrd="1" destOrd="0" presId="urn:microsoft.com/office/officeart/2005/8/layout/process1"/>
    <dgm:cxn modelId="{6A9F37EB-2AD3-44B4-BC05-6E8BB6600A0E}" type="presOf" srcId="{33AEA885-AAD3-4659-A90F-BC6EC5C43A24}" destId="{385EFA63-2196-404E-B567-AF0A7483E4C8}" srcOrd="1" destOrd="0" presId="urn:microsoft.com/office/officeart/2005/8/layout/process1"/>
    <dgm:cxn modelId="{320DE679-11E7-4FD5-954C-B6BB227F44FA}" type="presParOf" srcId="{1EED4BEA-4B04-4AE5-A6AE-8D4BD8E20385}" destId="{A0A2C82D-14C0-47F7-82E5-38E021269DCE}" srcOrd="0" destOrd="0" presId="urn:microsoft.com/office/officeart/2005/8/layout/process1"/>
    <dgm:cxn modelId="{E41B2E9A-30B6-4A41-AC66-CBF13EB0A721}" type="presParOf" srcId="{1EED4BEA-4B04-4AE5-A6AE-8D4BD8E20385}" destId="{F21E757C-69DC-4B97-A28D-41061484013B}" srcOrd="1" destOrd="0" presId="urn:microsoft.com/office/officeart/2005/8/layout/process1"/>
    <dgm:cxn modelId="{CCF4DA18-5C44-44CC-B7DA-AAC51294BD48}" type="presParOf" srcId="{F21E757C-69DC-4B97-A28D-41061484013B}" destId="{385EFA63-2196-404E-B567-AF0A7483E4C8}" srcOrd="0" destOrd="0" presId="urn:microsoft.com/office/officeart/2005/8/layout/process1"/>
    <dgm:cxn modelId="{8A29A83F-254F-4628-AB9C-804FF62EA533}" type="presParOf" srcId="{1EED4BEA-4B04-4AE5-A6AE-8D4BD8E20385}" destId="{350E12E4-DAB0-4CF8-9C0A-E12050344CD2}" srcOrd="2" destOrd="0" presId="urn:microsoft.com/office/officeart/2005/8/layout/process1"/>
    <dgm:cxn modelId="{1A9D6125-0EED-4F8E-AE46-50C09937E3A4}" type="presParOf" srcId="{1EED4BEA-4B04-4AE5-A6AE-8D4BD8E20385}" destId="{BC767AC3-3D58-4FC7-B652-9DA0660E5CBB}" srcOrd="3" destOrd="0" presId="urn:microsoft.com/office/officeart/2005/8/layout/process1"/>
    <dgm:cxn modelId="{452201C7-E60B-4DA9-8D78-E3C84E77567A}" type="presParOf" srcId="{BC767AC3-3D58-4FC7-B652-9DA0660E5CBB}" destId="{BD1B5007-BA4B-4B97-93AC-3C2659EDC24D}" srcOrd="0" destOrd="0" presId="urn:microsoft.com/office/officeart/2005/8/layout/process1"/>
    <dgm:cxn modelId="{B79D15C0-C027-4F3E-A648-3DC44AAE49B5}" type="presParOf" srcId="{1EED4BEA-4B04-4AE5-A6AE-8D4BD8E20385}" destId="{893E58BC-D30E-4444-B729-DB1B1E7E938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8A5220-151F-41FA-AE4A-502A67BB2C1A}"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09C74F15-F41F-4DAF-A158-794FB4AE5138}">
      <dgm:prSet/>
      <dgm:spPr/>
      <dgm:t>
        <a:bodyPr/>
        <a:lstStyle/>
        <a:p>
          <a:r>
            <a:rPr lang="en-GB"/>
            <a:t>S.9(1)(B); </a:t>
          </a:r>
          <a:endParaRPr lang="en-US"/>
        </a:p>
      </dgm:t>
    </dgm:pt>
    <dgm:pt modelId="{B160694F-487C-4DA4-8115-2C01B7EF9737}" type="parTrans" cxnId="{6ADF1511-7B92-43B3-916E-228599F4311C}">
      <dgm:prSet/>
      <dgm:spPr/>
      <dgm:t>
        <a:bodyPr/>
        <a:lstStyle/>
        <a:p>
          <a:endParaRPr lang="en-US"/>
        </a:p>
      </dgm:t>
    </dgm:pt>
    <dgm:pt modelId="{733FE5A0-008E-42A4-AE7B-0E522466F8C9}" type="sibTrans" cxnId="{6ADF1511-7B92-43B3-916E-228599F4311C}">
      <dgm:prSet/>
      <dgm:spPr/>
      <dgm:t>
        <a:bodyPr/>
        <a:lstStyle/>
        <a:p>
          <a:endParaRPr lang="en-US"/>
        </a:p>
      </dgm:t>
    </dgm:pt>
    <dgm:pt modelId="{D6576921-390F-49EE-8B99-CA1CAA9B9823}">
      <dgm:prSet/>
      <dgm:spPr/>
      <dgm:t>
        <a:bodyPr/>
        <a:lstStyle/>
        <a:p>
          <a:r>
            <a:rPr lang="en-GB" b="0" i="0" dirty="0"/>
            <a:t>(b)having entered any building or part of a building as a trespasser he steals or attempts to steal anything in the building or that part of it or inflicts or attempts to inflict on any person therein any grievous bodily harm</a:t>
          </a:r>
          <a:endParaRPr lang="en-US" dirty="0"/>
        </a:p>
      </dgm:t>
    </dgm:pt>
    <dgm:pt modelId="{C297D37D-63F0-44D7-AB59-FA6654A96F12}" type="parTrans" cxnId="{ADF37FC1-BC80-4F6D-940C-1CCACA2AB775}">
      <dgm:prSet/>
      <dgm:spPr/>
      <dgm:t>
        <a:bodyPr/>
        <a:lstStyle/>
        <a:p>
          <a:endParaRPr lang="en-US"/>
        </a:p>
      </dgm:t>
    </dgm:pt>
    <dgm:pt modelId="{D9CDBD87-82D2-4CE0-A3B7-E98F4AEB46D7}" type="sibTrans" cxnId="{ADF37FC1-BC80-4F6D-940C-1CCACA2AB775}">
      <dgm:prSet/>
      <dgm:spPr/>
      <dgm:t>
        <a:bodyPr/>
        <a:lstStyle/>
        <a:p>
          <a:endParaRPr lang="en-US"/>
        </a:p>
      </dgm:t>
    </dgm:pt>
    <dgm:pt modelId="{2A262010-1803-4C13-87E6-EB8E2386063C}">
      <dgm:prSet/>
      <dgm:spPr/>
      <dgm:t>
        <a:bodyPr/>
        <a:lstStyle/>
        <a:p>
          <a:r>
            <a:rPr lang="en-GB"/>
            <a:t>What is the Actus Reus? </a:t>
          </a:r>
          <a:endParaRPr lang="en-US"/>
        </a:p>
      </dgm:t>
    </dgm:pt>
    <dgm:pt modelId="{BDD75E3A-93F2-44E0-B2B0-350FF6E07E96}" type="parTrans" cxnId="{D7FB728F-1494-49A6-95A5-A5AB3C4F7613}">
      <dgm:prSet/>
      <dgm:spPr/>
      <dgm:t>
        <a:bodyPr/>
        <a:lstStyle/>
        <a:p>
          <a:endParaRPr lang="en-US"/>
        </a:p>
      </dgm:t>
    </dgm:pt>
    <dgm:pt modelId="{B551CFD9-7C9C-44C4-A285-D46704073DA5}" type="sibTrans" cxnId="{D7FB728F-1494-49A6-95A5-A5AB3C4F7613}">
      <dgm:prSet/>
      <dgm:spPr/>
      <dgm:t>
        <a:bodyPr/>
        <a:lstStyle/>
        <a:p>
          <a:endParaRPr lang="en-US"/>
        </a:p>
      </dgm:t>
    </dgm:pt>
    <dgm:pt modelId="{7613744E-A467-4031-987D-AC67B7B61762}">
      <dgm:prSet/>
      <dgm:spPr/>
      <dgm:t>
        <a:bodyPr/>
        <a:lstStyle/>
        <a:p>
          <a:r>
            <a:rPr lang="en-GB"/>
            <a:t>What is the Men’s rea? </a:t>
          </a:r>
          <a:endParaRPr lang="en-US"/>
        </a:p>
      </dgm:t>
    </dgm:pt>
    <dgm:pt modelId="{AF4A9E81-E375-4B0E-B1B3-04E4EBCD7B68}" type="parTrans" cxnId="{1CCDA533-F596-4568-B439-D36C48DCC430}">
      <dgm:prSet/>
      <dgm:spPr/>
      <dgm:t>
        <a:bodyPr/>
        <a:lstStyle/>
        <a:p>
          <a:endParaRPr lang="en-US"/>
        </a:p>
      </dgm:t>
    </dgm:pt>
    <dgm:pt modelId="{0FF43BEF-9934-4CC1-8C45-21813957E359}" type="sibTrans" cxnId="{1CCDA533-F596-4568-B439-D36C48DCC430}">
      <dgm:prSet/>
      <dgm:spPr/>
      <dgm:t>
        <a:bodyPr/>
        <a:lstStyle/>
        <a:p>
          <a:endParaRPr lang="en-US"/>
        </a:p>
      </dgm:t>
    </dgm:pt>
    <dgm:pt modelId="{4DF04ADD-7D98-475C-A267-270E2FBF95BA}" type="pres">
      <dgm:prSet presAssocID="{FE8A5220-151F-41FA-AE4A-502A67BB2C1A}" presName="linear" presStyleCnt="0">
        <dgm:presLayoutVars>
          <dgm:animLvl val="lvl"/>
          <dgm:resizeHandles val="exact"/>
        </dgm:presLayoutVars>
      </dgm:prSet>
      <dgm:spPr/>
    </dgm:pt>
    <dgm:pt modelId="{97C261AA-E096-4CE4-B2D8-818B78A3B30F}" type="pres">
      <dgm:prSet presAssocID="{09C74F15-F41F-4DAF-A158-794FB4AE5138}" presName="parentText" presStyleLbl="node1" presStyleIdx="0" presStyleCnt="4">
        <dgm:presLayoutVars>
          <dgm:chMax val="0"/>
          <dgm:bulletEnabled val="1"/>
        </dgm:presLayoutVars>
      </dgm:prSet>
      <dgm:spPr/>
    </dgm:pt>
    <dgm:pt modelId="{4E52C3D9-9034-4EFC-AC34-A045DCA42A6B}" type="pres">
      <dgm:prSet presAssocID="{733FE5A0-008E-42A4-AE7B-0E522466F8C9}" presName="spacer" presStyleCnt="0"/>
      <dgm:spPr/>
    </dgm:pt>
    <dgm:pt modelId="{9A022D23-DA0E-4764-B19A-790CB2D68EE7}" type="pres">
      <dgm:prSet presAssocID="{D6576921-390F-49EE-8B99-CA1CAA9B9823}" presName="parentText" presStyleLbl="node1" presStyleIdx="1" presStyleCnt="4">
        <dgm:presLayoutVars>
          <dgm:chMax val="0"/>
          <dgm:bulletEnabled val="1"/>
        </dgm:presLayoutVars>
      </dgm:prSet>
      <dgm:spPr/>
    </dgm:pt>
    <dgm:pt modelId="{72BB6E33-F360-4C65-BBBC-96CFB290C1B0}" type="pres">
      <dgm:prSet presAssocID="{D9CDBD87-82D2-4CE0-A3B7-E98F4AEB46D7}" presName="spacer" presStyleCnt="0"/>
      <dgm:spPr/>
    </dgm:pt>
    <dgm:pt modelId="{E1200AD5-A987-4457-BFB6-4CCB29EB09D5}" type="pres">
      <dgm:prSet presAssocID="{2A262010-1803-4C13-87E6-EB8E2386063C}" presName="parentText" presStyleLbl="node1" presStyleIdx="2" presStyleCnt="4">
        <dgm:presLayoutVars>
          <dgm:chMax val="0"/>
          <dgm:bulletEnabled val="1"/>
        </dgm:presLayoutVars>
      </dgm:prSet>
      <dgm:spPr/>
    </dgm:pt>
    <dgm:pt modelId="{0F4361D9-EBB1-4574-AD35-D641C320869D}" type="pres">
      <dgm:prSet presAssocID="{B551CFD9-7C9C-44C4-A285-D46704073DA5}" presName="spacer" presStyleCnt="0"/>
      <dgm:spPr/>
    </dgm:pt>
    <dgm:pt modelId="{D6D3C45C-CAD0-4851-83DA-CC8CB141957A}" type="pres">
      <dgm:prSet presAssocID="{7613744E-A467-4031-987D-AC67B7B61762}" presName="parentText" presStyleLbl="node1" presStyleIdx="3" presStyleCnt="4">
        <dgm:presLayoutVars>
          <dgm:chMax val="0"/>
          <dgm:bulletEnabled val="1"/>
        </dgm:presLayoutVars>
      </dgm:prSet>
      <dgm:spPr/>
    </dgm:pt>
  </dgm:ptLst>
  <dgm:cxnLst>
    <dgm:cxn modelId="{6ADF1511-7B92-43B3-916E-228599F4311C}" srcId="{FE8A5220-151F-41FA-AE4A-502A67BB2C1A}" destId="{09C74F15-F41F-4DAF-A158-794FB4AE5138}" srcOrd="0" destOrd="0" parTransId="{B160694F-487C-4DA4-8115-2C01B7EF9737}" sibTransId="{733FE5A0-008E-42A4-AE7B-0E522466F8C9}"/>
    <dgm:cxn modelId="{1CCDA533-F596-4568-B439-D36C48DCC430}" srcId="{FE8A5220-151F-41FA-AE4A-502A67BB2C1A}" destId="{7613744E-A467-4031-987D-AC67B7B61762}" srcOrd="3" destOrd="0" parTransId="{AF4A9E81-E375-4B0E-B1B3-04E4EBCD7B68}" sibTransId="{0FF43BEF-9934-4CC1-8C45-21813957E359}"/>
    <dgm:cxn modelId="{F336F74A-D12B-4E59-9F4D-2EDA81377ABD}" type="presOf" srcId="{7613744E-A467-4031-987D-AC67B7B61762}" destId="{D6D3C45C-CAD0-4851-83DA-CC8CB141957A}" srcOrd="0" destOrd="0" presId="urn:microsoft.com/office/officeart/2005/8/layout/vList2"/>
    <dgm:cxn modelId="{D7FB728F-1494-49A6-95A5-A5AB3C4F7613}" srcId="{FE8A5220-151F-41FA-AE4A-502A67BB2C1A}" destId="{2A262010-1803-4C13-87E6-EB8E2386063C}" srcOrd="2" destOrd="0" parTransId="{BDD75E3A-93F2-44E0-B2B0-350FF6E07E96}" sibTransId="{B551CFD9-7C9C-44C4-A285-D46704073DA5}"/>
    <dgm:cxn modelId="{070EEAA1-6C95-4EBF-A399-5C46A91E0A39}" type="presOf" srcId="{D6576921-390F-49EE-8B99-CA1CAA9B9823}" destId="{9A022D23-DA0E-4764-B19A-790CB2D68EE7}" srcOrd="0" destOrd="0" presId="urn:microsoft.com/office/officeart/2005/8/layout/vList2"/>
    <dgm:cxn modelId="{DCBE09A9-E91E-44B4-8D7B-AA06224BC0B2}" type="presOf" srcId="{FE8A5220-151F-41FA-AE4A-502A67BB2C1A}" destId="{4DF04ADD-7D98-475C-A267-270E2FBF95BA}" srcOrd="0" destOrd="0" presId="urn:microsoft.com/office/officeart/2005/8/layout/vList2"/>
    <dgm:cxn modelId="{345A19BE-62EC-44B0-B35E-3E623A55E278}" type="presOf" srcId="{09C74F15-F41F-4DAF-A158-794FB4AE5138}" destId="{97C261AA-E096-4CE4-B2D8-818B78A3B30F}" srcOrd="0" destOrd="0" presId="urn:microsoft.com/office/officeart/2005/8/layout/vList2"/>
    <dgm:cxn modelId="{ADF37FC1-BC80-4F6D-940C-1CCACA2AB775}" srcId="{FE8A5220-151F-41FA-AE4A-502A67BB2C1A}" destId="{D6576921-390F-49EE-8B99-CA1CAA9B9823}" srcOrd="1" destOrd="0" parTransId="{C297D37D-63F0-44D7-AB59-FA6654A96F12}" sibTransId="{D9CDBD87-82D2-4CE0-A3B7-E98F4AEB46D7}"/>
    <dgm:cxn modelId="{FB7250C2-F9FC-4F1D-925B-CC27A93873B3}" type="presOf" srcId="{2A262010-1803-4C13-87E6-EB8E2386063C}" destId="{E1200AD5-A987-4457-BFB6-4CCB29EB09D5}" srcOrd="0" destOrd="0" presId="urn:microsoft.com/office/officeart/2005/8/layout/vList2"/>
    <dgm:cxn modelId="{AFBB6C98-808D-4772-BEF6-355379EA1303}" type="presParOf" srcId="{4DF04ADD-7D98-475C-A267-270E2FBF95BA}" destId="{97C261AA-E096-4CE4-B2D8-818B78A3B30F}" srcOrd="0" destOrd="0" presId="urn:microsoft.com/office/officeart/2005/8/layout/vList2"/>
    <dgm:cxn modelId="{6BF225FB-BC77-4211-B453-31BB2C6AD3EE}" type="presParOf" srcId="{4DF04ADD-7D98-475C-A267-270E2FBF95BA}" destId="{4E52C3D9-9034-4EFC-AC34-A045DCA42A6B}" srcOrd="1" destOrd="0" presId="urn:microsoft.com/office/officeart/2005/8/layout/vList2"/>
    <dgm:cxn modelId="{D1DBC5A6-A0DF-4765-860B-A7D2244B5418}" type="presParOf" srcId="{4DF04ADD-7D98-475C-A267-270E2FBF95BA}" destId="{9A022D23-DA0E-4764-B19A-790CB2D68EE7}" srcOrd="2" destOrd="0" presId="urn:microsoft.com/office/officeart/2005/8/layout/vList2"/>
    <dgm:cxn modelId="{C5FFBB0C-81BF-49FD-85EC-FA5C89878CDF}" type="presParOf" srcId="{4DF04ADD-7D98-475C-A267-270E2FBF95BA}" destId="{72BB6E33-F360-4C65-BBBC-96CFB290C1B0}" srcOrd="3" destOrd="0" presId="urn:microsoft.com/office/officeart/2005/8/layout/vList2"/>
    <dgm:cxn modelId="{58166E37-F1EC-45F8-AE1F-48DC0EDFAFB2}" type="presParOf" srcId="{4DF04ADD-7D98-475C-A267-270E2FBF95BA}" destId="{E1200AD5-A987-4457-BFB6-4CCB29EB09D5}" srcOrd="4" destOrd="0" presId="urn:microsoft.com/office/officeart/2005/8/layout/vList2"/>
    <dgm:cxn modelId="{0B59788B-D103-44C9-AB74-E47CDD75D3EC}" type="presParOf" srcId="{4DF04ADD-7D98-475C-A267-270E2FBF95BA}" destId="{0F4361D9-EBB1-4574-AD35-D641C320869D}" srcOrd="5" destOrd="0" presId="urn:microsoft.com/office/officeart/2005/8/layout/vList2"/>
    <dgm:cxn modelId="{1D181240-68B6-41FA-9986-B98B614751CB}" type="presParOf" srcId="{4DF04ADD-7D98-475C-A267-270E2FBF95BA}" destId="{D6D3C45C-CAD0-4851-83DA-CC8CB141957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FE88D1-7C89-4C7C-BA3C-EB95A7F604EB}" type="doc">
      <dgm:prSet loTypeId="urn:microsoft.com/office/officeart/2018/2/layout/IconLabelList" loCatId="icon" qsTypeId="urn:microsoft.com/office/officeart/2005/8/quickstyle/simple1" qsCatId="simple" csTypeId="urn:microsoft.com/office/officeart/2005/8/colors/accent5_2" csCatId="accent5" phldr="1"/>
      <dgm:spPr/>
      <dgm:t>
        <a:bodyPr/>
        <a:lstStyle/>
        <a:p>
          <a:endParaRPr lang="en-US"/>
        </a:p>
      </dgm:t>
    </dgm:pt>
    <dgm:pt modelId="{39881909-8635-4D91-B7DE-1CC24F964E35}">
      <dgm:prSet/>
      <dgm:spPr/>
      <dgm:t>
        <a:bodyPr/>
        <a:lstStyle/>
        <a:p>
          <a:pPr>
            <a:lnSpc>
              <a:spcPct val="100000"/>
            </a:lnSpc>
          </a:pPr>
          <a:r>
            <a:rPr lang="en-GB" dirty="0"/>
            <a:t>Entry – effective and Substantial. </a:t>
          </a:r>
          <a:endParaRPr lang="en-US" dirty="0"/>
        </a:p>
      </dgm:t>
    </dgm:pt>
    <dgm:pt modelId="{ED8F9522-DB04-414F-A808-2662B0F7D549}" type="parTrans" cxnId="{C00C04AF-F5C4-48C0-AA15-3FC6942DA807}">
      <dgm:prSet/>
      <dgm:spPr/>
      <dgm:t>
        <a:bodyPr/>
        <a:lstStyle/>
        <a:p>
          <a:endParaRPr lang="en-US"/>
        </a:p>
      </dgm:t>
    </dgm:pt>
    <dgm:pt modelId="{FB2CB9D5-2A5A-489A-B5B4-87B7CB775A86}" type="sibTrans" cxnId="{C00C04AF-F5C4-48C0-AA15-3FC6942DA807}">
      <dgm:prSet/>
      <dgm:spPr/>
      <dgm:t>
        <a:bodyPr/>
        <a:lstStyle/>
        <a:p>
          <a:endParaRPr lang="en-US"/>
        </a:p>
      </dgm:t>
    </dgm:pt>
    <dgm:pt modelId="{C2130A65-72CF-4378-9415-8FEF18C14B32}">
      <dgm:prSet/>
      <dgm:spPr/>
      <dgm:t>
        <a:bodyPr/>
        <a:lstStyle/>
        <a:p>
          <a:pPr>
            <a:lnSpc>
              <a:spcPct val="100000"/>
            </a:lnSpc>
          </a:pPr>
          <a:r>
            <a:rPr lang="en-GB" dirty="0"/>
            <a:t>R v Collins [1973]. </a:t>
          </a:r>
          <a:endParaRPr lang="en-US" dirty="0"/>
        </a:p>
      </dgm:t>
    </dgm:pt>
    <dgm:pt modelId="{DEB0DA14-0049-4938-AA59-AC9B1CDD153C}" type="parTrans" cxnId="{96F82322-1438-4C49-9DAC-C49080CEE03B}">
      <dgm:prSet/>
      <dgm:spPr/>
      <dgm:t>
        <a:bodyPr/>
        <a:lstStyle/>
        <a:p>
          <a:endParaRPr lang="en-US"/>
        </a:p>
      </dgm:t>
    </dgm:pt>
    <dgm:pt modelId="{72A32945-A6AB-4BAA-ACDC-8F2E1D8A5761}" type="sibTrans" cxnId="{96F82322-1438-4C49-9DAC-C49080CEE03B}">
      <dgm:prSet/>
      <dgm:spPr/>
      <dgm:t>
        <a:bodyPr/>
        <a:lstStyle/>
        <a:p>
          <a:endParaRPr lang="en-US"/>
        </a:p>
      </dgm:t>
    </dgm:pt>
    <dgm:pt modelId="{49D73722-16BD-4D68-8B4B-999C72F72E6D}">
      <dgm:prSet/>
      <dgm:spPr/>
      <dgm:t>
        <a:bodyPr/>
        <a:lstStyle/>
        <a:p>
          <a:pPr>
            <a:lnSpc>
              <a:spcPct val="100000"/>
            </a:lnSpc>
          </a:pPr>
          <a:r>
            <a:rPr lang="en-GB" dirty="0"/>
            <a:t>R v Ryan [1996] </a:t>
          </a:r>
          <a:endParaRPr lang="en-US" dirty="0"/>
        </a:p>
      </dgm:t>
    </dgm:pt>
    <dgm:pt modelId="{49E900BA-BC25-433D-8B7B-28C9E1DE2469}" type="parTrans" cxnId="{01521908-312B-4DFE-A19B-3F35AD8312A3}">
      <dgm:prSet/>
      <dgm:spPr/>
      <dgm:t>
        <a:bodyPr/>
        <a:lstStyle/>
        <a:p>
          <a:endParaRPr lang="en-US"/>
        </a:p>
      </dgm:t>
    </dgm:pt>
    <dgm:pt modelId="{0DA2EBEC-38F8-4A16-8C43-C176EA2B01E2}" type="sibTrans" cxnId="{01521908-312B-4DFE-A19B-3F35AD8312A3}">
      <dgm:prSet/>
      <dgm:spPr/>
      <dgm:t>
        <a:bodyPr/>
        <a:lstStyle/>
        <a:p>
          <a:endParaRPr lang="en-US"/>
        </a:p>
      </dgm:t>
    </dgm:pt>
    <dgm:pt modelId="{2D5CB77E-9F2A-479A-AA69-ABA690688E6A}" type="pres">
      <dgm:prSet presAssocID="{ADFE88D1-7C89-4C7C-BA3C-EB95A7F604EB}" presName="root" presStyleCnt="0">
        <dgm:presLayoutVars>
          <dgm:dir/>
          <dgm:resizeHandles val="exact"/>
        </dgm:presLayoutVars>
      </dgm:prSet>
      <dgm:spPr/>
    </dgm:pt>
    <dgm:pt modelId="{650E2878-0301-41F4-83FA-8DD9E4BB9943}" type="pres">
      <dgm:prSet presAssocID="{39881909-8635-4D91-B7DE-1CC24F964E35}" presName="compNode" presStyleCnt="0"/>
      <dgm:spPr/>
    </dgm:pt>
    <dgm:pt modelId="{153F60C1-0A10-4121-85DF-4EEEC4571CFF}" type="pres">
      <dgm:prSet presAssocID="{39881909-8635-4D91-B7DE-1CC24F964E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bidden"/>
        </a:ext>
      </dgm:extLst>
    </dgm:pt>
    <dgm:pt modelId="{4E771A70-76FD-457C-AA50-37F166DDAF3A}" type="pres">
      <dgm:prSet presAssocID="{39881909-8635-4D91-B7DE-1CC24F964E35}" presName="spaceRect" presStyleCnt="0"/>
      <dgm:spPr/>
    </dgm:pt>
    <dgm:pt modelId="{5F414C37-CB5B-4AE1-A031-4C52C9650DB0}" type="pres">
      <dgm:prSet presAssocID="{39881909-8635-4D91-B7DE-1CC24F964E35}" presName="textRect" presStyleLbl="revTx" presStyleIdx="0" presStyleCnt="3">
        <dgm:presLayoutVars>
          <dgm:chMax val="1"/>
          <dgm:chPref val="1"/>
        </dgm:presLayoutVars>
      </dgm:prSet>
      <dgm:spPr/>
    </dgm:pt>
    <dgm:pt modelId="{20AA7DF7-0814-40FA-B06F-B5C46DD8DC73}" type="pres">
      <dgm:prSet presAssocID="{FB2CB9D5-2A5A-489A-B5B4-87B7CB775A86}" presName="sibTrans" presStyleCnt="0"/>
      <dgm:spPr/>
    </dgm:pt>
    <dgm:pt modelId="{FA8AF13B-7BB9-4340-AA3A-50BBF23AEC99}" type="pres">
      <dgm:prSet presAssocID="{C2130A65-72CF-4378-9415-8FEF18C14B32}" presName="compNode" presStyleCnt="0"/>
      <dgm:spPr/>
    </dgm:pt>
    <dgm:pt modelId="{F6CA28A7-F304-4D7A-8BBE-315E6A5EDB7D}" type="pres">
      <dgm:prSet presAssocID="{C2130A65-72CF-4378-9415-8FEF18C14B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2B52D55C-F2A3-43B9-B2B3-0576225AA8C2}" type="pres">
      <dgm:prSet presAssocID="{C2130A65-72CF-4378-9415-8FEF18C14B32}" presName="spaceRect" presStyleCnt="0"/>
      <dgm:spPr/>
    </dgm:pt>
    <dgm:pt modelId="{D66CA52E-BF60-429D-8D49-9625CC167FB4}" type="pres">
      <dgm:prSet presAssocID="{C2130A65-72CF-4378-9415-8FEF18C14B32}" presName="textRect" presStyleLbl="revTx" presStyleIdx="1" presStyleCnt="3">
        <dgm:presLayoutVars>
          <dgm:chMax val="1"/>
          <dgm:chPref val="1"/>
        </dgm:presLayoutVars>
      </dgm:prSet>
      <dgm:spPr/>
    </dgm:pt>
    <dgm:pt modelId="{97CA1156-739B-4F55-8ACB-DD4C90552C02}" type="pres">
      <dgm:prSet presAssocID="{72A32945-A6AB-4BAA-ACDC-8F2E1D8A5761}" presName="sibTrans" presStyleCnt="0"/>
      <dgm:spPr/>
    </dgm:pt>
    <dgm:pt modelId="{EABDA1CC-962A-49EC-9AE0-965DEAFCD020}" type="pres">
      <dgm:prSet presAssocID="{49D73722-16BD-4D68-8B4B-999C72F72E6D}" presName="compNode" presStyleCnt="0"/>
      <dgm:spPr/>
    </dgm:pt>
    <dgm:pt modelId="{B214A3BA-0295-49C9-A8D5-19679E26B2E6}" type="pres">
      <dgm:prSet presAssocID="{49D73722-16BD-4D68-8B4B-999C72F72E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9D35B906-A50D-48E3-9D4B-284E71EDC12F}" type="pres">
      <dgm:prSet presAssocID="{49D73722-16BD-4D68-8B4B-999C72F72E6D}" presName="spaceRect" presStyleCnt="0"/>
      <dgm:spPr/>
    </dgm:pt>
    <dgm:pt modelId="{50CB485B-D9D6-4810-9A20-812023DFA500}" type="pres">
      <dgm:prSet presAssocID="{49D73722-16BD-4D68-8B4B-999C72F72E6D}" presName="textRect" presStyleLbl="revTx" presStyleIdx="2" presStyleCnt="3">
        <dgm:presLayoutVars>
          <dgm:chMax val="1"/>
          <dgm:chPref val="1"/>
        </dgm:presLayoutVars>
      </dgm:prSet>
      <dgm:spPr/>
    </dgm:pt>
  </dgm:ptLst>
  <dgm:cxnLst>
    <dgm:cxn modelId="{01521908-312B-4DFE-A19B-3F35AD8312A3}" srcId="{ADFE88D1-7C89-4C7C-BA3C-EB95A7F604EB}" destId="{49D73722-16BD-4D68-8B4B-999C72F72E6D}" srcOrd="2" destOrd="0" parTransId="{49E900BA-BC25-433D-8B7B-28C9E1DE2469}" sibTransId="{0DA2EBEC-38F8-4A16-8C43-C176EA2B01E2}"/>
    <dgm:cxn modelId="{96F82322-1438-4C49-9DAC-C49080CEE03B}" srcId="{ADFE88D1-7C89-4C7C-BA3C-EB95A7F604EB}" destId="{C2130A65-72CF-4378-9415-8FEF18C14B32}" srcOrd="1" destOrd="0" parTransId="{DEB0DA14-0049-4938-AA59-AC9B1CDD153C}" sibTransId="{72A32945-A6AB-4BAA-ACDC-8F2E1D8A5761}"/>
    <dgm:cxn modelId="{76EE3C41-9B75-4F21-9DC7-85A297A15A75}" type="presOf" srcId="{ADFE88D1-7C89-4C7C-BA3C-EB95A7F604EB}" destId="{2D5CB77E-9F2A-479A-AA69-ABA690688E6A}" srcOrd="0" destOrd="0" presId="urn:microsoft.com/office/officeart/2018/2/layout/IconLabelList"/>
    <dgm:cxn modelId="{91B11676-B949-43E3-9F32-BFF758A678A8}" type="presOf" srcId="{49D73722-16BD-4D68-8B4B-999C72F72E6D}" destId="{50CB485B-D9D6-4810-9A20-812023DFA500}" srcOrd="0" destOrd="0" presId="urn:microsoft.com/office/officeart/2018/2/layout/IconLabelList"/>
    <dgm:cxn modelId="{023DEC80-A3AB-4573-A5C6-34EB5FE7AC90}" type="presOf" srcId="{C2130A65-72CF-4378-9415-8FEF18C14B32}" destId="{D66CA52E-BF60-429D-8D49-9625CC167FB4}" srcOrd="0" destOrd="0" presId="urn:microsoft.com/office/officeart/2018/2/layout/IconLabelList"/>
    <dgm:cxn modelId="{3F901091-3D90-4B66-A42A-2C8A2CF6528C}" type="presOf" srcId="{39881909-8635-4D91-B7DE-1CC24F964E35}" destId="{5F414C37-CB5B-4AE1-A031-4C52C9650DB0}" srcOrd="0" destOrd="0" presId="urn:microsoft.com/office/officeart/2018/2/layout/IconLabelList"/>
    <dgm:cxn modelId="{C00C04AF-F5C4-48C0-AA15-3FC6942DA807}" srcId="{ADFE88D1-7C89-4C7C-BA3C-EB95A7F604EB}" destId="{39881909-8635-4D91-B7DE-1CC24F964E35}" srcOrd="0" destOrd="0" parTransId="{ED8F9522-DB04-414F-A808-2662B0F7D549}" sibTransId="{FB2CB9D5-2A5A-489A-B5B4-87B7CB775A86}"/>
    <dgm:cxn modelId="{CBCEF363-D4BC-4FAC-99A4-508EB2BF4C18}" type="presParOf" srcId="{2D5CB77E-9F2A-479A-AA69-ABA690688E6A}" destId="{650E2878-0301-41F4-83FA-8DD9E4BB9943}" srcOrd="0" destOrd="0" presId="urn:microsoft.com/office/officeart/2018/2/layout/IconLabelList"/>
    <dgm:cxn modelId="{0D74CA7C-4FD6-41A6-B7A6-143B135AEC26}" type="presParOf" srcId="{650E2878-0301-41F4-83FA-8DD9E4BB9943}" destId="{153F60C1-0A10-4121-85DF-4EEEC4571CFF}" srcOrd="0" destOrd="0" presId="urn:microsoft.com/office/officeart/2018/2/layout/IconLabelList"/>
    <dgm:cxn modelId="{188A619F-4C00-4ADD-B6B6-02B0252A28B5}" type="presParOf" srcId="{650E2878-0301-41F4-83FA-8DD9E4BB9943}" destId="{4E771A70-76FD-457C-AA50-37F166DDAF3A}" srcOrd="1" destOrd="0" presId="urn:microsoft.com/office/officeart/2018/2/layout/IconLabelList"/>
    <dgm:cxn modelId="{29CCBF46-5990-4C64-BF7E-E370AF24D4DD}" type="presParOf" srcId="{650E2878-0301-41F4-83FA-8DD9E4BB9943}" destId="{5F414C37-CB5B-4AE1-A031-4C52C9650DB0}" srcOrd="2" destOrd="0" presId="urn:microsoft.com/office/officeart/2018/2/layout/IconLabelList"/>
    <dgm:cxn modelId="{94CDD660-5017-404D-8B21-023CEAD12897}" type="presParOf" srcId="{2D5CB77E-9F2A-479A-AA69-ABA690688E6A}" destId="{20AA7DF7-0814-40FA-B06F-B5C46DD8DC73}" srcOrd="1" destOrd="0" presId="urn:microsoft.com/office/officeart/2018/2/layout/IconLabelList"/>
    <dgm:cxn modelId="{F9E5F1A6-8E5C-4DBD-AB6E-A54315228BD9}" type="presParOf" srcId="{2D5CB77E-9F2A-479A-AA69-ABA690688E6A}" destId="{FA8AF13B-7BB9-4340-AA3A-50BBF23AEC99}" srcOrd="2" destOrd="0" presId="urn:microsoft.com/office/officeart/2018/2/layout/IconLabelList"/>
    <dgm:cxn modelId="{22222210-4764-400C-9E5F-7B4BDE69FA96}" type="presParOf" srcId="{FA8AF13B-7BB9-4340-AA3A-50BBF23AEC99}" destId="{F6CA28A7-F304-4D7A-8BBE-315E6A5EDB7D}" srcOrd="0" destOrd="0" presId="urn:microsoft.com/office/officeart/2018/2/layout/IconLabelList"/>
    <dgm:cxn modelId="{26E18357-C6F5-482C-BF17-AC25B2A9C29D}" type="presParOf" srcId="{FA8AF13B-7BB9-4340-AA3A-50BBF23AEC99}" destId="{2B52D55C-F2A3-43B9-B2B3-0576225AA8C2}" srcOrd="1" destOrd="0" presId="urn:microsoft.com/office/officeart/2018/2/layout/IconLabelList"/>
    <dgm:cxn modelId="{A85BF72B-4950-45E2-9DB1-EFC81D691927}" type="presParOf" srcId="{FA8AF13B-7BB9-4340-AA3A-50BBF23AEC99}" destId="{D66CA52E-BF60-429D-8D49-9625CC167FB4}" srcOrd="2" destOrd="0" presId="urn:microsoft.com/office/officeart/2018/2/layout/IconLabelList"/>
    <dgm:cxn modelId="{DCAC9AE6-AF55-4246-841E-4BC9B813AD4C}" type="presParOf" srcId="{2D5CB77E-9F2A-479A-AA69-ABA690688E6A}" destId="{97CA1156-739B-4F55-8ACB-DD4C90552C02}" srcOrd="3" destOrd="0" presId="urn:microsoft.com/office/officeart/2018/2/layout/IconLabelList"/>
    <dgm:cxn modelId="{E54269C2-36B4-420E-87EE-3C270A9EC766}" type="presParOf" srcId="{2D5CB77E-9F2A-479A-AA69-ABA690688E6A}" destId="{EABDA1CC-962A-49EC-9AE0-965DEAFCD020}" srcOrd="4" destOrd="0" presId="urn:microsoft.com/office/officeart/2018/2/layout/IconLabelList"/>
    <dgm:cxn modelId="{4AC8A6B7-8333-44A2-B643-155BEC7B2474}" type="presParOf" srcId="{EABDA1CC-962A-49EC-9AE0-965DEAFCD020}" destId="{B214A3BA-0295-49C9-A8D5-19679E26B2E6}" srcOrd="0" destOrd="0" presId="urn:microsoft.com/office/officeart/2018/2/layout/IconLabelList"/>
    <dgm:cxn modelId="{253DB0A1-E5EA-4C15-8A07-B8BB3DB9B8F9}" type="presParOf" srcId="{EABDA1CC-962A-49EC-9AE0-965DEAFCD020}" destId="{9D35B906-A50D-48E3-9D4B-284E71EDC12F}" srcOrd="1" destOrd="0" presId="urn:microsoft.com/office/officeart/2018/2/layout/IconLabelList"/>
    <dgm:cxn modelId="{5CBF18E3-221E-4C8E-A6BE-1A2BD0D007C1}" type="presParOf" srcId="{EABDA1CC-962A-49EC-9AE0-965DEAFCD020}" destId="{50CB485B-D9D6-4810-9A20-812023DFA50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B99C7-1BD4-4BA3-B923-F16E96EDA760}">
      <dsp:nvSpPr>
        <dsp:cNvPr id="0" name=""/>
        <dsp:cNvSpPr/>
      </dsp:nvSpPr>
      <dsp:spPr>
        <a:xfrm>
          <a:off x="0" y="42780"/>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S.9 of the Theft Act 1968; </a:t>
          </a:r>
          <a:endParaRPr lang="en-US" sz="1500" kern="1200"/>
        </a:p>
      </dsp:txBody>
      <dsp:txXfrm>
        <a:off x="0" y="42780"/>
        <a:ext cx="3286125" cy="1971675"/>
      </dsp:txXfrm>
    </dsp:sp>
    <dsp:sp modelId="{14CC1BC3-826C-47B4-BCDC-3024BC7EB507}">
      <dsp:nvSpPr>
        <dsp:cNvPr id="0" name=""/>
        <dsp:cNvSpPr/>
      </dsp:nvSpPr>
      <dsp:spPr>
        <a:xfrm>
          <a:off x="3614737" y="42780"/>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dirty="0"/>
            <a:t>‘’Burglary-</a:t>
          </a:r>
          <a:endParaRPr lang="en-US" sz="1500" kern="1200" dirty="0"/>
        </a:p>
      </dsp:txBody>
      <dsp:txXfrm>
        <a:off x="3614737" y="42780"/>
        <a:ext cx="3286125" cy="1971675"/>
      </dsp:txXfrm>
    </dsp:sp>
    <dsp:sp modelId="{681E2E2F-8CD1-4FC7-A16C-1F3B01BCA898}">
      <dsp:nvSpPr>
        <dsp:cNvPr id="0" name=""/>
        <dsp:cNvSpPr/>
      </dsp:nvSpPr>
      <dsp:spPr>
        <a:xfrm>
          <a:off x="7229475" y="42780"/>
          <a:ext cx="3286125" cy="1971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(1)A person is guilty of burglary if—</a:t>
          </a:r>
          <a:endParaRPr lang="en-US" sz="1500" kern="1200"/>
        </a:p>
      </dsp:txBody>
      <dsp:txXfrm>
        <a:off x="7229475" y="42780"/>
        <a:ext cx="3286125" cy="1971675"/>
      </dsp:txXfrm>
    </dsp:sp>
    <dsp:sp modelId="{5123B1F3-3731-4A77-8EA7-9CE927461EA9}">
      <dsp:nvSpPr>
        <dsp:cNvPr id="0" name=""/>
        <dsp:cNvSpPr/>
      </dsp:nvSpPr>
      <dsp:spPr>
        <a:xfrm>
          <a:off x="0" y="2343068"/>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t>(a)he enters any building or part of a building as a trespasser and with intent to commit any such offence as is mentioned in subsection (2) below; or</a:t>
          </a:r>
          <a:endParaRPr lang="en-US" sz="1500" kern="1200" dirty="0"/>
        </a:p>
      </dsp:txBody>
      <dsp:txXfrm>
        <a:off x="0" y="2343068"/>
        <a:ext cx="3286125" cy="1971675"/>
      </dsp:txXfrm>
    </dsp:sp>
    <dsp:sp modelId="{C827CBED-0C98-44BC-AC31-37B8E8F716B8}">
      <dsp:nvSpPr>
        <dsp:cNvPr id="0" name=""/>
        <dsp:cNvSpPr/>
      </dsp:nvSpPr>
      <dsp:spPr>
        <a:xfrm>
          <a:off x="3614737" y="2343068"/>
          <a:ext cx="3286125" cy="1971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t>(b)having entered any building or part of a building as a trespasser he steals or attempts to steal anything in the building or that part of it or inflicts or attempts to inflict on any person therein any grievous bodily harm.</a:t>
          </a:r>
          <a:endParaRPr lang="en-US" sz="1500" kern="1200" dirty="0"/>
        </a:p>
      </dsp:txBody>
      <dsp:txXfrm>
        <a:off x="3614737" y="2343068"/>
        <a:ext cx="3286125" cy="1971675"/>
      </dsp:txXfrm>
    </dsp:sp>
    <dsp:sp modelId="{49B750DC-66AE-4813-9CFB-55C63796ECE7}">
      <dsp:nvSpPr>
        <dsp:cNvPr id="0" name=""/>
        <dsp:cNvSpPr/>
      </dsp:nvSpPr>
      <dsp:spPr>
        <a:xfrm>
          <a:off x="7229475" y="2343068"/>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t>(2)The offences referred to in subsection (1)(a) above are offences of stealing anything in the building or part of a building in question, of inflicting on any person therein any grievous bodily harm ….therein, and of doing unlawful damage to the building or anything therein.’’</a:t>
          </a:r>
          <a:endParaRPr lang="en-US" sz="1500" kern="1200" dirty="0"/>
        </a:p>
      </dsp:txBody>
      <dsp:txXfrm>
        <a:off x="7229475" y="2343068"/>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07898-C127-4271-803F-787DF365DFEC}">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4A795-7E1D-4285-9D69-018B71094207}">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A784C7-52D7-48DD-8B76-E011BCE6E773}">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Guilty Act – depends on the section because different sections. </a:t>
          </a:r>
          <a:endParaRPr lang="en-US" sz="2500" kern="1200"/>
        </a:p>
      </dsp:txBody>
      <dsp:txXfrm>
        <a:off x="1797316" y="665"/>
        <a:ext cx="4492909" cy="1556118"/>
      </dsp:txXfrm>
    </dsp:sp>
    <dsp:sp modelId="{2F35C453-DDB5-43B3-833F-7C6D57D1222A}">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60A50-9672-4C25-A6B6-80311CE628D7}">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068CBF-A56A-4C00-B2BB-C488D57BA96F}">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S.9(1)(A) </a:t>
          </a:r>
          <a:endParaRPr lang="en-US" sz="2500" kern="1200"/>
        </a:p>
      </dsp:txBody>
      <dsp:txXfrm>
        <a:off x="1797316" y="1945813"/>
        <a:ext cx="4492909" cy="1556118"/>
      </dsp:txXfrm>
    </dsp:sp>
    <dsp:sp modelId="{14C4B30C-CE93-4FAF-852A-BE567C7343CF}">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DE452-90C0-4E27-8A97-A6C50E8D2ACD}">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9C261-FA1C-47DE-91BA-56A8A457F26F}">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S.9(1)(B).  </a:t>
          </a:r>
          <a:endParaRPr lang="en-US" sz="2500" kern="1200"/>
        </a:p>
      </dsp:txBody>
      <dsp:txXfrm>
        <a:off x="1797316" y="3890961"/>
        <a:ext cx="4492909" cy="15561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2C82D-14C0-47F7-82E5-38E021269DCE}">
      <dsp:nvSpPr>
        <dsp:cNvPr id="0" name=""/>
        <dsp:cNvSpPr/>
      </dsp:nvSpPr>
      <dsp:spPr>
        <a:xfrm>
          <a:off x="9510" y="1159321"/>
          <a:ext cx="2842468" cy="170548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S.9 (1)(A) – </a:t>
          </a:r>
          <a:endParaRPr lang="en-US" sz="3600" kern="1200"/>
        </a:p>
      </dsp:txBody>
      <dsp:txXfrm>
        <a:off x="59462" y="1209273"/>
        <a:ext cx="2742564" cy="1605577"/>
      </dsp:txXfrm>
    </dsp:sp>
    <dsp:sp modelId="{F21E757C-69DC-4B97-A28D-41061484013B}">
      <dsp:nvSpPr>
        <dsp:cNvPr id="0" name=""/>
        <dsp:cNvSpPr/>
      </dsp:nvSpPr>
      <dsp:spPr>
        <a:xfrm>
          <a:off x="3136225" y="1659596"/>
          <a:ext cx="602603" cy="70493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36225" y="1800582"/>
        <a:ext cx="421822" cy="422960"/>
      </dsp:txXfrm>
    </dsp:sp>
    <dsp:sp modelId="{350E12E4-DAB0-4CF8-9C0A-E12050344CD2}">
      <dsp:nvSpPr>
        <dsp:cNvPr id="0" name=""/>
        <dsp:cNvSpPr/>
      </dsp:nvSpPr>
      <dsp:spPr>
        <a:xfrm>
          <a:off x="3988965" y="1159321"/>
          <a:ext cx="2842468" cy="1705481"/>
        </a:xfrm>
        <a:prstGeom prst="roundRect">
          <a:avLst>
            <a:gd name="adj" fmla="val 10000"/>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Where is the Actus reus? </a:t>
          </a:r>
          <a:endParaRPr lang="en-US" sz="3600" kern="1200"/>
        </a:p>
      </dsp:txBody>
      <dsp:txXfrm>
        <a:off x="4038917" y="1209273"/>
        <a:ext cx="2742564" cy="1605577"/>
      </dsp:txXfrm>
    </dsp:sp>
    <dsp:sp modelId="{BC767AC3-3D58-4FC7-B652-9DA0660E5CBB}">
      <dsp:nvSpPr>
        <dsp:cNvPr id="0" name=""/>
        <dsp:cNvSpPr/>
      </dsp:nvSpPr>
      <dsp:spPr>
        <a:xfrm>
          <a:off x="7115681" y="1659596"/>
          <a:ext cx="602603" cy="704932"/>
        </a:xfrm>
        <a:prstGeom prst="rightArrow">
          <a:avLst>
            <a:gd name="adj1" fmla="val 60000"/>
            <a:gd name="adj2" fmla="val 50000"/>
          </a:avLst>
        </a:prstGeom>
        <a:solidFill>
          <a:schemeClr val="accent4">
            <a:hueOff val="6599937"/>
            <a:satOff val="-29202"/>
            <a:lumOff val="-490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115681" y="1800582"/>
        <a:ext cx="421822" cy="422960"/>
      </dsp:txXfrm>
    </dsp:sp>
    <dsp:sp modelId="{893E58BC-D30E-4444-B729-DB1B1E7E938B}">
      <dsp:nvSpPr>
        <dsp:cNvPr id="0" name=""/>
        <dsp:cNvSpPr/>
      </dsp:nvSpPr>
      <dsp:spPr>
        <a:xfrm>
          <a:off x="7968421" y="1159321"/>
          <a:ext cx="2842468" cy="1705481"/>
        </a:xfrm>
        <a:prstGeom prst="roundRect">
          <a:avLst>
            <a:gd name="adj" fmla="val 1000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Where is the Men’s Rea?</a:t>
          </a:r>
          <a:endParaRPr lang="en-US" sz="3600" kern="1200"/>
        </a:p>
      </dsp:txBody>
      <dsp:txXfrm>
        <a:off x="8018373" y="1209273"/>
        <a:ext cx="2742564" cy="16055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C261AA-E096-4CE4-B2D8-818B78A3B30F}">
      <dsp:nvSpPr>
        <dsp:cNvPr id="0" name=""/>
        <dsp:cNvSpPr/>
      </dsp:nvSpPr>
      <dsp:spPr>
        <a:xfrm>
          <a:off x="0" y="496957"/>
          <a:ext cx="10820400" cy="71867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S.9(1)(B); </a:t>
          </a:r>
          <a:endParaRPr lang="en-US" sz="1800" kern="1200"/>
        </a:p>
      </dsp:txBody>
      <dsp:txXfrm>
        <a:off x="35083" y="532040"/>
        <a:ext cx="10750234" cy="648506"/>
      </dsp:txXfrm>
    </dsp:sp>
    <dsp:sp modelId="{9A022D23-DA0E-4764-B19A-790CB2D68EE7}">
      <dsp:nvSpPr>
        <dsp:cNvPr id="0" name=""/>
        <dsp:cNvSpPr/>
      </dsp:nvSpPr>
      <dsp:spPr>
        <a:xfrm>
          <a:off x="0" y="1267469"/>
          <a:ext cx="10820400" cy="718672"/>
        </a:xfrm>
        <a:prstGeom prst="round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(b)having entered any building or part of a building as a trespasser he steals or attempts to steal anything in the building or that part of it or inflicts or attempts to inflict on any person therein any grievous bodily harm</a:t>
          </a:r>
          <a:endParaRPr lang="en-US" sz="1800" kern="1200" dirty="0"/>
        </a:p>
      </dsp:txBody>
      <dsp:txXfrm>
        <a:off x="35083" y="1302552"/>
        <a:ext cx="10750234" cy="648506"/>
      </dsp:txXfrm>
    </dsp:sp>
    <dsp:sp modelId="{E1200AD5-A987-4457-BFB6-4CCB29EB09D5}">
      <dsp:nvSpPr>
        <dsp:cNvPr id="0" name=""/>
        <dsp:cNvSpPr/>
      </dsp:nvSpPr>
      <dsp:spPr>
        <a:xfrm>
          <a:off x="0" y="2037982"/>
          <a:ext cx="10820400" cy="718672"/>
        </a:xfrm>
        <a:prstGeom prst="round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What is the Actus Reus? </a:t>
          </a:r>
          <a:endParaRPr lang="en-US" sz="1800" kern="1200"/>
        </a:p>
      </dsp:txBody>
      <dsp:txXfrm>
        <a:off x="35083" y="2073065"/>
        <a:ext cx="10750234" cy="648506"/>
      </dsp:txXfrm>
    </dsp:sp>
    <dsp:sp modelId="{D6D3C45C-CAD0-4851-83DA-CC8CB141957A}">
      <dsp:nvSpPr>
        <dsp:cNvPr id="0" name=""/>
        <dsp:cNvSpPr/>
      </dsp:nvSpPr>
      <dsp:spPr>
        <a:xfrm>
          <a:off x="0" y="2808495"/>
          <a:ext cx="10820400" cy="718672"/>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What is the Men’s rea? </a:t>
          </a:r>
          <a:endParaRPr lang="en-US" sz="1800" kern="1200"/>
        </a:p>
      </dsp:txBody>
      <dsp:txXfrm>
        <a:off x="35083" y="2843578"/>
        <a:ext cx="10750234" cy="6485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F60C1-0A10-4121-85DF-4EEEC4571CFF}">
      <dsp:nvSpPr>
        <dsp:cNvPr id="0" name=""/>
        <dsp:cNvSpPr/>
      </dsp:nvSpPr>
      <dsp:spPr>
        <a:xfrm>
          <a:off x="916987" y="738950"/>
          <a:ext cx="1444246" cy="14442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414C37-CB5B-4AE1-A031-4C52C9650DB0}">
      <dsp:nvSpPr>
        <dsp:cNvPr id="0" name=""/>
        <dsp:cNvSpPr/>
      </dsp:nvSpPr>
      <dsp:spPr>
        <a:xfrm>
          <a:off x="34392" y="2565174"/>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Entry – effective and Substantial. </a:t>
          </a:r>
          <a:endParaRPr lang="en-US" sz="2300" kern="1200" dirty="0"/>
        </a:p>
      </dsp:txBody>
      <dsp:txXfrm>
        <a:off x="34392" y="2565174"/>
        <a:ext cx="3209437" cy="720000"/>
      </dsp:txXfrm>
    </dsp:sp>
    <dsp:sp modelId="{F6CA28A7-F304-4D7A-8BBE-315E6A5EDB7D}">
      <dsp:nvSpPr>
        <dsp:cNvPr id="0" name=""/>
        <dsp:cNvSpPr/>
      </dsp:nvSpPr>
      <dsp:spPr>
        <a:xfrm>
          <a:off x="4688076" y="738950"/>
          <a:ext cx="1444246" cy="14442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6CA52E-BF60-429D-8D49-9625CC167FB4}">
      <dsp:nvSpPr>
        <dsp:cNvPr id="0" name=""/>
        <dsp:cNvSpPr/>
      </dsp:nvSpPr>
      <dsp:spPr>
        <a:xfrm>
          <a:off x="3805481" y="2565174"/>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R v Collins [1973]. </a:t>
          </a:r>
          <a:endParaRPr lang="en-US" sz="2300" kern="1200" dirty="0"/>
        </a:p>
      </dsp:txBody>
      <dsp:txXfrm>
        <a:off x="3805481" y="2565174"/>
        <a:ext cx="3209437" cy="720000"/>
      </dsp:txXfrm>
    </dsp:sp>
    <dsp:sp modelId="{B214A3BA-0295-49C9-A8D5-19679E26B2E6}">
      <dsp:nvSpPr>
        <dsp:cNvPr id="0" name=""/>
        <dsp:cNvSpPr/>
      </dsp:nvSpPr>
      <dsp:spPr>
        <a:xfrm>
          <a:off x="8459165" y="738950"/>
          <a:ext cx="1444246" cy="14442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CB485B-D9D6-4810-9A20-812023DFA500}">
      <dsp:nvSpPr>
        <dsp:cNvPr id="0" name=""/>
        <dsp:cNvSpPr/>
      </dsp:nvSpPr>
      <dsp:spPr>
        <a:xfrm>
          <a:off x="7576570" y="2565174"/>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R v Ryan [1996] </a:t>
          </a:r>
          <a:endParaRPr lang="en-US" sz="2300" kern="1200" dirty="0"/>
        </a:p>
      </dsp:txBody>
      <dsp:txXfrm>
        <a:off x="7576570" y="2565174"/>
        <a:ext cx="3209437"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3961D2-71E4-4BE3-919C-807233A612A0}"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811135-C674-44DD-B950-B99A23057C41}" type="slidenum">
              <a:rPr lang="en-GB" smtClean="0"/>
              <a:t>‹#›</a:t>
            </a:fld>
            <a:endParaRPr lang="en-GB"/>
          </a:p>
        </p:txBody>
      </p:sp>
    </p:spTree>
    <p:extLst>
      <p:ext uri="{BB962C8B-B14F-4D97-AF65-F5344CB8AC3E}">
        <p14:creationId xmlns:p14="http://schemas.microsoft.com/office/powerpoint/2010/main" val="3270175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Triable either way – 10 years maximum sentence, 14 years maximum in a dwelling. </a:t>
            </a:r>
          </a:p>
        </p:txBody>
      </p:sp>
      <p:sp>
        <p:nvSpPr>
          <p:cNvPr id="4" name="Slide Number Placeholder 3"/>
          <p:cNvSpPr>
            <a:spLocks noGrp="1"/>
          </p:cNvSpPr>
          <p:nvPr>
            <p:ph type="sldNum" sz="quarter" idx="5"/>
          </p:nvPr>
        </p:nvSpPr>
        <p:spPr/>
        <p:txBody>
          <a:bodyPr/>
          <a:lstStyle/>
          <a:p>
            <a:fld id="{FE811135-C674-44DD-B950-B99A23057C41}" type="slidenum">
              <a:rPr lang="en-GB" smtClean="0"/>
              <a:t>3</a:t>
            </a:fld>
            <a:endParaRPr lang="en-GB"/>
          </a:p>
        </p:txBody>
      </p:sp>
    </p:spTree>
    <p:extLst>
      <p:ext uri="{BB962C8B-B14F-4D97-AF65-F5344CB8AC3E}">
        <p14:creationId xmlns:p14="http://schemas.microsoft.com/office/powerpoint/2010/main" val="615724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 in yellow </a:t>
            </a:r>
          </a:p>
          <a:p>
            <a:endParaRPr lang="en-GB" dirty="0"/>
          </a:p>
          <a:p>
            <a:r>
              <a:rPr lang="en-GB" dirty="0"/>
              <a:t>Men’s rea – in green – intention to enter, intentional or reckless trespass</a:t>
            </a:r>
          </a:p>
          <a:p>
            <a:endParaRPr lang="en-GB" dirty="0"/>
          </a:p>
          <a:p>
            <a:r>
              <a:rPr lang="en-GB" dirty="0"/>
              <a:t>Conditional intention – is not defence. </a:t>
            </a:r>
          </a:p>
        </p:txBody>
      </p:sp>
      <p:sp>
        <p:nvSpPr>
          <p:cNvPr id="4" name="Slide Number Placeholder 3"/>
          <p:cNvSpPr>
            <a:spLocks noGrp="1"/>
          </p:cNvSpPr>
          <p:nvPr>
            <p:ph type="sldNum" sz="quarter" idx="5"/>
          </p:nvPr>
        </p:nvSpPr>
        <p:spPr/>
        <p:txBody>
          <a:bodyPr/>
          <a:lstStyle/>
          <a:p>
            <a:fld id="{FE811135-C674-44DD-B950-B99A23057C41}" type="slidenum">
              <a:rPr lang="en-GB" smtClean="0"/>
              <a:t>6</a:t>
            </a:fld>
            <a:endParaRPr lang="en-GB"/>
          </a:p>
        </p:txBody>
      </p:sp>
    </p:spTree>
    <p:extLst>
      <p:ext uri="{BB962C8B-B14F-4D97-AF65-F5344CB8AC3E}">
        <p14:creationId xmlns:p14="http://schemas.microsoft.com/office/powerpoint/2010/main" val="3447717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includes; Having entered, building or part of, as a trespasser, actus reus of the other offences included. </a:t>
            </a:r>
          </a:p>
          <a:p>
            <a:endParaRPr lang="en-GB" dirty="0"/>
          </a:p>
          <a:p>
            <a:r>
              <a:rPr lang="en-GB" dirty="0"/>
              <a:t>Men's rea; Intention to enter, intentional or reckless trespass, men's rea of the other offences committed. </a:t>
            </a:r>
          </a:p>
          <a:p>
            <a:endParaRPr lang="en-GB" dirty="0"/>
          </a:p>
          <a:p>
            <a:r>
              <a:rPr lang="en-GB" dirty="0"/>
              <a:t>Attempt to commit the offence of grievous bodily harm can take place once the burglary is in take place, intention need not be there on entry. </a:t>
            </a:r>
          </a:p>
        </p:txBody>
      </p:sp>
      <p:sp>
        <p:nvSpPr>
          <p:cNvPr id="4" name="Slide Number Placeholder 3"/>
          <p:cNvSpPr>
            <a:spLocks noGrp="1"/>
          </p:cNvSpPr>
          <p:nvPr>
            <p:ph type="sldNum" sz="quarter" idx="5"/>
          </p:nvPr>
        </p:nvSpPr>
        <p:spPr/>
        <p:txBody>
          <a:bodyPr/>
          <a:lstStyle/>
          <a:p>
            <a:fld id="{FE811135-C674-44DD-B950-B99A23057C41}" type="slidenum">
              <a:rPr lang="en-GB" smtClean="0"/>
              <a:t>7</a:t>
            </a:fld>
            <a:endParaRPr lang="en-GB"/>
          </a:p>
        </p:txBody>
      </p:sp>
    </p:spTree>
    <p:extLst>
      <p:ext uri="{BB962C8B-B14F-4D97-AF65-F5344CB8AC3E}">
        <p14:creationId xmlns:p14="http://schemas.microsoft.com/office/powerpoint/2010/main" val="832802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have a degree of permanence – case law. </a:t>
            </a:r>
          </a:p>
        </p:txBody>
      </p:sp>
      <p:sp>
        <p:nvSpPr>
          <p:cNvPr id="4" name="Slide Number Placeholder 3"/>
          <p:cNvSpPr>
            <a:spLocks noGrp="1"/>
          </p:cNvSpPr>
          <p:nvPr>
            <p:ph type="sldNum" sz="quarter" idx="5"/>
          </p:nvPr>
        </p:nvSpPr>
        <p:spPr/>
        <p:txBody>
          <a:bodyPr/>
          <a:lstStyle/>
          <a:p>
            <a:fld id="{FE811135-C674-44DD-B950-B99A23057C41}" type="slidenum">
              <a:rPr lang="en-GB" smtClean="0"/>
              <a:t>14</a:t>
            </a:fld>
            <a:endParaRPr lang="en-GB"/>
          </a:p>
        </p:txBody>
      </p:sp>
    </p:spTree>
    <p:extLst>
      <p:ext uri="{BB962C8B-B14F-4D97-AF65-F5344CB8AC3E}">
        <p14:creationId xmlns:p14="http://schemas.microsoft.com/office/powerpoint/2010/main" val="2085784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Did not bring a case on the fact that he moved to a different area not available to the public. </a:t>
            </a:r>
          </a:p>
          <a:p>
            <a:endParaRPr lang="en-GB" dirty="0"/>
          </a:p>
          <a:p>
            <a:r>
              <a:rPr lang="en-GB" dirty="0"/>
              <a:t>It is the jury who will decide if someone is a trespasser – R v </a:t>
            </a:r>
            <a:r>
              <a:rPr lang="en-GB" dirty="0" err="1"/>
              <a:t>Walkington</a:t>
            </a:r>
            <a:r>
              <a:rPr lang="en-GB" dirty="0"/>
              <a:t> [1979]. </a:t>
            </a:r>
          </a:p>
        </p:txBody>
      </p:sp>
      <p:sp>
        <p:nvSpPr>
          <p:cNvPr id="4" name="Slide Number Placeholder 3"/>
          <p:cNvSpPr>
            <a:spLocks noGrp="1"/>
          </p:cNvSpPr>
          <p:nvPr>
            <p:ph type="sldNum" sz="quarter" idx="5"/>
          </p:nvPr>
        </p:nvSpPr>
        <p:spPr/>
        <p:txBody>
          <a:bodyPr/>
          <a:lstStyle/>
          <a:p>
            <a:fld id="{FE811135-C674-44DD-B950-B99A23057C41}" type="slidenum">
              <a:rPr lang="en-GB" smtClean="0"/>
              <a:t>15</a:t>
            </a:fld>
            <a:endParaRPr lang="en-GB"/>
          </a:p>
        </p:txBody>
      </p:sp>
    </p:spTree>
    <p:extLst>
      <p:ext uri="{BB962C8B-B14F-4D97-AF65-F5344CB8AC3E}">
        <p14:creationId xmlns:p14="http://schemas.microsoft.com/office/powerpoint/2010/main" val="2390870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811135-C674-44DD-B950-B99A23057C41}" type="slidenum">
              <a:rPr lang="en-GB" smtClean="0"/>
              <a:t>20</a:t>
            </a:fld>
            <a:endParaRPr lang="en-GB"/>
          </a:p>
        </p:txBody>
      </p:sp>
    </p:spTree>
    <p:extLst>
      <p:ext uri="{BB962C8B-B14F-4D97-AF65-F5344CB8AC3E}">
        <p14:creationId xmlns:p14="http://schemas.microsoft.com/office/powerpoint/2010/main" val="25203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7EC56-5CC7-2217-8F79-EC96B90C4A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FB66DF-982A-F0B9-3336-4EDF814A29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FBFA40-EBEF-0DD5-F78B-D0D0DEBC7483}"/>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5" name="Footer Placeholder 4">
            <a:extLst>
              <a:ext uri="{FF2B5EF4-FFF2-40B4-BE49-F238E27FC236}">
                <a16:creationId xmlns:a16="http://schemas.microsoft.com/office/drawing/2014/main" id="{29B4261B-7F4C-65D2-4F6A-1364F20CCF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CD9737-DB21-BCFC-B625-327A3730604D}"/>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4126782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35737-C8B0-9A0E-E115-53137E9C21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15C08C-D845-D072-BFA2-0EFC18E5E3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0D9DE-C463-2D7C-2577-202B17B43913}"/>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5" name="Footer Placeholder 4">
            <a:extLst>
              <a:ext uri="{FF2B5EF4-FFF2-40B4-BE49-F238E27FC236}">
                <a16:creationId xmlns:a16="http://schemas.microsoft.com/office/drawing/2014/main" id="{5DC2332E-0EF2-4249-5940-E354F1C793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51CAA-D368-AB9F-D0BF-DBC9272D5C58}"/>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308725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5D3A0-8816-6E3A-F503-1997915972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08A6F9-CC0E-E9DF-DC2A-10F56DB6E36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67227F-645A-F6DA-67E7-D5FA22B032BC}"/>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5" name="Footer Placeholder 4">
            <a:extLst>
              <a:ext uri="{FF2B5EF4-FFF2-40B4-BE49-F238E27FC236}">
                <a16:creationId xmlns:a16="http://schemas.microsoft.com/office/drawing/2014/main" id="{99ACF8AE-6689-F51F-64D3-3B5DBEC0EF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FB894-A34D-1C88-F528-74A8E81809DF}"/>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1567401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4D2C-028C-0085-EDEA-B3C15F23A0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99D2-96AC-28B7-6249-444DADED61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87DA1B-42EA-7DDB-5257-87737E74A3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AAB529-DBBD-C946-6C7E-74F0E27EE1D3}"/>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6" name="Footer Placeholder 5">
            <a:extLst>
              <a:ext uri="{FF2B5EF4-FFF2-40B4-BE49-F238E27FC236}">
                <a16:creationId xmlns:a16="http://schemas.microsoft.com/office/drawing/2014/main" id="{4758E740-0406-65A5-707B-9B22245184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0EF0CD-C658-6887-81F8-8EADEAD77AC7}"/>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3078996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09FC-EC7B-AD85-8B28-5BA25CC03F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52EF12-1545-9355-98C5-C86603C242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66671A-165A-80EE-14E2-188C50D78C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C13D63A-FF01-D498-6E76-A07791A8F3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11B857-3E92-8FBA-1E54-CE5ABFC5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CDBA75-B11F-2808-AF6F-380A9D8C7BA8}"/>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8" name="Footer Placeholder 7">
            <a:extLst>
              <a:ext uri="{FF2B5EF4-FFF2-40B4-BE49-F238E27FC236}">
                <a16:creationId xmlns:a16="http://schemas.microsoft.com/office/drawing/2014/main" id="{63E1C4BE-8DD2-1E30-ECEE-76783756D5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6F58DB-9172-236B-E090-D339F282FDEF}"/>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1840743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24E84-76D2-655B-18A5-C0B2D61BDF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273AE2-1B84-277C-C179-B04484630256}"/>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4" name="Footer Placeholder 3">
            <a:extLst>
              <a:ext uri="{FF2B5EF4-FFF2-40B4-BE49-F238E27FC236}">
                <a16:creationId xmlns:a16="http://schemas.microsoft.com/office/drawing/2014/main" id="{C6F25E68-09F9-F0AB-2D17-6496FCB906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B9D06F-1C3A-C830-F7CB-D372C6362083}"/>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79804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7F0BB-E5D6-CD8A-63A0-C133CEC141ED}"/>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3" name="Footer Placeholder 2">
            <a:extLst>
              <a:ext uri="{FF2B5EF4-FFF2-40B4-BE49-F238E27FC236}">
                <a16:creationId xmlns:a16="http://schemas.microsoft.com/office/drawing/2014/main" id="{C4FA1B12-0C5C-1277-C841-DC849D377E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FEE9A1-31C9-6FDD-1C8F-FEBFB5860419}"/>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3648131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B4705-8B6F-C9C4-FC70-6F126B1265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0BD310-07BB-4F1B-5BBC-14979CD582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4EA8E-5D2E-74A4-87C4-94681B2163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EB6CB5-85BD-5F5F-C957-EE7CC0467F32}"/>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6" name="Footer Placeholder 5">
            <a:extLst>
              <a:ext uri="{FF2B5EF4-FFF2-40B4-BE49-F238E27FC236}">
                <a16:creationId xmlns:a16="http://schemas.microsoft.com/office/drawing/2014/main" id="{AA7A38DB-FB6D-179F-5041-1D88F1192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403280-1F7F-24A0-0297-1A56FE41F578}"/>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3095382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029CC-4575-A4C7-9BA4-F7FE4A5ADF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8523A9-691D-C61A-C1EC-E0F6D251BB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52EBDE-D294-0024-832C-C4E2643268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089C7E-2812-B3DD-620E-346C14492775}"/>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6" name="Footer Placeholder 5">
            <a:extLst>
              <a:ext uri="{FF2B5EF4-FFF2-40B4-BE49-F238E27FC236}">
                <a16:creationId xmlns:a16="http://schemas.microsoft.com/office/drawing/2014/main" id="{8201693F-325F-81B5-3730-993A0F2542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DD1787-6D75-4D54-80F6-8150D3BB2A60}"/>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2714947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83660-8C26-43E3-1CBE-EF80D327F8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18FDC9-4E2E-A8A3-15DD-48159CF7FA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4ACF38-35B3-7CD2-72EA-D272ADE017DB}"/>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5" name="Footer Placeholder 4">
            <a:extLst>
              <a:ext uri="{FF2B5EF4-FFF2-40B4-BE49-F238E27FC236}">
                <a16:creationId xmlns:a16="http://schemas.microsoft.com/office/drawing/2014/main" id="{80E93E82-8BE0-1A0B-4189-6B8F39D028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C650E1-FBB5-0B1E-FEB6-318DF9B859C6}"/>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2201032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5ADA77-4959-0BD8-95C0-EA027E6E37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964A6F-D80B-0070-4D0F-13CBA79560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C1CD7D-CF60-29C2-F97C-949EA89709D2}"/>
              </a:ext>
            </a:extLst>
          </p:cNvPr>
          <p:cNvSpPr>
            <a:spLocks noGrp="1"/>
          </p:cNvSpPr>
          <p:nvPr>
            <p:ph type="dt" sz="half" idx="10"/>
          </p:nvPr>
        </p:nvSpPr>
        <p:spPr/>
        <p:txBody>
          <a:bodyPr/>
          <a:lstStyle/>
          <a:p>
            <a:fld id="{87222D63-FE94-4D9C-876A-122C96D03A30}" type="datetimeFigureOut">
              <a:rPr lang="en-GB" smtClean="0"/>
              <a:t>17/11/2025</a:t>
            </a:fld>
            <a:endParaRPr lang="en-GB"/>
          </a:p>
        </p:txBody>
      </p:sp>
      <p:sp>
        <p:nvSpPr>
          <p:cNvPr id="5" name="Footer Placeholder 4">
            <a:extLst>
              <a:ext uri="{FF2B5EF4-FFF2-40B4-BE49-F238E27FC236}">
                <a16:creationId xmlns:a16="http://schemas.microsoft.com/office/drawing/2014/main" id="{3A8F2A28-5840-4E4B-35C3-E0B5EDE1F4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CF758-5CBD-6137-59EB-C9D5A6254625}"/>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63879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FD02A2-57CD-F8BC-7599-982277F7FF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98BDE6-A673-CA07-5DD4-16FFDEA371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1671BF-4539-1C50-4DAC-9908B329C7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222D63-FE94-4D9C-876A-122C96D03A30}" type="datetimeFigureOut">
              <a:rPr lang="en-GB" smtClean="0"/>
              <a:t>17/11/2025</a:t>
            </a:fld>
            <a:endParaRPr lang="en-GB"/>
          </a:p>
        </p:txBody>
      </p:sp>
      <p:sp>
        <p:nvSpPr>
          <p:cNvPr id="5" name="Footer Placeholder 4">
            <a:extLst>
              <a:ext uri="{FF2B5EF4-FFF2-40B4-BE49-F238E27FC236}">
                <a16:creationId xmlns:a16="http://schemas.microsoft.com/office/drawing/2014/main" id="{8B7505E4-3E4F-F051-7480-AE4B7CD918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005F602-1C5E-16E6-FB00-C42B1CBFBA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91B6A4-2778-4F28-813C-BB317E0A9ACD}" type="slidenum">
              <a:rPr lang="en-GB" smtClean="0"/>
              <a:t>‹#›</a:t>
            </a:fld>
            <a:endParaRPr lang="en-GB"/>
          </a:p>
        </p:txBody>
      </p:sp>
    </p:spTree>
    <p:extLst>
      <p:ext uri="{BB962C8B-B14F-4D97-AF65-F5344CB8AC3E}">
        <p14:creationId xmlns:p14="http://schemas.microsoft.com/office/powerpoint/2010/main" val="1275977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pixabay.com/en/burglar-crime-criminal-theft-thief-157142/" TargetMode="External"/><Relationship Id="rId5" Type="http://schemas.openxmlformats.org/officeDocument/2006/relationships/image" Target="../media/image3.png"/><Relationship Id="rId4" Type="http://schemas.openxmlformats.org/officeDocument/2006/relationships/hyperlink" Target="https://www.pxfuel.com/en/free-photo-eyzbs"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ublicdomainpictures.net/view-image.php?image=13523" TargetMode="External"/><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pxhere.com/es/photo/99419" TargetMode="External"/><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pixabay.com/en/shop-store-sale-shopping-building-158317/"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pixabay.com/en/shop-store-sale-shopping-building-158317/"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freepngimg.com/png/29855-footprints-transparent-image"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3" Type="http://schemas.openxmlformats.org/officeDocument/2006/relationships/hyperlink" Target="https://pixabay.com/en/burglar-crime-criminal-theft-thief-157142/"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pixabay.com/en/burglar-crime-criminal-theft-thief-157142/"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www.pxfuel.com/en/free-photo-eyzbs" TargetMode="Externa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0" name="Rectangle 19">
            <a:extLst>
              <a:ext uri="{FF2B5EF4-FFF2-40B4-BE49-F238E27FC236}">
                <a16:creationId xmlns:a16="http://schemas.microsoft.com/office/drawing/2014/main" id="{58D235B8-3D10-493F-88AC-84BB404C1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erson holding a hammer&#10;&#10;Description automatically generated">
            <a:extLst>
              <a:ext uri="{FF2B5EF4-FFF2-40B4-BE49-F238E27FC236}">
                <a16:creationId xmlns:a16="http://schemas.microsoft.com/office/drawing/2014/main" id="{52F19567-A1F7-F6B3-898D-4B38CE44EAA6}"/>
              </a:ext>
            </a:extLst>
          </p:cNvPr>
          <p:cNvPicPr>
            <a:picLocks noChangeAspect="1"/>
          </p:cNvPicPr>
          <p:nvPr/>
        </p:nvPicPr>
        <p:blipFill>
          <a:blip r:embed="rId3">
            <a:alphaModFix amt="6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216" r="18450" b="-1"/>
          <a:stretch/>
        </p:blipFill>
        <p:spPr>
          <a:xfrm>
            <a:off x="20" y="10"/>
            <a:ext cx="6095980" cy="6857990"/>
          </a:xfrm>
          <a:prstGeom prst="rect">
            <a:avLst/>
          </a:prstGeom>
        </p:spPr>
      </p:pic>
      <p:pic>
        <p:nvPicPr>
          <p:cNvPr id="5" name="Picture 4" descr="Cartoon of a person wearing a mask and holding a crowbar&#10;&#10;Description automatically generated">
            <a:extLst>
              <a:ext uri="{FF2B5EF4-FFF2-40B4-BE49-F238E27FC236}">
                <a16:creationId xmlns:a16="http://schemas.microsoft.com/office/drawing/2014/main" id="{DCD4224E-FD4B-81BB-3B59-B3378CD3C9CA}"/>
              </a:ext>
            </a:extLst>
          </p:cNvPr>
          <p:cNvPicPr>
            <a:picLocks noChangeAspect="1"/>
          </p:cNvPicPr>
          <p:nvPr/>
        </p:nvPicPr>
        <p:blipFill>
          <a:blip r:embed="rId5">
            <a:alphaModFix amt="6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 b="22093"/>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B5F614D7-E17D-7B6A-9013-B6CF358DEE28}"/>
              </a:ext>
            </a:extLst>
          </p:cNvPr>
          <p:cNvSpPr>
            <a:spLocks noGrp="1"/>
          </p:cNvSpPr>
          <p:nvPr>
            <p:ph type="ctrTitle"/>
          </p:nvPr>
        </p:nvSpPr>
        <p:spPr>
          <a:xfrm>
            <a:off x="1185503" y="3512261"/>
            <a:ext cx="9801082" cy="2059635"/>
          </a:xfrm>
        </p:spPr>
        <p:txBody>
          <a:bodyPr anchor="t">
            <a:normAutofit/>
          </a:bodyPr>
          <a:lstStyle/>
          <a:p>
            <a:r>
              <a:rPr lang="en-GB" sz="4800" b="1" i="1" u="sng" dirty="0">
                <a:solidFill>
                  <a:srgbClr val="FFFFFF"/>
                </a:solidFill>
              </a:rPr>
              <a:t>Burglary </a:t>
            </a:r>
          </a:p>
        </p:txBody>
      </p:sp>
      <p:sp>
        <p:nvSpPr>
          <p:cNvPr id="3" name="Subtitle 2">
            <a:extLst>
              <a:ext uri="{FF2B5EF4-FFF2-40B4-BE49-F238E27FC236}">
                <a16:creationId xmlns:a16="http://schemas.microsoft.com/office/drawing/2014/main" id="{B42D6AC8-724A-B031-4B20-994702B098C3}"/>
              </a:ext>
            </a:extLst>
          </p:cNvPr>
          <p:cNvSpPr>
            <a:spLocks noGrp="1"/>
          </p:cNvSpPr>
          <p:nvPr>
            <p:ph type="subTitle" idx="1"/>
          </p:nvPr>
        </p:nvSpPr>
        <p:spPr>
          <a:xfrm>
            <a:off x="902051" y="3737879"/>
            <a:ext cx="9801082" cy="1116170"/>
          </a:xfrm>
        </p:spPr>
        <p:txBody>
          <a:bodyPr anchor="b">
            <a:normAutofit/>
          </a:bodyPr>
          <a:lstStyle/>
          <a:p>
            <a:r>
              <a:rPr lang="en-GB" sz="2000" dirty="0">
                <a:solidFill>
                  <a:srgbClr val="FFFFFF"/>
                </a:solidFill>
              </a:rPr>
              <a:t>By Zita Draper</a:t>
            </a:r>
          </a:p>
        </p:txBody>
      </p:sp>
    </p:spTree>
    <p:extLst>
      <p:ext uri="{BB962C8B-B14F-4D97-AF65-F5344CB8AC3E}">
        <p14:creationId xmlns:p14="http://schemas.microsoft.com/office/powerpoint/2010/main" val="3958001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ooks outline">
            <a:extLst>
              <a:ext uri="{FF2B5EF4-FFF2-40B4-BE49-F238E27FC236}">
                <a16:creationId xmlns:a16="http://schemas.microsoft.com/office/drawing/2014/main" id="{7E5D79B4-EFC8-A450-94B1-FB7719E5DB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69471" y="941355"/>
            <a:ext cx="2601592" cy="2601592"/>
          </a:xfrm>
          <a:prstGeom prst="rect">
            <a:avLst/>
          </a:prstGeom>
        </p:spPr>
      </p:pic>
      <p:grpSp>
        <p:nvGrpSpPr>
          <p:cNvPr id="14" name="Group 13">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5" name="Oval 14">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Oval 17">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4136B1-7058-DB0A-6CB9-04D626CC5D22}"/>
              </a:ext>
            </a:extLst>
          </p:cNvPr>
          <p:cNvSpPr>
            <a:spLocks noGrp="1"/>
          </p:cNvSpPr>
          <p:nvPr>
            <p:ph type="title"/>
          </p:nvPr>
        </p:nvSpPr>
        <p:spPr>
          <a:xfrm>
            <a:off x="745727" y="3046815"/>
            <a:ext cx="3520789" cy="2666087"/>
          </a:xfrm>
        </p:spPr>
        <p:txBody>
          <a:bodyPr>
            <a:normAutofit/>
          </a:bodyPr>
          <a:lstStyle/>
          <a:p>
            <a:pPr algn="ctr"/>
            <a:r>
              <a:rPr lang="en-GB" b="1" i="1" u="sng" dirty="0">
                <a:solidFill>
                  <a:schemeClr val="bg1"/>
                </a:solidFill>
              </a:rPr>
              <a:t>Content </a:t>
            </a:r>
          </a:p>
        </p:txBody>
      </p:sp>
      <p:grpSp>
        <p:nvGrpSpPr>
          <p:cNvPr id="2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1" name="Freeform: Shape 2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5" name="Freeform: Shape 24">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8EE6006-5556-8563-C804-239FC934A0F7}"/>
              </a:ext>
            </a:extLst>
          </p:cNvPr>
          <p:cNvSpPr>
            <a:spLocks noGrp="1"/>
          </p:cNvSpPr>
          <p:nvPr>
            <p:ph idx="1"/>
          </p:nvPr>
        </p:nvSpPr>
        <p:spPr>
          <a:xfrm>
            <a:off x="6477270" y="1130846"/>
            <a:ext cx="4974771" cy="4351338"/>
          </a:xfrm>
        </p:spPr>
        <p:txBody>
          <a:bodyPr>
            <a:normAutofit/>
          </a:bodyPr>
          <a:lstStyle/>
          <a:p>
            <a:r>
              <a:rPr lang="en-GB" dirty="0">
                <a:solidFill>
                  <a:schemeClr val="bg1"/>
                </a:solidFill>
              </a:rPr>
              <a:t>Aims and learning Objectives </a:t>
            </a:r>
          </a:p>
          <a:p>
            <a:r>
              <a:rPr lang="en-GB" dirty="0">
                <a:solidFill>
                  <a:schemeClr val="bg1"/>
                </a:solidFill>
              </a:rPr>
              <a:t>Burglary </a:t>
            </a:r>
          </a:p>
          <a:p>
            <a:r>
              <a:rPr lang="en-GB" dirty="0">
                <a:solidFill>
                  <a:schemeClr val="bg1"/>
                </a:solidFill>
              </a:rPr>
              <a:t>Activities</a:t>
            </a:r>
          </a:p>
          <a:p>
            <a:r>
              <a:rPr lang="en-GB" dirty="0">
                <a:solidFill>
                  <a:schemeClr val="bg1"/>
                </a:solidFill>
              </a:rPr>
              <a:t>Summary, </a:t>
            </a:r>
          </a:p>
          <a:p>
            <a:r>
              <a:rPr lang="en-GB" dirty="0">
                <a:solidFill>
                  <a:schemeClr val="bg1"/>
                </a:solidFill>
              </a:rPr>
              <a:t>Thank you, any questions?</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80155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7DEC5-AA59-EA76-5EC7-7CACC6034FD4}"/>
              </a:ext>
            </a:extLst>
          </p:cNvPr>
          <p:cNvSpPr>
            <a:spLocks noGrp="1"/>
          </p:cNvSpPr>
          <p:nvPr>
            <p:ph type="title"/>
          </p:nvPr>
        </p:nvSpPr>
        <p:spPr>
          <a:xfrm>
            <a:off x="841248" y="256032"/>
            <a:ext cx="10506456" cy="1014984"/>
          </a:xfrm>
        </p:spPr>
        <p:txBody>
          <a:bodyPr anchor="b">
            <a:normAutofit/>
          </a:bodyPr>
          <a:lstStyle/>
          <a:p>
            <a:pPr algn="ctr"/>
            <a:r>
              <a:rPr lang="en-GB" sz="6000" b="1" i="1" u="sng" dirty="0"/>
              <a:t>Burglary </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88F4782-01C7-474C-F57B-981B1BAFC8E1}"/>
              </a:ext>
            </a:extLst>
          </p:cNvPr>
          <p:cNvGraphicFramePr>
            <a:graphicFrameLocks noGrp="1"/>
          </p:cNvGraphicFramePr>
          <p:nvPr>
            <p:ph idx="1"/>
            <p:extLst>
              <p:ext uri="{D42A27DB-BD31-4B8C-83A1-F6EECF244321}">
                <p14:modId xmlns:p14="http://schemas.microsoft.com/office/powerpoint/2010/main" val="203824156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696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799CE-0674-22A0-1873-494D86394C72}"/>
              </a:ext>
            </a:extLst>
          </p:cNvPr>
          <p:cNvSpPr>
            <a:spLocks noGrp="1"/>
          </p:cNvSpPr>
          <p:nvPr>
            <p:ph type="title"/>
          </p:nvPr>
        </p:nvSpPr>
        <p:spPr>
          <a:xfrm>
            <a:off x="685800" y="1066163"/>
            <a:ext cx="3306744" cy="5148371"/>
          </a:xfrm>
        </p:spPr>
        <p:txBody>
          <a:bodyPr>
            <a:normAutofit/>
          </a:bodyPr>
          <a:lstStyle/>
          <a:p>
            <a:pPr algn="ctr"/>
            <a:r>
              <a:rPr lang="en-GB" b="1" i="1" u="sng" dirty="0"/>
              <a:t>What is the Actus reus of the offence?</a:t>
            </a:r>
          </a:p>
        </p:txBody>
      </p:sp>
      <p:graphicFrame>
        <p:nvGraphicFramePr>
          <p:cNvPr id="5" name="Content Placeholder 2">
            <a:extLst>
              <a:ext uri="{FF2B5EF4-FFF2-40B4-BE49-F238E27FC236}">
                <a16:creationId xmlns:a16="http://schemas.microsoft.com/office/drawing/2014/main" id="{8F42455E-20E3-86D4-43DD-6633AA34729D}"/>
              </a:ext>
            </a:extLst>
          </p:cNvPr>
          <p:cNvGraphicFramePr>
            <a:graphicFrameLocks noGrp="1"/>
          </p:cNvGraphicFramePr>
          <p:nvPr>
            <p:ph idx="1"/>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6814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8827E-AFD6-E09F-397C-C429D61DF217}"/>
              </a:ext>
            </a:extLst>
          </p:cNvPr>
          <p:cNvSpPr>
            <a:spLocks noGrp="1"/>
          </p:cNvSpPr>
          <p:nvPr>
            <p:ph type="title"/>
          </p:nvPr>
        </p:nvSpPr>
        <p:spPr>
          <a:xfrm>
            <a:off x="685800" y="764373"/>
            <a:ext cx="10820400" cy="1293028"/>
          </a:xfrm>
        </p:spPr>
        <p:txBody>
          <a:bodyPr>
            <a:normAutofit fontScale="90000"/>
          </a:bodyPr>
          <a:lstStyle/>
          <a:p>
            <a:pPr algn="ctr"/>
            <a:r>
              <a:rPr lang="en-GB" b="1" i="1" u="sng" dirty="0"/>
              <a:t>Discuss what is the Actus reus and Men's rea of the offence</a:t>
            </a:r>
          </a:p>
        </p:txBody>
      </p:sp>
      <p:graphicFrame>
        <p:nvGraphicFramePr>
          <p:cNvPr id="5" name="Content Placeholder 2">
            <a:extLst>
              <a:ext uri="{FF2B5EF4-FFF2-40B4-BE49-F238E27FC236}">
                <a16:creationId xmlns:a16="http://schemas.microsoft.com/office/drawing/2014/main" id="{4CE22CD7-C05B-5D2F-EB77-AD4A3F070CA6}"/>
              </a:ext>
            </a:extLst>
          </p:cNvPr>
          <p:cNvGraphicFramePr>
            <a:graphicFrameLocks noGrp="1"/>
          </p:cNvGraphicFramePr>
          <p:nvPr>
            <p:ph idx="1"/>
            <p:extLst>
              <p:ext uri="{D42A27DB-BD31-4B8C-83A1-F6EECF244321}">
                <p14:modId xmlns:p14="http://schemas.microsoft.com/office/powerpoint/2010/main" val="620421836"/>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6828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7F9A-420C-ED3B-1892-F7F28CA89E47}"/>
              </a:ext>
            </a:extLst>
          </p:cNvPr>
          <p:cNvSpPr>
            <a:spLocks noGrp="1"/>
          </p:cNvSpPr>
          <p:nvPr>
            <p:ph type="title"/>
          </p:nvPr>
        </p:nvSpPr>
        <p:spPr/>
        <p:txBody>
          <a:bodyPr>
            <a:normAutofit/>
          </a:bodyPr>
          <a:lstStyle/>
          <a:p>
            <a:pPr algn="ctr"/>
            <a:r>
              <a:rPr lang="en-GB" sz="6600" b="1" i="1" u="sng" dirty="0"/>
              <a:t>Answer</a:t>
            </a:r>
          </a:p>
        </p:txBody>
      </p:sp>
      <p:sp>
        <p:nvSpPr>
          <p:cNvPr id="4" name="Rectangle: Rounded Corners 3">
            <a:extLst>
              <a:ext uri="{FF2B5EF4-FFF2-40B4-BE49-F238E27FC236}">
                <a16:creationId xmlns:a16="http://schemas.microsoft.com/office/drawing/2014/main" id="{EE872DF3-E137-0948-6902-5D6437A9EDC3}"/>
              </a:ext>
            </a:extLst>
          </p:cNvPr>
          <p:cNvSpPr/>
          <p:nvPr/>
        </p:nvSpPr>
        <p:spPr>
          <a:xfrm>
            <a:off x="2515986" y="1463040"/>
            <a:ext cx="7891548" cy="2155767"/>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400" b="0" i="0" dirty="0"/>
              <a:t>(a)</a:t>
            </a:r>
            <a:r>
              <a:rPr lang="en-GB" sz="2400" b="0" i="0" dirty="0">
                <a:solidFill>
                  <a:schemeClr val="tx1"/>
                </a:solidFill>
                <a:highlight>
                  <a:srgbClr val="FFFF00"/>
                </a:highlight>
              </a:rPr>
              <a:t>he enters any building or part of a building as a trespasser</a:t>
            </a:r>
            <a:r>
              <a:rPr lang="en-GB" sz="2400" b="0" i="0" dirty="0">
                <a:highlight>
                  <a:srgbClr val="FFFF00"/>
                </a:highlight>
              </a:rPr>
              <a:t> </a:t>
            </a:r>
            <a:r>
              <a:rPr lang="en-GB" sz="2400" b="0" i="0" dirty="0">
                <a:solidFill>
                  <a:schemeClr val="tx1"/>
                </a:solidFill>
              </a:rPr>
              <a:t>and with </a:t>
            </a:r>
            <a:r>
              <a:rPr lang="en-GB" sz="2400" b="0" i="0" dirty="0">
                <a:solidFill>
                  <a:schemeClr val="tx1"/>
                </a:solidFill>
                <a:highlight>
                  <a:srgbClr val="00FF00"/>
                </a:highlight>
              </a:rPr>
              <a:t>intent</a:t>
            </a:r>
            <a:r>
              <a:rPr lang="en-GB" sz="2400" b="0" i="0" dirty="0">
                <a:solidFill>
                  <a:schemeClr val="tx1"/>
                </a:solidFill>
              </a:rPr>
              <a:t> to commit any such offence as is mentioned in subsection (2) below</a:t>
            </a:r>
            <a:endParaRPr lang="en-US" sz="4000" dirty="0">
              <a:solidFill>
                <a:schemeClr val="tx1"/>
              </a:solidFill>
            </a:endParaRPr>
          </a:p>
        </p:txBody>
      </p:sp>
      <p:sp>
        <p:nvSpPr>
          <p:cNvPr id="5" name="Rectangle: Rounded Corners 4">
            <a:extLst>
              <a:ext uri="{FF2B5EF4-FFF2-40B4-BE49-F238E27FC236}">
                <a16:creationId xmlns:a16="http://schemas.microsoft.com/office/drawing/2014/main" id="{BB8F23E2-BE14-3DF6-9565-772822A7FE97}"/>
              </a:ext>
            </a:extLst>
          </p:cNvPr>
          <p:cNvSpPr/>
          <p:nvPr/>
        </p:nvSpPr>
        <p:spPr>
          <a:xfrm>
            <a:off x="2560320" y="3923608"/>
            <a:ext cx="7908175" cy="213360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400" b="0" i="0" dirty="0"/>
              <a:t>(2)</a:t>
            </a:r>
            <a:r>
              <a:rPr lang="en-GB" sz="2400" b="0" i="0" dirty="0">
                <a:solidFill>
                  <a:schemeClr val="tx1"/>
                </a:solidFill>
              </a:rPr>
              <a:t>The offences referred to in subsection (1)(a) above are </a:t>
            </a:r>
            <a:r>
              <a:rPr lang="en-GB" sz="2400" b="0" i="0" dirty="0">
                <a:solidFill>
                  <a:schemeClr val="tx1"/>
                </a:solidFill>
                <a:highlight>
                  <a:srgbClr val="00FF00"/>
                </a:highlight>
              </a:rPr>
              <a:t>offences of stealing anything in the building or part of a building in question, of inflicting on any person therein any grievous bodily harm </a:t>
            </a:r>
            <a:r>
              <a:rPr lang="en-GB" sz="2400" b="0" i="0" dirty="0">
                <a:solidFill>
                  <a:schemeClr val="tx1"/>
                </a:solidFill>
              </a:rPr>
              <a:t>….therein, and </a:t>
            </a:r>
            <a:r>
              <a:rPr lang="en-GB" sz="2400" b="0" i="0" dirty="0">
                <a:solidFill>
                  <a:schemeClr val="tx1"/>
                </a:solidFill>
                <a:highlight>
                  <a:srgbClr val="00FF00"/>
                </a:highlight>
              </a:rPr>
              <a:t>of doing unlawful damage to the building or anything therein</a:t>
            </a:r>
            <a:r>
              <a:rPr lang="en-GB" sz="2400" b="0" i="0" dirty="0">
                <a:solidFill>
                  <a:schemeClr val="tx1"/>
                </a:solidFill>
              </a:rPr>
              <a:t>.’’</a:t>
            </a:r>
            <a:endParaRPr lang="en-US" sz="2400" dirty="0">
              <a:solidFill>
                <a:schemeClr val="tx1"/>
              </a:solidFill>
            </a:endParaRPr>
          </a:p>
        </p:txBody>
      </p:sp>
      <p:cxnSp>
        <p:nvCxnSpPr>
          <p:cNvPr id="10" name="Straight Arrow Connector 9">
            <a:extLst>
              <a:ext uri="{FF2B5EF4-FFF2-40B4-BE49-F238E27FC236}">
                <a16:creationId xmlns:a16="http://schemas.microsoft.com/office/drawing/2014/main" id="{5A4358FF-CA41-9059-1CA6-1A38E39FFD2C}"/>
              </a:ext>
            </a:extLst>
          </p:cNvPr>
          <p:cNvCxnSpPr/>
          <p:nvPr/>
        </p:nvCxnSpPr>
        <p:spPr>
          <a:xfrm flipH="1">
            <a:off x="1629295" y="5419898"/>
            <a:ext cx="1269076" cy="9421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1" name="Oval 10">
            <a:extLst>
              <a:ext uri="{FF2B5EF4-FFF2-40B4-BE49-F238E27FC236}">
                <a16:creationId xmlns:a16="http://schemas.microsoft.com/office/drawing/2014/main" id="{5463D079-CAB9-F1E4-C962-0ECACDF3DB00}"/>
              </a:ext>
            </a:extLst>
          </p:cNvPr>
          <p:cNvSpPr/>
          <p:nvPr/>
        </p:nvSpPr>
        <p:spPr>
          <a:xfrm>
            <a:off x="182880" y="4932218"/>
            <a:ext cx="1269076" cy="132556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Refers to S.18 OAPA 1861</a:t>
            </a:r>
          </a:p>
        </p:txBody>
      </p:sp>
    </p:spTree>
    <p:extLst>
      <p:ext uri="{BB962C8B-B14F-4D97-AF65-F5344CB8AC3E}">
        <p14:creationId xmlns:p14="http://schemas.microsoft.com/office/powerpoint/2010/main" val="150994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C96BA-02CF-0436-61CD-02F5905CFC0E}"/>
              </a:ext>
            </a:extLst>
          </p:cNvPr>
          <p:cNvSpPr>
            <a:spLocks noGrp="1"/>
          </p:cNvSpPr>
          <p:nvPr>
            <p:ph type="title"/>
          </p:nvPr>
        </p:nvSpPr>
        <p:spPr>
          <a:xfrm>
            <a:off x="685800" y="764373"/>
            <a:ext cx="10820400" cy="1293028"/>
          </a:xfrm>
        </p:spPr>
        <p:txBody>
          <a:bodyPr>
            <a:normAutofit fontScale="90000"/>
          </a:bodyPr>
          <a:lstStyle/>
          <a:p>
            <a:pPr algn="ctr"/>
            <a:r>
              <a:rPr lang="en-GB" b="1" i="1" u="sng" dirty="0"/>
              <a:t>Discuss what is the Actus reus and Men's rea of the offence</a:t>
            </a:r>
            <a:endParaRPr lang="en-GB" dirty="0"/>
          </a:p>
        </p:txBody>
      </p:sp>
      <p:graphicFrame>
        <p:nvGraphicFramePr>
          <p:cNvPr id="5" name="Content Placeholder 2">
            <a:extLst>
              <a:ext uri="{FF2B5EF4-FFF2-40B4-BE49-F238E27FC236}">
                <a16:creationId xmlns:a16="http://schemas.microsoft.com/office/drawing/2014/main" id="{050A5812-E0AE-0664-3DBC-26EC283177C3}"/>
              </a:ext>
            </a:extLst>
          </p:cNvPr>
          <p:cNvGraphicFramePr>
            <a:graphicFrameLocks noGrp="1"/>
          </p:cNvGraphicFramePr>
          <p:nvPr>
            <p:ph idx="1"/>
            <p:extLst>
              <p:ext uri="{D42A27DB-BD31-4B8C-83A1-F6EECF244321}">
                <p14:modId xmlns:p14="http://schemas.microsoft.com/office/powerpoint/2010/main" val="605435001"/>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3756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96B5-A24B-C11E-2BCC-7A71E52ADA60}"/>
              </a:ext>
            </a:extLst>
          </p:cNvPr>
          <p:cNvSpPr>
            <a:spLocks noGrp="1"/>
          </p:cNvSpPr>
          <p:nvPr>
            <p:ph type="title"/>
          </p:nvPr>
        </p:nvSpPr>
        <p:spPr>
          <a:xfrm>
            <a:off x="685800" y="764373"/>
            <a:ext cx="10820400" cy="1293028"/>
          </a:xfrm>
        </p:spPr>
        <p:txBody>
          <a:bodyPr>
            <a:normAutofit/>
          </a:bodyPr>
          <a:lstStyle/>
          <a:p>
            <a:pPr algn="ctr"/>
            <a:r>
              <a:rPr lang="en-GB" sz="5400" b="1" i="1" u="sng" dirty="0"/>
              <a:t>Define the terms </a:t>
            </a:r>
          </a:p>
        </p:txBody>
      </p:sp>
      <p:graphicFrame>
        <p:nvGraphicFramePr>
          <p:cNvPr id="5" name="Content Placeholder 2">
            <a:extLst>
              <a:ext uri="{FF2B5EF4-FFF2-40B4-BE49-F238E27FC236}">
                <a16:creationId xmlns:a16="http://schemas.microsoft.com/office/drawing/2014/main" id="{964F26FD-CA7C-BCB5-7570-54F4020493E8}"/>
              </a:ext>
            </a:extLst>
          </p:cNvPr>
          <p:cNvGraphicFramePr>
            <a:graphicFrameLocks noGrp="1"/>
          </p:cNvGraphicFramePr>
          <p:nvPr>
            <p:ph idx="1"/>
            <p:extLst>
              <p:ext uri="{D42A27DB-BD31-4B8C-83A1-F6EECF244321}">
                <p14:modId xmlns:p14="http://schemas.microsoft.com/office/powerpoint/2010/main" val="1055211446"/>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6995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D4994E-A97A-CC5B-B507-21DE9C438162}"/>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R v Collins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6E24E0-0033-0D5D-6928-F091A57CEA7C}"/>
              </a:ext>
            </a:extLst>
          </p:cNvPr>
          <p:cNvSpPr>
            <a:spLocks noGrp="1"/>
          </p:cNvSpPr>
          <p:nvPr>
            <p:ph idx="1"/>
          </p:nvPr>
        </p:nvSpPr>
        <p:spPr>
          <a:xfrm>
            <a:off x="4447308" y="591344"/>
            <a:ext cx="6906491" cy="5585619"/>
          </a:xfrm>
        </p:spPr>
        <p:txBody>
          <a:bodyPr anchor="ctr">
            <a:normAutofit/>
          </a:bodyPr>
          <a:lstStyle/>
          <a:p>
            <a:r>
              <a:rPr lang="en-GB" b="1" u="sng" dirty="0"/>
              <a:t>Facts;</a:t>
            </a:r>
            <a:r>
              <a:rPr lang="en-GB" dirty="0"/>
              <a:t> D removed his clothes except for his socks and climbed the ladder to a lady's window, the lady woke up and believing that he was her boyfriend, she invited him in. They had consensual sexual intercourse. </a:t>
            </a:r>
          </a:p>
          <a:p>
            <a:endParaRPr lang="en-GB" dirty="0"/>
          </a:p>
          <a:p>
            <a:r>
              <a:rPr lang="en-GB" b="1" u="sng" dirty="0"/>
              <a:t>Charge;</a:t>
            </a:r>
            <a:r>
              <a:rPr lang="en-GB" dirty="0"/>
              <a:t> Burglary. </a:t>
            </a:r>
          </a:p>
          <a:p>
            <a:endParaRPr lang="en-GB" dirty="0"/>
          </a:p>
          <a:p>
            <a:r>
              <a:rPr lang="en-GB" b="1" u="sng" dirty="0"/>
              <a:t>Appeal; </a:t>
            </a:r>
            <a:r>
              <a:rPr lang="en-GB" dirty="0"/>
              <a:t>Conviction quashed –not effective and substantial entry.  </a:t>
            </a:r>
          </a:p>
        </p:txBody>
      </p:sp>
    </p:spTree>
    <p:extLst>
      <p:ext uri="{BB962C8B-B14F-4D97-AF65-F5344CB8AC3E}">
        <p14:creationId xmlns:p14="http://schemas.microsoft.com/office/powerpoint/2010/main" val="2079593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062F83-3E50-3A0D-9AA7-64F975117D9C}"/>
              </a:ext>
            </a:extLst>
          </p:cNvPr>
          <p:cNvSpPr>
            <a:spLocks noGrp="1"/>
          </p:cNvSpPr>
          <p:nvPr>
            <p:ph type="title"/>
          </p:nvPr>
        </p:nvSpPr>
        <p:spPr>
          <a:xfrm>
            <a:off x="5867400" y="609600"/>
            <a:ext cx="5310116" cy="1322887"/>
          </a:xfrm>
        </p:spPr>
        <p:txBody>
          <a:bodyPr>
            <a:normAutofit/>
          </a:bodyPr>
          <a:lstStyle/>
          <a:p>
            <a:pPr algn="ctr"/>
            <a:r>
              <a:rPr lang="en-GB" sz="5400" b="1" i="1" u="sng" dirty="0"/>
              <a:t>R v Ryan </a:t>
            </a:r>
          </a:p>
        </p:txBody>
      </p:sp>
      <p:pic>
        <p:nvPicPr>
          <p:cNvPr id="5" name="Graphic 4" descr="Woman raising finger">
            <a:extLst>
              <a:ext uri="{FF2B5EF4-FFF2-40B4-BE49-F238E27FC236}">
                <a16:creationId xmlns:a16="http://schemas.microsoft.com/office/drawing/2014/main" id="{28D5C1C5-6167-F3AE-77C3-730F4D4B6FC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13660" y="675564"/>
            <a:ext cx="2841686" cy="5516967"/>
          </a:xfrm>
          <a:prstGeom prst="rect">
            <a:avLst/>
          </a:prstGeom>
        </p:spPr>
      </p:pic>
      <p:sp>
        <p:nvSpPr>
          <p:cNvPr id="3" name="Content Placeholder 2">
            <a:extLst>
              <a:ext uri="{FF2B5EF4-FFF2-40B4-BE49-F238E27FC236}">
                <a16:creationId xmlns:a16="http://schemas.microsoft.com/office/drawing/2014/main" id="{5EA6EC07-4587-B088-5522-33F38F9F3989}"/>
              </a:ext>
            </a:extLst>
          </p:cNvPr>
          <p:cNvSpPr>
            <a:spLocks noGrp="1"/>
          </p:cNvSpPr>
          <p:nvPr>
            <p:ph idx="1"/>
          </p:nvPr>
        </p:nvSpPr>
        <p:spPr>
          <a:xfrm>
            <a:off x="5867400" y="2194102"/>
            <a:ext cx="5310116" cy="3908585"/>
          </a:xfrm>
        </p:spPr>
        <p:txBody>
          <a:bodyPr>
            <a:normAutofit/>
          </a:bodyPr>
          <a:lstStyle/>
          <a:p>
            <a:r>
              <a:rPr lang="en-GB" sz="2000" dirty="0"/>
              <a:t>Explained that entry only needed to be </a:t>
            </a:r>
            <a:r>
              <a:rPr lang="en-GB" sz="2000" b="1" dirty="0"/>
              <a:t>effective</a:t>
            </a:r>
            <a:r>
              <a:rPr lang="en-GB" sz="2000" dirty="0"/>
              <a:t>. </a:t>
            </a:r>
          </a:p>
          <a:p>
            <a:endParaRPr lang="en-GB" sz="2000" dirty="0"/>
          </a:p>
          <a:p>
            <a:r>
              <a:rPr lang="en-GB" sz="2000" dirty="0"/>
              <a:t>Convicted of burglary. </a:t>
            </a:r>
          </a:p>
          <a:p>
            <a:endParaRPr lang="en-GB" sz="2000" dirty="0"/>
          </a:p>
          <a:p>
            <a:r>
              <a:rPr lang="en-GB" sz="2000" dirty="0"/>
              <a:t>Even though he got stuck and was unable to take anything. </a:t>
            </a:r>
          </a:p>
        </p:txBody>
      </p:sp>
    </p:spTree>
    <p:extLst>
      <p:ext uri="{BB962C8B-B14F-4D97-AF65-F5344CB8AC3E}">
        <p14:creationId xmlns:p14="http://schemas.microsoft.com/office/powerpoint/2010/main" val="445646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8DAAB828-02C8-4111-AC14-FF5ACEDDF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0"/>
            <a:ext cx="8797955" cy="6858000"/>
          </a:xfrm>
          <a:custGeom>
            <a:avLst/>
            <a:gdLst>
              <a:gd name="connsiteX0" fmla="*/ 1951386 w 8751613"/>
              <a:gd name="connsiteY0" fmla="*/ 0 h 6858000"/>
              <a:gd name="connsiteX1" fmla="*/ 6808636 w 8751613"/>
              <a:gd name="connsiteY1" fmla="*/ 0 h 6858000"/>
              <a:gd name="connsiteX2" fmla="*/ 6972292 w 8751613"/>
              <a:gd name="connsiteY2" fmla="*/ 272824 h 6858000"/>
              <a:gd name="connsiteX3" fmla="*/ 8684358 w 8751613"/>
              <a:gd name="connsiteY3" fmla="*/ 3126935 h 6858000"/>
              <a:gd name="connsiteX4" fmla="*/ 8684358 w 8751613"/>
              <a:gd name="connsiteY4" fmla="*/ 3731065 h 6858000"/>
              <a:gd name="connsiteX5" fmla="*/ 6813619 w 8751613"/>
              <a:gd name="connsiteY5" fmla="*/ 6849692 h 6858000"/>
              <a:gd name="connsiteX6" fmla="*/ 6808636 w 8751613"/>
              <a:gd name="connsiteY6" fmla="*/ 6858000 h 6858000"/>
              <a:gd name="connsiteX7" fmla="*/ 1951386 w 8751613"/>
              <a:gd name="connsiteY7" fmla="*/ 6858000 h 6858000"/>
              <a:gd name="connsiteX8" fmla="*/ 1787729 w 8751613"/>
              <a:gd name="connsiteY8" fmla="*/ 6585176 h 6858000"/>
              <a:gd name="connsiteX9" fmla="*/ 75663 w 8751613"/>
              <a:gd name="connsiteY9" fmla="*/ 3731065 h 6858000"/>
              <a:gd name="connsiteX10" fmla="*/ 75663 w 8751613"/>
              <a:gd name="connsiteY10" fmla="*/ 3126935 h 6858000"/>
              <a:gd name="connsiteX11" fmla="*/ 1946402 w 8751613"/>
              <a:gd name="connsiteY11" fmla="*/ 83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51613" h="6858000">
                <a:moveTo>
                  <a:pt x="1951386" y="0"/>
                </a:moveTo>
                <a:lnTo>
                  <a:pt x="6808636" y="0"/>
                </a:lnTo>
                <a:lnTo>
                  <a:pt x="6972292" y="272824"/>
                </a:lnTo>
                <a:cubicBezTo>
                  <a:pt x="8684358" y="3126935"/>
                  <a:pt x="8684358" y="3126935"/>
                  <a:pt x="8684358" y="3126935"/>
                </a:cubicBezTo>
                <a:cubicBezTo>
                  <a:pt x="8774032" y="3299544"/>
                  <a:pt x="8774032" y="3558457"/>
                  <a:pt x="8684358" y="3731065"/>
                </a:cubicBezTo>
                <a:cubicBezTo>
                  <a:pt x="7154297" y="6281764"/>
                  <a:pt x="6867411" y="6760019"/>
                  <a:pt x="6813619" y="6849692"/>
                </a:cubicBezTo>
                <a:lnTo>
                  <a:pt x="6808636" y="6858000"/>
                </a:lnTo>
                <a:lnTo>
                  <a:pt x="1951386" y="6858000"/>
                </a:lnTo>
                <a:lnTo>
                  <a:pt x="1787729" y="6585176"/>
                </a:lnTo>
                <a:cubicBezTo>
                  <a:pt x="75663" y="3731065"/>
                  <a:pt x="75663" y="3731065"/>
                  <a:pt x="75663" y="3731065"/>
                </a:cubicBezTo>
                <a:cubicBezTo>
                  <a:pt x="-25220" y="3558457"/>
                  <a:pt x="-25220" y="3299544"/>
                  <a:pt x="75663" y="3126935"/>
                </a:cubicBezTo>
                <a:cubicBezTo>
                  <a:pt x="1605724" y="576237"/>
                  <a:pt x="1892611" y="97981"/>
                  <a:pt x="1946402" y="830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black and white text&#10;&#10;Description automatically generated">
            <a:extLst>
              <a:ext uri="{FF2B5EF4-FFF2-40B4-BE49-F238E27FC236}">
                <a16:creationId xmlns:a16="http://schemas.microsoft.com/office/drawing/2014/main" id="{AC549D23-A617-BCC9-A121-FBF32C7AE0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48908" y="1112293"/>
            <a:ext cx="4633414" cy="4633414"/>
          </a:xfrm>
          <a:prstGeom prst="rect">
            <a:avLst/>
          </a:prstGeom>
        </p:spPr>
      </p:pic>
      <p:grpSp>
        <p:nvGrpSpPr>
          <p:cNvPr id="14" name="Group 13">
            <a:extLst>
              <a:ext uri="{FF2B5EF4-FFF2-40B4-BE49-F238E27FC236}">
                <a16:creationId xmlns:a16="http://schemas.microsoft.com/office/drawing/2014/main" id="{C32D4553-E775-4F16-9A6F-FED8D166A5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00124"/>
            <a:chExt cx="1562267" cy="1172973"/>
          </a:xfrm>
        </p:grpSpPr>
        <p:sp>
          <p:nvSpPr>
            <p:cNvPr id="15"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979927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eenhouse with plants in it&#10;&#10;Description automatically generated">
            <a:extLst>
              <a:ext uri="{FF2B5EF4-FFF2-40B4-BE49-F238E27FC236}">
                <a16:creationId xmlns:a16="http://schemas.microsoft.com/office/drawing/2014/main" id="{DBFF9C7D-27DF-8D16-413D-955C7CA1AEC6}"/>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675" b="10055"/>
          <a:stretch/>
        </p:blipFill>
        <p:spPr>
          <a:xfrm>
            <a:off x="20" y="1"/>
            <a:ext cx="12191980" cy="6857999"/>
          </a:xfrm>
          <a:prstGeom prst="rect">
            <a:avLst/>
          </a:prstGeom>
        </p:spPr>
      </p:pic>
      <p:sp>
        <p:nvSpPr>
          <p:cNvPr id="4" name="Title 3">
            <a:extLst>
              <a:ext uri="{FF2B5EF4-FFF2-40B4-BE49-F238E27FC236}">
                <a16:creationId xmlns:a16="http://schemas.microsoft.com/office/drawing/2014/main" id="{E3D3CC7E-A63B-7559-4798-C28CD4D87DB0}"/>
              </a:ext>
            </a:extLst>
          </p:cNvPr>
          <p:cNvSpPr>
            <a:spLocks noGrp="1"/>
          </p:cNvSpPr>
          <p:nvPr>
            <p:ph type="ctrTitle"/>
          </p:nvPr>
        </p:nvSpPr>
        <p:spPr>
          <a:xfrm>
            <a:off x="1524000" y="1122362"/>
            <a:ext cx="9144000" cy="2900518"/>
          </a:xfrm>
        </p:spPr>
        <p:txBody>
          <a:bodyPr>
            <a:normAutofit/>
          </a:bodyPr>
          <a:lstStyle/>
          <a:p>
            <a:r>
              <a:rPr lang="en-GB" b="1" i="1" u="sng">
                <a:solidFill>
                  <a:srgbClr val="FFFFFF"/>
                </a:solidFill>
              </a:rPr>
              <a:t>Buildings </a:t>
            </a:r>
          </a:p>
        </p:txBody>
      </p:sp>
    </p:spTree>
    <p:extLst>
      <p:ext uri="{BB962C8B-B14F-4D97-AF65-F5344CB8AC3E}">
        <p14:creationId xmlns:p14="http://schemas.microsoft.com/office/powerpoint/2010/main" val="20063961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98AD1-1F79-7815-8B76-3EEE2C19D82A}"/>
              </a:ext>
            </a:extLst>
          </p:cNvPr>
          <p:cNvSpPr>
            <a:spLocks noGrp="1"/>
          </p:cNvSpPr>
          <p:nvPr>
            <p:ph type="title"/>
          </p:nvPr>
        </p:nvSpPr>
        <p:spPr>
          <a:xfrm>
            <a:off x="650966" y="501651"/>
            <a:ext cx="4646904" cy="1624520"/>
          </a:xfrm>
        </p:spPr>
        <p:style>
          <a:lnRef idx="2">
            <a:schemeClr val="dk1"/>
          </a:lnRef>
          <a:fillRef idx="1">
            <a:schemeClr val="lt1"/>
          </a:fillRef>
          <a:effectRef idx="0">
            <a:schemeClr val="dk1"/>
          </a:effectRef>
          <a:fontRef idx="minor">
            <a:schemeClr val="dk1"/>
          </a:fontRef>
        </p:style>
        <p:txBody>
          <a:bodyPr anchor="ctr">
            <a:normAutofit/>
          </a:bodyPr>
          <a:lstStyle/>
          <a:p>
            <a:pPr algn="ctr"/>
            <a:r>
              <a:rPr lang="en-GB" sz="4800" b="1" i="1" u="sng" dirty="0"/>
              <a:t>Activity</a:t>
            </a:r>
          </a:p>
        </p:txBody>
      </p:sp>
      <p:sp>
        <p:nvSpPr>
          <p:cNvPr id="3" name="Content Placeholder 2">
            <a:extLst>
              <a:ext uri="{FF2B5EF4-FFF2-40B4-BE49-F238E27FC236}">
                <a16:creationId xmlns:a16="http://schemas.microsoft.com/office/drawing/2014/main" id="{487C0E9F-861E-674F-3C3A-14FCF6D560E2}"/>
              </a:ext>
            </a:extLst>
          </p:cNvPr>
          <p:cNvSpPr>
            <a:spLocks noGrp="1"/>
          </p:cNvSpPr>
          <p:nvPr>
            <p:ph idx="1"/>
          </p:nvPr>
        </p:nvSpPr>
        <p:spPr>
          <a:xfrm>
            <a:off x="761802" y="2743200"/>
            <a:ext cx="4646905" cy="3613149"/>
          </a:xfrm>
        </p:spPr>
        <p:style>
          <a:lnRef idx="2">
            <a:schemeClr val="dk1"/>
          </a:lnRef>
          <a:fillRef idx="1">
            <a:schemeClr val="lt1"/>
          </a:fillRef>
          <a:effectRef idx="0">
            <a:schemeClr val="dk1"/>
          </a:effectRef>
          <a:fontRef idx="minor">
            <a:schemeClr val="dk1"/>
          </a:fontRef>
        </p:style>
        <p:txBody>
          <a:bodyPr anchor="ctr">
            <a:normAutofit/>
          </a:bodyPr>
          <a:lstStyle/>
          <a:p>
            <a:r>
              <a:rPr lang="en-GB" sz="2000" dirty="0"/>
              <a:t>Using Section 9 of the Theft Act. </a:t>
            </a:r>
          </a:p>
          <a:p>
            <a:endParaRPr lang="en-GB" sz="2000" dirty="0"/>
          </a:p>
          <a:p>
            <a:r>
              <a:rPr lang="en-GB" sz="2000" dirty="0"/>
              <a:t>Find the definition given by the act of the term. </a:t>
            </a:r>
          </a:p>
          <a:p>
            <a:endParaRPr lang="en-GB" sz="2000" dirty="0"/>
          </a:p>
          <a:p>
            <a:r>
              <a:rPr lang="en-GB" sz="2000" dirty="0"/>
              <a:t>‘’ Building’’.</a:t>
            </a:r>
          </a:p>
        </p:txBody>
      </p:sp>
      <p:pic>
        <p:nvPicPr>
          <p:cNvPr id="5" name="Picture 4" descr="A small white building with red and white awning&#10;&#10;Description automatically generated">
            <a:extLst>
              <a:ext uri="{FF2B5EF4-FFF2-40B4-BE49-F238E27FC236}">
                <a16:creationId xmlns:a16="http://schemas.microsoft.com/office/drawing/2014/main" id="{B2C1776B-942C-5FF0-0815-84E37D3F02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924" r="25887" b="-2"/>
          <a:stretch/>
        </p:blipFill>
        <p:spPr>
          <a:xfrm>
            <a:off x="6096000" y="1"/>
            <a:ext cx="6102825" cy="6858000"/>
          </a:xfrm>
          <a:prstGeom prst="rect">
            <a:avLst/>
          </a:prstGeom>
        </p:spPr>
      </p:pic>
    </p:spTree>
    <p:extLst>
      <p:ext uri="{BB962C8B-B14F-4D97-AF65-F5344CB8AC3E}">
        <p14:creationId xmlns:p14="http://schemas.microsoft.com/office/powerpoint/2010/main" val="11568376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0F2503-983C-189B-5EF6-420C16B7B3EB}"/>
              </a:ext>
            </a:extLst>
          </p:cNvPr>
          <p:cNvSpPr>
            <a:spLocks noGrp="1"/>
          </p:cNvSpPr>
          <p:nvPr>
            <p:ph type="title"/>
          </p:nvPr>
        </p:nvSpPr>
        <p:spPr>
          <a:xfrm>
            <a:off x="686834" y="1153572"/>
            <a:ext cx="3200400" cy="4461163"/>
          </a:xfrm>
        </p:spPr>
        <p:txBody>
          <a:bodyPr>
            <a:normAutofit/>
          </a:bodyPr>
          <a:lstStyle/>
          <a:p>
            <a:r>
              <a:rPr lang="en-GB" b="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0BD215-276E-BB13-AE3A-D4CDD132FB2A}"/>
              </a:ext>
            </a:extLst>
          </p:cNvPr>
          <p:cNvSpPr>
            <a:spLocks noGrp="1"/>
          </p:cNvSpPr>
          <p:nvPr>
            <p:ph idx="1"/>
          </p:nvPr>
        </p:nvSpPr>
        <p:spPr>
          <a:xfrm>
            <a:off x="4447308" y="591344"/>
            <a:ext cx="6906491" cy="5585619"/>
          </a:xfrm>
        </p:spPr>
        <p:txBody>
          <a:bodyPr anchor="ctr">
            <a:normAutofit/>
          </a:bodyPr>
          <a:lstStyle/>
          <a:p>
            <a:r>
              <a:rPr lang="en-GB" dirty="0"/>
              <a:t>Our key case law gives us an idea of what a building includes; </a:t>
            </a:r>
          </a:p>
          <a:p>
            <a:endParaRPr lang="en-GB" dirty="0"/>
          </a:p>
          <a:p>
            <a:r>
              <a:rPr lang="en-GB" b="1" dirty="0"/>
              <a:t>B and S v Leathely [1979] </a:t>
            </a:r>
          </a:p>
          <a:p>
            <a:pPr marL="0" indent="0">
              <a:buNone/>
            </a:pPr>
            <a:endParaRPr lang="en-GB" dirty="0"/>
          </a:p>
          <a:p>
            <a:r>
              <a:rPr lang="en-GB" dirty="0"/>
              <a:t>Research this case and feedback to the class. </a:t>
            </a:r>
          </a:p>
          <a:p>
            <a:endParaRPr lang="en-GB" dirty="0"/>
          </a:p>
          <a:p>
            <a:r>
              <a:rPr lang="en-GB" dirty="0"/>
              <a:t>One thing that is unclear is if placing even the tip of your finger into a building constitutes burglary – clarity is needed here. </a:t>
            </a:r>
          </a:p>
        </p:txBody>
      </p:sp>
    </p:spTree>
    <p:extLst>
      <p:ext uri="{BB962C8B-B14F-4D97-AF65-F5344CB8AC3E}">
        <p14:creationId xmlns:p14="http://schemas.microsoft.com/office/powerpoint/2010/main" val="1549517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0AA2C-DECE-6AA3-517F-58343E8137C4}"/>
              </a:ext>
            </a:extLst>
          </p:cNvPr>
          <p:cNvSpPr>
            <a:spLocks noGrp="1"/>
          </p:cNvSpPr>
          <p:nvPr>
            <p:ph type="title"/>
          </p:nvPr>
        </p:nvSpPr>
        <p:spPr>
          <a:xfrm>
            <a:off x="640080" y="325369"/>
            <a:ext cx="4368602" cy="1956841"/>
          </a:xfrm>
        </p:spPr>
        <p:txBody>
          <a:bodyPr anchor="b">
            <a:normAutofit/>
          </a:bodyPr>
          <a:lstStyle/>
          <a:p>
            <a:pPr algn="ctr"/>
            <a:r>
              <a:rPr lang="en-GB" sz="6000" b="1" i="1" u="sng" dirty="0"/>
              <a:t>R v Laing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EB17F4-660B-153E-79BD-D715A0EAD283}"/>
              </a:ext>
            </a:extLst>
          </p:cNvPr>
          <p:cNvSpPr>
            <a:spLocks noGrp="1"/>
          </p:cNvSpPr>
          <p:nvPr>
            <p:ph idx="1"/>
          </p:nvPr>
        </p:nvSpPr>
        <p:spPr>
          <a:xfrm>
            <a:off x="640080" y="2872899"/>
            <a:ext cx="4243589" cy="3320668"/>
          </a:xfrm>
        </p:spPr>
        <p:txBody>
          <a:bodyPr>
            <a:normAutofit/>
          </a:bodyPr>
          <a:lstStyle/>
          <a:p>
            <a:r>
              <a:rPr lang="en-GB" sz="2000" dirty="0"/>
              <a:t>If you go into another part of a building with no permission.</a:t>
            </a:r>
          </a:p>
          <a:p>
            <a:r>
              <a:rPr lang="en-GB" sz="2000" b="1" u="sng" dirty="0"/>
              <a:t>Facts;</a:t>
            </a:r>
            <a:r>
              <a:rPr lang="en-GB" sz="2000" dirty="0"/>
              <a:t> Entered a store, store closed, moved to the stock area. </a:t>
            </a:r>
          </a:p>
          <a:p>
            <a:r>
              <a:rPr lang="en-GB" sz="2000" b="1" u="sng" dirty="0"/>
              <a:t>Charge</a:t>
            </a:r>
            <a:r>
              <a:rPr lang="en-GB" sz="2000" dirty="0"/>
              <a:t>; Burglary </a:t>
            </a:r>
          </a:p>
          <a:p>
            <a:r>
              <a:rPr lang="en-GB" sz="2000" b="1" u="sng" dirty="0"/>
              <a:t>Appeal;</a:t>
            </a:r>
            <a:r>
              <a:rPr lang="en-GB" sz="2000" dirty="0"/>
              <a:t> Conviction Quashed – he entered the shop lawfully. </a:t>
            </a:r>
          </a:p>
        </p:txBody>
      </p:sp>
      <p:pic>
        <p:nvPicPr>
          <p:cNvPr id="4" name="Picture 3" descr="A small white building with red and white awning&#10;&#10;Description automatically generated">
            <a:extLst>
              <a:ext uri="{FF2B5EF4-FFF2-40B4-BE49-F238E27FC236}">
                <a16:creationId xmlns:a16="http://schemas.microsoft.com/office/drawing/2014/main" id="{B9C97617-F772-60FE-BB21-BC1130313AD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25" r="21488"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86563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387A47-DB9E-2B81-B9E7-76C225CEBA41}"/>
              </a:ext>
            </a:extLst>
          </p:cNvPr>
          <p:cNvSpPr>
            <a:spLocks noGrp="1"/>
          </p:cNvSpPr>
          <p:nvPr>
            <p:ph type="title"/>
          </p:nvPr>
        </p:nvSpPr>
        <p:spPr>
          <a:xfrm>
            <a:off x="685413" y="455746"/>
            <a:ext cx="9392421" cy="1330841"/>
          </a:xfrm>
        </p:spPr>
        <p:txBody>
          <a:bodyPr>
            <a:normAutofit/>
          </a:bodyPr>
          <a:lstStyle/>
          <a:p>
            <a:r>
              <a:rPr lang="en-GB" sz="4800" b="1" i="1" u="sng" dirty="0"/>
              <a:t>What is a trespasser?</a:t>
            </a:r>
          </a:p>
        </p:txBody>
      </p:sp>
      <p:sp>
        <p:nvSpPr>
          <p:cNvPr id="3" name="Content Placeholder 2">
            <a:extLst>
              <a:ext uri="{FF2B5EF4-FFF2-40B4-BE49-F238E27FC236}">
                <a16:creationId xmlns:a16="http://schemas.microsoft.com/office/drawing/2014/main" id="{34B47407-C3AF-AD82-08A6-4215DA4D62D7}"/>
              </a:ext>
            </a:extLst>
          </p:cNvPr>
          <p:cNvSpPr>
            <a:spLocks noGrp="1"/>
          </p:cNvSpPr>
          <p:nvPr>
            <p:ph idx="1"/>
          </p:nvPr>
        </p:nvSpPr>
        <p:spPr>
          <a:xfrm>
            <a:off x="684128" y="2198362"/>
            <a:ext cx="5411872" cy="3941973"/>
          </a:xfrm>
        </p:spPr>
        <p:txBody>
          <a:bodyPr>
            <a:normAutofit/>
          </a:bodyPr>
          <a:lstStyle/>
          <a:p>
            <a:r>
              <a:rPr lang="en-GB" sz="1700" dirty="0"/>
              <a:t>It relates to civil law and in particular tort law, it can be committed intentionally or recklessly. </a:t>
            </a:r>
          </a:p>
          <a:p>
            <a:endParaRPr lang="en-GB" sz="1700" dirty="0"/>
          </a:p>
          <a:p>
            <a:r>
              <a:rPr lang="en-GB" sz="1700" dirty="0"/>
              <a:t>For trespass to take place the claimant must not consent to the entry. </a:t>
            </a:r>
          </a:p>
          <a:p>
            <a:endParaRPr lang="en-GB" sz="1700" dirty="0"/>
          </a:p>
          <a:p>
            <a:r>
              <a:rPr lang="en-GB" sz="1700" dirty="0"/>
              <a:t>We use Cunningham’s subjective recklessness. </a:t>
            </a:r>
          </a:p>
          <a:p>
            <a:endParaRPr lang="en-GB" sz="1700" dirty="0"/>
          </a:p>
          <a:p>
            <a:r>
              <a:rPr lang="en-GB" sz="1700" dirty="0"/>
              <a:t>Key case; Jones and Smith [1976] – Stole two TV’s. </a:t>
            </a:r>
          </a:p>
        </p:txBody>
      </p:sp>
      <p:pic>
        <p:nvPicPr>
          <p:cNvPr id="5" name="Picture 4" descr="A black background with a black square&#10;&#10;Description automatically generated with medium confidence">
            <a:extLst>
              <a:ext uri="{FF2B5EF4-FFF2-40B4-BE49-F238E27FC236}">
                <a16:creationId xmlns:a16="http://schemas.microsoft.com/office/drawing/2014/main" id="{1CEE37C4-84E6-F16E-2A76-644BA16E51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9367" y="2964873"/>
            <a:ext cx="5423214" cy="1965915"/>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14434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79628-5EFD-8EFF-17E6-1B1B9932191C}"/>
              </a:ext>
            </a:extLst>
          </p:cNvPr>
          <p:cNvSpPr>
            <a:spLocks noGrp="1"/>
          </p:cNvSpPr>
          <p:nvPr>
            <p:ph type="title"/>
          </p:nvPr>
        </p:nvSpPr>
        <p:spPr>
          <a:xfrm>
            <a:off x="640080" y="325369"/>
            <a:ext cx="4368602" cy="1956841"/>
          </a:xfrm>
        </p:spPr>
        <p:txBody>
          <a:bodyPr anchor="b">
            <a:normAutofit/>
          </a:bodyPr>
          <a:lstStyle/>
          <a:p>
            <a:r>
              <a:rPr lang="en-GB" sz="5400" b="1" i="1" u="sng" dirty="0"/>
              <a:t>Scenario</a:t>
            </a:r>
            <a:endParaRPr lang="en-GB" sz="5400" b="1" i="1" u="sng"/>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A35F60-2F15-834C-70C0-B57C7C212952}"/>
              </a:ext>
            </a:extLst>
          </p:cNvPr>
          <p:cNvSpPr>
            <a:spLocks noGrp="1"/>
          </p:cNvSpPr>
          <p:nvPr>
            <p:ph idx="1"/>
          </p:nvPr>
        </p:nvSpPr>
        <p:spPr>
          <a:xfrm>
            <a:off x="640080" y="2872899"/>
            <a:ext cx="4243589" cy="3320668"/>
          </a:xfrm>
        </p:spPr>
        <p:txBody>
          <a:bodyPr>
            <a:normAutofit/>
          </a:bodyPr>
          <a:lstStyle/>
          <a:p>
            <a:r>
              <a:rPr lang="en-GB" sz="1200" dirty="0"/>
              <a:t>On the 19</a:t>
            </a:r>
            <a:r>
              <a:rPr lang="en-GB" sz="1200" baseline="30000" dirty="0"/>
              <a:t>th</a:t>
            </a:r>
            <a:r>
              <a:rPr lang="en-GB" sz="1200" dirty="0"/>
              <a:t> of May 2022 during the day saw a diamond necklace in the window of a jewellery shop. She went home and returned in the night once the shop had closed. She smashed the shop window and put her arm through to get the necklace. She retrieved the necklace and ran. She was then caught whilst leaving the shopping centre by the night security. </a:t>
            </a:r>
          </a:p>
          <a:p>
            <a:endParaRPr lang="en-GB" sz="1200" dirty="0"/>
          </a:p>
          <a:p>
            <a:r>
              <a:rPr lang="en-GB" sz="1200" dirty="0"/>
              <a:t>Would Louise be charged with burglary? Support your answer with cases and discuss whether it would be burglary under S.9(1)(A) or S.9(1)(B). </a:t>
            </a:r>
          </a:p>
          <a:p>
            <a:endParaRPr lang="en-GB" sz="1200" dirty="0"/>
          </a:p>
          <a:p>
            <a:r>
              <a:rPr lang="en-GB" sz="1200" dirty="0"/>
              <a:t>You can do this in groups but provide a detailed answer.</a:t>
            </a:r>
          </a:p>
        </p:txBody>
      </p:sp>
      <p:pic>
        <p:nvPicPr>
          <p:cNvPr id="5" name="Picture 4" descr="Close-up of diamond necklace on black surface">
            <a:extLst>
              <a:ext uri="{FF2B5EF4-FFF2-40B4-BE49-F238E27FC236}">
                <a16:creationId xmlns:a16="http://schemas.microsoft.com/office/drawing/2014/main" id="{8DED5E8E-0E6C-EE8F-D0A7-0BC7B2AD9F38}"/>
              </a:ext>
            </a:extLst>
          </p:cNvPr>
          <p:cNvPicPr>
            <a:picLocks noChangeAspect="1"/>
          </p:cNvPicPr>
          <p:nvPr/>
        </p:nvPicPr>
        <p:blipFill>
          <a:blip r:embed="rId2">
            <a:extLst>
              <a:ext uri="{28A0092B-C50C-407E-A947-70E740481C1C}">
                <a14:useLocalDpi xmlns:a14="http://schemas.microsoft.com/office/drawing/2010/main" val="0"/>
              </a:ext>
            </a:extLst>
          </a:blip>
          <a:srcRect l="11343" r="2170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09495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1EBE3A-ADC4-6E28-2B82-FF62053E4A2E}"/>
              </a:ext>
            </a:extLst>
          </p:cNvPr>
          <p:cNvSpPr>
            <a:spLocks noGrp="1"/>
          </p:cNvSpPr>
          <p:nvPr>
            <p:ph type="title"/>
          </p:nvPr>
        </p:nvSpPr>
        <p:spPr>
          <a:xfrm>
            <a:off x="838201" y="345810"/>
            <a:ext cx="4960945" cy="1325563"/>
          </a:xfrm>
        </p:spPr>
        <p:txBody>
          <a:bodyPr>
            <a:normAutofit/>
          </a:bodyPr>
          <a:lstStyle/>
          <a:p>
            <a:pPr algn="ctr"/>
            <a:r>
              <a:rPr lang="en-GB" b="1" i="1" u="sng" dirty="0"/>
              <a:t>Scenario</a:t>
            </a:r>
            <a:r>
              <a:rPr lang="en-GB" dirty="0"/>
              <a:t> </a:t>
            </a:r>
          </a:p>
        </p:txBody>
      </p:sp>
      <p:sp>
        <p:nvSpPr>
          <p:cNvPr id="3" name="Content Placeholder 2">
            <a:extLst>
              <a:ext uri="{FF2B5EF4-FFF2-40B4-BE49-F238E27FC236}">
                <a16:creationId xmlns:a16="http://schemas.microsoft.com/office/drawing/2014/main" id="{F197251C-6DB3-BD17-4C88-37F77A456300}"/>
              </a:ext>
            </a:extLst>
          </p:cNvPr>
          <p:cNvSpPr>
            <a:spLocks noGrp="1"/>
          </p:cNvSpPr>
          <p:nvPr>
            <p:ph idx="1"/>
          </p:nvPr>
        </p:nvSpPr>
        <p:spPr>
          <a:xfrm>
            <a:off x="838201" y="1825625"/>
            <a:ext cx="4933462" cy="4351338"/>
          </a:xfrm>
        </p:spPr>
        <p:txBody>
          <a:bodyPr>
            <a:normAutofit/>
          </a:bodyPr>
          <a:lstStyle/>
          <a:p>
            <a:r>
              <a:rPr lang="en-GB" sz="2000"/>
              <a:t>On the 12</a:t>
            </a:r>
            <a:r>
              <a:rPr lang="en-GB" sz="2000" baseline="30000"/>
              <a:t>th</a:t>
            </a:r>
            <a:r>
              <a:rPr lang="en-GB" sz="2000"/>
              <a:t> of May 2022  Mabel entered ‘’ Meg’s sweet shop’’. She walked around the store and collected the items she want to buy. She started walking towards the till to pay for the items and upon approaching the till realised that there was no one behind the counter. She walked behind the counter and took the content of the till. </a:t>
            </a:r>
          </a:p>
          <a:p>
            <a:endParaRPr lang="en-GB" sz="2000"/>
          </a:p>
          <a:p>
            <a:r>
              <a:rPr lang="en-GB" sz="2000"/>
              <a:t>Discuss whether Mabel could be charged with the offence of Burglary. Use case law to support your answers. </a:t>
            </a:r>
          </a:p>
        </p:txBody>
      </p:sp>
      <p:pic>
        <p:nvPicPr>
          <p:cNvPr id="9" name="Picture 8" descr="Close-up of pastel candies">
            <a:extLst>
              <a:ext uri="{FF2B5EF4-FFF2-40B4-BE49-F238E27FC236}">
                <a16:creationId xmlns:a16="http://schemas.microsoft.com/office/drawing/2014/main" id="{678FFC3F-BFCE-5DB0-0E19-1D1829D33AE0}"/>
              </a:ext>
            </a:extLst>
          </p:cNvPr>
          <p:cNvPicPr>
            <a:picLocks noChangeAspect="1"/>
          </p:cNvPicPr>
          <p:nvPr/>
        </p:nvPicPr>
        <p:blipFill>
          <a:blip r:embed="rId2">
            <a:extLst>
              <a:ext uri="{28A0092B-C50C-407E-A947-70E740481C1C}">
                <a14:useLocalDpi xmlns:a14="http://schemas.microsoft.com/office/drawing/2010/main" val="0"/>
              </a:ext>
            </a:extLst>
          </a:blip>
          <a:srcRect l="13698" r="13647" b="-3"/>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Top view of sugar-coated candy">
            <a:extLst>
              <a:ext uri="{FF2B5EF4-FFF2-40B4-BE49-F238E27FC236}">
                <a16:creationId xmlns:a16="http://schemas.microsoft.com/office/drawing/2014/main" id="{FC11F680-6025-6C3F-EBE5-089B6A014E71}"/>
              </a:ext>
            </a:extLst>
          </p:cNvPr>
          <p:cNvPicPr>
            <a:picLocks noChangeAspect="1"/>
          </p:cNvPicPr>
          <p:nvPr/>
        </p:nvPicPr>
        <p:blipFill>
          <a:blip r:embed="rId3">
            <a:extLst>
              <a:ext uri="{28A0092B-C50C-407E-A947-70E740481C1C}">
                <a14:useLocalDpi xmlns:a14="http://schemas.microsoft.com/office/drawing/2010/main" val="0"/>
              </a:ext>
            </a:extLst>
          </a:blip>
          <a:srcRect l="6331" r="16158" b="4"/>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7" name="Picture 6" descr="Heart shaped lollipops lined over pink surface">
            <a:extLst>
              <a:ext uri="{FF2B5EF4-FFF2-40B4-BE49-F238E27FC236}">
                <a16:creationId xmlns:a16="http://schemas.microsoft.com/office/drawing/2014/main" id="{5132FDF0-F5BC-E51D-571B-FB819249C4D1}"/>
              </a:ext>
            </a:extLst>
          </p:cNvPr>
          <p:cNvPicPr>
            <a:picLocks noChangeAspect="1"/>
          </p:cNvPicPr>
          <p:nvPr/>
        </p:nvPicPr>
        <p:blipFill>
          <a:blip r:embed="rId4">
            <a:extLst>
              <a:ext uri="{28A0092B-C50C-407E-A947-70E740481C1C}">
                <a14:useLocalDpi xmlns:a14="http://schemas.microsoft.com/office/drawing/2010/main" val="0"/>
              </a:ext>
            </a:extLst>
          </a:blip>
          <a:srcRect l="65790" r="7683" b="-2"/>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2600743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artoon of a person wearing a mask and holding a crowbar&#10;&#10;Description automatically generated">
            <a:extLst>
              <a:ext uri="{FF2B5EF4-FFF2-40B4-BE49-F238E27FC236}">
                <a16:creationId xmlns:a16="http://schemas.microsoft.com/office/drawing/2014/main" id="{2D8E088E-F817-A4BE-6318-339246364C75}"/>
              </a:ext>
            </a:extLst>
          </p:cNvPr>
          <p:cNvPicPr>
            <a:picLocks noChangeAspect="1"/>
          </p:cNvPicPr>
          <p:nvPr/>
        </p:nvPicPr>
        <p:blipFill>
          <a:blip r:embed="rId2">
            <a:alphaModFix amt="6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22093"/>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9E0E8743-AC46-DD27-DD01-1466481BAB59}"/>
              </a:ext>
            </a:extLst>
          </p:cNvPr>
          <p:cNvSpPr>
            <a:spLocks noGrp="1"/>
          </p:cNvSpPr>
          <p:nvPr>
            <p:ph type="title"/>
          </p:nvPr>
        </p:nvSpPr>
        <p:spPr/>
        <p:txBody>
          <a:bodyPr>
            <a:normAutofit/>
          </a:bodyPr>
          <a:lstStyle/>
          <a:p>
            <a:pPr algn="ctr"/>
            <a:r>
              <a:rPr lang="en-GB" sz="6000" b="1" i="1" u="sng" dirty="0"/>
              <a:t>Summary</a:t>
            </a:r>
          </a:p>
        </p:txBody>
      </p:sp>
      <p:sp>
        <p:nvSpPr>
          <p:cNvPr id="3" name="Content Placeholder 2">
            <a:extLst>
              <a:ext uri="{FF2B5EF4-FFF2-40B4-BE49-F238E27FC236}">
                <a16:creationId xmlns:a16="http://schemas.microsoft.com/office/drawing/2014/main" id="{BC3ACF2F-630E-14B8-61CD-A60718DFCBA8}"/>
              </a:ext>
            </a:extLst>
          </p:cNvPr>
          <p:cNvSpPr>
            <a:spLocks noGrp="1"/>
          </p:cNvSpPr>
          <p:nvPr>
            <p:ph idx="1"/>
          </p:nvPr>
        </p:nvSpPr>
        <p:spPr>
          <a:xfrm>
            <a:off x="838200" y="1825625"/>
            <a:ext cx="5401887" cy="4351338"/>
          </a:xfrm>
        </p:spPr>
        <p:txBody>
          <a:bodyPr/>
          <a:lstStyle/>
          <a:p>
            <a:r>
              <a:rPr lang="en-GB" dirty="0"/>
              <a:t>Burglary is governed by the Theft</a:t>
            </a:r>
          </a:p>
          <a:p>
            <a:pPr marL="0" indent="0">
              <a:buNone/>
            </a:pPr>
            <a:r>
              <a:rPr lang="en-GB" dirty="0"/>
              <a:t> Act. </a:t>
            </a:r>
          </a:p>
          <a:p>
            <a:endParaRPr lang="en-GB" dirty="0"/>
          </a:p>
          <a:p>
            <a:r>
              <a:rPr lang="en-GB" dirty="0"/>
              <a:t>It includes a number of key elements. </a:t>
            </a:r>
          </a:p>
          <a:p>
            <a:endParaRPr lang="en-GB" dirty="0"/>
          </a:p>
          <a:p>
            <a:r>
              <a:rPr lang="en-GB" dirty="0"/>
              <a:t>Burglary is a topic that lends itself </a:t>
            </a:r>
          </a:p>
          <a:p>
            <a:pPr marL="0" indent="0">
              <a:buNone/>
            </a:pPr>
            <a:r>
              <a:rPr lang="en-GB" dirty="0"/>
              <a:t>to scenario questions.</a:t>
            </a:r>
          </a:p>
        </p:txBody>
      </p:sp>
    </p:spTree>
    <p:extLst>
      <p:ext uri="{BB962C8B-B14F-4D97-AF65-F5344CB8AC3E}">
        <p14:creationId xmlns:p14="http://schemas.microsoft.com/office/powerpoint/2010/main" val="3498836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0" name="Rectangle 19">
            <a:extLst>
              <a:ext uri="{FF2B5EF4-FFF2-40B4-BE49-F238E27FC236}">
                <a16:creationId xmlns:a16="http://schemas.microsoft.com/office/drawing/2014/main" id="{58D235B8-3D10-493F-88AC-84BB404C1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person holding a hammer&#10;&#10;Description automatically generated">
            <a:extLst>
              <a:ext uri="{FF2B5EF4-FFF2-40B4-BE49-F238E27FC236}">
                <a16:creationId xmlns:a16="http://schemas.microsoft.com/office/drawing/2014/main" id="{B0B67FB8-E2B2-8CE9-4EF2-EBEC71C8C1CD}"/>
              </a:ext>
            </a:extLst>
          </p:cNvPr>
          <p:cNvPicPr>
            <a:picLocks noChangeAspect="1"/>
          </p:cNvPicPr>
          <p:nvPr/>
        </p:nvPicPr>
        <p:blipFill>
          <a:blip r:embed="rId4">
            <a:alphaModFix amt="6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216" r="18450" b="-1"/>
          <a:stretch/>
        </p:blipFill>
        <p:spPr>
          <a:xfrm>
            <a:off x="20" y="10"/>
            <a:ext cx="6095980" cy="6857990"/>
          </a:xfrm>
          <a:prstGeom prst="rect">
            <a:avLst/>
          </a:prstGeom>
        </p:spPr>
      </p:pic>
      <p:pic>
        <p:nvPicPr>
          <p:cNvPr id="7" name="Picture 6" descr="Cartoon of a person wearing a mask and holding a crowbar&#10;&#10;Description automatically generated">
            <a:extLst>
              <a:ext uri="{FF2B5EF4-FFF2-40B4-BE49-F238E27FC236}">
                <a16:creationId xmlns:a16="http://schemas.microsoft.com/office/drawing/2014/main" id="{8C77225D-32D7-1949-4764-5F1EC96BFADC}"/>
              </a:ext>
            </a:extLst>
          </p:cNvPr>
          <p:cNvPicPr>
            <a:picLocks noChangeAspect="1"/>
          </p:cNvPicPr>
          <p:nvPr/>
        </p:nvPicPr>
        <p:blipFill>
          <a:blip r:embed="rId6">
            <a:alphaModFix amt="60000"/>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 b="22093"/>
          <a:stretch/>
        </p:blipFill>
        <p:spPr>
          <a:xfrm>
            <a:off x="6096000" y="10"/>
            <a:ext cx="6096000" cy="6857990"/>
          </a:xfrm>
          <a:prstGeom prst="rect">
            <a:avLst/>
          </a:prstGeom>
        </p:spPr>
      </p:pic>
      <p:sp>
        <p:nvSpPr>
          <p:cNvPr id="4" name="Title 3">
            <a:extLst>
              <a:ext uri="{FF2B5EF4-FFF2-40B4-BE49-F238E27FC236}">
                <a16:creationId xmlns:a16="http://schemas.microsoft.com/office/drawing/2014/main" id="{8BF7143A-E738-A32F-AA47-3CDB1024E4F3}"/>
              </a:ext>
            </a:extLst>
          </p:cNvPr>
          <p:cNvSpPr>
            <a:spLocks noGrp="1"/>
          </p:cNvSpPr>
          <p:nvPr>
            <p:ph type="ctrTitle"/>
          </p:nvPr>
        </p:nvSpPr>
        <p:spPr>
          <a:xfrm>
            <a:off x="1185503" y="3512261"/>
            <a:ext cx="9801082" cy="2059635"/>
          </a:xfrm>
        </p:spPr>
        <p:txBody>
          <a:bodyPr anchor="t">
            <a:normAutofit/>
          </a:bodyPr>
          <a:lstStyle/>
          <a:p>
            <a:r>
              <a:rPr lang="en-GB" sz="4800" dirty="0">
                <a:solidFill>
                  <a:srgbClr val="FFFFFF"/>
                </a:solidFill>
              </a:rPr>
              <a:t>Thank you!</a:t>
            </a:r>
          </a:p>
        </p:txBody>
      </p:sp>
      <p:sp>
        <p:nvSpPr>
          <p:cNvPr id="5" name="Subtitle 4">
            <a:extLst>
              <a:ext uri="{FF2B5EF4-FFF2-40B4-BE49-F238E27FC236}">
                <a16:creationId xmlns:a16="http://schemas.microsoft.com/office/drawing/2014/main" id="{5E0A8F3A-EA1F-9A2C-DE34-AB9B97D5CDD6}"/>
              </a:ext>
            </a:extLst>
          </p:cNvPr>
          <p:cNvSpPr>
            <a:spLocks noGrp="1"/>
          </p:cNvSpPr>
          <p:nvPr>
            <p:ph type="subTitle" idx="1"/>
          </p:nvPr>
        </p:nvSpPr>
        <p:spPr>
          <a:xfrm>
            <a:off x="1299316" y="3371557"/>
            <a:ext cx="9801082" cy="1116170"/>
          </a:xfrm>
        </p:spPr>
        <p:txBody>
          <a:bodyPr anchor="b">
            <a:normAutofit/>
          </a:bodyPr>
          <a:lstStyle/>
          <a:p>
            <a:r>
              <a:rPr lang="en-GB" sz="2000" dirty="0">
                <a:solidFill>
                  <a:srgbClr val="FFFFFF"/>
                </a:solidFill>
              </a:rPr>
              <a:t>Any Questions?</a:t>
            </a:r>
          </a:p>
        </p:txBody>
      </p:sp>
    </p:spTree>
    <p:extLst>
      <p:ext uri="{BB962C8B-B14F-4D97-AF65-F5344CB8AC3E}">
        <p14:creationId xmlns:p14="http://schemas.microsoft.com/office/powerpoint/2010/main" val="2446664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1115</Words>
  <Application>Microsoft Office PowerPoint</Application>
  <PresentationFormat>Widescreen</PresentationFormat>
  <Paragraphs>117</Paragraphs>
  <Slides>20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Calibri</vt:lpstr>
      <vt:lpstr>Office Theme</vt:lpstr>
      <vt:lpstr>Burglary </vt:lpstr>
      <vt:lpstr>Content </vt:lpstr>
      <vt:lpstr>Burglary </vt:lpstr>
      <vt:lpstr>What is the Actus reus of the offence?</vt:lpstr>
      <vt:lpstr>Discuss what is the Actus reus and Men's rea of the offence</vt:lpstr>
      <vt:lpstr>Answer</vt:lpstr>
      <vt:lpstr>Discuss what is the Actus reus and Men's rea of the offence</vt:lpstr>
      <vt:lpstr>Define the terms </vt:lpstr>
      <vt:lpstr>R v Collins </vt:lpstr>
      <vt:lpstr>R v Ryan </vt:lpstr>
      <vt:lpstr>PowerPoint Presentation</vt:lpstr>
      <vt:lpstr>Buildings </vt:lpstr>
      <vt:lpstr>Activity</vt:lpstr>
      <vt:lpstr>Continued</vt:lpstr>
      <vt:lpstr>R v Laing</vt:lpstr>
      <vt:lpstr>What is a trespasser?</vt:lpstr>
      <vt:lpstr>Scenario</vt:lpstr>
      <vt:lpstr>Scenario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4</cp:revision>
  <dcterms:created xsi:type="dcterms:W3CDTF">2024-10-30T09:07:18Z</dcterms:created>
  <dcterms:modified xsi:type="dcterms:W3CDTF">2025-11-17T14:25:41Z</dcterms:modified>
</cp:coreProperties>
</file>