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21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509760" y="640080"/>
            <a:ext cx="1554480" cy="1554480"/>
          </a:xfrm>
          <a:prstGeom prst="ellipse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515600" y="1554480"/>
            <a:ext cx="822960" cy="822960"/>
          </a:xfrm>
          <a:prstGeom prst="ellipse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8961120" y="2103120"/>
            <a:ext cx="502920" cy="502920"/>
          </a:xfrm>
          <a:prstGeom prst="ellipse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68624" y="1302008"/>
            <a:ext cx="8055667" cy="126188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800" b="1">
                <a:solidFill>
                  <a:srgbClr val="FFFFFF"/>
                </a:solidFill>
              </a:defRPr>
            </a:pPr>
            <a:r>
              <a:rPr dirty="0"/>
              <a:t>Manchester City: Finance, Governance </a:t>
            </a:r>
            <a:endParaRPr lang="en-GB" dirty="0"/>
          </a:p>
          <a:p>
            <a:pPr>
              <a:defRPr sz="3800" b="1">
                <a:solidFill>
                  <a:srgbClr val="FFFFFF"/>
                </a:solidFill>
              </a:defRPr>
            </a:pPr>
            <a:r>
              <a:rPr dirty="0"/>
              <a:t>&amp; Competitive Integrity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5074920"/>
            <a:ext cx="4572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6CABDD"/>
                </a:solidFill>
              </a:defRPr>
            </a:pPr>
            <a:r>
              <a:t>FINANCE  •  GOVERNANCE  •  ETHICS  •  REGULATION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Learning outcomes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600200"/>
            <a:ext cx="10698480" cy="32470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Explain the central findings of the independent commission.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Distinguish allegations, findings, club responses and unresolved sanctions/appeal issues.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Apply governance, ethics and financial-regulation concepts to elite football.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Evaluate impacts on stakeholders, competitive integrity and organisational reputation.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2/20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The case in one slide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600200"/>
            <a:ext cx="10698480" cy="41703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An independent commission found Manchester City guilty of serious Premier League financial-rule breaches over a nine-season period.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The findings concern commercial arrangements, financial reporting, spending limits and cooperation with the league investigation.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The Premier League described the case as highly significant for the integrity and fairness of its competition.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Manchester City disputes the decision and has stated that it will appeal.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3/20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CONTEXT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How did the case develop?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1188720" y="2148840"/>
            <a:ext cx="9784080" cy="4572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1143000" y="1993392"/>
            <a:ext cx="347472" cy="347472"/>
          </a:xfrm>
          <a:prstGeom prst="ellipse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64745" y="2514600"/>
            <a:ext cx="1659430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0A1F36"/>
                </a:solidFill>
              </a:defRPr>
            </a:pPr>
            <a:r>
              <a:rPr dirty="0"/>
              <a:t>2009/10</a:t>
            </a:r>
          </a:p>
          <a:p>
            <a:pPr algn="ctr">
              <a:defRPr sz="1100">
                <a:solidFill>
                  <a:srgbClr val="1E262D"/>
                </a:solidFill>
              </a:defRPr>
            </a:pPr>
            <a:r>
              <a:rPr dirty="0"/>
              <a:t>Period examined begins</a:t>
            </a:r>
            <a:r>
              <a:rPr lang="en-GB" dirty="0"/>
              <a:t>  </a:t>
            </a:r>
            <a:endParaRPr dirty="0"/>
          </a:p>
        </p:txBody>
      </p:sp>
      <p:sp>
        <p:nvSpPr>
          <p:cNvPr id="9" name="Oval 8"/>
          <p:cNvSpPr/>
          <p:nvPr/>
        </p:nvSpPr>
        <p:spPr>
          <a:xfrm>
            <a:off x="3017520" y="1993392"/>
            <a:ext cx="347472" cy="347472"/>
          </a:xfrm>
          <a:prstGeom prst="ellipse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446020" y="2871216"/>
            <a:ext cx="114300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0A1F36"/>
                </a:solidFill>
              </a:defRPr>
            </a:pPr>
            <a:r>
              <a:rPr dirty="0"/>
              <a:t>2018</a:t>
            </a:r>
          </a:p>
          <a:p>
            <a:pPr algn="ctr">
              <a:defRPr sz="1100">
                <a:solidFill>
                  <a:srgbClr val="1E262D"/>
                </a:solidFill>
              </a:defRPr>
            </a:pPr>
            <a:r>
              <a:rPr dirty="0"/>
              <a:t>Football Leaks reporting increases scrutiny</a:t>
            </a:r>
          </a:p>
        </p:txBody>
      </p:sp>
      <p:sp>
        <p:nvSpPr>
          <p:cNvPr id="11" name="Oval 10"/>
          <p:cNvSpPr/>
          <p:nvPr/>
        </p:nvSpPr>
        <p:spPr>
          <a:xfrm>
            <a:off x="4892040" y="1993392"/>
            <a:ext cx="347472" cy="347472"/>
          </a:xfrm>
          <a:prstGeom prst="ellipse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72000" y="2514600"/>
            <a:ext cx="114300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0A1F36"/>
                </a:solidFill>
              </a:defRPr>
            </a:pPr>
            <a:r>
              <a:rPr dirty="0"/>
              <a:t>2019–23</a:t>
            </a:r>
          </a:p>
          <a:p>
            <a:pPr algn="ctr">
              <a:defRPr sz="1100">
                <a:solidFill>
                  <a:srgbClr val="1E262D"/>
                </a:solidFill>
              </a:defRPr>
            </a:pPr>
            <a:r>
              <a:rPr dirty="0"/>
              <a:t>Regulatory investigations and charges develop</a:t>
            </a:r>
          </a:p>
        </p:txBody>
      </p:sp>
      <p:sp>
        <p:nvSpPr>
          <p:cNvPr id="13" name="Oval 12"/>
          <p:cNvSpPr/>
          <p:nvPr/>
        </p:nvSpPr>
        <p:spPr>
          <a:xfrm>
            <a:off x="6766559" y="1993392"/>
            <a:ext cx="347472" cy="347472"/>
          </a:xfrm>
          <a:prstGeom prst="ellipse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01383" y="2915370"/>
            <a:ext cx="114300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0A1F36"/>
                </a:solidFill>
              </a:defRPr>
            </a:pPr>
            <a:r>
              <a:rPr dirty="0"/>
              <a:t>2024</a:t>
            </a:r>
          </a:p>
          <a:p>
            <a:pPr algn="ctr">
              <a:defRPr sz="1100">
                <a:solidFill>
                  <a:srgbClr val="1E262D"/>
                </a:solidFill>
              </a:defRPr>
            </a:pPr>
            <a:r>
              <a:rPr dirty="0"/>
              <a:t>42-day commission hearing concludes</a:t>
            </a:r>
          </a:p>
        </p:txBody>
      </p:sp>
      <p:sp>
        <p:nvSpPr>
          <p:cNvPr id="15" name="Oval 14"/>
          <p:cNvSpPr/>
          <p:nvPr/>
        </p:nvSpPr>
        <p:spPr>
          <a:xfrm>
            <a:off x="8641080" y="1993392"/>
            <a:ext cx="347472" cy="347472"/>
          </a:xfrm>
          <a:prstGeom prst="ellipse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321040" y="2514600"/>
            <a:ext cx="114300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0A1F36"/>
                </a:solidFill>
              </a:defRPr>
            </a:pPr>
            <a:r>
              <a:t>Sep 2026</a:t>
            </a:r>
          </a:p>
          <a:p>
            <a:pPr algn="ctr">
              <a:defRPr sz="1100">
                <a:solidFill>
                  <a:srgbClr val="1E262D"/>
                </a:solidFill>
              </a:defRPr>
            </a:pPr>
            <a:r>
              <a:t>Core decision published</a:t>
            </a:r>
          </a:p>
        </p:txBody>
      </p:sp>
      <p:sp>
        <p:nvSpPr>
          <p:cNvPr id="17" name="Oval 16"/>
          <p:cNvSpPr/>
          <p:nvPr/>
        </p:nvSpPr>
        <p:spPr>
          <a:xfrm>
            <a:off x="10515600" y="1993392"/>
            <a:ext cx="347472" cy="347472"/>
          </a:xfrm>
          <a:prstGeom prst="ellipse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0241280" y="2880360"/>
            <a:ext cx="114300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0A1F36"/>
                </a:solidFill>
              </a:defRPr>
            </a:pPr>
            <a:r>
              <a:rPr dirty="0"/>
              <a:t>Next</a:t>
            </a:r>
          </a:p>
          <a:p>
            <a:pPr algn="ctr">
              <a:defRPr sz="1100">
                <a:solidFill>
                  <a:srgbClr val="1E262D"/>
                </a:solidFill>
              </a:defRPr>
            </a:pPr>
            <a:r>
              <a:rPr dirty="0"/>
              <a:t>Appeal / sanctions processes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14400" y="4937760"/>
            <a:ext cx="1024128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900" b="1">
                <a:solidFill>
                  <a:srgbClr val="0A1F36"/>
                </a:solidFill>
              </a:defRPr>
            </a:pPr>
            <a:r>
              <a:t>Management lesson: major regulatory cases can span many seasons, leadership teams and competitive cycles.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4/20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What were the financial rules trying to achieve?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40664" y="1600200"/>
            <a:ext cx="10698480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r>
              <a:rPr dirty="0"/>
              <a:t>• Limit unsustainable or artificially supported spending.</a:t>
            </a:r>
            <a:endParaRPr lang="en-GB" dirty="0"/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endParaRPr lang="en-GB" dirty="0"/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r>
              <a:rPr dirty="0"/>
              <a:t>• Encourage clubs to live within defined financial parameters</a:t>
            </a:r>
            <a:r>
              <a:rPr lang="en-GB" dirty="0"/>
              <a:t> (does this happen in the business world)</a:t>
            </a:r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endParaRPr lang="en-GB" dirty="0"/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r>
              <a:rPr dirty="0"/>
              <a:t>• Protect competitive balance and confidence in the competition</a:t>
            </a:r>
            <a:r>
              <a:rPr lang="en-GB" dirty="0"/>
              <a:t> (Would this happen at Nike to allow Puma to develop)</a:t>
            </a:r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r>
              <a:rPr dirty="0"/>
              <a:t>• Require accurate financial information so regulators can assess compliance.</a:t>
            </a:r>
            <a:endParaRPr lang="en-GB" dirty="0"/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1800">
                <a:solidFill>
                  <a:srgbClr val="1E262D"/>
                </a:solidFill>
              </a:defRPr>
            </a:pPr>
            <a:r>
              <a:rPr dirty="0"/>
              <a:t>• Create common rules that clubs agree to follow</a:t>
            </a:r>
            <a:r>
              <a:rPr lang="en-GB" dirty="0"/>
              <a:t> (does this stop innovation and growth of the game)</a:t>
            </a:r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5/20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KEY THEME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Theme 1 — Disguised funding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828800"/>
            <a:ext cx="73152" cy="301752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Commission finding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Owner-linked funding was found to have been channelled through commercial arrangements.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52628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526280" y="1828800"/>
            <a:ext cx="73152" cy="301752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2744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Why it matters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The source of revenue affects whether spending appears compliant with financial rules.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321040" y="1828800"/>
            <a:ext cx="73152" cy="3017520"/>
          </a:xfrm>
          <a:prstGeom prst="rect">
            <a:avLst/>
          </a:prstGeom>
          <a:solidFill>
            <a:srgbClr val="2B7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52220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Management lens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Transparency, related-party transactions and regulatory oversight.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6/20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KEY THEME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Theme 2 — Sponsorship and commercial income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828800"/>
            <a:ext cx="73152" cy="301752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993392"/>
            <a:ext cx="3044952" cy="992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rPr dirty="0"/>
              <a:t>Commission finding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rPr lang="en-GB" dirty="0"/>
              <a:t>Several</a:t>
            </a:r>
            <a:r>
              <a:rPr dirty="0"/>
              <a:t> commercial agreements were characterized by the commission as 'sham' arrangements.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52628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526280" y="1828800"/>
            <a:ext cx="73152" cy="301752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2744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rPr dirty="0"/>
              <a:t>Core issue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rPr dirty="0"/>
              <a:t>Was reported sponsorship genuinely generated by the sponsor, or supported from another source?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321040" y="1828800"/>
            <a:ext cx="73152" cy="3017520"/>
          </a:xfrm>
          <a:prstGeom prst="rect">
            <a:avLst/>
          </a:prstGeom>
          <a:solidFill>
            <a:srgbClr val="2B7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52220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Management lens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Valuation, commercial independence, audit evidence and conflicts of interest.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7/20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KEY THEME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Theme 3 — Financial reporting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828800"/>
            <a:ext cx="73152" cy="301752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rPr dirty="0"/>
              <a:t>Commission finding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rPr dirty="0"/>
              <a:t>The club was found to have filed accounts that did not accurately show its financial position.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52628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526280" y="1828800"/>
            <a:ext cx="73152" cy="301752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2744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Why it matters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Regulators depend on reliable accounts to calculate compliance.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321040" y="1828800"/>
            <a:ext cx="73152" cy="3017520"/>
          </a:xfrm>
          <a:prstGeom prst="rect">
            <a:avLst/>
          </a:prstGeom>
          <a:solidFill>
            <a:srgbClr val="2B7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52220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Management lens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Audit, internal controls, executive accountability and disclosure.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8/20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KEY THEME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Theme 4 — Spending limits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828800"/>
            <a:ext cx="73152" cy="301752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Finding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The commission concluded that accurate reporting would have resulted in substantial breaches of spending limits.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52628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526280" y="1828800"/>
            <a:ext cx="73152" cy="301752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2744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Purpose of limits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To constrain losses/spending and support sustainable competition.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321040" y="1828800"/>
            <a:ext cx="73152" cy="3017520"/>
          </a:xfrm>
          <a:prstGeom prst="rect">
            <a:avLst/>
          </a:prstGeom>
          <a:solidFill>
            <a:srgbClr val="2B7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52220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rPr dirty="0"/>
              <a:t>Management lens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rPr dirty="0"/>
              <a:t>Strategy must operate within both sporting ambitions and regulatory constraints.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9/20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KEY THEME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Theme 5 — Cooperation and good faith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828800"/>
            <a:ext cx="73152" cy="301752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Finding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Three of four alleged non-cooperation breaches were upheld.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52628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526280" y="1828800"/>
            <a:ext cx="73152" cy="301752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2744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Why it matters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Regulators need timely access to information to investigate effectively.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321040" y="1828800"/>
            <a:ext cx="73152" cy="3017520"/>
          </a:xfrm>
          <a:prstGeom prst="rect">
            <a:avLst/>
          </a:prstGeom>
          <a:solidFill>
            <a:srgbClr val="2B7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52220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Management lens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Compliance culture, document governance and relationships with regulators.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10/20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Why governance matters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60020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t>• Governance is not simply about having rules; it is about how rules are designed, monitored and enforced.</a:t>
            </a:r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t>• Effective governance requires transparency, accountability, independent scrutiny and credible sanctions.</a:t>
            </a:r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t>• The case raises questions about the capacity of leagues to regulate organisations with substantial financial and legal resources.</a:t>
            </a:r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t>• Long investigations can also create uncertainty for clubs, competitors, supporters and commercial partners.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11/20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STAKEHOLDER MANAGEMENT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Stakeholder impact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85800" y="1600200"/>
            <a:ext cx="3429000" cy="16916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600200"/>
            <a:ext cx="73152" cy="169164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86968" y="1764792"/>
            <a:ext cx="3044952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Manchester City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Sporting success, finances, reputation, legal strategy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80560" y="1600200"/>
            <a:ext cx="3429000" cy="16916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80560" y="1600200"/>
            <a:ext cx="73152" cy="169164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81728" y="1764792"/>
            <a:ext cx="3044952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Premier League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Rule enforcement, legitimacy, competition integrity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75320" y="1600200"/>
            <a:ext cx="3429000" cy="16916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75320" y="1600200"/>
            <a:ext cx="73152" cy="169164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76488" y="1764792"/>
            <a:ext cx="3044952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Other clubs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Competitive opportunity, revenue, trust in regulation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85800" y="3657600"/>
            <a:ext cx="3429000" cy="16916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85800" y="3657600"/>
            <a:ext cx="73152" cy="169164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86968" y="3822191"/>
            <a:ext cx="3044952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Players &amp; staff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Careers, contracts, uncertainty, reputation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480560" y="3657600"/>
            <a:ext cx="3429000" cy="16916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4480560" y="3657600"/>
            <a:ext cx="73152" cy="169164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4681728" y="3822191"/>
            <a:ext cx="3044952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Supporters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Identity, sporting memories, confidence in competition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275320" y="3657600"/>
            <a:ext cx="3429000" cy="16916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8275320" y="3657600"/>
            <a:ext cx="73152" cy="169164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476488" y="3822191"/>
            <a:ext cx="3044952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Sponsors &amp; media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Brand association, audience interest, commercial risk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12/20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Competitive integrity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600200"/>
            <a:ext cx="10698480" cy="4478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Financial rules are connected to the idea that sporting competition should occur within an agreed framework.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If one club gains resources outside that framework, rivals may argue that sporting opportunities are distorted.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Potential effects can extend to recruitment, wages, squad depth, qualification, prize money and commercial growth.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The key management issue: how can a league maintain confidence that sporting success has been achieved within common rules?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13/20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Ethics: legal compliance vs responsible management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600200"/>
            <a:ext cx="10698480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Sport managers face more than a narrow question of whether an action is technically permissible.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Ethical management considers transparency, honesty, fairness and responsibility to stakeholders.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Complex commercial structures can create tension between competitive advantage and the spirit of regulation.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A useful question for students: should leaders ask</a:t>
            </a:r>
            <a:r>
              <a:rPr lang="en-GB" dirty="0"/>
              <a:t> …</a:t>
            </a:r>
            <a:r>
              <a:rPr dirty="0"/>
              <a:t> 'Can we do this?' or also 'Should we do this?'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14/20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KEY THEME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Reputation and organisational trust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828800"/>
            <a:ext cx="73152" cy="301752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rPr dirty="0"/>
              <a:t>Reputation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rPr dirty="0"/>
              <a:t>Success can increase brand value, but governance controversies can alter how achievements are perceived.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52628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526280" y="1828800"/>
            <a:ext cx="73152" cy="301752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27448" y="1993392"/>
            <a:ext cx="3044952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rPr dirty="0"/>
              <a:t>Trust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rPr dirty="0"/>
              <a:t>Fans, sponsors, employees, competitors and regulators all rely on confidence in organisational conduct.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1828800"/>
            <a:ext cx="3429000" cy="301752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321040" y="1828800"/>
            <a:ext cx="73152" cy="3017520"/>
          </a:xfrm>
          <a:prstGeom prst="rect">
            <a:avLst/>
          </a:prstGeom>
          <a:solidFill>
            <a:srgbClr val="2B7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522208" y="1993392"/>
            <a:ext cx="3044952" cy="9925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rPr dirty="0"/>
              <a:t>Leadership challenge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rPr dirty="0"/>
              <a:t>Defending the organization while maintaining credibility with external stakeholders.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15/20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Manchester City’s response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600200"/>
            <a:ext cx="10698480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Manchester City has rejected the commission’s conclusions and maintains its innocence.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The club has argued that the decision contains material errors and has indicated that it will appeal.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Its leadership has publicly challenged the interpretation of the evidence and the regulatory process.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For analysis, students should distinguish the commission’s findings from the club’s response rather than treating either as neutral commentary.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16/20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CASE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What happens next?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600200"/>
            <a:ext cx="10698480" cy="38625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A separate process is expected to determine sanctions.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Possible sanctions discussed publicly include financial penalties, points deductions, transfer restrictions and expulsion, but the </a:t>
            </a:r>
            <a:r>
              <a:rPr lang="en-GB" dirty="0"/>
              <a:t>outcome</a:t>
            </a:r>
            <a:r>
              <a:rPr dirty="0"/>
              <a:t> must not be assumed in advance.</a:t>
            </a:r>
            <a:endParaRPr lang="en-GB"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The appeal process may challenge aspects of the commission’s findings</a:t>
            </a:r>
            <a:r>
              <a:rPr lang="en-GB" dirty="0"/>
              <a:t> and Man City are a private business (no different to businesses in other sectors).</a:t>
            </a:r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2000">
                <a:solidFill>
                  <a:srgbClr val="1E262D"/>
                </a:solidFill>
              </a:defRPr>
            </a:pPr>
            <a:r>
              <a:rPr dirty="0"/>
              <a:t>• The case therefore remains a live example of regulation, due process and institutional legitimacy.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17/20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CLASS ACTIVITY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Seminar activity — You are the Premier League board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822960" y="1645920"/>
            <a:ext cx="10515600" cy="1645920"/>
          </a:xfrm>
          <a:prstGeom prst="roundRect">
            <a:avLst/>
          </a:prstGeom>
          <a:solidFill>
            <a:srgbClr val="0A1F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234440" y="2011680"/>
            <a:ext cx="969264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“Design a regulatory response that protects competitive integrity while respecting due process.”</a:t>
            </a:r>
          </a:p>
          <a:p>
            <a:pPr>
              <a:spcBef>
                <a:spcPts val="1000"/>
              </a:spcBef>
              <a:defRPr sz="1200">
                <a:solidFill>
                  <a:srgbClr val="6CABDD"/>
                </a:solidFill>
              </a:defRPr>
            </a:pPr>
            <a:r>
              <a:t>Task: work in groups of 4–5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3657600"/>
            <a:ext cx="10241280" cy="3062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>
                <a:solidFill>
                  <a:srgbClr val="FFFFFF"/>
                </a:solidFill>
              </a:defRPr>
            </a:pPr>
            <a:r>
              <a:rPr dirty="0"/>
              <a:t>• Identify the three most important stakeholder interests.</a:t>
            </a:r>
            <a:endParaRPr lang="en-GB" dirty="0"/>
          </a:p>
          <a:p>
            <a:pPr>
              <a:spcAft>
                <a:spcPts val="1300"/>
              </a:spcAft>
              <a:defRPr sz="1600">
                <a:solidFill>
                  <a:srgbClr val="FFFFFF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1600">
                <a:solidFill>
                  <a:srgbClr val="FFFFFF"/>
                </a:solidFill>
              </a:defRPr>
            </a:pPr>
            <a:r>
              <a:rPr dirty="0"/>
              <a:t>• Decide what principles should guide any sanction — proportionality, deterrence, restitution, sporting fairness, or another principle.</a:t>
            </a:r>
            <a:endParaRPr lang="en-GB" dirty="0"/>
          </a:p>
          <a:p>
            <a:pPr>
              <a:spcAft>
                <a:spcPts val="1300"/>
              </a:spcAft>
              <a:defRPr sz="1600">
                <a:solidFill>
                  <a:srgbClr val="FFFFFF"/>
                </a:solidFill>
              </a:defRPr>
            </a:pPr>
            <a:endParaRPr dirty="0"/>
          </a:p>
          <a:p>
            <a:pPr>
              <a:spcAft>
                <a:spcPts val="1300"/>
              </a:spcAft>
              <a:defRPr sz="1600">
                <a:solidFill>
                  <a:srgbClr val="FFFFFF"/>
                </a:solidFill>
              </a:defRPr>
            </a:pPr>
            <a:r>
              <a:rPr dirty="0"/>
              <a:t>• Explain what evidence you would need before reaching a decision.</a:t>
            </a:r>
            <a:endParaRPr lang="en-GB" dirty="0"/>
          </a:p>
          <a:p>
            <a:pPr>
              <a:spcAft>
                <a:spcPts val="1300"/>
              </a:spcAft>
              <a:defRPr sz="1600">
                <a:solidFill>
                  <a:srgbClr val="FFFFFF"/>
                </a:solidFill>
              </a:defRPr>
            </a:pPr>
            <a:endParaRPr lang="en-GB" dirty="0"/>
          </a:p>
          <a:p>
            <a:pPr>
              <a:spcAft>
                <a:spcPts val="1300"/>
              </a:spcAft>
              <a:defRPr sz="1600">
                <a:solidFill>
                  <a:srgbClr val="FFFFFF"/>
                </a:solidFill>
              </a:defRPr>
            </a:pPr>
            <a:r>
              <a:rPr dirty="0"/>
              <a:t>• Prepare </a:t>
            </a:r>
            <a:r>
              <a:rPr lang="en-GB" dirty="0"/>
              <a:t>to feedback to the group.</a:t>
            </a:r>
            <a:endParaRPr dirty="0"/>
          </a:p>
        </p:txBody>
      </p:sp>
      <p:sp>
        <p:nvSpPr>
          <p:cNvPr id="9" name="TextBox 8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18/20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CRITICAL THINKING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Applied discussion questions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731520" y="1554480"/>
            <a:ext cx="5212080" cy="12344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31520" y="1554480"/>
            <a:ext cx="73152" cy="123444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32688" y="1719072"/>
            <a:ext cx="4828032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Question 1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Why do professional leagues regulate club finances?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309359" y="1554480"/>
            <a:ext cx="5212080" cy="12344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309359" y="1554480"/>
            <a:ext cx="73152" cy="123444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510527" y="1719072"/>
            <a:ext cx="4828032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Question 2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What is the difference between competitive advantage and regulatory circumvention?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" y="3063239"/>
            <a:ext cx="5212080" cy="12344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31520" y="3063239"/>
            <a:ext cx="73152" cy="123444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32688" y="3227832"/>
            <a:ext cx="4828032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Question 3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Who is harmed if financial information supplied to a regulator is inaccurate?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309359" y="3063239"/>
            <a:ext cx="5212080" cy="12344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309359" y="3063239"/>
            <a:ext cx="73152" cy="123444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510527" y="3227832"/>
            <a:ext cx="4828032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Question 4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Can a regulator remain credible if enforcement takes several years?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31520" y="4572000"/>
            <a:ext cx="5212080" cy="12344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731520" y="4572000"/>
            <a:ext cx="73152" cy="123444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32688" y="4736592"/>
            <a:ext cx="4828032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Question 5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How should a club communicate with employees, fans and sponsors during an appeal?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309359" y="4572000"/>
            <a:ext cx="5212080" cy="123444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309359" y="4572000"/>
            <a:ext cx="73152" cy="123444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510527" y="4736592"/>
            <a:ext cx="4828032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Question 6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What lessons should future sport managers take from this case?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19/20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 b="1">
                <a:solidFill>
                  <a:srgbClr val="6CABDD"/>
                </a:solidFill>
              </a:defRPr>
            </a:pPr>
            <a:r>
              <a:t>READING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13232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A1F36"/>
                </a:solidFill>
              </a:defRPr>
            </a:pPr>
            <a:r>
              <a:t>Sources &amp; further reading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353312"/>
            <a:ext cx="1005840" cy="54864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822960" y="1554480"/>
            <a:ext cx="10515600" cy="91440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822960" y="1554480"/>
            <a:ext cx="73152" cy="914400"/>
          </a:xfrm>
          <a:prstGeom prst="rect">
            <a:avLst/>
          </a:prstGeom>
          <a:solidFill>
            <a:srgbClr val="6CABD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24128" y="1719072"/>
            <a:ext cx="101315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The Guardian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Paul MacInnes (29 Sept 2026), “Disguised funding and dishonest witnesses: key findings in Manchester City case.”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2697480"/>
            <a:ext cx="10515600" cy="91440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822960" y="2697480"/>
            <a:ext cx="73152" cy="914400"/>
          </a:xfrm>
          <a:prstGeom prst="rect">
            <a:avLst/>
          </a:prstGeom>
          <a:solidFill>
            <a:srgbClr val="C191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24128" y="2862072"/>
            <a:ext cx="101315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Sky Sports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“Man City charges verdict: Club found guilty of all charges related to serious breaches of Premier League financial rules” (30 Sept 2026).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" y="3840480"/>
            <a:ext cx="10515600" cy="91440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2960" y="3840480"/>
            <a:ext cx="73152" cy="914400"/>
          </a:xfrm>
          <a:prstGeom prst="rect">
            <a:avLst/>
          </a:prstGeom>
          <a:solidFill>
            <a:srgbClr val="2B78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24128" y="4005072"/>
            <a:ext cx="101315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Premier League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“Premier League Statement: Manchester City FC” — official summary of the independent commission findings.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2960" y="4983480"/>
            <a:ext cx="10515600" cy="914400"/>
          </a:xfrm>
          <a:prstGeom prst="roundRect">
            <a:avLst/>
          </a:prstGeom>
          <a:solidFill>
            <a:srgbClr val="EFF5F9"/>
          </a:solidFill>
          <a:ln>
            <a:solidFill>
              <a:srgbClr val="D6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22960" y="4983480"/>
            <a:ext cx="73152" cy="914400"/>
          </a:xfrm>
          <a:prstGeom prst="rect">
            <a:avLst/>
          </a:prstGeom>
          <a:solidFill>
            <a:srgbClr val="B137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24128" y="5148072"/>
            <a:ext cx="10131552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1">
                <a:solidFill>
                  <a:srgbClr val="0A1F36"/>
                </a:solidFill>
              </a:defRPr>
            </a:pPr>
            <a:r>
              <a:t>Teaching note</a:t>
            </a:r>
          </a:p>
          <a:p>
            <a:pPr>
              <a:spcBef>
                <a:spcPts val="600"/>
              </a:spcBef>
              <a:defRPr sz="1250">
                <a:solidFill>
                  <a:srgbClr val="1E262D"/>
                </a:solidFill>
              </a:defRPr>
            </a:pPr>
            <a:r>
              <a:t>The case remains live. Students should separate established commission findings, Manchester City’s response, possible sanctions and any subsequent appeal outcome.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4360" y="6492240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F6C78"/>
                </a:solidFill>
              </a:defRPr>
            </a:pPr>
            <a:r>
              <a:t>Manchester City case study  |  Sport Management  |  20/20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C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CCE4"/>
                </a:solidFill>
                <a:latin typeface="Aptos"/>
              </a:defRPr>
            </a:pPr>
            <a:r>
              <a:t>BBC SPORT | FINANCIAL IMPACT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"/>
              </a:defRPr>
            </a:pPr>
            <a:r>
              <a:t>How much could other clubs have lost?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BBC Sport estimates a hypothetical £844m impact across other clubs (2009–18).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£188.2m: Premier League placing payments.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£349.7m: potential relegation-related costs.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£217.8m: missed Champions League income.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£88.3m: domestic cups and Europa League.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489204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These are counterfactual scenarios, not proven losses or compensation awards.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C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CCE4"/>
                </a:solidFill>
                <a:latin typeface="Aptos"/>
              </a:defRPr>
            </a:pPr>
            <a:r>
              <a:t>BBC SPORT | CLUB EXAMPLES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"/>
              </a:defRPr>
            </a:pPr>
            <a:r>
              <a:t>Who might have been affected?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Tottenham Hotspur: £119.9m estimated potential impact.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Hull City: £99m, including estimated relegation effects.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Swansea City: £63.1m (£54m relegation; £9.1m placing).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Everton: £32.6m estimated missed Champions League opportunity (2013–14).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Financial opportunity cost can extend beyond the clubs competing for titles.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C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CCE4"/>
                </a:solidFill>
                <a:latin typeface="Aptos"/>
              </a:defRPr>
            </a:pPr>
            <a:r>
              <a:t>ANALYSIS | METHODOLOGY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"/>
              </a:defRPr>
            </a:pPr>
            <a:r>
              <a:t>What can the figures actually tell us?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BBC uses historical prize payments and alternative league-position scenarios.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Relegation estimates compare minimum next-season top-flight earnings with parachute payments.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European estimates compare Champions League and Europa League payments.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Actual results, qualification and relegation cannot be known under a different scenario.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The model does not establish causation, liability or compensation.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1C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300" b="1">
                <a:solidFill>
                  <a:srgbClr val="5CCCE4"/>
                </a:solidFill>
                <a:latin typeface="Aptos"/>
              </a:defRPr>
            </a:pPr>
            <a:r>
              <a:t>SEMINAR |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000" b="1">
                <a:solidFill>
                  <a:srgbClr val="FFFFFF"/>
                </a:solidFill>
                <a:latin typeface="Aptos"/>
              </a:defRPr>
            </a:pPr>
            <a:r>
              <a:t>Discussion: fairness versus investment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Should football leagues prioritise financial sustainability, competitive balance or freedom to invest?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Would unrestricted owner funding increase innovation or reinforce competitive inequality?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How should regulators assess hypothetical harm to rival clubs?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Should any sanctions focus on deterrence, restitution or future compliance?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0">
                <a:solidFill>
                  <a:srgbClr val="E1EBF5"/>
                </a:solidFill>
                <a:latin typeface="Aptos"/>
              </a:defRPr>
            </a:pPr>
            <a:r>
              <a:t>•  Source: BBC Sport, Dale Johnson, 13 October 2026. bbc.co.uk/sport/football/articles/cmq5nljx7972o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200">
                <a:solidFill>
                  <a:srgbClr val="14759A"/>
                </a:solidFill>
                <a:latin typeface="Aptos"/>
              </a:rPr>
              <a:t>BBC SPORT | TRANSFER MARKET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700">
                <a:solidFill>
                  <a:srgbClr val="0C2741"/>
                </a:solidFill>
                <a:latin typeface="Aptos"/>
              </a:rPr>
              <a:t>Where did the transfer money go?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700">
                <a:solidFill>
                  <a:srgbClr val="0C2741"/>
                </a:solidFill>
                <a:latin typeface="Aptos"/>
              </a:rPr>
              <a:t>•  BBC Sport analysed Manchester City transfer payments from summer 2009 to winter 2018.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Approximately £1.2bn gross transfer spending; about £900m net.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Fees reached 46 clubs in 19 national league systems.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Just over a quarter of the fees went to Premier League clubs.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The analysis excludes loans, free transfers and academy graduates.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200">
                <a:solidFill>
                  <a:srgbClr val="14759A"/>
                </a:solidFill>
                <a:latin typeface="Aptos"/>
              </a:rPr>
              <a:t>BBC SPORT | CLUB CASES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700">
                <a:solidFill>
                  <a:srgbClr val="0C2741"/>
                </a:solidFill>
                <a:latin typeface="Aptos"/>
              </a:rPr>
              <a:t>Who benefited from the spending?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700">
                <a:solidFill>
                  <a:srgbClr val="0C2741"/>
                </a:solidFill>
                <a:latin typeface="Aptos"/>
              </a:rPr>
              <a:t>•  Arsenal supplied four senior players, more than any other club.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Wolfsburg received a major fee for Kevin de Bruyne; Monaco sold Bernardo Silva and Benjamin Mendy.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QPR received approximately £9m from a Raheem Sterling sell-on clause.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Barnsley received approximately £7m from John Stones’ transfer.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Large receipts did not necessarily produce sustained sporting success.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200">
                <a:solidFill>
                  <a:srgbClr val="14759A"/>
                </a:solidFill>
                <a:latin typeface="Aptos"/>
              </a:rPr>
              <a:t>STRATEGY | CRITICAL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700">
                <a:solidFill>
                  <a:srgbClr val="0C2741"/>
                </a:solidFill>
                <a:latin typeface="Aptos"/>
              </a:rPr>
              <a:t>Did transfer spending benefit football?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700">
                <a:solidFill>
                  <a:srgbClr val="0C2741"/>
                </a:solidFill>
                <a:latin typeface="Aptos"/>
              </a:rPr>
              <a:t>•  Transfer receipts circulated through clubs and leagues across Europe.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Higher buying power may also have increased transfer prices and wage expectations.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Case comparisons: Wolfsburg, Monaco, Arsenal and Portuguese rivals.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Distinguish evidence of money received from claims about the net benefit to football.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Debate: should financial rules constrain owner investment in elite sport?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47472"/>
            <a:ext cx="100584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200">
                <a:solidFill>
                  <a:srgbClr val="14759A"/>
                </a:solidFill>
                <a:latin typeface="Aptos"/>
              </a:rPr>
              <a:t>READING | BBC SPORT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932688"/>
            <a:ext cx="1060704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700">
                <a:solidFill>
                  <a:srgbClr val="0C2741"/>
                </a:solidFill>
                <a:latin typeface="Aptos"/>
              </a:rPr>
              <a:t>Transfer-market source and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28800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700">
                <a:solidFill>
                  <a:srgbClr val="0C2741"/>
                </a:solidFill>
                <a:latin typeface="Aptos"/>
              </a:rPr>
              <a:t>•  Daniel Austin, BBC Sport, 2 October 2026.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“Which clubs did Man City’s ‘inflated’ money flow to in transfer market?”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https://www.bbc.co.uk/sport/football/articles/cmew9w451vx8o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Figures describe transfer payments, not a tracing of individual funding sources.</a:t>
            </a:r>
          </a:p>
          <a:p>
            <a:r>
              <a:rPr sz="1700">
                <a:solidFill>
                  <a:srgbClr val="0C2741"/>
                </a:solidFill>
                <a:latin typeface="Aptos"/>
              </a:rPr>
              <a:t>•  Manchester City disputes the commission decision and has announced an appeal.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2441448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3054096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" y="3666744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77240" y="4279392"/>
            <a:ext cx="1060704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94360" y="6446520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 b="0">
                <a:solidFill>
                  <a:srgbClr val="9BB0C0"/>
                </a:solidFill>
                <a:latin typeface="Aptos"/>
              </a:defRPr>
            </a:pPr>
            <a:r>
              <a:t>Manchester City case study  |  BBC Sport additional reading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2191</Words>
  <Application>Microsoft Office PowerPoint</Application>
  <PresentationFormat>Widescreen</PresentationFormat>
  <Paragraphs>270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Andrew Thomas</cp:lastModifiedBy>
  <cp:revision>3</cp:revision>
  <dcterms:created xsi:type="dcterms:W3CDTF">2013-01-27T09:14:16Z</dcterms:created>
  <dcterms:modified xsi:type="dcterms:W3CDTF">2026-10-23T07:54:57Z</dcterms:modified>
  <cp:category/>
</cp:coreProperties>
</file>