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9" r:id="rId2"/>
  </p:sldMasterIdLst>
  <p:notesMasterIdLst>
    <p:notesMasterId r:id="rId59"/>
  </p:notesMasterIdLst>
  <p:sldIdLst>
    <p:sldId id="311" r:id="rId3"/>
    <p:sldId id="318" r:id="rId4"/>
    <p:sldId id="312" r:id="rId5"/>
    <p:sldId id="313" r:id="rId6"/>
    <p:sldId id="315" r:id="rId7"/>
    <p:sldId id="316" r:id="rId8"/>
    <p:sldId id="317" r:id="rId9"/>
    <p:sldId id="314" r:id="rId10"/>
    <p:sldId id="319" r:id="rId11"/>
    <p:sldId id="320" r:id="rId12"/>
    <p:sldId id="278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6" r:id="rId22"/>
    <p:sldId id="307" r:id="rId23"/>
    <p:sldId id="308" r:id="rId24"/>
    <p:sldId id="309" r:id="rId25"/>
    <p:sldId id="282" r:id="rId26"/>
    <p:sldId id="279" r:id="rId27"/>
    <p:sldId id="260" r:id="rId28"/>
    <p:sldId id="273" r:id="rId29"/>
    <p:sldId id="281" r:id="rId30"/>
    <p:sldId id="291" r:id="rId31"/>
    <p:sldId id="292" r:id="rId32"/>
    <p:sldId id="267" r:id="rId33"/>
    <p:sldId id="280" r:id="rId34"/>
    <p:sldId id="276" r:id="rId35"/>
    <p:sldId id="303" r:id="rId36"/>
    <p:sldId id="304" r:id="rId37"/>
    <p:sldId id="283" r:id="rId38"/>
    <p:sldId id="288" r:id="rId39"/>
    <p:sldId id="289" r:id="rId40"/>
    <p:sldId id="305" r:id="rId41"/>
    <p:sldId id="310" r:id="rId42"/>
    <p:sldId id="284" r:id="rId43"/>
    <p:sldId id="269" r:id="rId44"/>
    <p:sldId id="285" r:id="rId45"/>
    <p:sldId id="272" r:id="rId46"/>
    <p:sldId id="259" r:id="rId47"/>
    <p:sldId id="287" r:id="rId48"/>
    <p:sldId id="261" r:id="rId49"/>
    <p:sldId id="268" r:id="rId50"/>
    <p:sldId id="271" r:id="rId51"/>
    <p:sldId id="266" r:id="rId52"/>
    <p:sldId id="270" r:id="rId53"/>
    <p:sldId id="275" r:id="rId54"/>
    <p:sldId id="262" r:id="rId55"/>
    <p:sldId id="286" r:id="rId56"/>
    <p:sldId id="274" r:id="rId57"/>
    <p:sldId id="290" r:id="rId5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viewProps" Target="view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A4D7F-733B-42F5-AB3A-53EE99630295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B3F6E8-5987-4E77-8EDC-84FB5AB39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13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513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CAD4F-7A46-4BE1-9307-CED8D9D39237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CB8D27-0109-4694-AE23-F4BC7279923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4702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37F9D-B871-446F-A795-C2F1F49191ED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84DC64-BA32-4B6A-AEE4-2F8462BC0E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1180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8B7D4-3F89-40C1-92D8-1836979C9512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492490-0D77-4BCC-9606-B8A7C302FC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5452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70EF9-9B2E-44FE-B65F-7E37712321AB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32804B-E319-46D2-B558-0B6603F25B2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2730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3527F-D814-42E1-9485-E0B8B11D17B0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2AF8B8-CE47-44D2-B6C9-FFC8C37D51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9634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59C15-4CB9-42E4-86D3-6F25A86CB85B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44691-2259-451D-A048-1BDB4268C76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061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A0644-E422-493F-9D73-F05B9C9FAFF5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228621-2D2B-4350-B293-DAC1441A22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9906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BF69E-0CDD-492B-BFB8-EC27BA371CA2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7E458-E8FA-4391-8E3A-33D04FC513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505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AAD1E-8595-4669-84F4-9A9C9B534B96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2BB166-7443-4118-B8FD-A9A60602659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6882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CF0AA-4B83-49AF-BB18-538AD339875F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08DC5F-F9BA-438A-AED8-15D40C8E9B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4451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F3FE7-DF77-439C-900A-0BABC2EAFC83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0A02D-ED6E-428A-9F3A-D17D9EE22C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77269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E0F7B-B0DE-4F36-9133-62E253C30253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D1969B-32F5-4413-A948-000EA10F08B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6491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sz="2400">
              <a:solidFill>
                <a:srgbClr val="000000"/>
              </a:solidFill>
              <a:latin typeface="Times New Roman"/>
              <a:cs typeface="Arial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780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922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31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977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718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017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4380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6825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8606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770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08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211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C31AA91-E9AE-4BA2-940B-557FB9022881}" type="datetimeFigureOut">
              <a:rPr lang="en-US"/>
              <a:pPr>
                <a:defRPr/>
              </a:pPr>
              <a:t>11/26/2015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A73A46E8-AD98-48B9-B2F8-4190B7ACDF3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cs typeface="Arial"/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cs typeface="Arial"/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 sz="2400">
                <a:solidFill>
                  <a:srgbClr val="000000"/>
                </a:solidFill>
                <a:latin typeface="Times New Roman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08033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State and religion or ‘state religion’?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Religion and the early Chinese empires, Qin and Han (221 BCE – AD 220</a:t>
            </a:r>
            <a:r>
              <a:rPr lang="en-GB" b="1" dirty="0" smtClean="0"/>
              <a:t>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4298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Sima</a:t>
            </a:r>
            <a:r>
              <a:rPr lang="en-GB" dirty="0" smtClean="0"/>
              <a:t> Qian’s </a:t>
            </a:r>
            <a:r>
              <a:rPr lang="en-GB" i="1" dirty="0" err="1" smtClean="0"/>
              <a:t>Shiji</a:t>
            </a:r>
            <a:endParaRPr lang="en-GB" dirty="0" smtClean="0"/>
          </a:p>
          <a:p>
            <a:r>
              <a:rPr lang="en-GB" dirty="0" smtClean="0"/>
              <a:t>“Treatise of Sacrifices”, </a:t>
            </a:r>
            <a:r>
              <a:rPr lang="en-GB" i="1" dirty="0" err="1" smtClean="0"/>
              <a:t>Hanshu</a:t>
            </a:r>
            <a:endParaRPr lang="en-GB" i="1" dirty="0" smtClean="0"/>
          </a:p>
          <a:p>
            <a:r>
              <a:rPr lang="en-GB" i="1" dirty="0" err="1" smtClean="0"/>
              <a:t>Shanhai</a:t>
            </a:r>
            <a:r>
              <a:rPr lang="en-GB" i="1" dirty="0" smtClean="0"/>
              <a:t> </a:t>
            </a:r>
            <a:r>
              <a:rPr lang="en-GB" i="1" dirty="0" err="1" smtClean="0"/>
              <a:t>jing</a:t>
            </a:r>
            <a:r>
              <a:rPr lang="en-GB" i="1" dirty="0" smtClean="0"/>
              <a:t> </a:t>
            </a:r>
            <a:r>
              <a:rPr lang="en-GB" dirty="0" smtClean="0"/>
              <a:t>(Classic of Mountains and Seas)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1779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Qin </a:t>
            </a:r>
            <a:r>
              <a:rPr lang="en-GB" dirty="0" err="1" smtClean="0"/>
              <a:t>Shihuangdi</a:t>
            </a:r>
            <a:r>
              <a:rPr lang="en-GB" dirty="0"/>
              <a:t> </a:t>
            </a:r>
            <a:r>
              <a:rPr lang="zh-CN" altLang="en-US" dirty="0" smtClean="0">
                <a:latin typeface="KaiTi" panose="02010609060101010101" pitchFamily="49" charset="-122"/>
                <a:ea typeface="KaiTi" panose="02010609060101010101" pitchFamily="49" charset="-122"/>
              </a:rPr>
              <a:t>秦始皇帝</a:t>
            </a:r>
            <a:endParaRPr lang="en-GB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Break with tradition or religious continuity?</a:t>
            </a:r>
          </a:p>
          <a:p>
            <a:r>
              <a:rPr lang="en-GB" dirty="0" smtClean="0"/>
              <a:t>Appropriation of ancient religious sites</a:t>
            </a:r>
          </a:p>
          <a:p>
            <a:r>
              <a:rPr lang="en-GB" dirty="0" smtClean="0"/>
              <a:t>Worship of local deities to seal conquest</a:t>
            </a:r>
          </a:p>
          <a:p>
            <a:r>
              <a:rPr lang="en-GB" dirty="0" smtClean="0"/>
              <a:t>Tours of inspection, sharing features with Zhou king </a:t>
            </a:r>
            <a:r>
              <a:rPr lang="en-GB" dirty="0" err="1" smtClean="0"/>
              <a:t>Mu’s</a:t>
            </a:r>
            <a:r>
              <a:rPr lang="en-GB" dirty="0" smtClean="0"/>
              <a:t> spiritual journeys</a:t>
            </a:r>
          </a:p>
          <a:p>
            <a:r>
              <a:rPr lang="en-GB" dirty="0" smtClean="0"/>
              <a:t>Personal search for immortality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12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Han religion and imperial institution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cent. BCE: cult of heaven established; ruler only intermediary between heaven and man</a:t>
            </a:r>
          </a:p>
          <a:p>
            <a:r>
              <a:rPr lang="en-GB" sz="2400" dirty="0" smtClean="0"/>
              <a:t>Dong </a:t>
            </a:r>
            <a:r>
              <a:rPr lang="en-GB" sz="2400" dirty="0" err="1" smtClean="0"/>
              <a:t>Zhongshu</a:t>
            </a:r>
            <a:r>
              <a:rPr lang="en-GB" sz="2400" dirty="0" smtClean="0"/>
              <a:t> (c. 198-115 BCE): </a:t>
            </a:r>
            <a:r>
              <a:rPr lang="en-GB" sz="2400" i="1" dirty="0" smtClean="0"/>
              <a:t>tian </a:t>
            </a:r>
            <a:r>
              <a:rPr lang="en-GB" sz="2400" i="1" dirty="0" err="1" smtClean="0"/>
              <a:t>ren</a:t>
            </a:r>
            <a:r>
              <a:rPr lang="en-GB" sz="2400" i="1" dirty="0" smtClean="0"/>
              <a:t> he </a:t>
            </a:r>
            <a:r>
              <a:rPr lang="en-GB" sz="2400" i="1" dirty="0" err="1" smtClean="0"/>
              <a:t>yi</a:t>
            </a:r>
            <a:r>
              <a:rPr lang="en-GB" sz="2400" dirty="0" smtClean="0"/>
              <a:t> ‘heaven and man are combined into one’; link between sacrifices and canonical texts</a:t>
            </a:r>
          </a:p>
          <a:p>
            <a:r>
              <a:rPr lang="en-GB" sz="2400" dirty="0"/>
              <a:t>emperor a cosmic figure and the power of the dynasty an expression of the fundamental forces of </a:t>
            </a:r>
            <a:r>
              <a:rPr lang="en-GB" sz="2400" dirty="0" smtClean="0"/>
              <a:t>nature</a:t>
            </a:r>
          </a:p>
          <a:p>
            <a:r>
              <a:rPr lang="en-GB" sz="2400" dirty="0" smtClean="0"/>
              <a:t>Emperor source of all laws</a:t>
            </a:r>
          </a:p>
          <a:p>
            <a:r>
              <a:rPr lang="en-GB" sz="2400" dirty="0"/>
              <a:t>series of sumptuary laws </a:t>
            </a:r>
            <a:r>
              <a:rPr lang="en-GB" sz="2400" dirty="0" smtClean="0"/>
              <a:t>sanctified person </a:t>
            </a:r>
            <a:r>
              <a:rPr lang="en-GB" sz="2400" dirty="0"/>
              <a:t>of </a:t>
            </a:r>
            <a:r>
              <a:rPr lang="en-GB" sz="2400" dirty="0" smtClean="0"/>
              <a:t>emperor</a:t>
            </a:r>
          </a:p>
          <a:p>
            <a:r>
              <a:rPr lang="en-GB" sz="2400" dirty="0" smtClean="0"/>
              <a:t>Literati as interpreters and guardians of imperial religion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9165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H</a:t>
            </a:r>
            <a:r>
              <a:rPr lang="en-GB" sz="3200" dirty="0" smtClean="0"/>
              <a:t>eaven</a:t>
            </a:r>
            <a:r>
              <a:rPr lang="en-GB" sz="3200" dirty="0"/>
              <a:t>, man, and earth in synchronous motion 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39752" y="1891550"/>
            <a:ext cx="4536503" cy="4633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77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cult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610" y="528215"/>
            <a:ext cx="3718629" cy="5853113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Efforts to separate imperial religion from rest of religious practice </a:t>
            </a:r>
            <a:r>
              <a:rPr lang="en-GB" sz="2400" dirty="0">
                <a:sym typeface="Wingdings" panose="05000000000000000000" pitchFamily="2" charset="2"/>
              </a:rPr>
              <a:t> exclusive and limited character of the imperial cult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Creation of central religious sites (</a:t>
            </a:r>
            <a:r>
              <a:rPr lang="en-GB" sz="2400" i="1" dirty="0" err="1" smtClean="0"/>
              <a:t>mingtang</a:t>
            </a:r>
            <a:r>
              <a:rPr lang="en-GB" sz="2400" i="1" dirty="0" smtClean="0"/>
              <a:t> </a:t>
            </a:r>
            <a:r>
              <a:rPr lang="en-GB" sz="2400" dirty="0" smtClean="0"/>
              <a:t>‘</a:t>
            </a:r>
            <a:r>
              <a:rPr lang="en-GB" sz="2400" dirty="0" err="1" smtClean="0"/>
              <a:t>Luminant</a:t>
            </a:r>
            <a:r>
              <a:rPr lang="en-GB" sz="2400" dirty="0" smtClean="0"/>
              <a:t> Hall’; </a:t>
            </a:r>
            <a:r>
              <a:rPr lang="en-GB" sz="2400" dirty="0"/>
              <a:t>suburban sacrifices)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27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Major Han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Yong, </a:t>
            </a:r>
            <a:r>
              <a:rPr lang="en-GB" i="1" dirty="0" err="1" smtClean="0"/>
              <a:t>jiao</a:t>
            </a:r>
            <a:r>
              <a:rPr lang="en-GB" dirty="0" smtClean="0"/>
              <a:t> ‘suburban sacrifice’: cult to the mythic ancestors</a:t>
            </a:r>
          </a:p>
          <a:p>
            <a:r>
              <a:rPr lang="en-GB" dirty="0" err="1" smtClean="0"/>
              <a:t>Ganquan</a:t>
            </a:r>
            <a:r>
              <a:rPr lang="en-GB" dirty="0" smtClean="0"/>
              <a:t> and </a:t>
            </a:r>
            <a:r>
              <a:rPr lang="en-GB" dirty="0" err="1" smtClean="0"/>
              <a:t>Fenyin</a:t>
            </a:r>
            <a:r>
              <a:rPr lang="en-GB" dirty="0" smtClean="0"/>
              <a:t>: </a:t>
            </a:r>
            <a:r>
              <a:rPr lang="en-GB" dirty="0" err="1" smtClean="0"/>
              <a:t>Taiyi</a:t>
            </a:r>
            <a:r>
              <a:rPr lang="en-GB" dirty="0" smtClean="0"/>
              <a:t>, since 113 BCE central ritual of imperial religious calendar</a:t>
            </a:r>
          </a:p>
          <a:p>
            <a:r>
              <a:rPr lang="en-GB" dirty="0" err="1" smtClean="0"/>
              <a:t>Taishan</a:t>
            </a:r>
            <a:r>
              <a:rPr lang="en-GB" dirty="0" smtClean="0"/>
              <a:t>, </a:t>
            </a:r>
            <a:r>
              <a:rPr lang="en-GB" i="1" dirty="0" err="1" smtClean="0"/>
              <a:t>feng</a:t>
            </a:r>
            <a:r>
              <a:rPr lang="en-GB" dirty="0" smtClean="0"/>
              <a:t> and </a:t>
            </a:r>
            <a:r>
              <a:rPr lang="en-GB" i="1" dirty="0" err="1" smtClean="0"/>
              <a:t>shan</a:t>
            </a:r>
            <a:r>
              <a:rPr lang="en-GB" dirty="0" smtClean="0"/>
              <a:t> sacrifice; public and arcane elements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fangshi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1" dirty="0" err="1"/>
              <a:t>fangshi</a:t>
            </a:r>
            <a:r>
              <a:rPr lang="en-GB" sz="2800" dirty="0"/>
              <a:t> </a:t>
            </a:r>
            <a:r>
              <a:rPr lang="zh-CN" altLang="en-US" sz="2800" dirty="0"/>
              <a:t>方士 “</a:t>
            </a:r>
            <a:r>
              <a:rPr lang="en-GB" sz="2800" dirty="0"/>
              <a:t>magicians”; “masters of recipes”</a:t>
            </a:r>
          </a:p>
          <a:p>
            <a:r>
              <a:rPr lang="en-GB" sz="2800" dirty="0" smtClean="0"/>
              <a:t>Encouraged celebration of ancient cults</a:t>
            </a:r>
          </a:p>
          <a:p>
            <a:r>
              <a:rPr lang="en-GB" sz="2800" dirty="0" smtClean="0"/>
              <a:t>Link to immortality cult; </a:t>
            </a:r>
            <a:r>
              <a:rPr lang="en-GB" sz="2800" i="1" dirty="0" err="1" smtClean="0"/>
              <a:t>bu</a:t>
            </a:r>
            <a:r>
              <a:rPr lang="en-GB" sz="2800" i="1" dirty="0" smtClean="0"/>
              <a:t> </a:t>
            </a:r>
            <a:r>
              <a:rPr lang="en-GB" sz="2800" i="1" dirty="0" err="1"/>
              <a:t>si</a:t>
            </a:r>
            <a:r>
              <a:rPr lang="en-GB" sz="2800" i="1" dirty="0"/>
              <a:t> </a:t>
            </a:r>
            <a:r>
              <a:rPr lang="en-GB" sz="2800" i="1" dirty="0" err="1"/>
              <a:t>zhi</a:t>
            </a:r>
            <a:r>
              <a:rPr lang="en-GB" sz="2800" i="1" dirty="0"/>
              <a:t> </a:t>
            </a:r>
            <a:r>
              <a:rPr lang="en-GB" sz="2800" i="1" dirty="0" err="1"/>
              <a:t>yao</a:t>
            </a:r>
            <a:r>
              <a:rPr lang="en-GB" sz="2800" dirty="0"/>
              <a:t> </a:t>
            </a:r>
            <a:r>
              <a:rPr lang="zh-CN" altLang="en-US" sz="2800" dirty="0"/>
              <a:t>不死之藥 “</a:t>
            </a:r>
            <a:r>
              <a:rPr lang="en-GB" sz="2800" dirty="0"/>
              <a:t>drug of no-death</a:t>
            </a:r>
            <a:r>
              <a:rPr lang="en-GB" sz="2800" dirty="0" smtClean="0"/>
              <a:t>”</a:t>
            </a:r>
          </a:p>
          <a:p>
            <a:r>
              <a:rPr lang="en-GB" sz="2800" dirty="0" smtClean="0"/>
              <a:t>Experts in divination based on calendar, observation of wind and clouds, milfoil or numbers</a:t>
            </a:r>
          </a:p>
          <a:p>
            <a:r>
              <a:rPr lang="en-GB" sz="2800" dirty="0" smtClean="0"/>
              <a:t>Individual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fangshi</a:t>
            </a:r>
            <a:r>
              <a:rPr lang="en-GB" sz="2800" dirty="0" smtClean="0"/>
              <a:t> became objects of worship since the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cent. AD</a:t>
            </a: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24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Kuang</a:t>
            </a:r>
            <a:r>
              <a:rPr lang="en-GB" dirty="0" smtClean="0"/>
              <a:t> </a:t>
            </a:r>
            <a:r>
              <a:rPr lang="en-GB" dirty="0" err="1" smtClean="0"/>
              <a:t>Heng’s</a:t>
            </a:r>
            <a:r>
              <a:rPr lang="en-GB" dirty="0" smtClean="0"/>
              <a:t> reform; 31 BCE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Central imperial ritual dedicated to Heaven</a:t>
            </a:r>
          </a:p>
          <a:p>
            <a:r>
              <a:rPr lang="en-GB" sz="2400" dirty="0" smtClean="0"/>
              <a:t>Suppression of local cults</a:t>
            </a:r>
          </a:p>
          <a:p>
            <a:r>
              <a:rPr lang="en-GB" sz="2400" dirty="0" err="1" smtClean="0"/>
              <a:t>Taiyi</a:t>
            </a:r>
            <a:r>
              <a:rPr lang="en-GB" sz="2400" dirty="0" smtClean="0"/>
              <a:t>: referring to primordial chaos; constellation of starts; master of Five Emperors </a:t>
            </a:r>
            <a:r>
              <a:rPr lang="en-GB" sz="2400" dirty="0" smtClean="0">
                <a:sym typeface="Wingdings" panose="05000000000000000000" pitchFamily="2" charset="2"/>
              </a:rPr>
              <a:t> linked to immortality</a:t>
            </a:r>
            <a:endParaRPr lang="en-GB" sz="2400" dirty="0" smtClean="0"/>
          </a:p>
          <a:p>
            <a:r>
              <a:rPr lang="en-GB" sz="2400" dirty="0" smtClean="0"/>
              <a:t>Heaven: moral power; linked to peace of empire, general harmony</a:t>
            </a:r>
          </a:p>
          <a:p>
            <a:r>
              <a:rPr lang="en-GB" sz="2400" dirty="0" smtClean="0"/>
              <a:t>Curb sumptuousness of imperial sacrifices</a:t>
            </a:r>
          </a:p>
          <a:p>
            <a:r>
              <a:rPr lang="en-GB" sz="2400" dirty="0" smtClean="0"/>
              <a:t>Reduction of sacrifices from 683 to 208</a:t>
            </a:r>
          </a:p>
          <a:p>
            <a:r>
              <a:rPr lang="en-GB" sz="2400" dirty="0" smtClean="0"/>
              <a:t>Emperor Ai (r. 7-1 BC) reinstates most of the old sacrifices</a:t>
            </a:r>
          </a:p>
        </p:txBody>
      </p:sp>
    </p:spTree>
    <p:extLst>
      <p:ext uri="{BB962C8B-B14F-4D97-AF65-F5344CB8AC3E}">
        <p14:creationId xmlns:p14="http://schemas.microsoft.com/office/powerpoint/2010/main" val="54429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cults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Mixing of different categories of population</a:t>
            </a:r>
          </a:p>
          <a:p>
            <a:r>
              <a:rPr lang="en-GB" dirty="0" smtClean="0"/>
              <a:t>Propagation of moral values associated with teachings of Confucius and practices ascribed to Laozi</a:t>
            </a:r>
          </a:p>
          <a:p>
            <a:r>
              <a:rPr lang="en-GB" dirty="0" smtClean="0"/>
              <a:t>Commingling of traditions</a:t>
            </a:r>
          </a:p>
          <a:p>
            <a:r>
              <a:rPr lang="en-GB" dirty="0" smtClean="0"/>
              <a:t>Practices of meditation, self-cultivation and breath control linked to </a:t>
            </a:r>
            <a:r>
              <a:rPr lang="en-GB" i="1" dirty="0" err="1" smtClean="0"/>
              <a:t>fangshi</a:t>
            </a:r>
            <a:endParaRPr lang="en-GB" dirty="0" smtClean="0"/>
          </a:p>
          <a:p>
            <a:r>
              <a:rPr lang="en-GB" dirty="0" smtClean="0"/>
              <a:t>‘Common’ or ‘popular’ religion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08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“Calling back the soul”:</a:t>
            </a:r>
            <a:endParaRPr lang="en-US" altLang="en-US" smtClean="0">
              <a:solidFill>
                <a:srgbClr val="FFFF00"/>
              </a:solidFill>
            </a:endParaRPr>
          </a:p>
        </p:txBody>
      </p:sp>
      <p:sp>
        <p:nvSpPr>
          <p:cNvPr id="2051" name="Rectang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Tombs and beliefs in the afterworld in China</a:t>
            </a:r>
            <a:endParaRPr lang="en-US" altLang="en-US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Why death and afterlife?</a:t>
            </a: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3100" smtClean="0">
                <a:solidFill>
                  <a:srgbClr val="FFFF00"/>
                </a:solidFill>
              </a:rPr>
              <a:t>Death is an important event in a person’s life</a:t>
            </a:r>
          </a:p>
          <a:p>
            <a:r>
              <a:rPr lang="en-US" altLang="en-US" sz="3100" smtClean="0">
                <a:solidFill>
                  <a:srgbClr val="FFFF00"/>
                </a:solidFill>
              </a:rPr>
              <a:t>Traditional China: 3 year mourning period for deceased parents </a:t>
            </a:r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 officials had to resign from all duties to show “filial piety” </a:t>
            </a:r>
            <a:r>
              <a:rPr lang="en-US" altLang="en-US" sz="3100" i="1" smtClean="0">
                <a:solidFill>
                  <a:srgbClr val="FFFF00"/>
                </a:solidFill>
                <a:sym typeface="Wingdings" panose="05000000000000000000" pitchFamily="2" charset="2"/>
              </a:rPr>
              <a:t>xiao</a:t>
            </a:r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 </a:t>
            </a:r>
            <a:r>
              <a:rPr lang="zh-CN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孝</a:t>
            </a:r>
            <a:endParaRPr lang="en-US" altLang="zh-CN" sz="3100" smtClean="0">
              <a:solidFill>
                <a:srgbClr val="FFFF00"/>
              </a:solidFill>
              <a:sym typeface="Wingdings" panose="05000000000000000000" pitchFamily="2" charset="2"/>
            </a:endParaRPr>
          </a:p>
          <a:p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The Tomb-sweeping Festival (</a:t>
            </a:r>
            <a:r>
              <a:rPr lang="en-US" altLang="en-US" sz="3100" i="1" smtClean="0">
                <a:solidFill>
                  <a:srgbClr val="FFFF00"/>
                </a:solidFill>
                <a:sym typeface="Wingdings" panose="05000000000000000000" pitchFamily="2" charset="2"/>
              </a:rPr>
              <a:t>qingming jie</a:t>
            </a:r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): a major festival in spring</a:t>
            </a:r>
          </a:p>
          <a:p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Political dimension of death (mausolea)</a:t>
            </a:r>
          </a:p>
          <a:p>
            <a:r>
              <a:rPr lang="en-US" altLang="en-US" sz="3100" smtClean="0">
                <a:solidFill>
                  <a:srgbClr val="FFFF00"/>
                </a:solidFill>
                <a:sym typeface="Wingdings" panose="05000000000000000000" pitchFamily="2" charset="2"/>
              </a:rPr>
              <a:t>Immense cost of funeral  burden for families</a:t>
            </a:r>
          </a:p>
          <a:p>
            <a:endParaRPr lang="en-US" altLang="en-US" smtClean="0">
              <a:solidFill>
                <a:srgbClr val="FFFF00"/>
              </a:solidFill>
              <a:sym typeface="Wingdings" panose="05000000000000000000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Funeral expenditures</a:t>
            </a: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4099" name="Content Placeholder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4525963"/>
          </a:xfrm>
        </p:spPr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RMB 5,800 = average funeral expenditure between 2004-06</a:t>
            </a:r>
          </a:p>
          <a:p>
            <a:r>
              <a:rPr lang="en-US" altLang="en-US" smtClean="0">
                <a:solidFill>
                  <a:srgbClr val="FFFF00"/>
                </a:solidFill>
                <a:sym typeface="Wingdings" panose="05000000000000000000" pitchFamily="2" charset="2"/>
              </a:rPr>
              <a:t> 58% higher than the numbers for 1996-2003</a:t>
            </a:r>
          </a:p>
          <a:p>
            <a:r>
              <a:rPr lang="en-US" altLang="en-US" smtClean="0">
                <a:solidFill>
                  <a:srgbClr val="FFFF00"/>
                </a:solidFill>
                <a:sym typeface="Wingdings" panose="05000000000000000000" pitchFamily="2" charset="2"/>
              </a:rPr>
              <a:t>Graveyard space is up to 1,000 times more expensive per square metre then the average flat</a:t>
            </a:r>
          </a:p>
          <a:p>
            <a:r>
              <a:rPr lang="en-US" altLang="en-US" smtClean="0">
                <a:solidFill>
                  <a:srgbClr val="FFFF00"/>
                </a:solidFill>
                <a:sym typeface="Wingdings" panose="05000000000000000000" pitchFamily="2" charset="2"/>
              </a:rPr>
              <a:t>“social spending” (positional/herding behaviour</a:t>
            </a:r>
            <a:endParaRPr lang="en-GB" altLang="en-US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Mao Mausoleum</a:t>
            </a:r>
            <a:endParaRPr lang="en-GB" altLang="en-US" smtClean="0"/>
          </a:p>
        </p:txBody>
      </p:sp>
      <p:pic>
        <p:nvPicPr>
          <p:cNvPr id="5123" name="Content Placeholder 3" descr="Mao Mausoleum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Sun Yatsen (1866-1925) Mausoleum</a:t>
            </a:r>
            <a:endParaRPr lang="en-GB" altLang="en-US" smtClean="0"/>
          </a:p>
        </p:txBody>
      </p:sp>
      <p:pic>
        <p:nvPicPr>
          <p:cNvPr id="6147" name="Content Placeholder 4" descr="Sun Yatsen Mausoleum 1.gif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76450"/>
            <a:ext cx="4038600" cy="3573463"/>
          </a:xfrm>
        </p:spPr>
      </p:pic>
      <p:pic>
        <p:nvPicPr>
          <p:cNvPr id="6148" name="Content Placeholder 5" descr="sun-yat-sen-mausoleum 2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Qin Shihuangdi’s (r. 221-210 BCE) Mausoleum</a:t>
            </a:r>
            <a:endParaRPr lang="en-GB" altLang="en-US" smtClean="0"/>
          </a:p>
        </p:txBody>
      </p:sp>
      <p:pic>
        <p:nvPicPr>
          <p:cNvPr id="7171" name="Content Placeholder 4" descr="qin-shi-huang-mausoleum-mound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6538" y="1600200"/>
            <a:ext cx="613092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Qin Shihuang’s Mausoleum Reconstruction I</a:t>
            </a:r>
            <a:endParaRPr lang="en-GB" altLang="en-US" smtClean="0"/>
          </a:p>
        </p:txBody>
      </p:sp>
      <p:pic>
        <p:nvPicPr>
          <p:cNvPr id="8195" name="Content Placeholder 4" descr="Qin Shihuang tomb 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32000" y="2433638"/>
            <a:ext cx="5080000" cy="2857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… Reconstruction II</a:t>
            </a:r>
            <a:endParaRPr lang="en-GB" altLang="en-US" smtClean="0"/>
          </a:p>
        </p:txBody>
      </p:sp>
      <p:pic>
        <p:nvPicPr>
          <p:cNvPr id="9219" name="Content Placeholder 4" descr="Qin Shihuang tomb 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32000" y="2084388"/>
            <a:ext cx="5080000" cy="3556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Terracotta Army</a:t>
            </a:r>
            <a:endParaRPr lang="en-GB" altLang="en-US" smtClean="0"/>
          </a:p>
        </p:txBody>
      </p:sp>
      <p:pic>
        <p:nvPicPr>
          <p:cNvPr id="10243" name="Content Placeholder 6" descr="Qin Shihuang tomb 4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379663"/>
            <a:ext cx="4038600" cy="2967037"/>
          </a:xfrm>
        </p:spPr>
      </p:pic>
      <p:pic>
        <p:nvPicPr>
          <p:cNvPr id="10244" name="Content Placeholder 7" descr="Terracotta_army_xian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 smtClean="0"/>
              <a:t>Terracotta Army II</a:t>
            </a:r>
            <a:endParaRPr lang="en-GB" altLang="en-US" smtClean="0"/>
          </a:p>
        </p:txBody>
      </p:sp>
      <p:pic>
        <p:nvPicPr>
          <p:cNvPr id="11267" name="Picture 6" descr="Terracotta army - kneeling soldier"/>
          <p:cNvPicPr>
            <a:picLocks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3300" y="1700213"/>
            <a:ext cx="2998788" cy="4248150"/>
          </a:xfrm>
        </p:spPr>
      </p:pic>
      <p:pic>
        <p:nvPicPr>
          <p:cNvPr id="11268" name="Picture 7" descr="Terracotta army - close up"/>
          <p:cNvPicPr>
            <a:picLocks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73675" y="1700213"/>
            <a:ext cx="2835275" cy="42481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12291" name="Picture 7" descr="Terracotta army - close up2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2573338"/>
            <a:ext cx="3960812" cy="2716212"/>
          </a:xfrm>
        </p:spPr>
      </p:pic>
      <p:pic>
        <p:nvPicPr>
          <p:cNvPr id="12292" name="Picture 8" descr="Terracotta army - soldier"/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10213" y="1911350"/>
            <a:ext cx="2314575" cy="39020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7" descr="Terracotta warriers - painted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03475" y="620713"/>
            <a:ext cx="4008438" cy="5616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Standard funerary rituals</a:t>
            </a: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14339" name="Content Placeholder 2"/>
          <p:cNvSpPr>
            <a:spLocks noGrp="1"/>
          </p:cNvSpPr>
          <p:nvPr>
            <p:ph idx="4294967295"/>
          </p:nvPr>
        </p:nvSpPr>
        <p:spPr>
          <a:xfrm>
            <a:off x="428625" y="1285875"/>
            <a:ext cx="8229600" cy="4525963"/>
          </a:xfrm>
        </p:spPr>
        <p:txBody>
          <a:bodyPr/>
          <a:lstStyle/>
          <a:p>
            <a:r>
              <a:rPr lang="en-US" altLang="en-US" sz="2800" smtClean="0">
                <a:solidFill>
                  <a:srgbClr val="FFFF00"/>
                </a:solidFill>
              </a:rPr>
              <a:t>Notification of death by wailing and other expressions of grief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Donning of white clothing, shoes and hoods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Bathing of the corpse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Transfer of food, money, and goods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Preparation and installation of a soul tablet (placed on domestic altar; family shrine)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Performance of rites by ritual specialist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Sealing the corpse in airtight coffin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Expusion of coffin from the community</a:t>
            </a:r>
            <a:endParaRPr lang="en-GB" altLang="en-US" sz="28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Han dynasty China</a:t>
            </a:r>
            <a:endParaRPr lang="en-US" altLang="en-US" smtClean="0">
              <a:solidFill>
                <a:srgbClr val="FFFF00"/>
              </a:solidFill>
            </a:endParaRPr>
          </a:p>
        </p:txBody>
      </p:sp>
      <p:pic>
        <p:nvPicPr>
          <p:cNvPr id="15363" name="Picture 10" descr="Han Dynasty China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90750"/>
            <a:ext cx="4038600" cy="3344863"/>
          </a:xfrm>
        </p:spPr>
      </p:pic>
      <p:pic>
        <p:nvPicPr>
          <p:cNvPr id="15364" name="Content Placeholder 5" descr="Map of Han Kingdoms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24475" y="1600200"/>
            <a:ext cx="2686050" cy="45259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Fundorte Han Zeit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2275" y="260350"/>
            <a:ext cx="5905500" cy="64674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1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The Secret of Lingshan </a:t>
            </a:r>
            <a:r>
              <a:rPr lang="zh-CN" altLang="en-US" dirty="0" smtClean="0">
                <a:solidFill>
                  <a:schemeClr val="bg2">
                    <a:lumMod val="75000"/>
                  </a:schemeClr>
                </a:solidFill>
              </a:rPr>
              <a:t>陵山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7411" name="Content Placeholder 6" descr="Lingshan mound.WM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85875" y="1285875"/>
            <a:ext cx="6592888" cy="5307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>
              <a:solidFill>
                <a:srgbClr val="FFFF00"/>
              </a:solidFill>
            </a:endParaRPr>
          </a:p>
        </p:txBody>
      </p:sp>
      <p:pic>
        <p:nvPicPr>
          <p:cNvPr id="18435" name="Content Placeholder 4" descr="Jade suit Dou Wa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775" y="476250"/>
            <a:ext cx="3584575" cy="5853113"/>
          </a:xfrm>
        </p:spPr>
      </p:pic>
      <p:sp>
        <p:nvSpPr>
          <p:cNvPr id="18436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3200" b="1" i="1" smtClean="0">
                <a:solidFill>
                  <a:srgbClr val="FFFF00"/>
                </a:solidFill>
              </a:rPr>
              <a:t>yu yi </a:t>
            </a:r>
            <a:r>
              <a:rPr lang="zh-CN" altLang="en-US" sz="3200" b="1" smtClean="0">
                <a:solidFill>
                  <a:srgbClr val="FFFF00"/>
                </a:solidFill>
              </a:rPr>
              <a:t>玉衣 </a:t>
            </a:r>
          </a:p>
          <a:p>
            <a:pPr eaLnBrk="1" hangingPunct="1"/>
            <a:r>
              <a:rPr lang="en-US" altLang="zh-CN" sz="3200" b="1" smtClean="0">
                <a:solidFill>
                  <a:srgbClr val="FFFF00"/>
                </a:solidFill>
              </a:rPr>
              <a:t>“jade suit”</a:t>
            </a:r>
            <a:endParaRPr lang="en-US" altLang="en-US" sz="3200" b="1" smtClean="0">
              <a:solidFill>
                <a:srgbClr val="FFFF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The royal couple</a:t>
            </a:r>
            <a:endParaRPr lang="en-US" altLang="en-US" smtClean="0">
              <a:solidFill>
                <a:srgbClr val="FFFF00"/>
              </a:solidFill>
            </a:endParaRPr>
          </a:p>
        </p:txBody>
      </p:sp>
      <p:sp>
        <p:nvSpPr>
          <p:cNvPr id="19459" name="Rectangle 5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Liu Sheng </a:t>
            </a:r>
            <a:r>
              <a:rPr lang="zh-CN" altLang="en-GB" smtClean="0">
                <a:solidFill>
                  <a:srgbClr val="FFFF00"/>
                </a:solidFill>
              </a:rPr>
              <a:t>劉勝</a:t>
            </a:r>
          </a:p>
          <a:p>
            <a:pPr eaLnBrk="1" hangingPunct="1"/>
            <a:r>
              <a:rPr lang="en-US" altLang="zh-CN" smtClean="0">
                <a:solidFill>
                  <a:srgbClr val="FFFF00"/>
                </a:solidFill>
              </a:rPr>
              <a:t>King Jing of Zhongshan</a:t>
            </a:r>
            <a:r>
              <a:rPr lang="zh-CN" altLang="en-US" smtClean="0">
                <a:solidFill>
                  <a:srgbClr val="FFFF00"/>
                </a:solidFill>
              </a:rPr>
              <a:t>中山靖王 </a:t>
            </a:r>
            <a:r>
              <a:rPr lang="en-US" altLang="zh-CN" smtClean="0">
                <a:solidFill>
                  <a:srgbClr val="FFFF00"/>
                </a:solidFill>
              </a:rPr>
              <a:t>(r. 154-112)</a:t>
            </a:r>
          </a:p>
          <a:p>
            <a:pPr eaLnBrk="1" hangingPunct="1"/>
            <a:r>
              <a:rPr lang="en-GB" altLang="zh-CN" smtClean="0">
                <a:solidFill>
                  <a:srgbClr val="FFFF00"/>
                </a:solidFill>
              </a:rPr>
              <a:t>Father: Han Jingdi (r. 157-141)</a:t>
            </a:r>
          </a:p>
          <a:p>
            <a:pPr eaLnBrk="1" hangingPunct="1"/>
            <a:r>
              <a:rPr lang="en-GB" altLang="zh-CN" smtClean="0">
                <a:solidFill>
                  <a:srgbClr val="FFFF00"/>
                </a:solidFill>
              </a:rPr>
              <a:t>Mother: Lady Jia </a:t>
            </a:r>
            <a:r>
              <a:rPr lang="zh-CN" altLang="en-GB" smtClean="0">
                <a:solidFill>
                  <a:srgbClr val="FFFF00"/>
                </a:solidFill>
              </a:rPr>
              <a:t>賈夫人 </a:t>
            </a:r>
            <a:endParaRPr lang="zh-CN" altLang="en-US" smtClean="0">
              <a:solidFill>
                <a:srgbClr val="FFFF00"/>
              </a:solidFill>
            </a:endParaRPr>
          </a:p>
        </p:txBody>
      </p:sp>
      <p:sp>
        <p:nvSpPr>
          <p:cNvPr id="19460" name="Rectangle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solidFill>
                  <a:srgbClr val="FFFF00"/>
                </a:solidFill>
              </a:rPr>
              <a:t>Princess Dou Wan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zh-CN" altLang="en-US" smtClean="0">
                <a:solidFill>
                  <a:srgbClr val="FFFF00"/>
                </a:solidFill>
              </a:rPr>
              <a:t>竇綰</a:t>
            </a:r>
            <a:r>
              <a:rPr lang="zh-CN" altLang="en-GB" smtClean="0">
                <a:solidFill>
                  <a:srgbClr val="FFFF00"/>
                </a:solidFill>
              </a:rPr>
              <a:t> </a:t>
            </a:r>
            <a:r>
              <a:rPr lang="en-GB" altLang="zh-CN" smtClean="0">
                <a:solidFill>
                  <a:srgbClr val="FFFF00"/>
                </a:solidFill>
              </a:rPr>
              <a:t>(d. 112-104 BCE)</a:t>
            </a:r>
            <a:endParaRPr lang="en-US" altLang="zh-CN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Content Placeholder 2" descr="Map of Han Kingdoms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0313" y="214313"/>
            <a:ext cx="3787775" cy="638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Content Placeholder 2" descr="Small slide of Zhongshan kingdom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0188" y="571500"/>
            <a:ext cx="6137275" cy="585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Content Placeholder 2" descr="Entrance Mancheng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1563" y="714375"/>
            <a:ext cx="7062787" cy="55499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Lingshan mound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476250"/>
            <a:ext cx="7251700" cy="5837238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071563" y="1285875"/>
            <a:ext cx="6858000" cy="1816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en-US" sz="2800" dirty="0">
              <a:solidFill>
                <a:srgbClr val="FFFF00"/>
              </a:solidFill>
              <a:latin typeface="+mn-lt"/>
              <a:cs typeface="Arial" charset="0"/>
            </a:endParaRPr>
          </a:p>
          <a:p>
            <a:pPr>
              <a:defRPr/>
            </a:pPr>
            <a:r>
              <a:rPr lang="en-US" sz="2800" i="1" dirty="0" err="1">
                <a:solidFill>
                  <a:srgbClr val="FFFF00"/>
                </a:solidFill>
                <a:latin typeface="+mn-lt"/>
                <a:cs typeface="Arial" charset="0"/>
              </a:rPr>
              <a:t>fangshi</a:t>
            </a:r>
            <a:r>
              <a:rPr lang="en-US" sz="2800" i="1" dirty="0">
                <a:solidFill>
                  <a:srgbClr val="FFFF00"/>
                </a:solidFill>
                <a:latin typeface="+mn-lt"/>
                <a:cs typeface="Arial" charset="0"/>
              </a:rPr>
              <a:t> </a:t>
            </a:r>
            <a:r>
              <a:rPr lang="zh-CN" altLang="en-US" sz="2800" dirty="0">
                <a:solidFill>
                  <a:srgbClr val="FFFF00"/>
                </a:solidFill>
                <a:latin typeface="+mn-lt"/>
                <a:cs typeface="Arial" charset="0"/>
              </a:rPr>
              <a:t>方士 </a:t>
            </a:r>
            <a:r>
              <a:rPr lang="en-US" altLang="zh-CN" sz="2800" dirty="0">
                <a:solidFill>
                  <a:srgbClr val="FFFF00"/>
                </a:solidFill>
                <a:latin typeface="+mn-lt"/>
                <a:cs typeface="Arial" charset="0"/>
              </a:rPr>
              <a:t>“magicians”; “masters of recipes”</a:t>
            </a:r>
          </a:p>
          <a:p>
            <a:pPr>
              <a:defRPr/>
            </a:pPr>
            <a:endParaRPr lang="en-US" sz="2800" dirty="0">
              <a:solidFill>
                <a:srgbClr val="FFFF00"/>
              </a:solidFill>
              <a:latin typeface="+mn-lt"/>
              <a:cs typeface="Arial" charset="0"/>
            </a:endParaRPr>
          </a:p>
          <a:p>
            <a:pPr>
              <a:defRPr/>
            </a:pPr>
            <a:r>
              <a:rPr lang="en-US" sz="2800" i="1" dirty="0" err="1">
                <a:solidFill>
                  <a:srgbClr val="FFFF00"/>
                </a:solidFill>
                <a:latin typeface="+mn-lt"/>
                <a:cs typeface="Arial" charset="0"/>
              </a:rPr>
              <a:t>bu</a:t>
            </a:r>
            <a:r>
              <a:rPr lang="en-US" sz="2800" i="1" dirty="0">
                <a:solidFill>
                  <a:srgbClr val="FFFF00"/>
                </a:solidFill>
                <a:latin typeface="+mn-lt"/>
                <a:cs typeface="Arial" charset="0"/>
              </a:rPr>
              <a:t> </a:t>
            </a:r>
            <a:r>
              <a:rPr lang="en-US" sz="2800" i="1" dirty="0" err="1">
                <a:solidFill>
                  <a:srgbClr val="FFFF00"/>
                </a:solidFill>
                <a:latin typeface="+mn-lt"/>
                <a:cs typeface="Arial" charset="0"/>
              </a:rPr>
              <a:t>si</a:t>
            </a:r>
            <a:r>
              <a:rPr lang="en-US" sz="2800" i="1" dirty="0">
                <a:solidFill>
                  <a:srgbClr val="FFFF00"/>
                </a:solidFill>
                <a:latin typeface="+mn-lt"/>
                <a:cs typeface="Arial" charset="0"/>
              </a:rPr>
              <a:t> </a:t>
            </a:r>
            <a:r>
              <a:rPr lang="en-US" sz="2800" i="1" dirty="0" err="1">
                <a:solidFill>
                  <a:srgbClr val="FFFF00"/>
                </a:solidFill>
                <a:latin typeface="+mn-lt"/>
                <a:cs typeface="Arial" charset="0"/>
              </a:rPr>
              <a:t>zhi</a:t>
            </a:r>
            <a:r>
              <a:rPr lang="en-US" sz="2800" i="1" dirty="0">
                <a:solidFill>
                  <a:srgbClr val="FFFF00"/>
                </a:solidFill>
                <a:latin typeface="+mn-lt"/>
                <a:cs typeface="Arial" charset="0"/>
              </a:rPr>
              <a:t> </a:t>
            </a:r>
            <a:r>
              <a:rPr lang="en-US" sz="2800" i="1" dirty="0" err="1">
                <a:solidFill>
                  <a:srgbClr val="FFFF00"/>
                </a:solidFill>
                <a:latin typeface="+mn-lt"/>
                <a:cs typeface="Arial" charset="0"/>
              </a:rPr>
              <a:t>yao</a:t>
            </a:r>
            <a:r>
              <a:rPr lang="en-US" sz="2800" i="1" dirty="0">
                <a:solidFill>
                  <a:srgbClr val="FFFF00"/>
                </a:solidFill>
                <a:latin typeface="+mn-lt"/>
                <a:cs typeface="Arial" charset="0"/>
              </a:rPr>
              <a:t> </a:t>
            </a:r>
            <a:r>
              <a:rPr lang="zh-CN" altLang="en-US" sz="2800" dirty="0">
                <a:solidFill>
                  <a:srgbClr val="FFFF00"/>
                </a:solidFill>
                <a:latin typeface="+mn-lt"/>
                <a:cs typeface="Arial" charset="0"/>
              </a:rPr>
              <a:t>不死之</a:t>
            </a:r>
            <a:r>
              <a:rPr lang="zh-CN" altLang="en-US" sz="2800" dirty="0">
                <a:solidFill>
                  <a:srgbClr val="FFFF00"/>
                </a:solidFill>
                <a:latin typeface="Arial" charset="0"/>
                <a:cs typeface="Arial" charset="0"/>
              </a:rPr>
              <a:t>藥</a:t>
            </a:r>
            <a:r>
              <a:rPr lang="en-US" altLang="zh-CN" sz="2800" dirty="0">
                <a:solidFill>
                  <a:srgbClr val="FFFF00"/>
                </a:solidFill>
                <a:latin typeface="Arial" charset="0"/>
                <a:cs typeface="Arial" charset="0"/>
              </a:rPr>
              <a:t> “drug of no-death”</a:t>
            </a:r>
            <a:endParaRPr lang="en-US" sz="2800" i="1" dirty="0">
              <a:solidFill>
                <a:srgbClr val="FFFF00"/>
              </a:solidFill>
              <a:latin typeface="+mn-lt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smtClean="0">
                <a:solidFill>
                  <a:srgbClr val="FFFF00"/>
                </a:solidFill>
              </a:rPr>
              <a:t>Basic beliefs concerning the afterlife</a:t>
            </a:r>
            <a:endParaRPr lang="en-GB" altLang="en-US" sz="3600" smtClean="0">
              <a:solidFill>
                <a:srgbClr val="FFFF00"/>
              </a:solidFill>
            </a:endParaRPr>
          </a:p>
        </p:txBody>
      </p:sp>
      <p:sp>
        <p:nvSpPr>
          <p:cNvPr id="25603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solidFill>
                  <a:srgbClr val="FFFF00"/>
                </a:solidFill>
              </a:rPr>
              <a:t>spirits of the dead could be harmful or beneficial to the living depending on whether or not they were properly taken care of</a:t>
            </a:r>
          </a:p>
          <a:p>
            <a:pPr>
              <a:buFont typeface="Wingdings" panose="05000000000000000000" pitchFamily="2" charset="2"/>
              <a:buChar char="à"/>
            </a:pPr>
            <a:endParaRPr lang="en-US" altLang="en-US" smtClean="0">
              <a:solidFill>
                <a:srgbClr val="FFFF00"/>
              </a:solidFill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en-US" altLang="en-US" smtClean="0">
                <a:solidFill>
                  <a:srgbClr val="FFFF00"/>
                </a:solidFill>
                <a:sym typeface="Wingdings" panose="05000000000000000000" pitchFamily="2" charset="2"/>
              </a:rPr>
              <a:t>The dead can become ghosts and haunt the living (premature death; lack of offerings; etc.)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US" altLang="en-US" smtClean="0">
                <a:solidFill>
                  <a:srgbClr val="FFFF00"/>
                </a:solidFill>
                <a:sym typeface="Wingdings" panose="05000000000000000000" pitchFamily="2" charset="2"/>
              </a:rPr>
              <a:t> The dead are not completely cut off from the living; </a:t>
            </a:r>
            <a:r>
              <a:rPr lang="en-US" altLang="en-US" b="1" smtClean="0">
                <a:solidFill>
                  <a:srgbClr val="FFFF00"/>
                </a:solidFill>
                <a:sym typeface="Wingdings" panose="05000000000000000000" pitchFamily="2" charset="2"/>
              </a:rPr>
              <a:t>interaction between living and dead</a:t>
            </a:r>
            <a:endParaRPr lang="en-GB" altLang="en-US" b="1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Basic beliefs…</a:t>
            </a: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Humans consist of several souls (precise number subject to variation; 3 or 7)</a:t>
            </a:r>
          </a:p>
          <a:p>
            <a:r>
              <a:rPr lang="en-US" altLang="en-US" smtClean="0">
                <a:solidFill>
                  <a:srgbClr val="FFFF00"/>
                </a:solidFill>
              </a:rPr>
              <a:t>Souls separate after a person has died</a:t>
            </a:r>
          </a:p>
          <a:p>
            <a:r>
              <a:rPr lang="en-US" altLang="en-US" smtClean="0">
                <a:solidFill>
                  <a:srgbClr val="FFFF00"/>
                </a:solidFill>
              </a:rPr>
              <a:t>Some souls move upwards, some reside in the grave or underworld</a:t>
            </a:r>
          </a:p>
          <a:p>
            <a:r>
              <a:rPr lang="en-US" altLang="en-US" smtClean="0">
                <a:solidFill>
                  <a:srgbClr val="FFFF00"/>
                </a:solidFill>
              </a:rPr>
              <a:t>Aim of the tomb is to provide a home for the soul</a:t>
            </a:r>
            <a:endParaRPr lang="en-GB" altLang="en-US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 descr="Hun and Po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63788" y="274638"/>
            <a:ext cx="4414837" cy="585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11" descr="Mawangdui banner full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8750" y="274638"/>
            <a:ext cx="3744913" cy="585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5" descr="Mawangdui banner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8738" y="274638"/>
            <a:ext cx="3944937" cy="585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Basic beliefs…</a:t>
            </a: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428625" y="1214438"/>
            <a:ext cx="8229600" cy="4525962"/>
          </a:xfrm>
        </p:spPr>
        <p:txBody>
          <a:bodyPr/>
          <a:lstStyle/>
          <a:p>
            <a:r>
              <a:rPr lang="en-US" altLang="en-US" sz="2800" smtClean="0">
                <a:solidFill>
                  <a:srgbClr val="FFFF00"/>
                </a:solidFill>
              </a:rPr>
              <a:t>The otherworld, the realm of the spirits and ghost is organised like the world of the living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Jade Emperor at the top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Officials have specific areas of jurisdiction (e.g. underworld prisons)</a:t>
            </a:r>
          </a:p>
          <a:p>
            <a:r>
              <a:rPr lang="en-US" altLang="en-US" sz="2800" smtClean="0">
                <a:solidFill>
                  <a:srgbClr val="FFFF00"/>
                </a:solidFill>
              </a:rPr>
              <a:t>Registers with the names of deceased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US" altLang="en-US" sz="2800" smtClean="0">
                <a:solidFill>
                  <a:srgbClr val="FFFF00"/>
                </a:solidFill>
                <a:sym typeface="Wingdings" panose="05000000000000000000" pitchFamily="2" charset="2"/>
              </a:rPr>
              <a:t>The duty of the family is to ensure the safe passage of the deceased through the underworld bureaucracy (rescue from hell)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US" altLang="en-US" sz="2800" smtClean="0">
                <a:solidFill>
                  <a:srgbClr val="FFFF00"/>
                </a:solidFill>
                <a:sym typeface="Wingdings" panose="05000000000000000000" pitchFamily="2" charset="2"/>
              </a:rPr>
              <a:t>Life after death should replicate life on earth</a:t>
            </a:r>
            <a:endParaRPr lang="en-GB" altLang="en-US" sz="28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3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 sz="3200" i="1" smtClean="0"/>
              <a:t/>
            </a:r>
            <a:br>
              <a:rPr lang="en-GB" altLang="en-US" sz="3200" i="1" smtClean="0"/>
            </a:br>
            <a:r>
              <a:rPr lang="en-GB" altLang="en-US" sz="3200" i="1" smtClean="0">
                <a:solidFill>
                  <a:srgbClr val="FFFF00"/>
                </a:solidFill>
              </a:rPr>
              <a:t>Chuci</a:t>
            </a:r>
            <a:r>
              <a:rPr lang="en-GB" altLang="en-US" sz="3200" smtClean="0">
                <a:solidFill>
                  <a:srgbClr val="FFFF00"/>
                </a:solidFill>
              </a:rPr>
              <a:t> “Songs from Chu” </a:t>
            </a:r>
            <a:br>
              <a:rPr lang="en-GB" altLang="en-US" sz="3200" smtClean="0">
                <a:solidFill>
                  <a:srgbClr val="FFFF00"/>
                </a:solidFill>
              </a:rPr>
            </a:br>
            <a:r>
              <a:rPr lang="en-GB" altLang="en-US" sz="3200" smtClean="0">
                <a:solidFill>
                  <a:srgbClr val="FFFF00"/>
                </a:solidFill>
              </a:rPr>
              <a:t>(3</a:t>
            </a:r>
            <a:r>
              <a:rPr lang="en-GB" altLang="en-US" sz="3200" baseline="30000" smtClean="0">
                <a:solidFill>
                  <a:srgbClr val="FFFF00"/>
                </a:solidFill>
              </a:rPr>
              <a:t>rd</a:t>
            </a:r>
            <a:r>
              <a:rPr lang="en-GB" altLang="en-US" sz="3200" smtClean="0">
                <a:solidFill>
                  <a:srgbClr val="FFFF00"/>
                </a:solidFill>
              </a:rPr>
              <a:t> century BC)</a:t>
            </a:r>
            <a:r>
              <a:rPr lang="en-GB" altLang="en-US" smtClean="0">
                <a:solidFill>
                  <a:srgbClr val="FFFF00"/>
                </a:solidFill>
              </a:rPr>
              <a:t/>
            </a:r>
            <a:br>
              <a:rPr lang="en-GB" altLang="en-US" smtClean="0">
                <a:solidFill>
                  <a:srgbClr val="FFFF00"/>
                </a:solidFill>
              </a:rPr>
            </a:br>
            <a:endParaRPr lang="en-GB" altLang="en-US" smtClean="0">
              <a:solidFill>
                <a:srgbClr val="FFFF00"/>
              </a:solidFill>
            </a:endParaRPr>
          </a:p>
        </p:txBody>
      </p:sp>
      <p:sp>
        <p:nvSpPr>
          <p:cNvPr id="31747" name="Content Placeholder 4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“O Soul, go not to the West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Where level wastes of sand stretch on and on;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And demons rage, swine-headed, hairy-skinned,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With bulging eyes;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Who in wild laughter gnash projecting fangs.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Oh Soul, go not to the West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Where many perils wait!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mtClean="0">
                <a:solidFill>
                  <a:srgbClr val="FFFF00"/>
                </a:solidFill>
              </a:rPr>
              <a:t>O Soul, come back to idleness and peace.”</a:t>
            </a:r>
          </a:p>
          <a:p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solidFill>
                  <a:srgbClr val="FFFF00"/>
                </a:solidFill>
              </a:rPr>
              <a:t>Tomb no. 1		Tomb no. 2</a:t>
            </a:r>
            <a:endParaRPr lang="en-US" altLang="en-US" smtClean="0">
              <a:solidFill>
                <a:srgbClr val="FFFF00"/>
              </a:solidFill>
            </a:endParaRPr>
          </a:p>
        </p:txBody>
      </p:sp>
      <p:pic>
        <p:nvPicPr>
          <p:cNvPr id="32771" name="Picture 7" descr="groundplan tomb 1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74913"/>
            <a:ext cx="4038600" cy="2776537"/>
          </a:xfrm>
        </p:spPr>
      </p:pic>
      <p:pic>
        <p:nvPicPr>
          <p:cNvPr id="32772" name="Picture 8" descr="groundplan tomb2"/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21300" y="1600200"/>
            <a:ext cx="269240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Content Placeholder 2" descr="Mancheng tomb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7250" y="1428750"/>
            <a:ext cx="7585075" cy="39925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Content Placeholder 2" descr="Entrance Mancheng.JPG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1563" y="714375"/>
            <a:ext cx="7062787" cy="5549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Content Placeholder 2" descr="Vorratskammer Mancheng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0125" y="571500"/>
            <a:ext cx="7273925" cy="59261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Central chamber (</a:t>
            </a:r>
            <a:r>
              <a:rPr lang="en-US" i="1" dirty="0" err="1" smtClean="0">
                <a:solidFill>
                  <a:schemeClr val="bg2">
                    <a:lumMod val="75000"/>
                  </a:schemeClr>
                </a:solidFill>
              </a:rPr>
              <a:t>zhong</a:t>
            </a:r>
            <a:r>
              <a:rPr lang="en-US" i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US" i="1" dirty="0" err="1" smtClean="0">
                <a:solidFill>
                  <a:schemeClr val="bg2">
                    <a:lumMod val="75000"/>
                  </a:schemeClr>
                </a:solidFill>
              </a:rPr>
              <a:t>shi</a:t>
            </a:r>
            <a:r>
              <a:rPr lang="en-US" i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zh-CN" altLang="en-US" dirty="0" smtClean="0">
                <a:solidFill>
                  <a:schemeClr val="bg2">
                    <a:lumMod val="75000"/>
                  </a:schemeClr>
                </a:solidFill>
              </a:rPr>
              <a:t>中室</a:t>
            </a:r>
            <a:r>
              <a:rPr lang="en-US" altLang="zh-CN" dirty="0" smtClean="0">
                <a:solidFill>
                  <a:schemeClr val="bg2">
                    <a:lumMod val="75000"/>
                  </a:schemeClr>
                </a:solidFill>
              </a:rPr>
              <a:t>)</a:t>
            </a:r>
            <a:endParaRPr lang="en-US" dirty="0" smtClean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6867" name="Content Placeholder 4" descr="Entrance to Liu Sheng's tomb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6438" y="1600200"/>
            <a:ext cx="3540125" cy="4525963"/>
          </a:xfrm>
        </p:spPr>
      </p:pic>
      <p:pic>
        <p:nvPicPr>
          <p:cNvPr id="36868" name="Content Placeholder 5" descr="Archaeologists working on the tomb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435225"/>
            <a:ext cx="4038600" cy="28559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 descr="Acupuncture needles colour"/>
          <p:cNvPicPr>
            <a:picLocks noChangeAspect="1" noChangeArrowheads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500063"/>
            <a:ext cx="8229600" cy="53990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38915" name="Content Placeholder 3" descr="Doppelphallus Mancheng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43000" y="2000250"/>
            <a:ext cx="6858000" cy="42973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Content Placeholder 2" descr="Grabkammer Eingang Mancheng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8688" y="642938"/>
            <a:ext cx="7146925" cy="58658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Content Placeholder 2" descr="Grabkammer Mancheng.JPG"/>
          <p:cNvPicPr>
            <a:picLocks noGrp="1" noChangeAspect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0125" y="428625"/>
            <a:ext cx="7361238" cy="6013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1987" name="Content Placeholder 5" descr="Halstopf mit Vogelschrift Mancheng 114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99050" y="1600200"/>
            <a:ext cx="3136900" cy="4525963"/>
          </a:xfrm>
        </p:spPr>
      </p:pic>
      <p:pic>
        <p:nvPicPr>
          <p:cNvPr id="41988" name="Content Placeholder 4" descr="Halstopf hu mit Drachen und Wolken Dekor Mancheng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0125" y="1600200"/>
            <a:ext cx="295275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3011" name="Content Placeholder 4" descr="Mancheng Boshan lu Black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6400" y="273050"/>
            <a:ext cx="3829050" cy="5853113"/>
          </a:xfrm>
        </p:spPr>
      </p:pic>
      <p:sp>
        <p:nvSpPr>
          <p:cNvPr id="43012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solidFill>
                  <a:srgbClr val="FFFF00"/>
                </a:solidFill>
              </a:rPr>
              <a:t>incense burner</a:t>
            </a:r>
          </a:p>
          <a:p>
            <a:pPr eaLnBrk="1" hangingPunct="1"/>
            <a:endParaRPr lang="en-GB" altLang="en-US" sz="2800" smtClean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2800" i="1" smtClean="0">
                <a:solidFill>
                  <a:srgbClr val="FFFF00"/>
                </a:solidFill>
              </a:rPr>
              <a:t>boshanlu</a:t>
            </a:r>
            <a:r>
              <a:rPr lang="en-GB" altLang="en-US" sz="2800" smtClean="0">
                <a:solidFill>
                  <a:srgbClr val="FFFF00"/>
                </a:solidFill>
              </a:rPr>
              <a:t> </a:t>
            </a:r>
            <a:r>
              <a:rPr lang="zh-CN" altLang="en-GB" sz="2800" smtClean="0">
                <a:solidFill>
                  <a:srgbClr val="FFFF00"/>
                </a:solidFill>
              </a:rPr>
              <a:t>博山爐</a:t>
            </a:r>
            <a:endParaRPr lang="zh-CN" altLang="en-US" sz="28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4035" name="Content Placeholder 4" descr="Mancheng Boshanlu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11675" y="273050"/>
            <a:ext cx="3238500" cy="5853113"/>
          </a:xfrm>
        </p:spPr>
      </p:pic>
      <p:sp>
        <p:nvSpPr>
          <p:cNvPr id="44036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5059" name="Content Placeholder 4" descr="Changxin deng Mancheng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1650" y="1600200"/>
            <a:ext cx="3949700" cy="4525963"/>
          </a:xfrm>
        </p:spPr>
      </p:pic>
      <p:pic>
        <p:nvPicPr>
          <p:cNvPr id="45060" name="Content Placeholder 5" descr="Changxin deng Mancheng 2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21250" y="1600200"/>
            <a:ext cx="349250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5" descr="Bi disk"/>
          <p:cNvPicPr>
            <a:picLocks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60638" y="274638"/>
            <a:ext cx="4022725" cy="58515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7107" name="Content Placeholder 4" descr="Sargschmuck Mancheng 109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7213" y="1600200"/>
            <a:ext cx="3838575" cy="4525963"/>
          </a:xfrm>
        </p:spPr>
      </p:pic>
      <p:pic>
        <p:nvPicPr>
          <p:cNvPr id="47108" name="Content Placeholder 5" descr="Sargschmuck Tiergesichtsmasken Mancheng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435225"/>
            <a:ext cx="4038600" cy="28559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48131" name="Picture 10" descr="spirit-money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4438" y="3141663"/>
            <a:ext cx="4032250" cy="2449512"/>
          </a:xfrm>
        </p:spPr>
      </p:pic>
      <p:pic>
        <p:nvPicPr>
          <p:cNvPr id="48132" name="Picture 11" descr="USD10000"/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4438" y="836613"/>
            <a:ext cx="4038600" cy="16494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433</TotalTime>
  <Words>1017</Words>
  <Application>Microsoft Office PowerPoint</Application>
  <PresentationFormat>On-screen Show (4:3)</PresentationFormat>
  <Paragraphs>123</Paragraphs>
  <Slides>56</Slides>
  <Notes>1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56</vt:i4>
      </vt:variant>
    </vt:vector>
  </HeadingPairs>
  <TitlesOfParts>
    <vt:vector size="62" baseType="lpstr">
      <vt:lpstr>Arial</vt:lpstr>
      <vt:lpstr>Calibri</vt:lpstr>
      <vt:lpstr>Wingdings</vt:lpstr>
      <vt:lpstr>宋体</vt:lpstr>
      <vt:lpstr>Office Theme</vt:lpstr>
      <vt:lpstr>Quadrant</vt:lpstr>
      <vt:lpstr>State and religion or ‘state religion’?</vt:lpstr>
      <vt:lpstr>Sources</vt:lpstr>
      <vt:lpstr>Qin Shihuangdi 秦始皇帝</vt:lpstr>
      <vt:lpstr>Han religion and imperial institution</vt:lpstr>
      <vt:lpstr>Heaven, man, and earth in synchronous motion </vt:lpstr>
      <vt:lpstr>State cult </vt:lpstr>
      <vt:lpstr>Major Han sites</vt:lpstr>
      <vt:lpstr>fangshi</vt:lpstr>
      <vt:lpstr>Kuang Heng’s reform; 31 BCE</vt:lpstr>
      <vt:lpstr>Local cults</vt:lpstr>
      <vt:lpstr>“Calling back the soul”:</vt:lpstr>
      <vt:lpstr>Why death and afterlife?</vt:lpstr>
      <vt:lpstr>Funeral expenditures</vt:lpstr>
      <vt:lpstr>Mao Mausoleum</vt:lpstr>
      <vt:lpstr>Sun Yatsen (1866-1925) Mausoleum</vt:lpstr>
      <vt:lpstr>Qin Shihuangdi’s (r. 221-210 BCE) Mausoleum</vt:lpstr>
      <vt:lpstr>Qin Shihuang’s Mausoleum Reconstruction I</vt:lpstr>
      <vt:lpstr>… Reconstruction II</vt:lpstr>
      <vt:lpstr>Terracotta Army</vt:lpstr>
      <vt:lpstr>Terracotta Army II</vt:lpstr>
      <vt:lpstr>PowerPoint Presentation</vt:lpstr>
      <vt:lpstr>PowerPoint Presentation</vt:lpstr>
      <vt:lpstr>Standard funerary rituals</vt:lpstr>
      <vt:lpstr>Han dynasty China</vt:lpstr>
      <vt:lpstr>PowerPoint Presentation</vt:lpstr>
      <vt:lpstr>The Secret of Lingshan 陵山</vt:lpstr>
      <vt:lpstr>PowerPoint Presentation</vt:lpstr>
      <vt:lpstr>The royal couple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Basic beliefs concerning the afterlife</vt:lpstr>
      <vt:lpstr>Basic beliefs…</vt:lpstr>
      <vt:lpstr>PowerPoint Presentation</vt:lpstr>
      <vt:lpstr>PowerPoint Presentation</vt:lpstr>
      <vt:lpstr>PowerPoint Presentation</vt:lpstr>
      <vt:lpstr>Basic beliefs…</vt:lpstr>
      <vt:lpstr> Chuci “Songs from Chu”  (3rd century BC) </vt:lpstr>
      <vt:lpstr>Tomb no. 1  Tomb no. 2</vt:lpstr>
      <vt:lpstr>PowerPoint Presentation</vt:lpstr>
      <vt:lpstr>PowerPoint Presentation</vt:lpstr>
      <vt:lpstr>PowerPoint Presentation</vt:lpstr>
      <vt:lpstr>Central chamber (zhong shi 中室)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Thomas Jansen</dc:creator>
  <cp:lastModifiedBy>Thomas</cp:lastModifiedBy>
  <cp:revision>72</cp:revision>
  <dcterms:created xsi:type="dcterms:W3CDTF">2007-11-04T10:30:34Z</dcterms:created>
  <dcterms:modified xsi:type="dcterms:W3CDTF">2015-11-26T10:16:03Z</dcterms:modified>
</cp:coreProperties>
</file>