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407" r:id="rId2"/>
    <p:sldId id="435" r:id="rId3"/>
    <p:sldId id="428" r:id="rId4"/>
    <p:sldId id="431" r:id="rId5"/>
    <p:sldId id="432" r:id="rId6"/>
    <p:sldId id="408" r:id="rId7"/>
    <p:sldId id="409" r:id="rId8"/>
    <p:sldId id="430" r:id="rId9"/>
    <p:sldId id="433" r:id="rId10"/>
    <p:sldId id="410" r:id="rId11"/>
    <p:sldId id="412" r:id="rId12"/>
    <p:sldId id="411" r:id="rId13"/>
    <p:sldId id="427" r:id="rId14"/>
    <p:sldId id="414" r:id="rId15"/>
    <p:sldId id="413" r:id="rId16"/>
    <p:sldId id="415" r:id="rId17"/>
    <p:sldId id="416" r:id="rId18"/>
    <p:sldId id="417" r:id="rId19"/>
    <p:sldId id="429" r:id="rId20"/>
    <p:sldId id="434" r:id="rId21"/>
    <p:sldId id="418" r:id="rId22"/>
    <p:sldId id="419" r:id="rId23"/>
    <p:sldId id="420" r:id="rId24"/>
    <p:sldId id="421" r:id="rId25"/>
    <p:sldId id="422" r:id="rId26"/>
    <p:sldId id="423" r:id="rId27"/>
    <p:sldId id="424" r:id="rId28"/>
    <p:sldId id="425" r:id="rId29"/>
    <p:sldId id="426" r:id="rId30"/>
    <p:sldId id="400" r:id="rId31"/>
    <p:sldId id="401" r:id="rId32"/>
    <p:sldId id="406" r:id="rId33"/>
    <p:sldId id="402" r:id="rId34"/>
    <p:sldId id="403" r:id="rId35"/>
    <p:sldId id="404" r:id="rId36"/>
    <p:sldId id="405" r:id="rId3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4"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B7AD"/>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3209" autoAdjust="0"/>
  </p:normalViewPr>
  <p:slideViewPr>
    <p:cSldViewPr snapToGrid="0">
      <p:cViewPr varScale="1">
        <p:scale>
          <a:sx n="64" d="100"/>
          <a:sy n="64" d="100"/>
        </p:scale>
        <p:origin x="48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2-10T17:11:07.978" idx="3">
    <p:pos x="10" y="10"/>
    <p:text>Add pictures</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2-10T17:11:20.022" idx="4">
    <p:pos x="10" y="10"/>
    <p:text>Change comments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30/03/2026</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a:t>
            </a:fld>
            <a:endParaRPr lang="en-GB" dirty="0"/>
          </a:p>
        </p:txBody>
      </p:sp>
    </p:spTree>
    <p:extLst>
      <p:ext uri="{BB962C8B-B14F-4D97-AF65-F5344CB8AC3E}">
        <p14:creationId xmlns:p14="http://schemas.microsoft.com/office/powerpoint/2010/main" val="2154440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32</a:t>
            </a:fld>
            <a:endParaRPr lang="en-GB" dirty="0"/>
          </a:p>
        </p:txBody>
      </p:sp>
    </p:spTree>
    <p:extLst>
      <p:ext uri="{BB962C8B-B14F-4D97-AF65-F5344CB8AC3E}">
        <p14:creationId xmlns:p14="http://schemas.microsoft.com/office/powerpoint/2010/main" val="913982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33</a:t>
            </a:fld>
            <a:endParaRPr lang="en-GB" dirty="0"/>
          </a:p>
        </p:txBody>
      </p:sp>
    </p:spTree>
    <p:extLst>
      <p:ext uri="{BB962C8B-B14F-4D97-AF65-F5344CB8AC3E}">
        <p14:creationId xmlns:p14="http://schemas.microsoft.com/office/powerpoint/2010/main" val="340806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A980931F-DD2E-4749-8625-BBDB359BF6BD}" type="slidenum">
              <a:rPr lang="en-GB" smtClean="0"/>
              <a:t>34</a:t>
            </a:fld>
            <a:endParaRPr lang="en-GB" dirty="0"/>
          </a:p>
        </p:txBody>
      </p:sp>
    </p:spTree>
    <p:extLst>
      <p:ext uri="{BB962C8B-B14F-4D97-AF65-F5344CB8AC3E}">
        <p14:creationId xmlns:p14="http://schemas.microsoft.com/office/powerpoint/2010/main" val="3460646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35</a:t>
            </a:fld>
            <a:endParaRPr lang="en-GB" dirty="0"/>
          </a:p>
        </p:txBody>
      </p:sp>
    </p:spTree>
    <p:extLst>
      <p:ext uri="{BB962C8B-B14F-4D97-AF65-F5344CB8AC3E}">
        <p14:creationId xmlns:p14="http://schemas.microsoft.com/office/powerpoint/2010/main" val="254233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36</a:t>
            </a:fld>
            <a:endParaRPr lang="en-GB" dirty="0"/>
          </a:p>
        </p:txBody>
      </p:sp>
    </p:spTree>
    <p:extLst>
      <p:ext uri="{BB962C8B-B14F-4D97-AF65-F5344CB8AC3E}">
        <p14:creationId xmlns:p14="http://schemas.microsoft.com/office/powerpoint/2010/main" val="4164031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45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944" y="2625375"/>
            <a:ext cx="4686300" cy="1325563"/>
          </a:xfrm>
        </p:spPr>
        <p:txBody>
          <a:bodyPr>
            <a:normAutofit fontScale="90000"/>
          </a:bodyPr>
          <a:lstStyle/>
          <a:p>
            <a:pPr algn="ctr"/>
            <a:r>
              <a:rPr lang="en-GB" dirty="0"/>
              <a:t>Languages, </a:t>
            </a:r>
            <a:br>
              <a:rPr lang="en-GB" dirty="0"/>
            </a:br>
            <a:r>
              <a:rPr lang="en-GB" dirty="0"/>
              <a:t>Literacy &amp; </a:t>
            </a:r>
            <a:br>
              <a:rPr lang="en-GB" dirty="0"/>
            </a:br>
            <a:r>
              <a:rPr lang="en-GB" dirty="0"/>
              <a:t>Communication</a:t>
            </a:r>
            <a:br>
              <a:rPr lang="en-GB"/>
            </a:br>
            <a:endParaRPr lang="en-GB" b="1" dirty="0"/>
          </a:p>
        </p:txBody>
      </p:sp>
      <p:pic>
        <p:nvPicPr>
          <p:cNvPr id="4" name="Picture 3"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2389" y="4155776"/>
            <a:ext cx="2287487" cy="2393121"/>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02880" y="37272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69387" y="372721"/>
            <a:ext cx="1903513" cy="2598241"/>
          </a:xfrm>
          <a:prstGeom prst="rect">
            <a:avLst/>
          </a:prstGeom>
          <a:ln w="38100">
            <a:solidFill>
              <a:srgbClr val="0070C0"/>
            </a:solidFill>
          </a:ln>
        </p:spPr>
      </p:pic>
      <p:pic>
        <p:nvPicPr>
          <p:cNvPr id="7" name="Picture 6" descr="Multicultural Kids Clip Art by LdyDitto | Teachers Pay ..."/>
          <p:cNvPicPr>
            <a:picLocks noChangeAspect="1"/>
          </p:cNvPicPr>
          <p:nvPr/>
        </p:nvPicPr>
        <p:blipFill rotWithShape="1">
          <a:blip r:embed="rId5">
            <a:extLst>
              <a:ext uri="{28A0092B-C50C-407E-A947-70E740481C1C}">
                <a14:useLocalDpi xmlns:a14="http://schemas.microsoft.com/office/drawing/2010/main" val="0"/>
              </a:ext>
            </a:extLst>
          </a:blip>
          <a:srcRect b="7937"/>
          <a:stretch/>
        </p:blipFill>
        <p:spPr>
          <a:xfrm>
            <a:off x="297832" y="247030"/>
            <a:ext cx="2620628" cy="2723932"/>
          </a:xfrm>
          <a:prstGeom prst="rect">
            <a:avLst/>
          </a:prstGeom>
          <a:ln w="38100">
            <a:solidFill>
              <a:srgbClr val="0070C0"/>
            </a:solidFill>
          </a:ln>
        </p:spPr>
      </p:pic>
      <p:pic>
        <p:nvPicPr>
          <p:cNvPr id="8" name="Picture 7" descr="Free photo Kids The Speech Bubble Clipart Colorful Boy ..."/>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79876" y="4155776"/>
            <a:ext cx="2031665" cy="2393121"/>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7404" y="3650414"/>
            <a:ext cx="2477716" cy="2825218"/>
          </a:xfrm>
          <a:prstGeom prst="rect">
            <a:avLst/>
          </a:prstGeom>
          <a:ln w="38100">
            <a:solidFill>
              <a:srgbClr val="0070C0"/>
            </a:solidFill>
          </a:ln>
        </p:spPr>
      </p:pic>
    </p:spTree>
    <p:extLst>
      <p:ext uri="{BB962C8B-B14F-4D97-AF65-F5344CB8AC3E}">
        <p14:creationId xmlns:p14="http://schemas.microsoft.com/office/powerpoint/2010/main" val="2855838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057" y="245307"/>
            <a:ext cx="10515600" cy="1325563"/>
          </a:xfrm>
        </p:spPr>
        <p:txBody>
          <a:bodyPr/>
          <a:lstStyle/>
          <a:p>
            <a:r>
              <a:rPr lang="en-GB" dirty="0"/>
              <a:t>Overview of the AoLEs</a:t>
            </a:r>
          </a:p>
        </p:txBody>
      </p:sp>
      <p:pic>
        <p:nvPicPr>
          <p:cNvPr id="6" name="Content Placeholder 5"/>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9816" t="25290" r="20983" b="16305"/>
          <a:stretch/>
        </p:blipFill>
        <p:spPr>
          <a:xfrm>
            <a:off x="2169335" y="1418897"/>
            <a:ext cx="8082835" cy="5316132"/>
          </a:xfrm>
        </p:spPr>
      </p:pic>
    </p:spTree>
    <p:extLst>
      <p:ext uri="{BB962C8B-B14F-4D97-AF65-F5344CB8AC3E}">
        <p14:creationId xmlns:p14="http://schemas.microsoft.com/office/powerpoint/2010/main" val="4232259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dirty="0"/>
              <a:t>The new curriculum</a:t>
            </a:r>
          </a:p>
        </p:txBody>
      </p:sp>
      <p:sp>
        <p:nvSpPr>
          <p:cNvPr id="3" name="Content Placeholder 2"/>
          <p:cNvSpPr>
            <a:spLocks noGrp="1"/>
          </p:cNvSpPr>
          <p:nvPr>
            <p:ph idx="1"/>
          </p:nvPr>
        </p:nvSpPr>
        <p:spPr>
          <a:xfrm>
            <a:off x="1049312" y="711820"/>
            <a:ext cx="10291997" cy="850280"/>
          </a:xfrm>
        </p:spPr>
        <p:txBody>
          <a:bodyPr>
            <a:normAutofit lnSpcReduction="10000"/>
          </a:bodyPr>
          <a:lstStyle/>
          <a:p>
            <a:pPr marL="0" indent="0" algn="ctr">
              <a:buNone/>
            </a:pPr>
            <a:r>
              <a:rPr lang="en-GB" dirty="0"/>
              <a:t>The Languages, Literacy and Communication part of Curriculum 2022 is split into </a:t>
            </a:r>
            <a:r>
              <a:rPr lang="en-GB" b="1" dirty="0"/>
              <a:t>4 What Matter Statements</a:t>
            </a:r>
          </a:p>
        </p:txBody>
      </p:sp>
      <p:sp>
        <p:nvSpPr>
          <p:cNvPr id="4" name="TextBox 3"/>
          <p:cNvSpPr txBox="1"/>
          <p:nvPr/>
        </p:nvSpPr>
        <p:spPr>
          <a:xfrm>
            <a:off x="242729" y="4989324"/>
            <a:ext cx="2375941" cy="1754326"/>
          </a:xfrm>
          <a:prstGeom prst="rect">
            <a:avLst/>
          </a:prstGeom>
          <a:noFill/>
          <a:ln w="28575">
            <a:solidFill>
              <a:schemeClr val="accent2">
                <a:lumMod val="20000"/>
                <a:lumOff val="80000"/>
              </a:schemeClr>
            </a:solidFill>
          </a:ln>
        </p:spPr>
        <p:txBody>
          <a:bodyPr wrap="square" rtlCol="0">
            <a:spAutoFit/>
          </a:bodyPr>
          <a:lstStyle/>
          <a:p>
            <a:pPr algn="ctr"/>
            <a:r>
              <a:rPr lang="en-GB" sz="3600" dirty="0"/>
              <a:t>WMS1: Languages connect us</a:t>
            </a:r>
          </a:p>
        </p:txBody>
      </p:sp>
      <p:sp>
        <p:nvSpPr>
          <p:cNvPr id="5" name="TextBox 4"/>
          <p:cNvSpPr txBox="1"/>
          <p:nvPr/>
        </p:nvSpPr>
        <p:spPr>
          <a:xfrm>
            <a:off x="9463798" y="3327330"/>
            <a:ext cx="2543688" cy="3416320"/>
          </a:xfrm>
          <a:prstGeom prst="rect">
            <a:avLst/>
          </a:prstGeom>
          <a:noFill/>
          <a:ln w="28575">
            <a:solidFill>
              <a:schemeClr val="accent2">
                <a:lumMod val="20000"/>
                <a:lumOff val="80000"/>
              </a:schemeClr>
            </a:solidFill>
          </a:ln>
        </p:spPr>
        <p:txBody>
          <a:bodyPr wrap="square" rtlCol="0">
            <a:spAutoFit/>
          </a:bodyPr>
          <a:lstStyle/>
          <a:p>
            <a:pPr algn="ctr"/>
            <a:r>
              <a:rPr lang="en-GB" sz="3600" dirty="0"/>
              <a:t>WMS4: Literature fires imagination and inspires creativity</a:t>
            </a:r>
          </a:p>
        </p:txBody>
      </p:sp>
      <p:sp>
        <p:nvSpPr>
          <p:cNvPr id="6" name="TextBox 5"/>
          <p:cNvSpPr txBox="1"/>
          <p:nvPr/>
        </p:nvSpPr>
        <p:spPr>
          <a:xfrm>
            <a:off x="2920111" y="2773332"/>
            <a:ext cx="2973476"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WMS2: Understanding language is the key to understanding the world around us</a:t>
            </a:r>
          </a:p>
        </p:txBody>
      </p:sp>
      <p:sp>
        <p:nvSpPr>
          <p:cNvPr id="7" name="TextBox 6"/>
          <p:cNvSpPr txBox="1"/>
          <p:nvPr/>
        </p:nvSpPr>
        <p:spPr>
          <a:xfrm>
            <a:off x="6045525" y="2773332"/>
            <a:ext cx="3109212"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526431" y="2898790"/>
            <a:ext cx="1675733" cy="1741790"/>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087251" y="1562100"/>
            <a:ext cx="1333290" cy="1520285"/>
          </a:xfrm>
          <a:prstGeom prst="rect">
            <a:avLst/>
          </a:prstGeom>
          <a:ln w="38100">
            <a:solidFill>
              <a:srgbClr val="0070C0"/>
            </a:solidFill>
          </a:ln>
        </p:spPr>
      </p:pic>
    </p:spTree>
    <p:extLst>
      <p:ext uri="{BB962C8B-B14F-4D97-AF65-F5344CB8AC3E}">
        <p14:creationId xmlns:p14="http://schemas.microsoft.com/office/powerpoint/2010/main" val="1035662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6431" y="1690688"/>
            <a:ext cx="4952588" cy="2585323"/>
          </a:xfrm>
          <a:prstGeom prst="rect">
            <a:avLst/>
          </a:prstGeom>
          <a:noFill/>
          <a:ln w="28575">
            <a:solidFill>
              <a:schemeClr val="accent2">
                <a:lumMod val="20000"/>
                <a:lumOff val="80000"/>
              </a:schemeClr>
            </a:solidFill>
          </a:ln>
        </p:spPr>
        <p:txBody>
          <a:bodyPr wrap="square" rtlCol="0">
            <a:spAutoFit/>
          </a:bodyPr>
          <a:lstStyle/>
          <a:p>
            <a:pPr algn="ctr"/>
            <a:r>
              <a:rPr lang="en-GB" sz="5400" dirty="0"/>
              <a:t>WMS1: Languages connect us</a:t>
            </a:r>
          </a:p>
        </p:txBody>
      </p:sp>
      <p:pic>
        <p:nvPicPr>
          <p:cNvPr id="5" name="Picture 4"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6391203" y="920705"/>
            <a:ext cx="4968153" cy="5163996"/>
          </a:xfrm>
          <a:prstGeom prst="rect">
            <a:avLst/>
          </a:prstGeom>
          <a:ln w="38100">
            <a:solidFill>
              <a:srgbClr val="0070C0"/>
            </a:solidFill>
          </a:ln>
        </p:spPr>
      </p:pic>
    </p:spTree>
    <p:extLst>
      <p:ext uri="{BB962C8B-B14F-4D97-AF65-F5344CB8AC3E}">
        <p14:creationId xmlns:p14="http://schemas.microsoft.com/office/powerpoint/2010/main" val="4886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Languages</a:t>
            </a:r>
          </a:p>
        </p:txBody>
      </p:sp>
      <p:sp>
        <p:nvSpPr>
          <p:cNvPr id="3" name="Content Placeholder 2"/>
          <p:cNvSpPr>
            <a:spLocks noGrp="1"/>
          </p:cNvSpPr>
          <p:nvPr>
            <p:ph idx="1"/>
          </p:nvPr>
        </p:nvSpPr>
        <p:spPr/>
        <p:txBody>
          <a:bodyPr>
            <a:normAutofit fontScale="85000" lnSpcReduction="20000"/>
          </a:bodyPr>
          <a:lstStyle/>
          <a:p>
            <a:r>
              <a:rPr lang="en-GB" dirty="0"/>
              <a:t>Languages connect us with people, places and communities. This Area is designed to equip learners, as citizens of a </a:t>
            </a:r>
            <a:r>
              <a:rPr lang="en-GB" b="1" dirty="0"/>
              <a:t>bilingual</a:t>
            </a:r>
            <a:r>
              <a:rPr lang="en-GB" dirty="0"/>
              <a:t> Wales in a </a:t>
            </a:r>
            <a:r>
              <a:rPr lang="en-GB" b="1" dirty="0"/>
              <a:t>multilingual </a:t>
            </a:r>
            <a:r>
              <a:rPr lang="en-GB" dirty="0"/>
              <a:t>world, with the ability to use Welsh, English and international languages. Meaningful learning experiences in a multilingual context go hand in hand with learning about one’s own cultural identity as well as the cultural identities of others. Engagement with this Area can therefore foster in learners pride in their sense of identity and belonging to Wales as well as the world.</a:t>
            </a:r>
          </a:p>
          <a:p>
            <a:r>
              <a:rPr lang="en-GB" dirty="0"/>
              <a:t> </a:t>
            </a:r>
          </a:p>
          <a:p>
            <a:r>
              <a:rPr lang="en-GB" dirty="0"/>
              <a:t>By raising an awareness of the diversity of languages from a young age, the aim is to enable learners to recognise similarities between languages and to embrace the differences between them. Learning and experience in this Area can support learners to develop an understanding of the origins, evolution and features of Welsh, English and international languages, providing them with a set of skills such as creativity, </a:t>
            </a:r>
            <a:r>
              <a:rPr lang="en-GB" b="1" dirty="0"/>
              <a:t>mediation,</a:t>
            </a:r>
            <a:r>
              <a:rPr lang="en-GB" dirty="0"/>
              <a:t> adaptability and empathy.</a:t>
            </a:r>
          </a:p>
        </p:txBody>
      </p:sp>
      <p:pic>
        <p:nvPicPr>
          <p:cNvPr id="4" name="Picture 3"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10305782" y="215498"/>
            <a:ext cx="1675733" cy="1741790"/>
          </a:xfrm>
          <a:prstGeom prst="rect">
            <a:avLst/>
          </a:prstGeom>
          <a:ln w="38100">
            <a:solidFill>
              <a:srgbClr val="0070C0"/>
            </a:solidFill>
          </a:ln>
        </p:spPr>
      </p:pic>
    </p:spTree>
    <p:extLst>
      <p:ext uri="{BB962C8B-B14F-4D97-AF65-F5344CB8AC3E}">
        <p14:creationId xmlns:p14="http://schemas.microsoft.com/office/powerpoint/2010/main" val="380273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13438" y="161086"/>
            <a:ext cx="9263818" cy="6634052"/>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1" y="247030"/>
            <a:ext cx="1675733" cy="1741790"/>
          </a:xfrm>
          <a:prstGeom prst="rect">
            <a:avLst/>
          </a:prstGeom>
          <a:ln w="38100">
            <a:solidFill>
              <a:srgbClr val="0070C0"/>
            </a:solidFill>
          </a:ln>
        </p:spPr>
      </p:pic>
    </p:spTree>
    <p:extLst>
      <p:ext uri="{BB962C8B-B14F-4D97-AF65-F5344CB8AC3E}">
        <p14:creationId xmlns:p14="http://schemas.microsoft.com/office/powerpoint/2010/main" val="1557090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51842" y="54416"/>
            <a:ext cx="9481186" cy="6615711"/>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2" y="247030"/>
            <a:ext cx="1793030" cy="1863710"/>
          </a:xfrm>
          <a:prstGeom prst="rect">
            <a:avLst/>
          </a:prstGeom>
          <a:ln w="38100">
            <a:solidFill>
              <a:srgbClr val="0070C0"/>
            </a:solidFill>
          </a:ln>
        </p:spPr>
      </p:pic>
    </p:spTree>
    <p:extLst>
      <p:ext uri="{BB962C8B-B14F-4D97-AF65-F5344CB8AC3E}">
        <p14:creationId xmlns:p14="http://schemas.microsoft.com/office/powerpoint/2010/main" val="387305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1390497"/>
            <a:ext cx="5634277"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WMS2: Understanding languages is key to understanding the world around us.</a:t>
            </a:r>
            <a:endParaRPr lang="en-GB" sz="5400" b="1" dirty="0"/>
          </a:p>
        </p:txBody>
      </p:sp>
      <p:pic>
        <p:nvPicPr>
          <p:cNvPr id="5" name="Picture 4" descr="A CANARY'S DIARY: ReWinD Ru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9550" y="201864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6057" y="2018641"/>
            <a:ext cx="1903513" cy="2598241"/>
          </a:xfrm>
          <a:prstGeom prst="rect">
            <a:avLst/>
          </a:prstGeom>
          <a:ln w="38100">
            <a:solidFill>
              <a:srgbClr val="0070C0"/>
            </a:solidFill>
          </a:ln>
        </p:spPr>
      </p:pic>
    </p:spTree>
    <p:extLst>
      <p:ext uri="{BB962C8B-B14F-4D97-AF65-F5344CB8AC3E}">
        <p14:creationId xmlns:p14="http://schemas.microsoft.com/office/powerpoint/2010/main" val="2664362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languages</a:t>
            </a:r>
          </a:p>
        </p:txBody>
      </p:sp>
      <p:sp>
        <p:nvSpPr>
          <p:cNvPr id="3" name="Content Placeholder 2"/>
          <p:cNvSpPr>
            <a:spLocks noGrp="1"/>
          </p:cNvSpPr>
          <p:nvPr>
            <p:ph idx="1"/>
          </p:nvPr>
        </p:nvSpPr>
        <p:spPr/>
        <p:txBody>
          <a:bodyPr>
            <a:normAutofit fontScale="92500" lnSpcReduction="20000"/>
          </a:bodyPr>
          <a:lstStyle/>
          <a:p>
            <a:r>
              <a:rPr lang="en-GB" dirty="0"/>
              <a:t>Languages and </a:t>
            </a:r>
            <a:r>
              <a:rPr lang="en-GB" b="1" dirty="0"/>
              <a:t>literacy</a:t>
            </a:r>
            <a:r>
              <a:rPr lang="en-GB" dirty="0"/>
              <a:t> are fundamental to human communication. They enable us to make sense of what is heard, read and seen, and thus to develop our understanding, empathy and our ability to respond and to </a:t>
            </a:r>
            <a:r>
              <a:rPr lang="en-GB" b="1" dirty="0"/>
              <a:t>mediate</a:t>
            </a:r>
            <a:r>
              <a:rPr lang="en-GB" dirty="0"/>
              <a:t> effectively.</a:t>
            </a:r>
          </a:p>
          <a:p>
            <a:r>
              <a:rPr lang="sq-AL" b="1" dirty="0"/>
              <a:t> </a:t>
            </a:r>
            <a:endParaRPr lang="en-GB" dirty="0"/>
          </a:p>
          <a:p>
            <a:r>
              <a:rPr lang="en-GB" dirty="0"/>
              <a:t>This Area aims to provide learners with opportunities to experience spoken and written language, as well as images, in a range of forms and </a:t>
            </a:r>
            <a:r>
              <a:rPr lang="en-GB" b="1" dirty="0"/>
              <a:t>genres</a:t>
            </a:r>
            <a:r>
              <a:rPr lang="en-GB" dirty="0"/>
              <a:t>. The rich and varied nature of these experiences can improve learners’ ability to become creative and enterprising in their use of Welsh, English and international languages. They can also help learners to develop the skills to become unbiased and critically-aware interpreters of what they hear, read and see in order to interact as capable, informed citizens of Wales and the world.</a:t>
            </a:r>
          </a:p>
          <a:p>
            <a:endParaRPr lang="en-GB" dirty="0"/>
          </a:p>
        </p:txBody>
      </p:sp>
      <p:pic>
        <p:nvPicPr>
          <p:cNvPr id="4" name="Picture 3" descr="Free vector graphic: Earphones, Boy, Headphone - Free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911778" y="127929"/>
            <a:ext cx="1144902" cy="1562759"/>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7429" y="127928"/>
            <a:ext cx="1242938" cy="1562759"/>
          </a:xfrm>
          <a:prstGeom prst="rect">
            <a:avLst/>
          </a:prstGeom>
          <a:ln w="38100">
            <a:solidFill>
              <a:srgbClr val="0070C0"/>
            </a:solidFill>
          </a:ln>
        </p:spPr>
      </p:pic>
    </p:spTree>
    <p:extLst>
      <p:ext uri="{BB962C8B-B14F-4D97-AF65-F5344CB8AC3E}">
        <p14:creationId xmlns:p14="http://schemas.microsoft.com/office/powerpoint/2010/main" val="4119825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371" t="21377" r="20983" b="17464"/>
          <a:stretch/>
        </p:blipFill>
        <p:spPr>
          <a:xfrm>
            <a:off x="173946" y="242994"/>
            <a:ext cx="9381534" cy="6522258"/>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3150" y="372719"/>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93758" y="372719"/>
            <a:ext cx="1144902" cy="1562759"/>
          </a:xfrm>
          <a:prstGeom prst="rect">
            <a:avLst/>
          </a:prstGeom>
          <a:ln w="38100">
            <a:solidFill>
              <a:srgbClr val="0070C0"/>
            </a:solidFill>
          </a:ln>
        </p:spPr>
      </p:pic>
    </p:spTree>
    <p:extLst>
      <p:ext uri="{BB962C8B-B14F-4D97-AF65-F5344CB8AC3E}">
        <p14:creationId xmlns:p14="http://schemas.microsoft.com/office/powerpoint/2010/main" val="140591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018" t="22101" r="20790" b="14855"/>
          <a:stretch/>
        </p:blipFill>
        <p:spPr>
          <a:xfrm>
            <a:off x="264599" y="197588"/>
            <a:ext cx="9162918" cy="6397864"/>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2716763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138" t="22094" r="20714" b="13647"/>
          <a:stretch/>
        </p:blipFill>
        <p:spPr>
          <a:xfrm>
            <a:off x="313508" y="233235"/>
            <a:ext cx="9224629" cy="6570111"/>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11243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rotWithShape="1">
          <a:blip r:embed="rId2" cstate="hqprint">
            <a:extLst>
              <a:ext uri="{28A0092B-C50C-407E-A947-70E740481C1C}">
                <a14:useLocalDpi xmlns:a14="http://schemas.microsoft.com/office/drawing/2010/main" val="0"/>
              </a:ext>
            </a:extLst>
          </a:blip>
          <a:srcRect l="21108" t="25790" r="23278" b="13587"/>
          <a:stretch/>
        </p:blipFill>
        <p:spPr>
          <a:xfrm>
            <a:off x="362989" y="413514"/>
            <a:ext cx="8544791" cy="6209651"/>
          </a:xfrm>
          <a:prstGeom prst="rect">
            <a:avLst/>
          </a:prstGeo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990102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6739" r="21176" b="11667"/>
          <a:stretch/>
        </p:blipFill>
        <p:spPr>
          <a:xfrm>
            <a:off x="0" y="205934"/>
            <a:ext cx="9307960" cy="6421890"/>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63709" y="372720"/>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09938" y="372721"/>
            <a:ext cx="1144902" cy="1562759"/>
          </a:xfrm>
          <a:prstGeom prst="rect">
            <a:avLst/>
          </a:prstGeom>
          <a:ln w="38100">
            <a:solidFill>
              <a:srgbClr val="0070C0"/>
            </a:solidFill>
          </a:ln>
        </p:spPr>
      </p:pic>
    </p:spTree>
    <p:extLst>
      <p:ext uri="{BB962C8B-B14F-4D97-AF65-F5344CB8AC3E}">
        <p14:creationId xmlns:p14="http://schemas.microsoft.com/office/powerpoint/2010/main" val="1749458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9614" t="27586" r="20554" b="10989"/>
          <a:stretch/>
        </p:blipFill>
        <p:spPr>
          <a:xfrm>
            <a:off x="413580" y="328137"/>
            <a:ext cx="9087245" cy="6219546"/>
          </a:xfrm>
          <a:prstGeom prst="rect">
            <a:avLst/>
          </a:prstGeom>
        </p:spPr>
      </p:pic>
      <p:pic>
        <p:nvPicPr>
          <p:cNvPr id="9" name="Picture 8"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10" name="Picture 9"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25232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888" t="25725" r="20403" b="9783"/>
          <a:stretch/>
        </p:blipFill>
        <p:spPr>
          <a:xfrm>
            <a:off x="320566" y="359247"/>
            <a:ext cx="8797158" cy="6334523"/>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2752688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887" t="23986" r="20790" b="10073"/>
          <a:stretch/>
        </p:blipFill>
        <p:spPr>
          <a:xfrm>
            <a:off x="207842" y="278326"/>
            <a:ext cx="8633197" cy="6397566"/>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7509" y="39558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826118" y="395581"/>
            <a:ext cx="1144902" cy="1562759"/>
          </a:xfrm>
          <a:prstGeom prst="rect">
            <a:avLst/>
          </a:prstGeom>
          <a:ln w="38100">
            <a:solidFill>
              <a:srgbClr val="0070C0"/>
            </a:solidFill>
          </a:ln>
        </p:spPr>
      </p:pic>
    </p:spTree>
    <p:extLst>
      <p:ext uri="{BB962C8B-B14F-4D97-AF65-F5344CB8AC3E}">
        <p14:creationId xmlns:p14="http://schemas.microsoft.com/office/powerpoint/2010/main" val="1613580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564" t="23117" r="21079" b="13840"/>
          <a:stretch/>
        </p:blipFill>
        <p:spPr>
          <a:xfrm>
            <a:off x="132694" y="133481"/>
            <a:ext cx="8885764" cy="6399515"/>
          </a:xfrm>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587184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3423" y="1787787"/>
            <a:ext cx="5403801"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WMS3: Expressing ourselves through languages is key to communication.</a:t>
            </a:r>
            <a:endParaRPr lang="en-GB" sz="5400" b="1" dirty="0"/>
          </a:p>
          <a:p>
            <a:pPr algn="ctr"/>
            <a:endParaRPr lang="en-GB" sz="5400" dirty="0"/>
          </a:p>
        </p:txBody>
      </p:sp>
      <p:pic>
        <p:nvPicPr>
          <p:cNvPr id="5" name="Picture 4"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604" y="2415262"/>
            <a:ext cx="2287487" cy="2393121"/>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8091" y="2415262"/>
            <a:ext cx="2031665" cy="2393121"/>
          </a:xfrm>
          <a:prstGeom prst="rect">
            <a:avLst/>
          </a:prstGeom>
          <a:ln w="38100">
            <a:solidFill>
              <a:srgbClr val="0070C0"/>
            </a:solidFill>
          </a:ln>
        </p:spPr>
      </p:pic>
    </p:spTree>
    <p:extLst>
      <p:ext uri="{BB962C8B-B14F-4D97-AF65-F5344CB8AC3E}">
        <p14:creationId xmlns:p14="http://schemas.microsoft.com/office/powerpoint/2010/main" val="2861245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Expressing ourselves through languages</a:t>
            </a:r>
          </a:p>
        </p:txBody>
      </p:sp>
      <p:sp>
        <p:nvSpPr>
          <p:cNvPr id="3" name="Content Placeholder 2"/>
          <p:cNvSpPr>
            <a:spLocks noGrp="1"/>
          </p:cNvSpPr>
          <p:nvPr>
            <p:ph idx="1"/>
          </p:nvPr>
        </p:nvSpPr>
        <p:spPr/>
        <p:txBody>
          <a:bodyPr>
            <a:normAutofit fontScale="92500" lnSpcReduction="20000"/>
          </a:bodyPr>
          <a:lstStyle/>
          <a:p>
            <a:r>
              <a:rPr lang="en-GB" dirty="0"/>
              <a:t>Clear and effective communication through spoken and written language is an important life skill. It calls for the ability to use and adapt language in a range of roles, genres, forms, media and styles and in a suitable </a:t>
            </a:r>
            <a:r>
              <a:rPr lang="en-GB" b="1" dirty="0"/>
              <a:t>register</a:t>
            </a:r>
            <a:r>
              <a:rPr lang="en-GB" dirty="0"/>
              <a:t>. In a bilingual and multilingual context, this also calls for the ability to choose an appropriate language and to </a:t>
            </a:r>
            <a:r>
              <a:rPr lang="en-GB" b="1" dirty="0"/>
              <a:t>mediate</a:t>
            </a:r>
            <a:r>
              <a:rPr lang="en-GB" dirty="0"/>
              <a:t>.</a:t>
            </a:r>
          </a:p>
          <a:p>
            <a:r>
              <a:rPr lang="sq-AL" b="1" dirty="0"/>
              <a:t> </a:t>
            </a:r>
            <a:endParaRPr lang="en-GB" dirty="0"/>
          </a:p>
          <a:p>
            <a:r>
              <a:rPr lang="en-GB" dirty="0"/>
              <a:t>In this Area, learners should be given opportunities to speak and write in order to be effective as they interact, explore ideas, express viewpoints, knowledge and understanding and build relationships. The learning and experience supports them to develop an awareness of how they use language as they experience opportunities to express themselves for different purposes and audiences in both Welsh and English as well as international languages.</a:t>
            </a:r>
          </a:p>
          <a:p>
            <a:pPr marL="0" indent="0">
              <a:buNone/>
            </a:pPr>
            <a:endParaRPr lang="en-GB" dirty="0"/>
          </a:p>
        </p:txBody>
      </p:sp>
      <p:pic>
        <p:nvPicPr>
          <p:cNvPr id="4" name="Picture 3" descr="Free photo Kids The Speech Bubble Clipart Colorful Boy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1057647" y="431174"/>
            <a:ext cx="1013204" cy="1193464"/>
          </a:xfrm>
          <a:prstGeom prst="rect">
            <a:avLst/>
          </a:prstGeom>
          <a:ln w="38100">
            <a:solidFill>
              <a:srgbClr val="0070C0"/>
            </a:solidFill>
          </a:ln>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6863" y="431174"/>
            <a:ext cx="1140784" cy="1193464"/>
          </a:xfrm>
          <a:prstGeom prst="rect">
            <a:avLst/>
          </a:prstGeom>
          <a:ln w="38100">
            <a:solidFill>
              <a:srgbClr val="0070C0"/>
            </a:solidFill>
          </a:ln>
        </p:spPr>
      </p:pic>
    </p:spTree>
    <p:extLst>
      <p:ext uri="{BB962C8B-B14F-4D97-AF65-F5344CB8AC3E}">
        <p14:creationId xmlns:p14="http://schemas.microsoft.com/office/powerpoint/2010/main" val="3044076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4710" r="21079" b="11667"/>
          <a:stretch/>
        </p:blipFill>
        <p:spPr>
          <a:xfrm>
            <a:off x="2832711" y="0"/>
            <a:ext cx="9304109" cy="6619941"/>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96651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3696" r="21273" b="13987"/>
          <a:stretch/>
        </p:blipFill>
        <p:spPr>
          <a:xfrm>
            <a:off x="2506980" y="41665"/>
            <a:ext cx="9579128" cy="674145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64707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5870" r="20307" b="13117"/>
          <a:stretch/>
        </p:blipFill>
        <p:spPr>
          <a:xfrm>
            <a:off x="2427365" y="147850"/>
            <a:ext cx="9764635" cy="657745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396549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8044" r="20790" b="11523"/>
          <a:stretch/>
        </p:blipFill>
        <p:spPr>
          <a:xfrm>
            <a:off x="2529840" y="116411"/>
            <a:ext cx="9541290" cy="6565542"/>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453746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791" t="21957" r="20886" b="14566"/>
          <a:stretch/>
        </p:blipFill>
        <p:spPr>
          <a:xfrm>
            <a:off x="2979420" y="201457"/>
            <a:ext cx="9103273" cy="64938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673140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8825" t="22247" r="21369" b="13841"/>
          <a:stretch/>
        </p:blipFill>
        <p:spPr>
          <a:xfrm>
            <a:off x="2857501" y="117871"/>
            <a:ext cx="9334500" cy="66502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4151850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8914" r="20693" b="9349"/>
          <a:stretch/>
        </p:blipFill>
        <p:spPr>
          <a:xfrm>
            <a:off x="2430781" y="85665"/>
            <a:ext cx="9686596" cy="668799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3052990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3551" r="21659" b="13116"/>
          <a:stretch/>
        </p:blipFill>
        <p:spPr>
          <a:xfrm>
            <a:off x="3108960" y="164870"/>
            <a:ext cx="8926173" cy="6533899"/>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546558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1960" t="22208" r="21176" b="14244"/>
          <a:stretch/>
        </p:blipFill>
        <p:spPr>
          <a:xfrm>
            <a:off x="3276600" y="255009"/>
            <a:ext cx="8702301" cy="6483406"/>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608195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340" y="1151486"/>
            <a:ext cx="4952588"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WMS4: Literature fires imagination and inspires creativity</a:t>
            </a:r>
          </a:p>
        </p:txBody>
      </p:sp>
      <p:pic>
        <p:nvPicPr>
          <p:cNvPr id="5" name="Picture 4" descr="Down the Peter Rabbit Hole: Literary Adventures for Littl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4861" y="1199711"/>
            <a:ext cx="4174821" cy="4760344"/>
          </a:xfrm>
          <a:prstGeom prst="rect">
            <a:avLst/>
          </a:prstGeom>
          <a:ln w="38100">
            <a:solidFill>
              <a:srgbClr val="0070C0"/>
            </a:solidFill>
          </a:ln>
        </p:spPr>
      </p:pic>
    </p:spTree>
    <p:extLst>
      <p:ext uri="{BB962C8B-B14F-4D97-AF65-F5344CB8AC3E}">
        <p14:creationId xmlns:p14="http://schemas.microsoft.com/office/powerpoint/2010/main" val="2295299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a:t>
            </a:r>
          </a:p>
        </p:txBody>
      </p:sp>
      <p:sp>
        <p:nvSpPr>
          <p:cNvPr id="3" name="Content Placeholder 2"/>
          <p:cNvSpPr>
            <a:spLocks noGrp="1"/>
          </p:cNvSpPr>
          <p:nvPr>
            <p:ph idx="1"/>
          </p:nvPr>
        </p:nvSpPr>
        <p:spPr/>
        <p:txBody>
          <a:bodyPr>
            <a:normAutofit fontScale="77500" lnSpcReduction="20000"/>
          </a:bodyPr>
          <a:lstStyle/>
          <a:p>
            <a:r>
              <a:rPr lang="en-GB" dirty="0"/>
              <a:t>Literature fires imagination and inspires creativity.</a:t>
            </a:r>
            <a:endParaRPr lang="en-GB" b="1" dirty="0"/>
          </a:p>
          <a:p>
            <a:pPr marL="0" indent="0">
              <a:buNone/>
            </a:pPr>
            <a:endParaRPr lang="en-GB" dirty="0"/>
          </a:p>
          <a:p>
            <a:r>
              <a:rPr lang="en-GB" b="1" dirty="0"/>
              <a:t>Literature</a:t>
            </a:r>
            <a:r>
              <a:rPr lang="en-GB" dirty="0"/>
              <a:t> expands horizons. In all its forms it can inspire and motivate us, while also helping us to learn more about language and communication.</a:t>
            </a:r>
          </a:p>
          <a:p>
            <a:pPr marL="0" indent="0">
              <a:buNone/>
            </a:pPr>
            <a:endParaRPr lang="en-GB" dirty="0"/>
          </a:p>
          <a:p>
            <a:r>
              <a:rPr lang="en-GB" dirty="0"/>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spTree>
    <p:extLst>
      <p:ext uri="{BB962C8B-B14F-4D97-AF65-F5344CB8AC3E}">
        <p14:creationId xmlns:p14="http://schemas.microsoft.com/office/powerpoint/2010/main" val="4294656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812" y="80963"/>
            <a:ext cx="985226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446705" y="362220"/>
            <a:ext cx="1333290" cy="1520285"/>
          </a:xfrm>
          <a:prstGeom prst="rect">
            <a:avLst/>
          </a:prstGeom>
          <a:ln w="38100">
            <a:solidFill>
              <a:srgbClr val="0070C0"/>
            </a:solidFill>
          </a:ln>
        </p:spPr>
      </p:pic>
    </p:spTree>
    <p:extLst>
      <p:ext uri="{BB962C8B-B14F-4D97-AF65-F5344CB8AC3E}">
        <p14:creationId xmlns:p14="http://schemas.microsoft.com/office/powerpoint/2010/main" val="1971432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775" y="0"/>
            <a:ext cx="986417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3833272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138" y="-44143"/>
            <a:ext cx="9963411"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4042355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0086843"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3706883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29" y="0"/>
            <a:ext cx="10005165"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970604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1427</TotalTime>
  <Words>743</Words>
  <Application>Microsoft Office PowerPoint</Application>
  <PresentationFormat>Widescreen</PresentationFormat>
  <Paragraphs>36</Paragraphs>
  <Slides>36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Languages,  Literacy &amp;  Communication </vt:lpstr>
      <vt:lpstr>Overview of the AoLEs</vt:lpstr>
      <vt:lpstr>The new curriculum</vt:lpstr>
      <vt:lpstr>PowerPoint Presentation</vt:lpstr>
      <vt:lpstr>Languages</vt:lpstr>
      <vt:lpstr>PowerPoint Presentation</vt:lpstr>
      <vt:lpstr>PowerPoint Presentation</vt:lpstr>
      <vt:lpstr>PowerPoint Presentation</vt:lpstr>
      <vt:lpstr>Understanding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Expressing ourselves through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Literature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415</cp:revision>
  <cp:lastPrinted>2018-09-10T13:53:57Z</cp:lastPrinted>
  <dcterms:created xsi:type="dcterms:W3CDTF">2018-06-19T15:42:58Z</dcterms:created>
  <dcterms:modified xsi:type="dcterms:W3CDTF">2026-03-30T10:57:57Z</dcterms:modified>
</cp:coreProperties>
</file>