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sldIdLst>
    <p:sldId id="262" r:id="rId2"/>
    <p:sldId id="264" r:id="rId3"/>
    <p:sldId id="288" r:id="rId4"/>
    <p:sldId id="263" r:id="rId5"/>
    <p:sldId id="306" r:id="rId6"/>
    <p:sldId id="271" r:id="rId7"/>
    <p:sldId id="265" r:id="rId8"/>
    <p:sldId id="297" r:id="rId9"/>
    <p:sldId id="257" r:id="rId10"/>
    <p:sldId id="258" r:id="rId11"/>
    <p:sldId id="289" r:id="rId12"/>
    <p:sldId id="259" r:id="rId13"/>
    <p:sldId id="290" r:id="rId14"/>
    <p:sldId id="260" r:id="rId15"/>
    <p:sldId id="287" r:id="rId16"/>
    <p:sldId id="268" r:id="rId17"/>
    <p:sldId id="266" r:id="rId18"/>
    <p:sldId id="298" r:id="rId19"/>
    <p:sldId id="267" r:id="rId20"/>
    <p:sldId id="299" r:id="rId21"/>
    <p:sldId id="269" r:id="rId22"/>
    <p:sldId id="317" r:id="rId23"/>
    <p:sldId id="270" r:id="rId24"/>
    <p:sldId id="273" r:id="rId25"/>
    <p:sldId id="320" r:id="rId26"/>
    <p:sldId id="278" r:id="rId27"/>
    <p:sldId id="318" r:id="rId28"/>
    <p:sldId id="286" r:id="rId29"/>
    <p:sldId id="276" r:id="rId30"/>
    <p:sldId id="295" r:id="rId31"/>
    <p:sldId id="281" r:id="rId32"/>
    <p:sldId id="280" r:id="rId33"/>
    <p:sldId id="279" r:id="rId34"/>
    <p:sldId id="282" r:id="rId35"/>
    <p:sldId id="283" r:id="rId36"/>
    <p:sldId id="309" r:id="rId37"/>
    <p:sldId id="310" r:id="rId38"/>
    <p:sldId id="328" r:id="rId39"/>
    <p:sldId id="291" r:id="rId40"/>
    <p:sldId id="311" r:id="rId41"/>
    <p:sldId id="284" r:id="rId42"/>
    <p:sldId id="285" r:id="rId43"/>
    <p:sldId id="323" r:id="rId44"/>
    <p:sldId id="348" r:id="rId45"/>
    <p:sldId id="324" r:id="rId46"/>
    <p:sldId id="325" r:id="rId47"/>
    <p:sldId id="349" r:id="rId48"/>
    <p:sldId id="300" r:id="rId49"/>
    <p:sldId id="301" r:id="rId50"/>
    <p:sldId id="326" r:id="rId51"/>
    <p:sldId id="327" r:id="rId52"/>
    <p:sldId id="302" r:id="rId53"/>
    <p:sldId id="305" r:id="rId54"/>
    <p:sldId id="316" r:id="rId55"/>
    <p:sldId id="319" r:id="rId56"/>
    <p:sldId id="340" r:id="rId57"/>
    <p:sldId id="312" r:id="rId58"/>
    <p:sldId id="313" r:id="rId59"/>
    <p:sldId id="338" r:id="rId60"/>
    <p:sldId id="314" r:id="rId61"/>
    <p:sldId id="315" r:id="rId62"/>
    <p:sldId id="329" r:id="rId63"/>
    <p:sldId id="330" r:id="rId64"/>
    <p:sldId id="331" r:id="rId65"/>
    <p:sldId id="332" r:id="rId66"/>
    <p:sldId id="333" r:id="rId67"/>
    <p:sldId id="334" r:id="rId68"/>
    <p:sldId id="335" r:id="rId69"/>
    <p:sldId id="339" r:id="rId70"/>
    <p:sldId id="353" r:id="rId71"/>
    <p:sldId id="350" r:id="rId72"/>
    <p:sldId id="351" r:id="rId73"/>
    <p:sldId id="352" r:id="rId74"/>
    <p:sldId id="341" r:id="rId75"/>
    <p:sldId id="346" r:id="rId76"/>
    <p:sldId id="345" r:id="rId77"/>
    <p:sldId id="342" r:id="rId78"/>
    <p:sldId id="344" r:id="rId79"/>
    <p:sldId id="343" r:id="rId80"/>
    <p:sldId id="347" r:id="rId81"/>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02" autoAdjust="0"/>
    <p:restoredTop sz="94629" autoAdjust="0"/>
  </p:normalViewPr>
  <p:slideViewPr>
    <p:cSldViewPr>
      <p:cViewPr varScale="1">
        <p:scale>
          <a:sx n="101" d="100"/>
          <a:sy n="101" d="100"/>
        </p:scale>
        <p:origin x="92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presProps" Target="presProps.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0B00ED9-62E2-479A-851A-2FE4D61DC585}" type="datetimeFigureOut">
              <a:rPr lang="en-GB" smtClean="0"/>
              <a:pPr/>
              <a:t>07/01/2020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B73C65-9115-433A-9695-6D5997EC12E1}"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0B00ED9-62E2-479A-851A-2FE4D61DC585}" type="datetimeFigureOut">
              <a:rPr lang="en-GB" smtClean="0"/>
              <a:pPr/>
              <a:t>07/01/2020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B73C65-9115-433A-9695-6D5997EC12E1}"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0B00ED9-62E2-479A-851A-2FE4D61DC585}" type="datetimeFigureOut">
              <a:rPr lang="en-GB" smtClean="0"/>
              <a:pPr/>
              <a:t>07/01/2020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B73C65-9115-433A-9695-6D5997EC12E1}"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0B00ED9-62E2-479A-851A-2FE4D61DC585}" type="datetimeFigureOut">
              <a:rPr lang="en-GB" smtClean="0"/>
              <a:pPr/>
              <a:t>07/01/2020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B73C65-9115-433A-9695-6D5997EC12E1}"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0B00ED9-62E2-479A-851A-2FE4D61DC585}" type="datetimeFigureOut">
              <a:rPr lang="en-GB" smtClean="0"/>
              <a:pPr/>
              <a:t>07/01/2020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5B73C65-9115-433A-9695-6D5997EC12E1}"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0B00ED9-62E2-479A-851A-2FE4D61DC585}" type="datetimeFigureOut">
              <a:rPr lang="en-GB" smtClean="0"/>
              <a:pPr/>
              <a:t>07/01/2020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B73C65-9115-433A-9695-6D5997EC12E1}"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B00ED9-62E2-479A-851A-2FE4D61DC585}" type="datetimeFigureOut">
              <a:rPr lang="en-GB" smtClean="0"/>
              <a:pPr/>
              <a:t>07/01/2020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5B73C65-9115-433A-9695-6D5997EC12E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0B00ED9-62E2-479A-851A-2FE4D61DC585}" type="datetimeFigureOut">
              <a:rPr lang="en-GB" smtClean="0"/>
              <a:pPr/>
              <a:t>07/01/2020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B73C65-9115-433A-9695-6D5997EC12E1}"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0B00ED9-62E2-479A-851A-2FE4D61DC585}" type="datetimeFigureOut">
              <a:rPr lang="en-GB" smtClean="0"/>
              <a:pPr/>
              <a:t>07/01/2020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B73C65-9115-433A-9695-6D5997EC12E1}"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0B00ED9-62E2-479A-851A-2FE4D61DC585}" type="datetimeFigureOut">
              <a:rPr lang="en-GB" smtClean="0"/>
              <a:pPr/>
              <a:t>07/01/2020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B73C65-9115-433A-9695-6D5997EC12E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0B00ED9-62E2-479A-851A-2FE4D61DC585}" type="datetimeFigureOut">
              <a:rPr lang="en-GB" smtClean="0"/>
              <a:pPr/>
              <a:t>07/01/2020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B73C65-9115-433A-9695-6D5997EC12E1}"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B00ED9-62E2-479A-851A-2FE4D61DC585}" type="datetimeFigureOut">
              <a:rPr lang="en-GB" smtClean="0"/>
              <a:pPr/>
              <a:t>07/01/2020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B73C65-9115-433A-9695-6D5997EC12E1}"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5.gif"/><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en.wikipedia.org/wiki/Heat_transfer" TargetMode="Externa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30.xml.rels><?xml version="1.0" encoding="UTF-8" standalone="yes"?>
<Relationships xmlns="http://schemas.openxmlformats.org/package/2006/relationships"><Relationship Id="rId2" Type="http://schemas.openxmlformats.org/officeDocument/2006/relationships/hyperlink" Target="http://youtu.be/58Oox90jRCQ" TargetMode="Externa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png"/><Relationship Id="rId1" Type="http://schemas.openxmlformats.org/officeDocument/2006/relationships/slideLayout" Target="../slideLayouts/slideLayout7.xml"/><Relationship Id="rId4" Type="http://schemas.openxmlformats.org/officeDocument/2006/relationships/image" Target="../media/image34.jpeg"/></Relationships>
</file>

<file path=ppt/slides/_rels/slide3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7.xml"/><Relationship Id="rId5" Type="http://schemas.openxmlformats.org/officeDocument/2006/relationships/image" Target="../media/image38.jpeg"/><Relationship Id="rId4" Type="http://schemas.openxmlformats.org/officeDocument/2006/relationships/image" Target="../media/image37.jpeg"/></Relationships>
</file>

<file path=ppt/slides/_rels/slide3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7.xml"/><Relationship Id="rId5" Type="http://schemas.openxmlformats.org/officeDocument/2006/relationships/image" Target="../media/image42.jpeg"/><Relationship Id="rId4" Type="http://schemas.openxmlformats.org/officeDocument/2006/relationships/image" Target="../media/image41.jpeg"/></Relationships>
</file>

<file path=ppt/slides/_rels/slide38.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youtu.be/QmqknVHFM6I" TargetMode="Externa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50.emf"/><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image" Target="../media/image51.emf"/><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52.emf"/><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Bromo Sunrise 2.JPG"/>
          <p:cNvPicPr>
            <a:picLocks noChangeAspect="1"/>
          </p:cNvPicPr>
          <p:nvPr/>
        </p:nvPicPr>
        <p:blipFill>
          <a:blip r:embed="rId2" cstate="print"/>
          <a:stretch>
            <a:fillRect/>
          </a:stretch>
        </p:blipFill>
        <p:spPr>
          <a:xfrm>
            <a:off x="0" y="0"/>
            <a:ext cx="9144000" cy="6858000"/>
          </a:xfrm>
          <a:prstGeom prst="rect">
            <a:avLst/>
          </a:prstGeom>
        </p:spPr>
      </p:pic>
      <p:sp>
        <p:nvSpPr>
          <p:cNvPr id="4" name="TextBox 3"/>
          <p:cNvSpPr txBox="1"/>
          <p:nvPr/>
        </p:nvSpPr>
        <p:spPr>
          <a:xfrm>
            <a:off x="323528" y="692696"/>
            <a:ext cx="5904656" cy="707886"/>
          </a:xfrm>
          <a:prstGeom prst="rect">
            <a:avLst/>
          </a:prstGeom>
          <a:noFill/>
        </p:spPr>
        <p:txBody>
          <a:bodyPr wrap="square" rtlCol="0">
            <a:spAutoFit/>
          </a:bodyPr>
          <a:lstStyle/>
          <a:p>
            <a:r>
              <a:rPr lang="en-GB" sz="4000" dirty="0" smtClean="0">
                <a:solidFill>
                  <a:srgbClr val="FF0000"/>
                </a:solidFill>
              </a:rPr>
              <a:t>Thermal Energy</a:t>
            </a:r>
            <a:endParaRPr lang="en-GB" sz="4000" dirty="0">
              <a:solidFill>
                <a:srgbClr val="FF0000"/>
              </a:solidFill>
            </a:endParaRPr>
          </a:p>
        </p:txBody>
      </p:sp>
      <p:sp>
        <p:nvSpPr>
          <p:cNvPr id="5" name="Rectangle 4"/>
          <p:cNvSpPr/>
          <p:nvPr/>
        </p:nvSpPr>
        <p:spPr>
          <a:xfrm>
            <a:off x="251520" y="4941168"/>
            <a:ext cx="5328592" cy="646331"/>
          </a:xfrm>
          <a:prstGeom prst="rect">
            <a:avLst/>
          </a:prstGeom>
        </p:spPr>
        <p:txBody>
          <a:bodyPr wrap="square">
            <a:spAutoFit/>
          </a:bodyPr>
          <a:lstStyle/>
          <a:p>
            <a:r>
              <a:rPr lang="en-US" b="1" dirty="0" smtClean="0">
                <a:solidFill>
                  <a:srgbClr val="FF0000"/>
                </a:solidFill>
                <a:latin typeface="Lucida Sans Unicode" pitchFamily="34" charset="0"/>
                <a:cs typeface="Lucida Sans Unicode" pitchFamily="34" charset="0"/>
              </a:rPr>
              <a:t>Allan Nantel</a:t>
            </a:r>
          </a:p>
          <a:p>
            <a:r>
              <a:rPr lang="en-US" b="1" dirty="0" smtClean="0">
                <a:solidFill>
                  <a:srgbClr val="FF0000"/>
                </a:solidFill>
                <a:latin typeface="Lucida Sans Unicode" pitchFamily="34" charset="0"/>
                <a:cs typeface="Lucida Sans Unicode" pitchFamily="34" charset="0"/>
              </a:rPr>
              <a:t>March 2019</a:t>
            </a:r>
            <a:endParaRPr lang="en-US" dirty="0" smtClean="0">
              <a:solidFill>
                <a:srgbClr val="FF0000"/>
              </a:solidFill>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88640"/>
            <a:ext cx="3226781" cy="584775"/>
          </a:xfrm>
          <a:prstGeom prst="rect">
            <a:avLst/>
          </a:prstGeom>
        </p:spPr>
        <p:txBody>
          <a:bodyPr wrap="none">
            <a:spAutoFit/>
          </a:bodyPr>
          <a:lstStyle/>
          <a:p>
            <a:r>
              <a:rPr lang="en-US" sz="3200" b="1" dirty="0" smtClean="0"/>
              <a:t>Definition of Heat</a:t>
            </a:r>
            <a:endParaRPr lang="en-GB" sz="3200" b="1" dirty="0"/>
          </a:p>
        </p:txBody>
      </p:sp>
      <p:sp>
        <p:nvSpPr>
          <p:cNvPr id="3" name="Rectangle 2"/>
          <p:cNvSpPr/>
          <p:nvPr/>
        </p:nvSpPr>
        <p:spPr>
          <a:xfrm>
            <a:off x="467544" y="764704"/>
            <a:ext cx="7992888" cy="6309420"/>
          </a:xfrm>
          <a:prstGeom prst="rect">
            <a:avLst/>
          </a:prstGeom>
        </p:spPr>
        <p:txBody>
          <a:bodyPr wrap="square">
            <a:spAutoFit/>
          </a:bodyPr>
          <a:lstStyle/>
          <a:p>
            <a:r>
              <a:rPr lang="en-US" sz="2800" dirty="0" smtClean="0"/>
              <a:t>Heat</a:t>
            </a:r>
            <a:r>
              <a:rPr lang="en-US" dirty="0" smtClean="0"/>
              <a:t> ( H or Q in text books) is </a:t>
            </a:r>
            <a:r>
              <a:rPr lang="en-US" b="1" dirty="0" smtClean="0">
                <a:solidFill>
                  <a:srgbClr val="0070C0"/>
                </a:solidFill>
              </a:rPr>
              <a:t>a form of energy </a:t>
            </a:r>
          </a:p>
          <a:p>
            <a:r>
              <a:rPr lang="en-US" dirty="0" smtClean="0"/>
              <a:t>(also called ‘thermal energy’) </a:t>
            </a:r>
          </a:p>
          <a:p>
            <a:pPr algn="just"/>
            <a:r>
              <a:rPr lang="en-GB" dirty="0" smtClean="0"/>
              <a:t>Heat is </a:t>
            </a:r>
            <a:r>
              <a:rPr lang="en-GB" b="1" dirty="0" smtClean="0">
                <a:solidFill>
                  <a:srgbClr val="0070C0"/>
                </a:solidFill>
              </a:rPr>
              <a:t>energy in transit </a:t>
            </a:r>
            <a:r>
              <a:rPr lang="en-GB" dirty="0" smtClean="0"/>
              <a:t>due to differences in temperature between two systems,</a:t>
            </a:r>
            <a:endParaRPr lang="en-US" dirty="0" smtClean="0"/>
          </a:p>
          <a:p>
            <a:pPr marL="285750" indent="-285750" algn="just">
              <a:buFont typeface="Arial" panose="020B0604020202020204" pitchFamily="34" charset="0"/>
              <a:buChar char="•"/>
            </a:pPr>
            <a:r>
              <a:rPr lang="en-US" b="1" dirty="0" smtClean="0">
                <a:solidFill>
                  <a:srgbClr val="0070C0"/>
                </a:solidFill>
              </a:rPr>
              <a:t>It flows from a higher- temperature object to a lower-temperature object.</a:t>
            </a:r>
          </a:p>
          <a:p>
            <a:pPr marL="285750" indent="-285750" algn="just">
              <a:buFont typeface="Arial" panose="020B0604020202020204" pitchFamily="34" charset="0"/>
              <a:buChar char="•"/>
            </a:pPr>
            <a:endParaRPr lang="en-US" dirty="0" smtClean="0"/>
          </a:p>
          <a:p>
            <a:pPr marL="285750" indent="-285750" algn="just">
              <a:buFont typeface="Arial" panose="020B0604020202020204" pitchFamily="34" charset="0"/>
              <a:buChar char="•"/>
            </a:pPr>
            <a:r>
              <a:rPr lang="en-US" b="1" dirty="0" smtClean="0">
                <a:solidFill>
                  <a:srgbClr val="0070C0"/>
                </a:solidFill>
              </a:rPr>
              <a:t>The hotter an object is, the faster of the motion of the molecules inside it.</a:t>
            </a:r>
          </a:p>
          <a:p>
            <a:pPr algn="just"/>
            <a:endParaRPr lang="en-US" dirty="0" smtClean="0"/>
          </a:p>
          <a:p>
            <a:pPr algn="just"/>
            <a:r>
              <a:rPr lang="en-US" sz="2800" dirty="0" smtClean="0"/>
              <a:t>HEAT</a:t>
            </a:r>
            <a:r>
              <a:rPr lang="en-US" dirty="0" smtClean="0"/>
              <a:t>  is </a:t>
            </a:r>
            <a:r>
              <a:rPr lang="en-US" b="1" dirty="0" smtClean="0">
                <a:solidFill>
                  <a:srgbClr val="0070C0"/>
                </a:solidFill>
              </a:rPr>
              <a:t>the total energy of motion of all particles within the substance being heated, i.e. the total kinetic energies of all the particles.</a:t>
            </a:r>
          </a:p>
          <a:p>
            <a:endParaRPr lang="en-US" dirty="0" smtClean="0"/>
          </a:p>
          <a:p>
            <a:r>
              <a:rPr lang="en-US" sz="2400" b="1" i="1" dirty="0" smtClean="0"/>
              <a:t>Unit of Heat:  </a:t>
            </a:r>
            <a:r>
              <a:rPr lang="en-US" sz="2400" dirty="0" smtClean="0"/>
              <a:t>Joule (J)</a:t>
            </a:r>
          </a:p>
          <a:p>
            <a:endParaRPr lang="en-US" b="1" i="1" dirty="0" smtClean="0"/>
          </a:p>
          <a:p>
            <a:r>
              <a:rPr lang="en-US" b="1" i="1" dirty="0" smtClean="0"/>
              <a:t>You will also come across the units:</a:t>
            </a:r>
          </a:p>
          <a:p>
            <a:endParaRPr lang="en-US" b="1" i="1" dirty="0" smtClean="0"/>
          </a:p>
          <a:p>
            <a:r>
              <a:rPr lang="en-US" b="1" i="1" dirty="0" smtClean="0">
                <a:solidFill>
                  <a:srgbClr val="0070C0"/>
                </a:solidFill>
              </a:rPr>
              <a:t>Calorie : where 1 cal = 4.187 Joules</a:t>
            </a:r>
          </a:p>
          <a:p>
            <a:endParaRPr lang="en-US" b="1" i="1" dirty="0" smtClean="0">
              <a:solidFill>
                <a:srgbClr val="0070C0"/>
              </a:solidFill>
            </a:endParaRPr>
          </a:p>
          <a:p>
            <a:r>
              <a:rPr lang="en-US" b="1" i="1" dirty="0" smtClean="0">
                <a:solidFill>
                  <a:srgbClr val="0070C0"/>
                </a:solidFill>
              </a:rPr>
              <a:t>Kilowatt hour : where 1 kWh = 3.6 MJoules</a:t>
            </a:r>
          </a:p>
          <a:p>
            <a:endParaRPr lang="en-US" b="1" i="1" dirty="0" smtClean="0">
              <a:solidFill>
                <a:srgbClr val="0070C0"/>
              </a:solidFill>
            </a:endParaRPr>
          </a:p>
          <a:p>
            <a:r>
              <a:rPr lang="en-US" b="1" i="1" dirty="0" smtClean="0">
                <a:solidFill>
                  <a:srgbClr val="0070C0"/>
                </a:solidFill>
              </a:rPr>
              <a:t>British Thermal Unit (BTU) – where 1 BTU = 1.055 kJoules</a:t>
            </a:r>
          </a:p>
          <a:p>
            <a:endParaRPr lang="en-US" b="1" i="1" dirty="0" smtClean="0"/>
          </a:p>
          <a:p>
            <a:endParaRPr lang="en-US" b="1" i="1" dirty="0"/>
          </a:p>
        </p:txBody>
      </p:sp>
      <p:pic>
        <p:nvPicPr>
          <p:cNvPr id="9218" name="Picture 2" descr="http://www.rentokil.com/blog/wp-content/uploads/2011/01/Heat.jpg"/>
          <p:cNvPicPr>
            <a:picLocks noChangeAspect="1" noChangeArrowheads="1"/>
          </p:cNvPicPr>
          <p:nvPr/>
        </p:nvPicPr>
        <p:blipFill>
          <a:blip r:embed="rId2" cstate="print"/>
          <a:srcRect/>
          <a:stretch>
            <a:fillRect/>
          </a:stretch>
        </p:blipFill>
        <p:spPr bwMode="auto">
          <a:xfrm>
            <a:off x="5940152" y="3573016"/>
            <a:ext cx="3039821" cy="2420888"/>
          </a:xfrm>
          <a:prstGeom prst="rect">
            <a:avLst/>
          </a:prstGeom>
          <a:noFill/>
          <a:ln w="19050">
            <a:solidFill>
              <a:schemeClr val="tx1"/>
            </a:solid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404664"/>
            <a:ext cx="4599529" cy="584775"/>
          </a:xfrm>
          <a:prstGeom prst="rect">
            <a:avLst/>
          </a:prstGeom>
        </p:spPr>
        <p:txBody>
          <a:bodyPr wrap="none">
            <a:spAutoFit/>
          </a:bodyPr>
          <a:lstStyle/>
          <a:p>
            <a:r>
              <a:rPr lang="en-US" sz="3200" b="1" dirty="0" smtClean="0"/>
              <a:t>Definition of Temperature</a:t>
            </a:r>
            <a:endParaRPr lang="en-GB" sz="3200" b="1" dirty="0"/>
          </a:p>
        </p:txBody>
      </p:sp>
      <p:sp>
        <p:nvSpPr>
          <p:cNvPr id="3" name="TextBox 2"/>
          <p:cNvSpPr txBox="1"/>
          <p:nvPr/>
        </p:nvSpPr>
        <p:spPr>
          <a:xfrm>
            <a:off x="539552" y="1340768"/>
            <a:ext cx="7992888" cy="4524315"/>
          </a:xfrm>
          <a:prstGeom prst="rect">
            <a:avLst/>
          </a:prstGeom>
          <a:noFill/>
        </p:spPr>
        <p:txBody>
          <a:bodyPr wrap="square" rtlCol="0">
            <a:spAutoFit/>
          </a:bodyPr>
          <a:lstStyle/>
          <a:p>
            <a:r>
              <a:rPr lang="en-GB" b="1" dirty="0" smtClean="0">
                <a:solidFill>
                  <a:srgbClr val="0070C0"/>
                </a:solidFill>
              </a:rPr>
              <a:t>Temperature is not the same thing as Heat.</a:t>
            </a:r>
          </a:p>
          <a:p>
            <a:endParaRPr lang="en-GB" dirty="0" smtClean="0"/>
          </a:p>
          <a:p>
            <a:r>
              <a:rPr lang="en-GB" dirty="0" smtClean="0"/>
              <a:t>Temperature is the condition of a body that determines whether HEAT will flow from it. </a:t>
            </a:r>
          </a:p>
          <a:p>
            <a:endParaRPr lang="en-GB" dirty="0" smtClean="0"/>
          </a:p>
          <a:p>
            <a:r>
              <a:rPr lang="en-GB" b="1" dirty="0" smtClean="0">
                <a:solidFill>
                  <a:srgbClr val="0070C0"/>
                </a:solidFill>
              </a:rPr>
              <a:t>TEMPERATURE is the measure of the AVERAGE heat (or ‘thermal energy’) of the molecules inside a substance.</a:t>
            </a:r>
          </a:p>
          <a:p>
            <a:endParaRPr lang="en-GB" dirty="0" smtClean="0"/>
          </a:p>
          <a:p>
            <a:pPr algn="just"/>
            <a:r>
              <a:rPr lang="en-GB" b="1" dirty="0" smtClean="0">
                <a:solidFill>
                  <a:srgbClr val="0070C0"/>
                </a:solidFill>
              </a:rPr>
              <a:t>When we say an object has a temperature of 100 C, we don’t mean that every single molecule has that exact thermal energy. The molecules are moving with a range of energies. When we </a:t>
            </a:r>
            <a:r>
              <a:rPr lang="en-GB" b="1" u="sng" dirty="0" smtClean="0">
                <a:solidFill>
                  <a:srgbClr val="0070C0"/>
                </a:solidFill>
              </a:rPr>
              <a:t>average</a:t>
            </a:r>
            <a:r>
              <a:rPr lang="en-GB" b="1" dirty="0" smtClean="0">
                <a:solidFill>
                  <a:srgbClr val="0070C0"/>
                </a:solidFill>
              </a:rPr>
              <a:t> the energies we obtain that object’s </a:t>
            </a:r>
            <a:r>
              <a:rPr lang="en-GB" b="1" u="sng" dirty="0" smtClean="0">
                <a:solidFill>
                  <a:srgbClr val="0070C0"/>
                </a:solidFill>
              </a:rPr>
              <a:t>temperature</a:t>
            </a:r>
            <a:r>
              <a:rPr lang="en-GB" b="1" dirty="0" smtClean="0">
                <a:solidFill>
                  <a:srgbClr val="0070C0"/>
                </a:solidFill>
              </a:rPr>
              <a:t>.</a:t>
            </a:r>
          </a:p>
          <a:p>
            <a:endParaRPr lang="en-GB" dirty="0" smtClean="0"/>
          </a:p>
          <a:p>
            <a:r>
              <a:rPr lang="en-GB" dirty="0" smtClean="0"/>
              <a:t>Units : Degree </a:t>
            </a:r>
            <a:r>
              <a:rPr lang="en-GB" b="1" dirty="0" smtClean="0">
                <a:solidFill>
                  <a:srgbClr val="0070C0"/>
                </a:solidFill>
              </a:rPr>
              <a:t>CELSIUS</a:t>
            </a:r>
          </a:p>
          <a:p>
            <a:r>
              <a:rPr lang="en-GB" dirty="0" smtClean="0"/>
              <a:t>        or Degree </a:t>
            </a:r>
            <a:r>
              <a:rPr lang="en-GB" b="1" dirty="0" smtClean="0">
                <a:solidFill>
                  <a:srgbClr val="0070C0"/>
                </a:solidFill>
              </a:rPr>
              <a:t>FAHRENHEIT</a:t>
            </a:r>
          </a:p>
          <a:p>
            <a:r>
              <a:rPr lang="en-GB" dirty="0" smtClean="0"/>
              <a:t>        or Degree </a:t>
            </a:r>
            <a:r>
              <a:rPr lang="en-GB" b="1" dirty="0" smtClean="0">
                <a:solidFill>
                  <a:srgbClr val="0070C0"/>
                </a:solidFill>
              </a:rPr>
              <a:t>KELVIN</a:t>
            </a:r>
            <a:endParaRPr lang="en-GB" b="1" dirty="0">
              <a:solidFill>
                <a:srgbClr val="0070C0"/>
              </a:solidFill>
            </a:endParaRPr>
          </a:p>
        </p:txBody>
      </p:sp>
      <p:sp>
        <p:nvSpPr>
          <p:cNvPr id="8194" name="AutoShape 2" descr="data:image/jpeg;base64,/9j/4AAQSkZJRgABAQAAAQABAAD/2wCEAAkGBhIGEBUSBxASFBQWGBoVFRYXGBIXFRUTFBgWFRQUGRkYHCgeFxwjHxUWIC8gJCcpLCwvGB42NzAqNScrLikBCQoKDgwOFw8PGiklHBwpLCwpKSwpLCwpLSksNSksLCwsKSwpKSkqKTQsKSksLCwsLCw0LCw1LyktKTUpKSkrLP/AABEIAMIBBAMBIgACEQEDEQH/xAAcAAEAAgMBAQEAAAAAAAAAAAAABQYBAwQCBwj/xAA9EAACAQIFAAkBBQYEBwAAAAAAAQIDEQQFEiExBhMiMkFRYXGBIxRCUpGhBxUzYnKCNdHh8CU0U5KxwfH/xAAXAQEBAQEAAAAAAAAAAAAAAAAAAQID/8QAIREBAQACAQMFAQAAAAAAAAAAAAECETEDIVESMkGx0RP/2gAMAwEAAhEDEQA/APuIAAAAAAAAAAAAAAAAAAAAAAAAAAAAAAAAAAAAAAAAAAAAAAAAAAAAAAAAAAAAAAAAAAAAAAAAAAAAAAAAAAAAAAAAAAAAAAAAAAAAAAAAAAAAAAAAAAAAAAAAAAAAAAAABHZjn1HLHprTvN8U4JzqP2jHe3q9gJEEGul1Kl/iEKmHXhKsoqD/AL4ylGPtJomqdRVUnBpp7prdNPhoD0AAAAAAAAAAAAAAAAAAAAAAAAAAAAAAAAAAAMN6eSAzPpnQwV1hn1svRpQT9ZvZ+0bv0AsBDZp0roZbdKXWTXMIWbT/AJpX0w/uaKRmnSmvmjUZTai7pRjqhB7Xs33p+PLS/lKlispxOYV3BKLgnGVLtaYwcXDXaMFtftb22t4XuTehdcx6Y18zbjRl1cfw073fvUav8RS9yR6L4mOHWipTjFyffS3k/wCd8t+rZyZZgI4aEljY078p+K27T/8ANlyt9yXyWlCaWlJri++zXjv8GJ1JeETGIpQmnHFaWns01e6e1rePsecsxlKm3Tw81pXd8Ev5ff0I3CTcsTVpz3cX79mSTX6MY+jClC1JJJO/q5Wt+fL+ToLODjyrX1Mev5t828AFdgAAAAAAAAAAAAAAAAAAAAAAAAAAA04jFwwivXkor1K/mnTOGFajQW72TknzZvaK38Hy0BY6tVUU3VaSXLbskVvO+nlDKovq2pbXTd0nul2Uk51N5JdlPlb7lXzPOquMvKo5NLffwXi0uFZb7K/qQeYZB++qsJOcnpTUla6kpSSmnNvbuvjfsp3ukS2TlEpj+k9TO4qWpzg3a1tMI2lpd6fo9nr1fByvDPEyTjec47+lvFX4Saa+bHVgsohgotVZOd25NXveUruTlJ87LfjZS+JTC4SeKemhGy8furd3d3zfle7l4xZwvVuXtn4I9Zeo74qSst9MfC293J/72Xmd+EoSn2MHTsuL8LZ2d5ed218S2dt/ODnGljHQxEbxi4py3t2oQmp2XdSm0v7ov7rLFPFUcrv1C71mr3tdJR7EFu9kvTYTp3L3d/pdeWmGQ08wgvtsUnTlu09Olqz1J+TVnZ+ZvjiaGSx00byfKcm25N+SW8vhWNEKNfNJNwTinZOTteyvbbux5fmyUwXR2nh3qq9qXi3vf3fLO0x0I7LXPGSnUp02pSd23twrL+lenJJUuj8NaqYhuUlul91P28SUjBQVoJJehk0AAAAAAAAAAAAAAAAAAAAAAAAAObE5jDCfxJb+S3ZV8x6bRdXqKMlGdtSWzk478eC4+AslvC14jGQwv8aSXkvF+yW7Kdn37SaOBjP7LJScHGMlFwlKLm7R1b6afD3k9vLi8XjcxqVGteyk7N3d99o3b3e9l8oruPwVGnPr8TOnTpSjp3UodY2tUVeMr1LSkppRjqu+bpozbJyiYnn0s0pqtSb0ySd2+0o/fXo473ird1mjFaYwbryUUnvUk1GMZJ2TvLlpp7eOm3ir8mEpzlFLL6XVU1eXXYi97t65TjSvqbely1VGuJO3KJTLejfXTUp6qlWKX1K2luF7x7ELaYWakrRSX0mntI53O3hOUfGvPGb4aG3PWVVKFJcyvCmrVKltPL09xebvL5Vl1SfYU5TezbemMIpXj2YRSSjdS2V76Fv2rrhxOHxM9UdUYVqUnK0HqjKMtPVPxctMqTi4z0arRk+N7fPMI0NDlFRnpslu5LUo6oxiuVdLd24RP5757rry1UcmhhJx+2tOLXZcuFKLT0+t4pf9svxWOyvmFLBO9JWk1pTad2k21pgt3zy7c8minhK+au9nBfilZz+Puw+NyXwGQU8HvJapeLe7fu3uzrMRE06NfNXeKcF+J2cvdLuw/Vktgcgp4Tefak+W7tv3b3ZJpaeDJoYUdPBkAAAAAAAAAAAAAAAAAAAAAB5nUUO8wPRhu3JG43PIYRbvxSv4XeyITGZ5KvtD/T/UCczLP6OWQc8ROMYrmUpKMV7yeyKhmH7Rac8QsPTk9UkmmnGMLySlGN21KTaa4Vt15nBmX/FqcoV1FyeqKjLdKXcvtuu+t1Z9peZWpYehl7hHESqVK6t9Ki6k5tRlKpRjKLbaVPV2XUezjvdcZuUiLbWxsnL67tFq997XT7V/zT/PyIbM6+HwlWFTFLRWtaCScq8k0laNNJu6vNXasnBbuLM0sPis0dqs44WN2tMGqmJlv3XNrTSs6iWybSmt7MlMs6MrBRcsqhCLlv1k25VZu7tKU3eW3YlZ+MZLh3XK5XJrG34+UTpxOY7tLDR856amIlfwjF3p0rucVvqa1Q9CTyro2teuitU1zVqt1KzulJby3Sa0uysrVJLwRuyynG9KpLX1kZaKlO6lH+G94Ri2pbunu22rJbWJerjdEnoWmTSTjBKVVpXtfwjy+b88DHH1d2s+n6Lq8lPBU8vqL7T2tS7Ll2p6495W82nf31/id/eKzRUZdhWnaySSlVts7W4itlz+R7wuT1sdvP6UXzZtza9Zvf4RN4DI6WXr6cVfz/3yddMILCZVWzB6muqTd21Z1H6ufg/YncDkVLA7xim/Fvl/PLJHgGhhK3BkAAAAAAAAAAAAAAAAAAAAAAAHidZU+WcWNxstap4ZXlZyfpFf+29l8+RDY7NalXswWhLZ+fyBKYzOo0OGQGOz2UuL2bUb+Wp2Tfkr2V/U5Zwdm+Wk3u+dvPwK1iekaxTdPLoyxMuNFLuLaXfqvsrZru3acLozcpEWDFTjWTVVuTa4W8uJNW9exK3rHzIbF9Jo0ZdVh71qy2dOglJ6l4yl3KavFPd8SaaujkWVVc12ziu0pP8AgYbUoPU4tudTvTX1IzdrJpyfgz1Xqyy2TwuCwscOnCTo93q6lXZKm3F/eVSpHVJxUnGNr2Oe8qPSy3E4/wDxCr1EP+hh25VZJKS0zrPe9oSjaNt4pXJrK+jn7ui44KFOirX7O8pTTW8pPdq8L3fKqNeBydG8f9tpSp1oa6ilvODjLXe1TVrjCKi4uyfKuuZO7JieIlWdpO7/AAU3t/dP/L8zUwO0dGDqUqMV1KeppdlXlPs9mz9VazfoeKmMa7Mdrt9iFpSu3d3l3Y8+FzpwPR6pXXaUaUG7tRVtTfLb5k/cn8Dk1LAL6cU35s3qRUDgMiqYhWS6qD5Udm16y5ZP4HJ6WAVqUUdwKAAAAAAAAAAAAAAAAAAAAAAAAABjV5AZNWIqOEfpq74Xua62NjR2k9/Jbsg86z2tGnJ5NGE5R/FfQ91da+L88JhEphqccApVMTJXfek2kkl68eLfyyoZpn/7xqS/cNKWIbff3hRj4O82u0v6U/dHhZe86VKp0htKcVvCLlKnqdm27qzs07WS2Z35lVpU4aaCmmuI6ZJNeKfmv8kZstRX59Hnme/SKu6y56il2KEfSTvefy2dn7vjS7NNqnTTTjCCUbW0SW/pKCaf80l4nmjjJYv/AJOLa8ZcQXvJmylhevdnetL8Mbxpr3fMv0JMFYw7jRnbL4trSouK7q0u8W5N2Vk2va3kjXVy+GPqRlXUqs492EJTVOLvdOTvZv1S+Sw4PoxPEpfbWox8IR7MfyXJYMJl1PBK1GKRvUgr2D6N1MUl9rahD8Edo/PjL5LBg8rp4FfSivc6wFAAAAAAAAAAAAAAAAAAAAAAAAAYb08le6QdOcL0fi5YqrFW82rfHi/gCxN25IvF5/ChNU6SlOTTfZ4SXO/j7K58X6S/t7dSWnKqetJ8yvGD+Fu/D9SL6PdJcb0uxFfEyjVcm6ahCClGjSgpR1yhNzShJKEdlGTknPjk1Im337DZvGvSjUqrRdanGTV4/wBVuD1VrOqufhc/muP1KrlerCQovM7T1Q1KdlbVe/hsnu7bX9SRqZv1m2GiE3tsxGF6x3xk4xjBtxhpveNrKUr3er9NzRjc2VSNsPHV4LbxN1PLquKeuPL2ad7WJTAZNHDL6m7/AERF0ps8DXxLvKhqb9N/b0JjJcgxOEu6slFN306rq3lbgtaio8GRs0rr6KvEVHLF1LxvtFXsiawuBhg1ajFI6ARQAAAAAAAAAAAAAAAAAAAAAAAAAAAAB8x/bX0jxGRU8OsBrUJTvVlBJyUFa9rq1/K+258aq5Fi+m1eU8FGrKlqeipWShand6dT3vK1rqNz9R5zlUM0p2qreO8WuUz5nXlKpJxm2ldrStl82LGVUyP9m2FyrtZm/tNRfdW1OL9fP5fwXTD3UVGmo04JWUIJJW8v/ljtyro3Vx1urjpj+J7L48y2Zd0VpYLer25evH5F4NIfDYCWbxjaDTitKlvay9yw5fk8cGlrs2SEYqO0VYyTasJW4MgEUAAAAAAAAAAAAAAAAAAAAAAAAAAAAAAAAAAA5HldFy1ulDV52R1mAM8AwZAAAAAAAAAAAAAAAAAAAAAAAAAAAAAAAAAAAAAAAAAAAAAAAAAAAAAAAAAAAAAAAAAAAAAAAAAAAAAAAAAAAAAAP//Z"/>
          <p:cNvSpPr>
            <a:spLocks noChangeAspect="1" noChangeArrowheads="1"/>
          </p:cNvSpPr>
          <p:nvPr/>
        </p:nvSpPr>
        <p:spPr bwMode="auto">
          <a:xfrm>
            <a:off x="63500" y="-895350"/>
            <a:ext cx="2476500" cy="1847850"/>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8196" name="Picture 4" descr="http://mutycalm.files.wordpress.com/2010/06/mercury_thermometer.jpg"/>
          <p:cNvPicPr>
            <a:picLocks noChangeAspect="1" noChangeArrowheads="1"/>
          </p:cNvPicPr>
          <p:nvPr/>
        </p:nvPicPr>
        <p:blipFill>
          <a:blip r:embed="rId2" cstate="print"/>
          <a:srcRect/>
          <a:stretch>
            <a:fillRect/>
          </a:stretch>
        </p:blipFill>
        <p:spPr bwMode="auto">
          <a:xfrm>
            <a:off x="5436096" y="4437112"/>
            <a:ext cx="2950372" cy="2199904"/>
          </a:xfrm>
          <a:prstGeom prst="rect">
            <a:avLst/>
          </a:prstGeom>
          <a:noFill/>
          <a:ln w="12700">
            <a:no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
          <p:cNvSpPr>
            <a:spLocks noChangeArrowheads="1"/>
          </p:cNvSpPr>
          <p:nvPr/>
        </p:nvSpPr>
        <p:spPr bwMode="auto">
          <a:xfrm>
            <a:off x="395536" y="215063"/>
            <a:ext cx="8365633" cy="206210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rgbClr val="000000"/>
                </a:solidFill>
                <a:effectLst/>
                <a:ea typeface="Times New Roman" pitchFamily="18" charset="0"/>
              </a:rPr>
              <a:t> COUNT RUMFORD’s cannon bore</a:t>
            </a:r>
          </a:p>
          <a:p>
            <a:pPr marL="0" marR="0" lvl="0" indent="0"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rgbClr val="000000"/>
                </a:solidFill>
                <a:effectLst/>
                <a:ea typeface="Times New Roman" pitchFamily="18" charset="0"/>
              </a:rPr>
              <a:t> revelation (1798)…</a:t>
            </a:r>
          </a:p>
          <a:p>
            <a:pPr marL="0" marR="0" lvl="0" indent="0" defTabSz="914400" rtl="0" eaLnBrk="1" fontAlgn="base" latinLnBrk="0" hangingPunct="1">
              <a:lnSpc>
                <a:spcPct val="100000"/>
              </a:lnSpc>
              <a:spcBef>
                <a:spcPct val="0"/>
              </a:spcBef>
              <a:spcAft>
                <a:spcPct val="0"/>
              </a:spcAft>
              <a:buClrTx/>
              <a:buSzTx/>
              <a:buFontTx/>
              <a:buNone/>
              <a:tabLst/>
            </a:pPr>
            <a:endParaRPr lang="en-US" dirty="0" smtClean="0">
              <a:solidFill>
                <a:srgbClr val="000000"/>
              </a:solidFill>
              <a:latin typeface="Arial" pitchFamily="34" charset="0"/>
              <a:ea typeface="Times New Roman" pitchFamily="18" charset="0"/>
            </a:endParaRPr>
          </a:p>
          <a:p>
            <a:pPr marL="0" marR="0" lvl="0" indent="0"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000000"/>
              </a:solidFill>
              <a:effectLst/>
              <a:latin typeface="Arial" pitchFamily="34" charset="0"/>
              <a:ea typeface="Times New Roman" pitchFamily="18" charset="0"/>
            </a:endParaRPr>
          </a:p>
          <a:p>
            <a:pPr marL="0" marR="0" lvl="0" indent="0" defTabSz="914400" rtl="0" eaLnBrk="1" fontAlgn="base" latinLnBrk="0" hangingPunct="1">
              <a:lnSpc>
                <a:spcPct val="100000"/>
              </a:lnSpc>
              <a:spcBef>
                <a:spcPct val="0"/>
              </a:spcBef>
              <a:spcAft>
                <a:spcPct val="0"/>
              </a:spcAft>
              <a:buClrTx/>
              <a:buSzTx/>
              <a:buFontTx/>
              <a:buNone/>
              <a:tabLst/>
            </a:pPr>
            <a:r>
              <a:rPr kumimoji="0" lang="en-US" b="0" i="0" u="none" strike="noStrike" cap="none" normalizeH="0" baseline="0" dirty="0" smtClean="0">
                <a:ln>
                  <a:noFill/>
                </a:ln>
                <a:solidFill>
                  <a:srgbClr val="000000"/>
                </a:solidFill>
                <a:effectLst/>
                <a:ea typeface="Times New Roman" pitchFamily="18" charset="0"/>
              </a:rPr>
              <a:t>Decided that the </a:t>
            </a:r>
            <a:r>
              <a:rPr kumimoji="0" lang="en-US" b="1" i="0" u="none" strike="noStrike" cap="none" normalizeH="0" baseline="0" dirty="0" smtClean="0">
                <a:ln>
                  <a:noFill/>
                </a:ln>
                <a:solidFill>
                  <a:srgbClr val="0070C0"/>
                </a:solidFill>
                <a:effectLst/>
                <a:ea typeface="Times New Roman" pitchFamily="18" charset="0"/>
              </a:rPr>
              <a:t>motions of the particles </a:t>
            </a:r>
            <a:r>
              <a:rPr kumimoji="0" lang="en-US" b="0" i="0" u="none" strike="noStrike" cap="none" normalizeH="0" baseline="0" dirty="0" smtClean="0">
                <a:ln>
                  <a:noFill/>
                </a:ln>
                <a:solidFill>
                  <a:srgbClr val="000000"/>
                </a:solidFill>
                <a:effectLst/>
                <a:ea typeface="Times New Roman" pitchFamily="18" charset="0"/>
              </a:rPr>
              <a:t>in the metals </a:t>
            </a:r>
          </a:p>
          <a:p>
            <a:pPr marL="0" marR="0" lvl="0" indent="0" defTabSz="914400" rtl="0" eaLnBrk="1" fontAlgn="base" latinLnBrk="0" hangingPunct="1">
              <a:lnSpc>
                <a:spcPct val="100000"/>
              </a:lnSpc>
              <a:spcBef>
                <a:spcPct val="0"/>
              </a:spcBef>
              <a:spcAft>
                <a:spcPct val="0"/>
              </a:spcAft>
              <a:buClrTx/>
              <a:buSzTx/>
              <a:buFontTx/>
              <a:buNone/>
              <a:tabLst/>
            </a:pPr>
            <a:r>
              <a:rPr lang="en-US" dirty="0" smtClean="0">
                <a:solidFill>
                  <a:srgbClr val="000000"/>
                </a:solidFill>
                <a:ea typeface="Times New Roman" pitchFamily="18" charset="0"/>
              </a:rPr>
              <a:t>t</a:t>
            </a:r>
            <a:r>
              <a:rPr kumimoji="0" lang="en-US" b="0" i="0" u="none" strike="noStrike" cap="none" normalizeH="0" baseline="0" dirty="0" smtClean="0">
                <a:ln>
                  <a:noFill/>
                </a:ln>
                <a:solidFill>
                  <a:srgbClr val="000000"/>
                </a:solidFill>
                <a:effectLst/>
                <a:ea typeface="Times New Roman" pitchFamily="18" charset="0"/>
              </a:rPr>
              <a:t>hemselves (atoms </a:t>
            </a:r>
            <a:r>
              <a:rPr lang="en-US" dirty="0" smtClean="0">
                <a:solidFill>
                  <a:srgbClr val="000000"/>
                </a:solidFill>
                <a:ea typeface="Times New Roman" pitchFamily="18" charset="0"/>
              </a:rPr>
              <a:t>/</a:t>
            </a:r>
            <a:r>
              <a:rPr kumimoji="0" lang="en-US" b="0" i="0" u="none" strike="noStrike" cap="none" normalizeH="0" baseline="0" dirty="0" smtClean="0">
                <a:ln>
                  <a:noFill/>
                </a:ln>
                <a:solidFill>
                  <a:srgbClr val="000000"/>
                </a:solidFill>
                <a:effectLst/>
                <a:ea typeface="Times New Roman" pitchFamily="18" charset="0"/>
              </a:rPr>
              <a:t> molecules) generated the heat.</a:t>
            </a:r>
            <a:endParaRPr kumimoji="0" lang="en-US" b="0" i="0" u="none" strike="noStrike" cap="none" normalizeH="0" baseline="0" dirty="0" smtClean="0">
              <a:ln>
                <a:noFill/>
              </a:ln>
              <a:solidFill>
                <a:schemeClr val="tx1"/>
              </a:solidFill>
              <a:effectLst/>
            </a:endParaRPr>
          </a:p>
        </p:txBody>
      </p:sp>
      <p:sp>
        <p:nvSpPr>
          <p:cNvPr id="3" name="Rectangle 2"/>
          <p:cNvSpPr/>
          <p:nvPr/>
        </p:nvSpPr>
        <p:spPr>
          <a:xfrm>
            <a:off x="408161" y="5589240"/>
            <a:ext cx="7992888" cy="646331"/>
          </a:xfrm>
          <a:prstGeom prst="rect">
            <a:avLst/>
          </a:prstGeom>
        </p:spPr>
        <p:txBody>
          <a:bodyPr wrap="square">
            <a:spAutoFit/>
          </a:bodyPr>
          <a:lstStyle/>
          <a:p>
            <a:pPr algn="just"/>
            <a:r>
              <a:rPr lang="en-US" dirty="0" smtClean="0"/>
              <a:t>In general, when any form of energy is absorbed by matter, the </a:t>
            </a:r>
            <a:r>
              <a:rPr lang="en-US" b="1" dirty="0" smtClean="0">
                <a:solidFill>
                  <a:srgbClr val="0070C0"/>
                </a:solidFill>
              </a:rPr>
              <a:t>absorption of energy is changed to heat. </a:t>
            </a:r>
            <a:endParaRPr lang="en-GB" b="1" dirty="0">
              <a:solidFill>
                <a:srgbClr val="0070C0"/>
              </a:solidFill>
            </a:endParaRPr>
          </a:p>
        </p:txBody>
      </p:sp>
      <p:sp>
        <p:nvSpPr>
          <p:cNvPr id="4" name="Rectangle 3"/>
          <p:cNvSpPr/>
          <p:nvPr/>
        </p:nvSpPr>
        <p:spPr>
          <a:xfrm>
            <a:off x="418648" y="2276872"/>
            <a:ext cx="7632848" cy="923330"/>
          </a:xfrm>
          <a:prstGeom prst="rect">
            <a:avLst/>
          </a:prstGeom>
        </p:spPr>
        <p:txBody>
          <a:bodyPr wrap="square">
            <a:spAutoFit/>
          </a:bodyPr>
          <a:lstStyle/>
          <a:p>
            <a:pPr algn="just"/>
            <a:r>
              <a:rPr lang="en-US" dirty="0" smtClean="0"/>
              <a:t>Scientist now accept Rumford’s theory that heat is related to the motions of particles in matter.  Thus, heat depends on the total kinetic energy of the particles in a body. </a:t>
            </a:r>
            <a:endParaRPr lang="en-GB" dirty="0"/>
          </a:p>
        </p:txBody>
      </p:sp>
      <p:sp>
        <p:nvSpPr>
          <p:cNvPr id="20482" name="Rectangle 2"/>
          <p:cNvSpPr>
            <a:spLocks noChangeArrowheads="1"/>
          </p:cNvSpPr>
          <p:nvPr/>
        </p:nvSpPr>
        <p:spPr bwMode="auto">
          <a:xfrm>
            <a:off x="395536" y="3429000"/>
            <a:ext cx="8136904" cy="175432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rgbClr val="000000"/>
                </a:solidFill>
                <a:effectLst/>
                <a:latin typeface="Arial" pitchFamily="34" charset="0"/>
                <a:ea typeface="Times New Roman" pitchFamily="18" charset="0"/>
              </a:rPr>
              <a:t> </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rgbClr val="000000"/>
                </a:solidFill>
                <a:effectLst/>
                <a:latin typeface="Arial" pitchFamily="34" charset="0"/>
                <a:ea typeface="Times New Roman" pitchFamily="18" charset="0"/>
              </a:rPr>
              <a:t/>
            </a:r>
            <a:br>
              <a:rPr kumimoji="0" lang="en-US" sz="1800" b="0" i="0" u="none" strike="noStrike" cap="none" normalizeH="0" baseline="0" dirty="0" smtClean="0">
                <a:ln>
                  <a:noFill/>
                </a:ln>
                <a:solidFill>
                  <a:srgbClr val="000000"/>
                </a:solidFill>
                <a:effectLst/>
                <a:latin typeface="Arial" pitchFamily="34" charset="0"/>
                <a:ea typeface="Times New Roman" pitchFamily="18" charset="0"/>
              </a:rPr>
            </a:br>
            <a:endParaRPr kumimoji="0" lang="en-US" sz="1800" b="0" i="0" u="none" strike="noStrike" cap="none" normalizeH="0" baseline="0" dirty="0" smtClean="0">
              <a:ln>
                <a:noFill/>
              </a:ln>
              <a:solidFill>
                <a:srgbClr val="000000"/>
              </a:solidFill>
              <a:effectLst/>
              <a:latin typeface="Arial" pitchFamily="34" charset="0"/>
              <a:ea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rgbClr val="000000"/>
                </a:solidFill>
                <a:effectLst/>
                <a:latin typeface="Arial" pitchFamily="34" charset="0"/>
                <a:ea typeface="Times New Roman" pitchFamily="18" charset="0"/>
              </a:rPr>
              <a:t>  </a:t>
            </a:r>
          </a:p>
          <a:p>
            <a:pPr marL="0" marR="0" lvl="0" indent="0" algn="just"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rgbClr val="000000"/>
                </a:solidFill>
                <a:effectLst/>
                <a:ea typeface="Times New Roman" pitchFamily="18" charset="0"/>
              </a:rPr>
              <a:t>Thus, the </a:t>
            </a:r>
            <a:r>
              <a:rPr kumimoji="0" lang="en-US" sz="1800" b="1" i="0" u="none" strike="noStrike" cap="none" normalizeH="0" baseline="0" dirty="0" smtClean="0">
                <a:ln>
                  <a:noFill/>
                </a:ln>
                <a:solidFill>
                  <a:srgbClr val="0070C0"/>
                </a:solidFill>
                <a:effectLst/>
                <a:ea typeface="Times New Roman" pitchFamily="18" charset="0"/>
              </a:rPr>
              <a:t>total kinetic energy of the particles in a </a:t>
            </a:r>
            <a:r>
              <a:rPr lang="en-US" b="1" dirty="0" smtClean="0">
                <a:solidFill>
                  <a:srgbClr val="0070C0"/>
                </a:solidFill>
                <a:ea typeface="Times New Roman" pitchFamily="18" charset="0"/>
              </a:rPr>
              <a:t>material</a:t>
            </a:r>
            <a:r>
              <a:rPr kumimoji="0" lang="en-US" sz="1800" b="1" i="0" u="none" strike="noStrike" cap="none" normalizeH="0" baseline="0" dirty="0" smtClean="0">
                <a:ln>
                  <a:noFill/>
                </a:ln>
                <a:solidFill>
                  <a:srgbClr val="0070C0"/>
                </a:solidFill>
                <a:effectLst/>
                <a:ea typeface="Times New Roman" pitchFamily="18" charset="0"/>
              </a:rPr>
              <a:t> </a:t>
            </a:r>
          </a:p>
          <a:p>
            <a:pPr marL="0" marR="0" lvl="0" indent="0" algn="just"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smtClean="0">
                <a:ln>
                  <a:noFill/>
                </a:ln>
                <a:solidFill>
                  <a:srgbClr val="0070C0"/>
                </a:solidFill>
                <a:effectLst/>
                <a:ea typeface="Times New Roman" pitchFamily="18" charset="0"/>
              </a:rPr>
              <a:t>depends on the number of particles (mass) and the velocity of these particles.</a:t>
            </a:r>
            <a:endParaRPr kumimoji="0" lang="en-US" sz="1800" b="1" i="0" u="none" strike="noStrike" cap="none" normalizeH="0" baseline="0" dirty="0" smtClean="0">
              <a:ln>
                <a:noFill/>
              </a:ln>
              <a:solidFill>
                <a:srgbClr val="0070C0"/>
              </a:solidFill>
              <a:effectLst/>
            </a:endParaRPr>
          </a:p>
        </p:txBody>
      </p:sp>
      <p:sp>
        <p:nvSpPr>
          <p:cNvPr id="6" name="TextBox 5"/>
          <p:cNvSpPr txBox="1"/>
          <p:nvPr/>
        </p:nvSpPr>
        <p:spPr>
          <a:xfrm>
            <a:off x="2915816" y="3501008"/>
            <a:ext cx="3384376" cy="369332"/>
          </a:xfrm>
          <a:prstGeom prst="rect">
            <a:avLst/>
          </a:prstGeom>
          <a:solidFill>
            <a:srgbClr val="FFFF00"/>
          </a:solidFill>
        </p:spPr>
        <p:txBody>
          <a:bodyPr wrap="square" rtlCol="0">
            <a:spAutoFit/>
          </a:bodyPr>
          <a:lstStyle/>
          <a:p>
            <a:r>
              <a:rPr lang="en-US" dirty="0" smtClean="0">
                <a:solidFill>
                  <a:srgbClr val="000000"/>
                </a:solidFill>
                <a:latin typeface="Arial" pitchFamily="34" charset="0"/>
                <a:ea typeface="Times New Roman" pitchFamily="18" charset="0"/>
              </a:rPr>
              <a:t>Kinetic energy = ½ m </a:t>
            </a:r>
            <a:r>
              <a:rPr lang="en-US" sz="1400" dirty="0" smtClean="0">
                <a:solidFill>
                  <a:srgbClr val="000000"/>
                </a:solidFill>
                <a:latin typeface="Arial" pitchFamily="34" charset="0"/>
                <a:ea typeface="Times New Roman" pitchFamily="18" charset="0"/>
              </a:rPr>
              <a:t>x</a:t>
            </a:r>
            <a:r>
              <a:rPr lang="en-US" dirty="0" smtClean="0">
                <a:solidFill>
                  <a:srgbClr val="000000"/>
                </a:solidFill>
                <a:latin typeface="Arial" pitchFamily="34" charset="0"/>
                <a:ea typeface="Times New Roman" pitchFamily="18" charset="0"/>
              </a:rPr>
              <a:t> v</a:t>
            </a:r>
            <a:r>
              <a:rPr lang="en-US" baseline="30000" dirty="0" smtClean="0">
                <a:solidFill>
                  <a:srgbClr val="000000"/>
                </a:solidFill>
                <a:latin typeface="Arial" pitchFamily="34" charset="0"/>
                <a:ea typeface="Times New Roman" pitchFamily="18" charset="0"/>
              </a:rPr>
              <a:t>2</a:t>
            </a:r>
            <a:endParaRPr lang="en-GB" dirty="0"/>
          </a:p>
        </p:txBody>
      </p:sp>
      <p:pic>
        <p:nvPicPr>
          <p:cNvPr id="7170" name="Picture 2" descr="http://1.bp.blogspot.com/-RcQEaXngJnQ/T0AhDdQU7-I/AAAAAAAABXU/OgL5kz5uqQ8/s1600/count-rumford-cannon.gif"/>
          <p:cNvPicPr>
            <a:picLocks noChangeAspect="1" noChangeArrowheads="1"/>
          </p:cNvPicPr>
          <p:nvPr/>
        </p:nvPicPr>
        <p:blipFill>
          <a:blip r:embed="rId2" cstate="print"/>
          <a:srcRect/>
          <a:stretch>
            <a:fillRect/>
          </a:stretch>
        </p:blipFill>
        <p:spPr bwMode="auto">
          <a:xfrm>
            <a:off x="6372200" y="188640"/>
            <a:ext cx="2627784" cy="1970839"/>
          </a:xfrm>
          <a:prstGeom prst="rect">
            <a:avLst/>
          </a:prstGeom>
          <a:noFill/>
          <a:ln w="19050">
            <a:solidFill>
              <a:schemeClr val="tx1"/>
            </a:solidFill>
          </a:ln>
        </p:spPr>
      </p:pic>
      <p:sp>
        <p:nvSpPr>
          <p:cNvPr id="2" name="TextBox 1"/>
          <p:cNvSpPr txBox="1"/>
          <p:nvPr/>
        </p:nvSpPr>
        <p:spPr>
          <a:xfrm>
            <a:off x="4716016" y="4005064"/>
            <a:ext cx="1800200" cy="400110"/>
          </a:xfrm>
          <a:prstGeom prst="rect">
            <a:avLst/>
          </a:prstGeom>
          <a:noFill/>
        </p:spPr>
        <p:txBody>
          <a:bodyPr wrap="square" rtlCol="0">
            <a:spAutoFit/>
          </a:bodyPr>
          <a:lstStyle/>
          <a:p>
            <a:r>
              <a:rPr lang="en-GB" sz="1000" dirty="0" smtClean="0"/>
              <a:t>Where m =  Mass</a:t>
            </a:r>
          </a:p>
          <a:p>
            <a:r>
              <a:rPr lang="en-GB" sz="1000" dirty="0"/>
              <a:t> </a:t>
            </a:r>
            <a:r>
              <a:rPr lang="en-GB" sz="1000" dirty="0" smtClean="0"/>
              <a:t>             v  =  Velocity</a:t>
            </a:r>
            <a:endParaRPr lang="en-GB" sz="10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3469753" y="2708920"/>
            <a:ext cx="5640889" cy="3456384"/>
          </a:xfrm>
          <a:prstGeom prst="rect">
            <a:avLst/>
          </a:prstGeom>
          <a:noFill/>
          <a:ln w="9525">
            <a:noFill/>
            <a:miter lim="800000"/>
            <a:headEnd/>
            <a:tailEnd/>
          </a:ln>
          <a:effectLst/>
        </p:spPr>
      </p:pic>
      <p:sp>
        <p:nvSpPr>
          <p:cNvPr id="4" name="TextBox 3"/>
          <p:cNvSpPr txBox="1"/>
          <p:nvPr/>
        </p:nvSpPr>
        <p:spPr>
          <a:xfrm>
            <a:off x="251520" y="116632"/>
            <a:ext cx="8424936" cy="2308324"/>
          </a:xfrm>
          <a:prstGeom prst="rect">
            <a:avLst/>
          </a:prstGeom>
          <a:noFill/>
        </p:spPr>
        <p:txBody>
          <a:bodyPr wrap="square" rtlCol="0">
            <a:spAutoFit/>
          </a:bodyPr>
          <a:lstStyle/>
          <a:p>
            <a:r>
              <a:rPr lang="en-GB" sz="2400" b="1" dirty="0" smtClean="0">
                <a:solidFill>
                  <a:srgbClr val="0070C0"/>
                </a:solidFill>
              </a:rPr>
              <a:t>SENSIBLE HEAT: </a:t>
            </a:r>
            <a:r>
              <a:rPr lang="en-GB" dirty="0" smtClean="0"/>
              <a:t>Is the </a:t>
            </a:r>
            <a:r>
              <a:rPr lang="en-GB" b="1" dirty="0" smtClean="0">
                <a:solidFill>
                  <a:srgbClr val="0070C0"/>
                </a:solidFill>
              </a:rPr>
              <a:t>heat energy absorbed or released from a substance</a:t>
            </a:r>
            <a:r>
              <a:rPr lang="en-GB" dirty="0" smtClean="0"/>
              <a:t> </a:t>
            </a:r>
            <a:r>
              <a:rPr lang="en-GB" b="1" dirty="0" smtClean="0">
                <a:solidFill>
                  <a:srgbClr val="0070C0"/>
                </a:solidFill>
              </a:rPr>
              <a:t>during</a:t>
            </a:r>
          </a:p>
          <a:p>
            <a:r>
              <a:rPr lang="en-GB" b="1" dirty="0" smtClean="0">
                <a:solidFill>
                  <a:srgbClr val="0070C0"/>
                </a:solidFill>
              </a:rPr>
              <a:t>                                       a  change of temperature.</a:t>
            </a:r>
          </a:p>
          <a:p>
            <a:r>
              <a:rPr lang="en-GB" sz="2400" b="1" dirty="0" smtClean="0">
                <a:solidFill>
                  <a:srgbClr val="0070C0"/>
                </a:solidFill>
              </a:rPr>
              <a:t>LATENT HEAT:    </a:t>
            </a:r>
            <a:r>
              <a:rPr lang="en-GB" dirty="0" smtClean="0"/>
              <a:t>Is the </a:t>
            </a:r>
            <a:r>
              <a:rPr lang="en-GB" b="1" dirty="0" smtClean="0">
                <a:solidFill>
                  <a:srgbClr val="0070C0"/>
                </a:solidFill>
              </a:rPr>
              <a:t>heat energy absorbed or released from a substance</a:t>
            </a:r>
          </a:p>
          <a:p>
            <a:r>
              <a:rPr lang="en-GB" b="1" dirty="0" smtClean="0">
                <a:solidFill>
                  <a:srgbClr val="0070C0"/>
                </a:solidFill>
              </a:rPr>
              <a:t>                                     </a:t>
            </a:r>
            <a:r>
              <a:rPr lang="en-GB" sz="2400" b="1" dirty="0" smtClean="0">
                <a:solidFill>
                  <a:srgbClr val="0070C0"/>
                </a:solidFill>
              </a:rPr>
              <a:t>during a change of state</a:t>
            </a:r>
            <a:r>
              <a:rPr lang="en-GB" b="1" dirty="0" smtClean="0">
                <a:solidFill>
                  <a:srgbClr val="0070C0"/>
                </a:solidFill>
              </a:rPr>
              <a:t>, with no change in temperature.</a:t>
            </a:r>
          </a:p>
          <a:p>
            <a:r>
              <a:rPr lang="en-GB" b="1" dirty="0" smtClean="0">
                <a:solidFill>
                  <a:srgbClr val="0070C0"/>
                </a:solidFill>
              </a:rPr>
              <a:t> </a:t>
            </a:r>
          </a:p>
          <a:p>
            <a:r>
              <a:rPr lang="en-GB" dirty="0"/>
              <a:t>F</a:t>
            </a:r>
            <a:r>
              <a:rPr lang="en-GB" dirty="0" smtClean="0"/>
              <a:t>or example:   Water </a:t>
            </a:r>
            <a:r>
              <a:rPr lang="en-GB" dirty="0"/>
              <a:t>remains at 100°C while boiling. The heat added to keep the water boiling is latent </a:t>
            </a:r>
            <a:r>
              <a:rPr lang="en-GB" dirty="0" smtClean="0"/>
              <a:t>heat,  also the heat added to keep the water melting is latent heat.</a:t>
            </a:r>
            <a:endParaRPr lang="en-GB" b="1" dirty="0">
              <a:solidFill>
                <a:srgbClr val="0070C0"/>
              </a:solidFill>
            </a:endParaRPr>
          </a:p>
        </p:txBody>
      </p:sp>
      <p:pic>
        <p:nvPicPr>
          <p:cNvPr id="5" name="Picture 4" descr="http://www.clickandlearn.org/images/water_cycle.gif"/>
          <p:cNvPicPr>
            <a:picLocks noChangeAspect="1" noChangeArrowheads="1"/>
          </p:cNvPicPr>
          <p:nvPr/>
        </p:nvPicPr>
        <p:blipFill>
          <a:blip r:embed="rId3" cstate="print"/>
          <a:srcRect/>
          <a:stretch>
            <a:fillRect/>
          </a:stretch>
        </p:blipFill>
        <p:spPr bwMode="auto">
          <a:xfrm>
            <a:off x="251520" y="2852936"/>
            <a:ext cx="3384376" cy="2893949"/>
          </a:xfrm>
          <a:prstGeom prst="rect">
            <a:avLst/>
          </a:prstGeom>
          <a:noFill/>
          <a:ln>
            <a:solidFill>
              <a:schemeClr val="tx1"/>
            </a:solidFill>
          </a:ln>
        </p:spPr>
      </p:pic>
      <p:cxnSp>
        <p:nvCxnSpPr>
          <p:cNvPr id="9" name="Straight Arrow Connector 8"/>
          <p:cNvCxnSpPr/>
          <p:nvPr/>
        </p:nvCxnSpPr>
        <p:spPr>
          <a:xfrm>
            <a:off x="7524328" y="2348880"/>
            <a:ext cx="0" cy="936104"/>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196752"/>
            <a:ext cx="5112568" cy="646331"/>
          </a:xfrm>
          <a:prstGeom prst="rect">
            <a:avLst/>
          </a:prstGeom>
        </p:spPr>
        <p:txBody>
          <a:bodyPr wrap="square">
            <a:spAutoFit/>
          </a:bodyPr>
          <a:lstStyle/>
          <a:p>
            <a:r>
              <a:rPr lang="en-US" dirty="0" smtClean="0"/>
              <a:t>The heat that flows from hot to cold originates in the </a:t>
            </a:r>
            <a:r>
              <a:rPr lang="en-US" b="1" i="1" dirty="0" smtClean="0">
                <a:solidFill>
                  <a:srgbClr val="0070C0"/>
                </a:solidFill>
              </a:rPr>
              <a:t>internal energy </a:t>
            </a:r>
            <a:r>
              <a:rPr lang="en-US" dirty="0" smtClean="0"/>
              <a:t>of the hot substance (Rumford).</a:t>
            </a:r>
            <a:endParaRPr lang="en-GB" dirty="0"/>
          </a:p>
        </p:txBody>
      </p:sp>
      <p:sp>
        <p:nvSpPr>
          <p:cNvPr id="3" name="Rectangle 1"/>
          <p:cNvSpPr>
            <a:spLocks noChangeArrowheads="1"/>
          </p:cNvSpPr>
          <p:nvPr/>
        </p:nvSpPr>
        <p:spPr bwMode="auto">
          <a:xfrm>
            <a:off x="323528" y="2201091"/>
            <a:ext cx="5310530" cy="332398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b="0" i="0" u="none" strike="noStrike" cap="none" normalizeH="0" baseline="0" dirty="0" smtClean="0">
                <a:ln>
                  <a:noFill/>
                </a:ln>
                <a:solidFill>
                  <a:srgbClr val="000000"/>
                </a:solidFill>
                <a:effectLst/>
                <a:ea typeface="Times New Roman" pitchFamily="18" charset="0"/>
              </a:rPr>
              <a:t>When an object is </a:t>
            </a:r>
            <a:r>
              <a:rPr kumimoji="0" lang="en-US" b="1" i="0" u="none" strike="noStrike" cap="none" normalizeH="0" baseline="0" dirty="0" smtClean="0">
                <a:ln>
                  <a:noFill/>
                </a:ln>
                <a:solidFill>
                  <a:srgbClr val="0070C0"/>
                </a:solidFill>
                <a:effectLst/>
                <a:ea typeface="Times New Roman" pitchFamily="18" charset="0"/>
              </a:rPr>
              <a:t>heated</a:t>
            </a:r>
            <a:r>
              <a:rPr kumimoji="0" lang="en-US" b="0" i="0" u="none" strike="noStrike" cap="none" normalizeH="0" baseline="0" dirty="0" smtClean="0">
                <a:ln>
                  <a:noFill/>
                </a:ln>
                <a:solidFill>
                  <a:srgbClr val="000000"/>
                </a:solidFill>
                <a:effectLst/>
                <a:ea typeface="Times New Roman" pitchFamily="18" charset="0"/>
              </a:rPr>
              <a:t>, its particles vibrate faster, collide more violently, and consequently move farther apart, thereby </a:t>
            </a:r>
            <a:r>
              <a:rPr kumimoji="0" lang="en-US" b="1" i="0" u="none" strike="noStrike" cap="none" normalizeH="0" baseline="0" dirty="0" smtClean="0">
                <a:ln>
                  <a:noFill/>
                </a:ln>
                <a:solidFill>
                  <a:srgbClr val="0070C0"/>
                </a:solidFill>
                <a:effectLst/>
                <a:ea typeface="Times New Roman" pitchFamily="18" charset="0"/>
              </a:rPr>
              <a:t>increasing the volume of the object</a:t>
            </a:r>
            <a:r>
              <a:rPr kumimoji="0" lang="en-US" b="0" i="0" u="none" strike="noStrike" cap="none" normalizeH="0" baseline="0" dirty="0" smtClean="0">
                <a:ln>
                  <a:noFill/>
                </a:ln>
                <a:solidFill>
                  <a:srgbClr val="000000"/>
                </a:solidFill>
                <a:effectLst/>
                <a:ea typeface="Times New Roman" pitchFamily="18" charset="0"/>
              </a:rPr>
              <a:t>.</a:t>
            </a:r>
            <a:r>
              <a:rPr kumimoji="0" lang="en-US" b="0" i="0" u="none" strike="noStrike" cap="none" normalizeH="0" dirty="0" smtClean="0">
                <a:ln>
                  <a:noFill/>
                </a:ln>
                <a:solidFill>
                  <a:srgbClr val="000000"/>
                </a:solidFill>
                <a:effectLst/>
                <a:ea typeface="Times New Roman" pitchFamily="18" charset="0"/>
              </a:rPr>
              <a:t> </a:t>
            </a:r>
          </a:p>
          <a:p>
            <a:pPr marL="0" marR="0" lvl="0" indent="0" algn="just" defTabSz="914400" rtl="0" eaLnBrk="1" fontAlgn="base" latinLnBrk="0" hangingPunct="1">
              <a:lnSpc>
                <a:spcPct val="100000"/>
              </a:lnSpc>
              <a:spcBef>
                <a:spcPct val="0"/>
              </a:spcBef>
              <a:spcAft>
                <a:spcPct val="0"/>
              </a:spcAft>
              <a:buClrTx/>
              <a:buSzTx/>
              <a:buFontTx/>
              <a:buNone/>
              <a:tabLst/>
            </a:pPr>
            <a:r>
              <a:rPr kumimoji="0" lang="en-US" b="0" i="0" u="none" strike="noStrike" cap="none" normalizeH="0" dirty="0" smtClean="0">
                <a:ln>
                  <a:noFill/>
                </a:ln>
                <a:solidFill>
                  <a:srgbClr val="000000"/>
                </a:solidFill>
                <a:effectLst/>
                <a:ea typeface="Times New Roman" pitchFamily="18" charset="0"/>
              </a:rPr>
              <a:t>This is called </a:t>
            </a:r>
            <a:r>
              <a:rPr lang="en-US" sz="2400" b="1" dirty="0">
                <a:solidFill>
                  <a:srgbClr val="0070C0"/>
                </a:solidFill>
                <a:ea typeface="Times New Roman" pitchFamily="18" charset="0"/>
              </a:rPr>
              <a:t>E</a:t>
            </a:r>
            <a:r>
              <a:rPr kumimoji="0" lang="en-US" sz="2400" b="1" i="0" u="none" strike="noStrike" cap="none" normalizeH="0" dirty="0" smtClean="0">
                <a:ln>
                  <a:noFill/>
                </a:ln>
                <a:solidFill>
                  <a:srgbClr val="0070C0"/>
                </a:solidFill>
                <a:effectLst/>
                <a:ea typeface="Times New Roman" pitchFamily="18" charset="0"/>
              </a:rPr>
              <a:t>xpansion</a:t>
            </a:r>
            <a:r>
              <a:rPr kumimoji="0" lang="en-US" sz="2400" b="0" i="0" u="none" strike="noStrike" cap="none" normalizeH="0" dirty="0" smtClean="0">
                <a:ln>
                  <a:noFill/>
                </a:ln>
                <a:solidFill>
                  <a:srgbClr val="000000"/>
                </a:solidFill>
                <a:effectLst/>
                <a:ea typeface="Times New Roman" pitchFamily="18" charset="0"/>
              </a:rPr>
              <a:t>.</a:t>
            </a: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US" b="0" i="0" u="none" strike="noStrike" cap="none" normalizeH="0" baseline="0" dirty="0" smtClean="0">
              <a:ln>
                <a:noFill/>
              </a:ln>
              <a:solidFill>
                <a:srgbClr val="000000"/>
              </a:solidFill>
              <a:effectLst/>
              <a:ea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en-US" dirty="0" smtClean="0">
              <a:solidFill>
                <a:srgbClr val="000000"/>
              </a:solidFill>
              <a:ea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r>
              <a:rPr kumimoji="0" lang="en-US" b="0" i="0" u="none" strike="noStrike" cap="none" normalizeH="0" baseline="0" dirty="0" smtClean="0">
                <a:ln>
                  <a:noFill/>
                </a:ln>
                <a:solidFill>
                  <a:srgbClr val="000000"/>
                </a:solidFill>
                <a:effectLst/>
                <a:ea typeface="Times New Roman" pitchFamily="18" charset="0"/>
              </a:rPr>
              <a:t>And…</a:t>
            </a: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US" b="0" i="0" u="none" strike="noStrike" cap="none" normalizeH="0" baseline="0" dirty="0" smtClean="0">
              <a:ln>
                <a:noFill/>
              </a:ln>
              <a:solidFill>
                <a:srgbClr val="000000"/>
              </a:solidFill>
              <a:effectLst/>
              <a:ea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rgbClr val="000000"/>
                </a:solidFill>
                <a:effectLst/>
                <a:ea typeface="Times New Roman" pitchFamily="18" charset="0"/>
              </a:rPr>
              <a:t>When the object is </a:t>
            </a:r>
            <a:r>
              <a:rPr kumimoji="0" lang="en-US" b="1" i="0" u="none" strike="noStrike" cap="none" normalizeH="0" baseline="0" dirty="0" smtClean="0">
                <a:ln>
                  <a:noFill/>
                </a:ln>
                <a:solidFill>
                  <a:srgbClr val="0070C0"/>
                </a:solidFill>
                <a:effectLst/>
                <a:ea typeface="Times New Roman" pitchFamily="18" charset="0"/>
              </a:rPr>
              <a:t>cooled</a:t>
            </a:r>
            <a:r>
              <a:rPr kumimoji="0" lang="en-US" b="0" i="0" u="none" strike="noStrike" cap="none" normalizeH="0" baseline="0" dirty="0" smtClean="0">
                <a:ln>
                  <a:noFill/>
                </a:ln>
                <a:solidFill>
                  <a:srgbClr val="000000"/>
                </a:solidFill>
                <a:effectLst/>
                <a:ea typeface="Times New Roman" pitchFamily="18" charset="0"/>
              </a:rPr>
              <a:t>, the opposite change occurs and the </a:t>
            </a:r>
            <a:r>
              <a:rPr kumimoji="0" lang="en-US" b="1" i="0" u="none" strike="noStrike" cap="none" normalizeH="0" baseline="0" dirty="0" smtClean="0">
                <a:ln>
                  <a:noFill/>
                </a:ln>
                <a:solidFill>
                  <a:srgbClr val="0070C0"/>
                </a:solidFill>
                <a:effectLst/>
                <a:ea typeface="Times New Roman" pitchFamily="18" charset="0"/>
              </a:rPr>
              <a:t>volume of the object decreases</a:t>
            </a:r>
            <a:r>
              <a:rPr kumimoji="0" lang="en-US" b="0" i="0" u="none" strike="noStrike" cap="none" normalizeH="0" baseline="0" dirty="0" smtClean="0">
                <a:ln>
                  <a:noFill/>
                </a:ln>
                <a:solidFill>
                  <a:srgbClr val="000000"/>
                </a:solidFill>
                <a:effectLst/>
                <a:ea typeface="Times New Roman" pitchFamily="18" charset="0"/>
              </a:rPr>
              <a:t>.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rgbClr val="000000"/>
                </a:solidFill>
                <a:effectLst/>
                <a:ea typeface="Times New Roman" pitchFamily="18" charset="0"/>
              </a:rPr>
              <a:t>This decrease in volume is called </a:t>
            </a:r>
            <a:r>
              <a:rPr lang="en-US" sz="2400" b="1" dirty="0">
                <a:solidFill>
                  <a:srgbClr val="0070C0"/>
                </a:solidFill>
                <a:ea typeface="Times New Roman" pitchFamily="18" charset="0"/>
              </a:rPr>
              <a:t>C</a:t>
            </a:r>
            <a:r>
              <a:rPr kumimoji="0" lang="en-US" sz="2400" b="1" i="0" u="none" strike="noStrike" cap="none" normalizeH="0" baseline="0" dirty="0" smtClean="0">
                <a:ln>
                  <a:noFill/>
                </a:ln>
                <a:solidFill>
                  <a:srgbClr val="0070C0"/>
                </a:solidFill>
                <a:effectLst/>
                <a:ea typeface="Times New Roman" pitchFamily="18" charset="0"/>
              </a:rPr>
              <a:t>ontraction</a:t>
            </a:r>
            <a:r>
              <a:rPr kumimoji="0" lang="en-US" sz="2400" b="0" i="0" u="none" strike="noStrike" cap="none" normalizeH="0" baseline="0" dirty="0" smtClean="0">
                <a:ln>
                  <a:noFill/>
                </a:ln>
                <a:solidFill>
                  <a:srgbClr val="000000"/>
                </a:solidFill>
                <a:effectLst/>
                <a:ea typeface="Times New Roman" pitchFamily="18" charset="0"/>
              </a:rPr>
              <a:t>.</a:t>
            </a:r>
            <a:endParaRPr kumimoji="0" lang="en-US" sz="2400" b="0" i="0" u="none" strike="noStrike" cap="none" normalizeH="0" baseline="0" dirty="0" smtClean="0">
              <a:ln>
                <a:noFill/>
              </a:ln>
              <a:solidFill>
                <a:schemeClr val="tx1"/>
              </a:solidFill>
              <a:effectLst/>
            </a:endParaRPr>
          </a:p>
        </p:txBody>
      </p:sp>
      <p:pic>
        <p:nvPicPr>
          <p:cNvPr id="4" name="Picture 4" descr="F12.22"/>
          <p:cNvPicPr>
            <a:picLocks noChangeAspect="1" noChangeArrowheads="1"/>
          </p:cNvPicPr>
          <p:nvPr/>
        </p:nvPicPr>
        <p:blipFill>
          <a:blip r:embed="rId2" cstate="print"/>
          <a:srcRect/>
          <a:stretch>
            <a:fillRect/>
          </a:stretch>
        </p:blipFill>
        <p:spPr bwMode="auto">
          <a:xfrm>
            <a:off x="5724128" y="908720"/>
            <a:ext cx="2949575" cy="5248275"/>
          </a:xfrm>
          <a:prstGeom prst="rect">
            <a:avLst/>
          </a:prstGeom>
          <a:noFill/>
          <a:ln w="9525">
            <a:noFill/>
            <a:miter lim="800000"/>
            <a:headEnd/>
            <a:tailEnd/>
          </a:ln>
        </p:spPr>
      </p:pic>
      <p:sp>
        <p:nvSpPr>
          <p:cNvPr id="6" name="TextBox 5"/>
          <p:cNvSpPr txBox="1"/>
          <p:nvPr/>
        </p:nvSpPr>
        <p:spPr>
          <a:xfrm>
            <a:off x="323528" y="548680"/>
            <a:ext cx="1944216" cy="584775"/>
          </a:xfrm>
          <a:prstGeom prst="rect">
            <a:avLst/>
          </a:prstGeom>
          <a:noFill/>
        </p:spPr>
        <p:txBody>
          <a:bodyPr wrap="square" rtlCol="0">
            <a:spAutoFit/>
          </a:bodyPr>
          <a:lstStyle/>
          <a:p>
            <a:r>
              <a:rPr lang="en-GB" sz="3200" dirty="0" smtClean="0"/>
              <a:t>So...</a:t>
            </a:r>
            <a:endParaRPr lang="en-GB" sz="3200" dirty="0"/>
          </a:p>
        </p:txBody>
      </p:sp>
      <p:sp>
        <p:nvSpPr>
          <p:cNvPr id="7" name="TextBox 6"/>
          <p:cNvSpPr txBox="1"/>
          <p:nvPr/>
        </p:nvSpPr>
        <p:spPr>
          <a:xfrm>
            <a:off x="6000760" y="285728"/>
            <a:ext cx="2747704" cy="600164"/>
          </a:xfrm>
          <a:prstGeom prst="rect">
            <a:avLst/>
          </a:prstGeom>
          <a:noFill/>
        </p:spPr>
        <p:txBody>
          <a:bodyPr wrap="square" rtlCol="0">
            <a:spAutoFit/>
          </a:bodyPr>
          <a:lstStyle/>
          <a:p>
            <a:pPr algn="ctr"/>
            <a:r>
              <a:rPr lang="en-US" sz="1100" dirty="0" smtClean="0"/>
              <a:t>HEAT IS TRANSFERRED FROM THE HOTTER TO THE COLDER MATERIAL TO ESTABLISH EQUILIBRIUM.</a:t>
            </a:r>
            <a:endParaRPr lang="en-US" sz="1100" dirty="0"/>
          </a:p>
        </p:txBody>
      </p:sp>
      <p:sp>
        <p:nvSpPr>
          <p:cNvPr id="5" name="TextBox 4"/>
          <p:cNvSpPr txBox="1"/>
          <p:nvPr/>
        </p:nvSpPr>
        <p:spPr>
          <a:xfrm>
            <a:off x="323528" y="5661247"/>
            <a:ext cx="5533216" cy="1015663"/>
          </a:xfrm>
          <a:prstGeom prst="rect">
            <a:avLst/>
          </a:prstGeom>
          <a:noFill/>
        </p:spPr>
        <p:txBody>
          <a:bodyPr wrap="square" rtlCol="0">
            <a:spAutoFit/>
          </a:bodyPr>
          <a:lstStyle/>
          <a:p>
            <a:pPr algn="just"/>
            <a:r>
              <a:rPr lang="en-GB" sz="1200" dirty="0" smtClean="0"/>
              <a:t>Note that the behaviour of water is an exception to this rule. As water is cooled down to 4 degree C it contracts like other liquids, but below 4 degrees the water expands, and continues to expand until it reaches 0 degrees. The water molecules in ice are wider apart than in water. The volume of the ice is greater than the volume of water, and hence its density is lower. This is why ice floats on water.</a:t>
            </a:r>
            <a:endParaRPr lang="en-GB" sz="12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
          <p:cNvSpPr>
            <a:spLocks noChangeArrowheads="1"/>
          </p:cNvSpPr>
          <p:nvPr/>
        </p:nvSpPr>
        <p:spPr bwMode="auto">
          <a:xfrm>
            <a:off x="251520" y="352980"/>
            <a:ext cx="8640960" cy="304698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400" b="1" i="0" u="sng" strike="noStrike" cap="none" normalizeH="0" baseline="0" dirty="0" smtClean="0">
                <a:ln>
                  <a:noFill/>
                </a:ln>
                <a:solidFill>
                  <a:srgbClr val="0070C0"/>
                </a:solidFill>
                <a:effectLst/>
                <a:ea typeface="Times New Roman" pitchFamily="18" charset="0"/>
              </a:rPr>
              <a:t>The Expansion of Solids </a:t>
            </a:r>
            <a:r>
              <a:rPr kumimoji="0" lang="en-US" sz="2400" b="1" i="0" u="none" strike="noStrike" cap="none" normalizeH="0" baseline="0" dirty="0" smtClean="0">
                <a:ln>
                  <a:noFill/>
                </a:ln>
                <a:solidFill>
                  <a:srgbClr val="0070C0"/>
                </a:solidFill>
                <a:effectLst/>
                <a:ea typeface="Times New Roman" pitchFamily="18" charset="0"/>
              </a:rPr>
              <a:t>by heating may cause serious practical problems…</a:t>
            </a:r>
            <a:r>
              <a:rPr kumimoji="0" lang="en-US" sz="1800" b="0" i="0" u="none" strike="noStrike" cap="none" normalizeH="0" baseline="0" dirty="0" smtClean="0">
                <a:ln>
                  <a:noFill/>
                </a:ln>
                <a:solidFill>
                  <a:srgbClr val="000000"/>
                </a:solidFill>
                <a:effectLst/>
                <a:ea typeface="Times New Roman" pitchFamily="18" charset="0"/>
              </a:rPr>
              <a:t>For example:</a:t>
            </a: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000000"/>
              </a:solidFill>
              <a:effectLst/>
              <a:ea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 typeface="Arial" pitchFamily="34" charset="0"/>
              <a:buChar char="•"/>
              <a:tabLst/>
            </a:pPr>
            <a:r>
              <a:rPr lang="en-US" dirty="0" smtClean="0">
                <a:solidFill>
                  <a:srgbClr val="000000"/>
                </a:solidFill>
                <a:ea typeface="Times New Roman" pitchFamily="18" charset="0"/>
              </a:rPr>
              <a:t> </a:t>
            </a:r>
            <a:r>
              <a:rPr lang="en-US" b="1" dirty="0" smtClean="0">
                <a:solidFill>
                  <a:srgbClr val="0070C0"/>
                </a:solidFill>
                <a:ea typeface="Times New Roman" pitchFamily="18" charset="0"/>
              </a:rPr>
              <a:t>T</a:t>
            </a:r>
            <a:r>
              <a:rPr kumimoji="0" lang="en-US" sz="1800" b="1" i="0" u="none" strike="noStrike" cap="none" normalizeH="0" baseline="0" dirty="0" smtClean="0">
                <a:ln>
                  <a:noFill/>
                </a:ln>
                <a:solidFill>
                  <a:srgbClr val="0070C0"/>
                </a:solidFill>
                <a:effectLst/>
                <a:ea typeface="Times New Roman" pitchFamily="18" charset="0"/>
              </a:rPr>
              <a:t>he expansion of railroad tracks</a:t>
            </a:r>
            <a:r>
              <a:rPr kumimoji="0" lang="en-US" sz="1800" b="0" i="0" u="none" strike="noStrike" cap="none" normalizeH="0" baseline="0" dirty="0" smtClean="0">
                <a:ln>
                  <a:noFill/>
                </a:ln>
                <a:solidFill>
                  <a:srgbClr val="000000"/>
                </a:solidFill>
                <a:effectLst/>
                <a:ea typeface="Times New Roman" pitchFamily="18" charset="0"/>
              </a:rPr>
              <a:t>, bridges, or the concrete in a roadbed </a:t>
            </a:r>
          </a:p>
          <a:p>
            <a:pPr marL="0" marR="0" lvl="0" indent="0" algn="just"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rgbClr val="000000"/>
                </a:solidFill>
                <a:effectLst/>
                <a:ea typeface="Times New Roman" pitchFamily="18" charset="0"/>
              </a:rPr>
              <a:t>   Rails are laid, gaps between the ends of the rails provide for expansion</a:t>
            </a:r>
            <a:r>
              <a:rPr kumimoji="0" lang="en-US" sz="1800" b="0" i="0" u="none" strike="noStrike" cap="none" normalizeH="0" dirty="0" smtClean="0">
                <a:ln>
                  <a:noFill/>
                </a:ln>
                <a:solidFill>
                  <a:srgbClr val="000000"/>
                </a:solidFill>
                <a:effectLst/>
                <a:ea typeface="Times New Roman" pitchFamily="18" charset="0"/>
              </a:rPr>
              <a:t> </a:t>
            </a:r>
          </a:p>
          <a:p>
            <a:pPr marL="0" marR="0" lvl="0" indent="0" algn="just" defTabSz="914400" rtl="0" eaLnBrk="1" fontAlgn="base" latinLnBrk="0" hangingPunct="1">
              <a:lnSpc>
                <a:spcPct val="100000"/>
              </a:lnSpc>
              <a:spcBef>
                <a:spcPct val="0"/>
              </a:spcBef>
              <a:spcAft>
                <a:spcPct val="0"/>
              </a:spcAft>
              <a:buClrTx/>
              <a:buSzTx/>
              <a:buFontTx/>
              <a:buNone/>
              <a:tabLst/>
            </a:pPr>
            <a:r>
              <a:rPr lang="en-US" dirty="0" smtClean="0">
                <a:solidFill>
                  <a:srgbClr val="000000"/>
                </a:solidFill>
                <a:ea typeface="Times New Roman" pitchFamily="18" charset="0"/>
              </a:rPr>
              <a:t>   </a:t>
            </a:r>
            <a:r>
              <a:rPr kumimoji="0" lang="en-US" sz="1800" b="0" i="0" u="none" strike="noStrike" cap="none" normalizeH="0" dirty="0" smtClean="0">
                <a:ln>
                  <a:noFill/>
                </a:ln>
                <a:solidFill>
                  <a:srgbClr val="000000"/>
                </a:solidFill>
                <a:effectLst/>
                <a:ea typeface="Times New Roman" pitchFamily="18" charset="0"/>
              </a:rPr>
              <a:t>(prevents buckle and de-railing)</a:t>
            </a:r>
            <a:endParaRPr kumimoji="0" lang="en-US" sz="1800" b="0" i="0" u="none" strike="noStrike" cap="none" normalizeH="0" baseline="0" dirty="0" smtClean="0">
              <a:ln>
                <a:noFill/>
              </a:ln>
              <a:solidFill>
                <a:srgbClr val="000000"/>
              </a:solidFill>
              <a:effectLst/>
              <a:ea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 typeface="Arial" pitchFamily="34" charset="0"/>
              <a:buChar char="•"/>
              <a:tabLst/>
            </a:pPr>
            <a:r>
              <a:rPr kumimoji="0" lang="en-US" sz="1800" b="0" i="0" u="none" strike="noStrike" cap="none" normalizeH="0" baseline="0" dirty="0" smtClean="0">
                <a:ln>
                  <a:noFill/>
                </a:ln>
                <a:solidFill>
                  <a:srgbClr val="000000"/>
                </a:solidFill>
                <a:effectLst/>
                <a:ea typeface="Times New Roman" pitchFamily="18" charset="0"/>
              </a:rPr>
              <a:t>  </a:t>
            </a:r>
            <a:r>
              <a:rPr kumimoji="0" lang="en-US" sz="1800" b="1" i="0" u="none" strike="noStrike" cap="none" normalizeH="0" baseline="0" dirty="0" smtClean="0">
                <a:ln>
                  <a:noFill/>
                </a:ln>
                <a:solidFill>
                  <a:srgbClr val="0070C0"/>
                </a:solidFill>
                <a:effectLst/>
                <a:ea typeface="Times New Roman" pitchFamily="18" charset="0"/>
              </a:rPr>
              <a:t>In bridge construction</a:t>
            </a:r>
            <a:r>
              <a:rPr kumimoji="0" lang="en-US" sz="1800" b="0" i="0" u="none" strike="noStrike" cap="none" normalizeH="0" baseline="0" dirty="0" smtClean="0">
                <a:ln>
                  <a:noFill/>
                </a:ln>
                <a:solidFill>
                  <a:srgbClr val="000000"/>
                </a:solidFill>
                <a:effectLst/>
                <a:ea typeface="Times New Roman" pitchFamily="18" charset="0"/>
              </a:rPr>
              <a:t>:  Expansion joints allow for changes in the length of the bridge. </a:t>
            </a:r>
          </a:p>
          <a:p>
            <a:pPr marL="0" marR="0" lvl="0" indent="0" algn="just" defTabSz="914400" rtl="0" eaLnBrk="1" fontAlgn="base" latinLnBrk="0" hangingPunct="1">
              <a:lnSpc>
                <a:spcPct val="100000"/>
              </a:lnSpc>
              <a:spcBef>
                <a:spcPct val="0"/>
              </a:spcBef>
              <a:spcAft>
                <a:spcPct val="0"/>
              </a:spcAft>
              <a:buClrTx/>
              <a:buSzTx/>
              <a:buFont typeface="Arial" pitchFamily="34" charset="0"/>
              <a:buChar char="•"/>
              <a:tabLst/>
            </a:pPr>
            <a:r>
              <a:rPr kumimoji="0" lang="en-US" sz="1800" b="0" i="0" u="none" strike="noStrike" cap="none" normalizeH="0" baseline="0" dirty="0" smtClean="0">
                <a:ln>
                  <a:noFill/>
                </a:ln>
                <a:solidFill>
                  <a:srgbClr val="000000"/>
                </a:solidFill>
                <a:effectLst/>
                <a:ea typeface="Times New Roman" pitchFamily="18" charset="0"/>
              </a:rPr>
              <a:t>  </a:t>
            </a:r>
            <a:r>
              <a:rPr kumimoji="0" lang="en-US" sz="1800" b="1" i="0" u="none" strike="noStrike" cap="none" normalizeH="0" baseline="0" dirty="0" smtClean="0">
                <a:ln>
                  <a:noFill/>
                </a:ln>
                <a:solidFill>
                  <a:srgbClr val="0070C0"/>
                </a:solidFill>
                <a:effectLst/>
                <a:ea typeface="Times New Roman" pitchFamily="18" charset="0"/>
              </a:rPr>
              <a:t>Concrete roadbeds </a:t>
            </a:r>
            <a:r>
              <a:rPr kumimoji="0" lang="en-US" sz="1800" b="0" i="0" u="none" strike="noStrike" cap="none" normalizeH="0" baseline="0" dirty="0" smtClean="0">
                <a:ln>
                  <a:noFill/>
                </a:ln>
                <a:solidFill>
                  <a:srgbClr val="000000"/>
                </a:solidFill>
                <a:effectLst/>
                <a:ea typeface="Times New Roman" pitchFamily="18" charset="0"/>
              </a:rPr>
              <a:t>are built with spaces between the sections of concrete to allow </a:t>
            </a:r>
          </a:p>
          <a:p>
            <a:pPr marL="0" marR="0" lvl="0" indent="0" algn="just" defTabSz="914400" rtl="0" eaLnBrk="1" fontAlgn="base" latinLnBrk="0" hangingPunct="1">
              <a:lnSpc>
                <a:spcPct val="100000"/>
              </a:lnSpc>
              <a:spcBef>
                <a:spcPct val="0"/>
              </a:spcBef>
              <a:spcAft>
                <a:spcPct val="0"/>
              </a:spcAft>
              <a:buClrTx/>
              <a:buSzTx/>
              <a:tabLst/>
            </a:pPr>
            <a:r>
              <a:rPr lang="en-US" dirty="0" smtClean="0">
                <a:solidFill>
                  <a:srgbClr val="000000"/>
                </a:solidFill>
                <a:ea typeface="Times New Roman" pitchFamily="18" charset="0"/>
              </a:rPr>
              <a:t>    </a:t>
            </a:r>
            <a:r>
              <a:rPr kumimoji="0" lang="en-US" sz="1800" b="0" i="0" u="none" strike="noStrike" cap="none" normalizeH="0" baseline="0" dirty="0" smtClean="0">
                <a:ln>
                  <a:noFill/>
                </a:ln>
                <a:solidFill>
                  <a:srgbClr val="000000"/>
                </a:solidFill>
                <a:effectLst/>
                <a:ea typeface="Times New Roman" pitchFamily="18" charset="0"/>
              </a:rPr>
              <a:t>for expansion</a:t>
            </a:r>
            <a:r>
              <a:rPr lang="en-US" dirty="0" smtClean="0">
                <a:solidFill>
                  <a:srgbClr val="000000"/>
                </a:solidFill>
                <a:ea typeface="Times New Roman" pitchFamily="18" charset="0"/>
              </a:rPr>
              <a:t>, </a:t>
            </a:r>
            <a:r>
              <a:rPr lang="en-US" b="1" dirty="0" smtClean="0">
                <a:solidFill>
                  <a:srgbClr val="0070C0"/>
                </a:solidFill>
                <a:ea typeface="Times New Roman" pitchFamily="18" charset="0"/>
              </a:rPr>
              <a:t>brick walls </a:t>
            </a:r>
            <a:r>
              <a:rPr lang="en-US" dirty="0" smtClean="0">
                <a:solidFill>
                  <a:srgbClr val="000000"/>
                </a:solidFill>
                <a:ea typeface="Times New Roman" pitchFamily="18" charset="0"/>
              </a:rPr>
              <a:t>are another example (10mm gap every 8m approx.)</a:t>
            </a:r>
          </a:p>
          <a:p>
            <a:pPr marL="0" marR="0" lvl="0" indent="0" algn="just" defTabSz="914400" rtl="0" eaLnBrk="1" fontAlgn="base" latinLnBrk="0" hangingPunct="1">
              <a:lnSpc>
                <a:spcPct val="100000"/>
              </a:lnSpc>
              <a:spcBef>
                <a:spcPct val="0"/>
              </a:spcBef>
              <a:spcAft>
                <a:spcPct val="0"/>
              </a:spcAft>
              <a:buClrTx/>
              <a:buSzTx/>
              <a:tabLst/>
            </a:pPr>
            <a:endParaRPr kumimoji="0" lang="en-US" sz="1800" b="0" i="0" u="none" strike="noStrike" cap="none" normalizeH="0" baseline="0" dirty="0" smtClean="0">
              <a:ln>
                <a:noFill/>
              </a:ln>
              <a:solidFill>
                <a:schemeClr val="tx1"/>
              </a:solidFill>
              <a:effectLst/>
            </a:endParaRPr>
          </a:p>
        </p:txBody>
      </p:sp>
      <p:sp>
        <p:nvSpPr>
          <p:cNvPr id="4" name="Rectangle 3"/>
          <p:cNvSpPr/>
          <p:nvPr/>
        </p:nvSpPr>
        <p:spPr>
          <a:xfrm>
            <a:off x="251520" y="5733256"/>
            <a:ext cx="8352928" cy="923330"/>
          </a:xfrm>
          <a:prstGeom prst="rect">
            <a:avLst/>
          </a:prstGeom>
        </p:spPr>
        <p:txBody>
          <a:bodyPr wrap="square">
            <a:spAutoFit/>
          </a:bodyPr>
          <a:lstStyle/>
          <a:p>
            <a:pPr algn="just"/>
            <a:r>
              <a:rPr lang="en-US" b="1" dirty="0" smtClean="0">
                <a:solidFill>
                  <a:srgbClr val="0070C0"/>
                </a:solidFill>
              </a:rPr>
              <a:t>Different materials expand at different rates when they are heated. For example, when a piece of iron and a piece of aluminum of equal size are heated together, we find that the aluminum expands more than twice as much as the iron</a:t>
            </a:r>
            <a:r>
              <a:rPr lang="en-US" b="1" dirty="0">
                <a:solidFill>
                  <a:srgbClr val="0070C0"/>
                </a:solidFill>
              </a:rPr>
              <a:t> </a:t>
            </a:r>
            <a:r>
              <a:rPr lang="en-US" b="1" dirty="0" smtClean="0">
                <a:solidFill>
                  <a:srgbClr val="0070C0"/>
                </a:solidFill>
              </a:rPr>
              <a:t>(Bi-metal strip).</a:t>
            </a:r>
            <a:endParaRPr lang="en-GB" b="1" dirty="0">
              <a:solidFill>
                <a:srgbClr val="0070C0"/>
              </a:solidFill>
            </a:endParaRPr>
          </a:p>
        </p:txBody>
      </p:sp>
      <p:pic>
        <p:nvPicPr>
          <p:cNvPr id="5124" name="Picture 4" descr="http://wiki.iricen.gov.in/doku/lib/exe/fetch.php?w=500&amp;h=300&amp;media=xcitefun.jpeg"/>
          <p:cNvPicPr>
            <a:picLocks noChangeAspect="1" noChangeArrowheads="1"/>
          </p:cNvPicPr>
          <p:nvPr/>
        </p:nvPicPr>
        <p:blipFill>
          <a:blip r:embed="rId2" cstate="print"/>
          <a:srcRect/>
          <a:stretch>
            <a:fillRect/>
          </a:stretch>
        </p:blipFill>
        <p:spPr bwMode="auto">
          <a:xfrm>
            <a:off x="683568" y="3501008"/>
            <a:ext cx="3600400" cy="2137420"/>
          </a:xfrm>
          <a:prstGeom prst="rect">
            <a:avLst/>
          </a:prstGeom>
          <a:noFill/>
          <a:ln>
            <a:solidFill>
              <a:schemeClr val="tx1"/>
            </a:solidFill>
          </a:ln>
        </p:spPr>
      </p:pic>
      <p:pic>
        <p:nvPicPr>
          <p:cNvPr id="5126" name="Picture 6" descr="http://t1.gstatic.com/images?q=tbn:ANd9GcRy5ck_5jyS26ZW6KCPG-biSG696177mmUp-OICIecge6AbV224"/>
          <p:cNvPicPr>
            <a:picLocks noChangeAspect="1" noChangeArrowheads="1"/>
          </p:cNvPicPr>
          <p:nvPr/>
        </p:nvPicPr>
        <p:blipFill>
          <a:blip r:embed="rId3" cstate="print"/>
          <a:srcRect/>
          <a:stretch>
            <a:fillRect/>
          </a:stretch>
        </p:blipFill>
        <p:spPr bwMode="auto">
          <a:xfrm>
            <a:off x="4716016" y="3501008"/>
            <a:ext cx="3456384" cy="2117532"/>
          </a:xfrm>
          <a:prstGeom prst="rect">
            <a:avLst/>
          </a:prstGeom>
          <a:noFill/>
          <a:ln>
            <a:solidFill>
              <a:schemeClr val="tx1"/>
            </a:solid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332656"/>
            <a:ext cx="8424936" cy="1292662"/>
          </a:xfrm>
          <a:prstGeom prst="rect">
            <a:avLst/>
          </a:prstGeom>
        </p:spPr>
        <p:txBody>
          <a:bodyPr wrap="square">
            <a:spAutoFit/>
          </a:bodyPr>
          <a:lstStyle/>
          <a:p>
            <a:pPr lvl="0" fontAlgn="base">
              <a:spcBef>
                <a:spcPct val="0"/>
              </a:spcBef>
              <a:spcAft>
                <a:spcPct val="0"/>
              </a:spcAft>
            </a:pPr>
            <a:r>
              <a:rPr lang="en-US" sz="2400" b="1" dirty="0" smtClean="0">
                <a:solidFill>
                  <a:srgbClr val="0070C0"/>
                </a:solidFill>
                <a:ea typeface="Times New Roman" pitchFamily="18" charset="0"/>
              </a:rPr>
              <a:t>The Contraction of Solids</a:t>
            </a:r>
            <a:r>
              <a:rPr lang="en-US" b="1" dirty="0" smtClean="0">
                <a:solidFill>
                  <a:srgbClr val="0070C0"/>
                </a:solidFill>
                <a:ea typeface="Times New Roman" pitchFamily="18" charset="0"/>
              </a:rPr>
              <a:t>, by cooling, may also present problems. </a:t>
            </a:r>
          </a:p>
          <a:p>
            <a:pPr lvl="0" fontAlgn="base">
              <a:spcBef>
                <a:spcPct val="0"/>
              </a:spcBef>
              <a:spcAft>
                <a:spcPct val="0"/>
              </a:spcAft>
            </a:pPr>
            <a:endParaRPr lang="en-US" b="1" dirty="0" smtClean="0">
              <a:solidFill>
                <a:srgbClr val="0070C0"/>
              </a:solidFill>
              <a:ea typeface="Times New Roman" pitchFamily="18" charset="0"/>
            </a:endParaRPr>
          </a:p>
          <a:p>
            <a:pPr lvl="0" fontAlgn="base">
              <a:spcBef>
                <a:spcPct val="0"/>
              </a:spcBef>
              <a:spcAft>
                <a:spcPct val="0"/>
              </a:spcAft>
            </a:pPr>
            <a:r>
              <a:rPr lang="en-US" dirty="0" smtClean="0">
                <a:solidFill>
                  <a:srgbClr val="000000"/>
                </a:solidFill>
                <a:ea typeface="Times New Roman" pitchFamily="18" charset="0"/>
              </a:rPr>
              <a:t>Telephone and </a:t>
            </a:r>
            <a:r>
              <a:rPr lang="en-US" b="1" dirty="0" smtClean="0">
                <a:solidFill>
                  <a:srgbClr val="0070C0"/>
                </a:solidFill>
                <a:ea typeface="Times New Roman" pitchFamily="18" charset="0"/>
              </a:rPr>
              <a:t>electrical wires are strung loosely </a:t>
            </a:r>
            <a:r>
              <a:rPr lang="en-US" dirty="0" smtClean="0">
                <a:solidFill>
                  <a:srgbClr val="000000"/>
                </a:solidFill>
                <a:ea typeface="Times New Roman" pitchFamily="18" charset="0"/>
              </a:rPr>
              <a:t>to prevent their snapping as </a:t>
            </a:r>
          </a:p>
          <a:p>
            <a:pPr lvl="0" fontAlgn="base">
              <a:spcBef>
                <a:spcPct val="0"/>
              </a:spcBef>
              <a:spcAft>
                <a:spcPct val="0"/>
              </a:spcAft>
            </a:pPr>
            <a:r>
              <a:rPr lang="en-US" dirty="0" smtClean="0">
                <a:solidFill>
                  <a:srgbClr val="000000"/>
                </a:solidFill>
                <a:ea typeface="Times New Roman" pitchFamily="18" charset="0"/>
              </a:rPr>
              <a:t>contraction takes place during the colder times of the year.</a:t>
            </a:r>
            <a:endParaRPr lang="en-US" dirty="0" smtClean="0"/>
          </a:p>
        </p:txBody>
      </p:sp>
      <p:pic>
        <p:nvPicPr>
          <p:cNvPr id="51204" name="Picture 4" descr="http://www.almanac.com/sites/new.almanac.com/files/blog-AO(2).jpg"/>
          <p:cNvPicPr>
            <a:picLocks noChangeAspect="1" noChangeArrowheads="1"/>
          </p:cNvPicPr>
          <p:nvPr/>
        </p:nvPicPr>
        <p:blipFill>
          <a:blip r:embed="rId2" cstate="print"/>
          <a:srcRect/>
          <a:stretch>
            <a:fillRect/>
          </a:stretch>
        </p:blipFill>
        <p:spPr bwMode="auto">
          <a:xfrm>
            <a:off x="3563888" y="2564904"/>
            <a:ext cx="5246634" cy="3960440"/>
          </a:xfrm>
          <a:prstGeom prst="rect">
            <a:avLst/>
          </a:prstGeom>
          <a:noFill/>
          <a:ln>
            <a:solidFill>
              <a:schemeClr val="tx1"/>
            </a:solidFill>
          </a:ln>
        </p:spPr>
      </p:pic>
      <p:pic>
        <p:nvPicPr>
          <p:cNvPr id="51202" name="Picture 2" descr="http://t0.gstatic.com/images?q=tbn:ANd9GcQ464nE4-gcUmMtJp6Rp5M5ejwg2n0CpWJoTqjr3jjsvIeDAvITSQ"/>
          <p:cNvPicPr>
            <a:picLocks noChangeAspect="1" noChangeArrowheads="1"/>
          </p:cNvPicPr>
          <p:nvPr/>
        </p:nvPicPr>
        <p:blipFill>
          <a:blip r:embed="rId3" cstate="print"/>
          <a:srcRect/>
          <a:stretch>
            <a:fillRect/>
          </a:stretch>
        </p:blipFill>
        <p:spPr bwMode="auto">
          <a:xfrm>
            <a:off x="899592" y="1844824"/>
            <a:ext cx="3115816" cy="2376264"/>
          </a:xfrm>
          <a:prstGeom prst="rect">
            <a:avLst/>
          </a:prstGeom>
          <a:noFill/>
          <a:ln>
            <a:solidFill>
              <a:schemeClr val="tx1"/>
            </a:solid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404664"/>
            <a:ext cx="3431004" cy="584775"/>
          </a:xfrm>
          <a:prstGeom prst="rect">
            <a:avLst/>
          </a:prstGeom>
        </p:spPr>
        <p:txBody>
          <a:bodyPr wrap="none">
            <a:spAutoFit/>
          </a:bodyPr>
          <a:lstStyle/>
          <a:p>
            <a:r>
              <a:rPr lang="en-US" sz="3200" dirty="0" smtClean="0"/>
              <a:t>Temperature Scales</a:t>
            </a:r>
            <a:endParaRPr lang="en-GB" sz="3200" dirty="0"/>
          </a:p>
        </p:txBody>
      </p:sp>
      <p:sp>
        <p:nvSpPr>
          <p:cNvPr id="3" name="Rectangle 2"/>
          <p:cNvSpPr/>
          <p:nvPr/>
        </p:nvSpPr>
        <p:spPr>
          <a:xfrm>
            <a:off x="611560" y="1340768"/>
            <a:ext cx="3398046" cy="584775"/>
          </a:xfrm>
          <a:prstGeom prst="rect">
            <a:avLst/>
          </a:prstGeom>
        </p:spPr>
        <p:txBody>
          <a:bodyPr wrap="none">
            <a:spAutoFit/>
          </a:bodyPr>
          <a:lstStyle/>
          <a:p>
            <a:r>
              <a:rPr lang="en-US" sz="3200" b="1" dirty="0" smtClean="0">
                <a:solidFill>
                  <a:srgbClr val="0070C0"/>
                </a:solidFill>
              </a:rPr>
              <a:t>1. Fahrenheit Scale</a:t>
            </a:r>
            <a:endParaRPr lang="en-GB" sz="3200" b="1" dirty="0">
              <a:solidFill>
                <a:srgbClr val="0070C0"/>
              </a:solidFill>
            </a:endParaRPr>
          </a:p>
        </p:txBody>
      </p:sp>
      <p:sp>
        <p:nvSpPr>
          <p:cNvPr id="4" name="Rectangle 3"/>
          <p:cNvSpPr/>
          <p:nvPr/>
        </p:nvSpPr>
        <p:spPr>
          <a:xfrm>
            <a:off x="539552" y="2204864"/>
            <a:ext cx="8136904" cy="2751522"/>
          </a:xfrm>
          <a:prstGeom prst="rect">
            <a:avLst/>
          </a:prstGeom>
        </p:spPr>
        <p:txBody>
          <a:bodyPr wrap="square">
            <a:spAutoFit/>
          </a:bodyPr>
          <a:lstStyle/>
          <a:p>
            <a:pPr algn="just">
              <a:lnSpc>
                <a:spcPct val="120000"/>
              </a:lnSpc>
              <a:buFont typeface="Arial" pitchFamily="34" charset="0"/>
              <a:buChar char="•"/>
            </a:pPr>
            <a:endParaRPr lang="en-US" dirty="0" smtClean="0"/>
          </a:p>
          <a:p>
            <a:pPr algn="just">
              <a:lnSpc>
                <a:spcPct val="120000"/>
              </a:lnSpc>
              <a:buFont typeface="Arial" pitchFamily="34" charset="0"/>
              <a:buChar char="•"/>
            </a:pPr>
            <a:r>
              <a:rPr lang="en-US" dirty="0" smtClean="0"/>
              <a:t> Gabriel Fahrenheit modified Ole R</a:t>
            </a:r>
            <a:r>
              <a:rPr lang="en-US" dirty="0" smtClean="0">
                <a:cs typeface="Arial" charset="0"/>
              </a:rPr>
              <a:t>ømer’s</a:t>
            </a:r>
            <a:r>
              <a:rPr lang="en-US" dirty="0" smtClean="0"/>
              <a:t> scale (1701) in 1724  and used Mercury as</a:t>
            </a:r>
          </a:p>
          <a:p>
            <a:pPr algn="just">
              <a:lnSpc>
                <a:spcPct val="120000"/>
              </a:lnSpc>
            </a:pPr>
            <a:r>
              <a:rPr lang="en-US" dirty="0" smtClean="0"/>
              <a:t>   liquid in device which increased R</a:t>
            </a:r>
            <a:r>
              <a:rPr lang="en-US" dirty="0" smtClean="0">
                <a:cs typeface="Arial" charset="0"/>
              </a:rPr>
              <a:t>ømer’s </a:t>
            </a:r>
            <a:r>
              <a:rPr lang="en-US" dirty="0" smtClean="0"/>
              <a:t>range of measurement. </a:t>
            </a:r>
          </a:p>
          <a:p>
            <a:pPr algn="just">
              <a:lnSpc>
                <a:spcPct val="120000"/>
              </a:lnSpc>
              <a:buFont typeface="Arial" pitchFamily="34" charset="0"/>
              <a:buChar char="•"/>
            </a:pPr>
            <a:endParaRPr lang="en-US" dirty="0" smtClean="0"/>
          </a:p>
          <a:p>
            <a:pPr algn="just">
              <a:lnSpc>
                <a:spcPct val="120000"/>
              </a:lnSpc>
              <a:buFont typeface="Arial" pitchFamily="34" charset="0"/>
              <a:buChar char="•"/>
            </a:pPr>
            <a:r>
              <a:rPr lang="en-US" dirty="0" smtClean="0"/>
              <a:t> Used the temperature of the human body as 100 on scale. </a:t>
            </a:r>
          </a:p>
          <a:p>
            <a:pPr algn="just">
              <a:lnSpc>
                <a:spcPct val="120000"/>
              </a:lnSpc>
            </a:pPr>
            <a:endParaRPr lang="en-US" dirty="0" smtClean="0"/>
          </a:p>
          <a:p>
            <a:pPr algn="just">
              <a:lnSpc>
                <a:spcPct val="120000"/>
              </a:lnSpc>
              <a:buFont typeface="Arial" pitchFamily="34" charset="0"/>
              <a:buChar char="•"/>
            </a:pPr>
            <a:r>
              <a:rPr lang="en-US" dirty="0" smtClean="0"/>
              <a:t> Adjusted the scale so the melting point and boiling point of water were whole</a:t>
            </a:r>
          </a:p>
          <a:p>
            <a:pPr algn="just">
              <a:lnSpc>
                <a:spcPct val="120000"/>
              </a:lnSpc>
            </a:pPr>
            <a:r>
              <a:rPr lang="en-US" dirty="0" smtClean="0"/>
              <a:t>  numbers, and difference was 180.</a:t>
            </a:r>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476672"/>
            <a:ext cx="2734210" cy="584775"/>
          </a:xfrm>
          <a:prstGeom prst="rect">
            <a:avLst/>
          </a:prstGeom>
        </p:spPr>
        <p:txBody>
          <a:bodyPr wrap="none">
            <a:spAutoFit/>
          </a:bodyPr>
          <a:lstStyle/>
          <a:p>
            <a:r>
              <a:rPr lang="en-US" sz="3200" b="1" dirty="0" smtClean="0">
                <a:solidFill>
                  <a:srgbClr val="0070C0"/>
                </a:solidFill>
              </a:rPr>
              <a:t>2. Celsius Scale</a:t>
            </a:r>
            <a:endParaRPr lang="en-GB" sz="3200" b="1" dirty="0">
              <a:solidFill>
                <a:srgbClr val="0070C0"/>
              </a:solidFill>
            </a:endParaRPr>
          </a:p>
        </p:txBody>
      </p:sp>
      <p:sp>
        <p:nvSpPr>
          <p:cNvPr id="3" name="Rectangle 2"/>
          <p:cNvSpPr/>
          <p:nvPr/>
        </p:nvSpPr>
        <p:spPr>
          <a:xfrm>
            <a:off x="251520" y="1196752"/>
            <a:ext cx="8712968" cy="4713598"/>
          </a:xfrm>
          <a:prstGeom prst="rect">
            <a:avLst/>
          </a:prstGeom>
        </p:spPr>
        <p:txBody>
          <a:bodyPr wrap="square">
            <a:spAutoFit/>
          </a:bodyPr>
          <a:lstStyle/>
          <a:p>
            <a:pPr>
              <a:lnSpc>
                <a:spcPct val="110000"/>
              </a:lnSpc>
              <a:buFont typeface="Arial" pitchFamily="34" charset="0"/>
              <a:buChar char="•"/>
            </a:pPr>
            <a:r>
              <a:rPr lang="en-US" sz="2100" dirty="0" smtClean="0"/>
              <a:t> </a:t>
            </a:r>
            <a:r>
              <a:rPr lang="en-US" dirty="0" smtClean="0"/>
              <a:t>First proposed by the Swedish Astronomer Anders Celsius in 1742</a:t>
            </a:r>
          </a:p>
          <a:p>
            <a:pPr>
              <a:lnSpc>
                <a:spcPct val="110000"/>
              </a:lnSpc>
            </a:pPr>
            <a:r>
              <a:rPr lang="en-US" dirty="0" smtClean="0"/>
              <a:t>  He set it up as 100</a:t>
            </a:r>
            <a:r>
              <a:rPr lang="en-US" baseline="30000" dirty="0" smtClean="0"/>
              <a:t>o</a:t>
            </a:r>
            <a:r>
              <a:rPr lang="en-US" dirty="0" smtClean="0"/>
              <a:t> as the freezing point and 0</a:t>
            </a:r>
            <a:r>
              <a:rPr lang="en-US" baseline="30000" dirty="0" smtClean="0"/>
              <a:t>o</a:t>
            </a:r>
            <a:r>
              <a:rPr lang="en-US" dirty="0" smtClean="0"/>
              <a:t> as boiling point.</a:t>
            </a:r>
          </a:p>
          <a:p>
            <a:pPr lvl="1">
              <a:lnSpc>
                <a:spcPct val="110000"/>
              </a:lnSpc>
            </a:pPr>
            <a:endParaRPr lang="en-US" dirty="0" smtClean="0"/>
          </a:p>
          <a:p>
            <a:pPr>
              <a:lnSpc>
                <a:spcPct val="110000"/>
              </a:lnSpc>
              <a:buFont typeface="Arial" pitchFamily="34" charset="0"/>
              <a:buChar char="•"/>
            </a:pPr>
            <a:r>
              <a:rPr lang="en-US" dirty="0" smtClean="0"/>
              <a:t> Swedish Botanist Carolus Linnaeus is among many scientist who </a:t>
            </a:r>
            <a:r>
              <a:rPr lang="en-US" b="1" dirty="0" smtClean="0">
                <a:solidFill>
                  <a:srgbClr val="0070C0"/>
                </a:solidFill>
              </a:rPr>
              <a:t>switched the direction </a:t>
            </a:r>
            <a:r>
              <a:rPr lang="en-US" dirty="0" smtClean="0"/>
              <a:t>of</a:t>
            </a:r>
          </a:p>
          <a:p>
            <a:pPr>
              <a:lnSpc>
                <a:spcPct val="110000"/>
              </a:lnSpc>
            </a:pPr>
            <a:r>
              <a:rPr lang="en-US" dirty="0" smtClean="0"/>
              <a:t>  the scale around in 1744</a:t>
            </a:r>
          </a:p>
          <a:p>
            <a:pPr>
              <a:lnSpc>
                <a:spcPct val="110000"/>
              </a:lnSpc>
              <a:buFont typeface="Arial" pitchFamily="34" charset="0"/>
              <a:buChar char="•"/>
            </a:pPr>
            <a:endParaRPr lang="en-US" dirty="0" smtClean="0"/>
          </a:p>
          <a:p>
            <a:pPr>
              <a:lnSpc>
                <a:spcPct val="110000"/>
              </a:lnSpc>
              <a:buFont typeface="Arial" pitchFamily="34" charset="0"/>
              <a:buChar char="•"/>
            </a:pPr>
            <a:r>
              <a:rPr lang="en-US" dirty="0" smtClean="0"/>
              <a:t> From 1744 until 1948, it was called the ‘Centigrade’ scale</a:t>
            </a:r>
          </a:p>
          <a:p>
            <a:pPr>
              <a:lnSpc>
                <a:spcPct val="110000"/>
              </a:lnSpc>
              <a:buFont typeface="Arial" pitchFamily="34" charset="0"/>
              <a:buChar char="•"/>
            </a:pPr>
            <a:endParaRPr lang="en-US" dirty="0" smtClean="0"/>
          </a:p>
          <a:p>
            <a:pPr>
              <a:lnSpc>
                <a:spcPct val="110000"/>
              </a:lnSpc>
              <a:buFont typeface="Arial" pitchFamily="34" charset="0"/>
              <a:buChar char="•"/>
            </a:pPr>
            <a:r>
              <a:rPr lang="en-US" dirty="0" smtClean="0"/>
              <a:t> Name changed to </a:t>
            </a:r>
            <a:r>
              <a:rPr lang="en-US" b="1" dirty="0" smtClean="0">
                <a:solidFill>
                  <a:srgbClr val="0070C0"/>
                </a:solidFill>
              </a:rPr>
              <a:t>Celsius</a:t>
            </a:r>
            <a:r>
              <a:rPr lang="en-US" dirty="0" smtClean="0"/>
              <a:t> due to conflicts in translations with measures of angles.</a:t>
            </a:r>
          </a:p>
          <a:p>
            <a:pPr>
              <a:lnSpc>
                <a:spcPct val="110000"/>
              </a:lnSpc>
            </a:pPr>
            <a:r>
              <a:rPr lang="en-US" dirty="0" smtClean="0"/>
              <a:t>  (1 centigrade = 1/10,000 of a right angle)</a:t>
            </a:r>
          </a:p>
          <a:p>
            <a:pPr>
              <a:lnSpc>
                <a:spcPct val="110000"/>
              </a:lnSpc>
              <a:buFont typeface="Arial" pitchFamily="34" charset="0"/>
              <a:buChar char="•"/>
            </a:pPr>
            <a:endParaRPr lang="en-US" dirty="0" smtClean="0"/>
          </a:p>
          <a:p>
            <a:pPr>
              <a:lnSpc>
                <a:spcPct val="110000"/>
              </a:lnSpc>
              <a:buFont typeface="Arial" pitchFamily="34" charset="0"/>
              <a:buChar char="•"/>
            </a:pPr>
            <a:r>
              <a:rPr lang="en-US" dirty="0" smtClean="0"/>
              <a:t> </a:t>
            </a:r>
            <a:r>
              <a:rPr lang="en-US" b="1" dirty="0" smtClean="0">
                <a:solidFill>
                  <a:srgbClr val="0070C0"/>
                </a:solidFill>
              </a:rPr>
              <a:t>1954 reformatted to directly match Kelvin Scale</a:t>
            </a:r>
          </a:p>
          <a:p>
            <a:pPr>
              <a:lnSpc>
                <a:spcPct val="110000"/>
              </a:lnSpc>
            </a:pPr>
            <a:r>
              <a:rPr lang="en-US" dirty="0" smtClean="0"/>
              <a:t>   </a:t>
            </a:r>
          </a:p>
          <a:p>
            <a:pPr lvl="1">
              <a:lnSpc>
                <a:spcPct val="110000"/>
              </a:lnSpc>
            </a:pPr>
            <a:endParaRPr lang="en-US" dirty="0" smtClean="0"/>
          </a:p>
          <a:p>
            <a:pPr>
              <a:lnSpc>
                <a:spcPct val="110000"/>
              </a:lnSpc>
            </a:pPr>
            <a:r>
              <a:rPr lang="en-US" dirty="0" smtClean="0"/>
              <a:t>                                               Correctly written as </a:t>
            </a:r>
            <a:r>
              <a:rPr lang="en-US" b="1" dirty="0" smtClean="0"/>
              <a:t>degrees Celsius</a:t>
            </a:r>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73179"/>
            <a:ext cx="2600135" cy="584775"/>
          </a:xfrm>
          <a:prstGeom prst="rect">
            <a:avLst/>
          </a:prstGeom>
        </p:spPr>
        <p:txBody>
          <a:bodyPr wrap="none">
            <a:spAutoFit/>
          </a:bodyPr>
          <a:lstStyle/>
          <a:p>
            <a:r>
              <a:rPr lang="en-US" sz="3200" b="1" dirty="0" smtClean="0">
                <a:solidFill>
                  <a:srgbClr val="0070C0"/>
                </a:solidFill>
              </a:rPr>
              <a:t>3. Kelvin Scale</a:t>
            </a:r>
            <a:endParaRPr lang="en-GB" sz="3200" b="1" dirty="0">
              <a:solidFill>
                <a:srgbClr val="0070C0"/>
              </a:solidFill>
            </a:endParaRPr>
          </a:p>
        </p:txBody>
      </p:sp>
      <p:sp>
        <p:nvSpPr>
          <p:cNvPr id="43009" name="Rectangle 1"/>
          <p:cNvSpPr>
            <a:spLocks noChangeArrowheads="1"/>
          </p:cNvSpPr>
          <p:nvPr/>
        </p:nvSpPr>
        <p:spPr bwMode="auto">
          <a:xfrm>
            <a:off x="395536" y="642755"/>
            <a:ext cx="5688632" cy="520142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fontAlgn="base">
              <a:spcBef>
                <a:spcPct val="0"/>
              </a:spcBef>
              <a:spcAft>
                <a:spcPct val="0"/>
              </a:spcAft>
            </a:pPr>
            <a:r>
              <a:rPr lang="en-US" dirty="0" smtClean="0">
                <a:solidFill>
                  <a:srgbClr val="000000"/>
                </a:solidFill>
                <a:ea typeface="Times New Roman" pitchFamily="18" charset="0"/>
                <a:cs typeface="Arial" pitchFamily="34" charset="0"/>
              </a:rPr>
              <a:t>The Kelvin scale, named after its originator, Lord Kelvin</a:t>
            </a:r>
            <a:r>
              <a:rPr lang="en-US" i="1" dirty="0" smtClean="0">
                <a:solidFill>
                  <a:srgbClr val="000000"/>
                </a:solidFill>
                <a:ea typeface="Times New Roman" pitchFamily="18" charset="0"/>
                <a:cs typeface="Arial" pitchFamily="34" charset="0"/>
              </a:rPr>
              <a:t>, </a:t>
            </a:r>
            <a:r>
              <a:rPr lang="en-US" dirty="0" smtClean="0">
                <a:solidFill>
                  <a:srgbClr val="000000"/>
                </a:solidFill>
                <a:ea typeface="Times New Roman" pitchFamily="18" charset="0"/>
                <a:cs typeface="Arial" pitchFamily="34" charset="0"/>
              </a:rPr>
              <a:t>is based on absolute temperatures. </a:t>
            </a:r>
          </a:p>
          <a:p>
            <a:pPr fontAlgn="base">
              <a:spcBef>
                <a:spcPct val="0"/>
              </a:spcBef>
              <a:spcAft>
                <a:spcPct val="0"/>
              </a:spcAft>
            </a:pPr>
            <a:endParaRPr lang="en-US" dirty="0" smtClean="0">
              <a:solidFill>
                <a:srgbClr val="000000"/>
              </a:solidFill>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US" b="0" i="0" u="none" strike="noStrike" cap="none" normalizeH="0" baseline="0" dirty="0" smtClean="0">
                <a:ln>
                  <a:noFill/>
                </a:ln>
                <a:solidFill>
                  <a:srgbClr val="000000"/>
                </a:solidFill>
                <a:effectLst/>
                <a:ea typeface="Times New Roman" pitchFamily="18" charset="0"/>
                <a:cs typeface="Arial" pitchFamily="34" charset="0"/>
              </a:rPr>
              <a:t>        </a:t>
            </a:r>
            <a:endParaRPr kumimoji="0" lang="en-GB" b="0" i="0" u="none" strike="noStrike" cap="none" normalizeH="0" baseline="0" dirty="0" smtClean="0">
              <a:ln>
                <a:noFill/>
              </a:ln>
              <a:solidFill>
                <a:schemeClr val="tx1"/>
              </a:solidFill>
              <a:effectLst/>
              <a:cs typeface="Arial" pitchFamily="34" charset="0"/>
            </a:endParaRPr>
          </a:p>
          <a:p>
            <a:pPr lvl="0" algn="just" eaLnBrk="0" fontAlgn="base" hangingPunct="0">
              <a:spcBef>
                <a:spcPct val="0"/>
              </a:spcBef>
              <a:spcAft>
                <a:spcPct val="0"/>
              </a:spcAft>
            </a:pPr>
            <a:r>
              <a:rPr kumimoji="0" lang="en-US" b="0" i="0" u="none" strike="noStrike" cap="none" normalizeH="0" baseline="0" dirty="0" smtClean="0">
                <a:ln>
                  <a:noFill/>
                </a:ln>
                <a:solidFill>
                  <a:srgbClr val="000000"/>
                </a:solidFill>
                <a:effectLst/>
                <a:ea typeface="Times New Roman" pitchFamily="18" charset="0"/>
                <a:cs typeface="Arial" pitchFamily="34" charset="0"/>
              </a:rPr>
              <a:t>Scientists refer to -273°C as ‘absolute zero’, a temperature that had never been attained, but </a:t>
            </a:r>
            <a:r>
              <a:rPr lang="en-GB" dirty="0" smtClean="0"/>
              <a:t>a </a:t>
            </a:r>
            <a:r>
              <a:rPr lang="en-GB" dirty="0"/>
              <a:t>temperature </a:t>
            </a:r>
            <a:r>
              <a:rPr lang="en-GB" dirty="0" smtClean="0"/>
              <a:t>below ‘absolute zero’ </a:t>
            </a:r>
            <a:r>
              <a:rPr lang="en-GB" dirty="0"/>
              <a:t>has been achieved by physicists at the </a:t>
            </a:r>
            <a:r>
              <a:rPr lang="en-GB" dirty="0" smtClean="0"/>
              <a:t>Ludwig-</a:t>
            </a:r>
            <a:r>
              <a:rPr lang="en-GB" dirty="0" err="1" smtClean="0"/>
              <a:t>Maximilians</a:t>
            </a:r>
            <a:r>
              <a:rPr lang="en-GB" dirty="0" smtClean="0"/>
              <a:t> University, </a:t>
            </a:r>
            <a:r>
              <a:rPr lang="en-GB" dirty="0"/>
              <a:t>Munich. </a:t>
            </a:r>
            <a:r>
              <a:rPr lang="en-GB" dirty="0" smtClean="0"/>
              <a:t>Researchers </a:t>
            </a:r>
            <a:r>
              <a:rPr lang="en-GB" dirty="0"/>
              <a:t>have </a:t>
            </a:r>
            <a:r>
              <a:rPr lang="en-GB" dirty="0" smtClean="0"/>
              <a:t>created </a:t>
            </a:r>
            <a:r>
              <a:rPr lang="en-GB" dirty="0"/>
              <a:t>an atomic gas in the laboratory </a:t>
            </a:r>
            <a:r>
              <a:rPr lang="en-GB" dirty="0" smtClean="0"/>
              <a:t>that has exceeded these negative </a:t>
            </a:r>
            <a:r>
              <a:rPr lang="en-GB" dirty="0"/>
              <a:t>Kelvin </a:t>
            </a:r>
            <a:r>
              <a:rPr lang="en-GB" dirty="0" smtClean="0"/>
              <a:t>values</a:t>
            </a:r>
            <a:r>
              <a:rPr lang="en-GB" dirty="0"/>
              <a:t> </a:t>
            </a:r>
            <a:r>
              <a:rPr lang="en-GB" dirty="0" smtClean="0"/>
              <a:t>(2013)</a:t>
            </a:r>
          </a:p>
          <a:p>
            <a:pPr lvl="0" algn="just" eaLnBrk="0" fontAlgn="base" hangingPunct="0">
              <a:spcBef>
                <a:spcPct val="0"/>
              </a:spcBef>
              <a:spcAft>
                <a:spcPct val="0"/>
              </a:spcAft>
            </a:pPr>
            <a:endParaRPr kumimoji="0" lang="en-GB" b="0" i="0" u="none" strike="noStrike" cap="none" normalizeH="0" baseline="0" dirty="0">
              <a:ln>
                <a:noFill/>
              </a:ln>
              <a:solidFill>
                <a:srgbClr val="000000"/>
              </a:solidFill>
              <a:effectLst/>
              <a:ea typeface="Times New Roman" pitchFamily="18" charset="0"/>
              <a:cs typeface="Arial" pitchFamily="34" charset="0"/>
            </a:endParaRPr>
          </a:p>
          <a:p>
            <a:pPr lvl="0" algn="just" eaLnBrk="0" fontAlgn="base" hangingPunct="0">
              <a:spcBef>
                <a:spcPct val="0"/>
              </a:spcBef>
              <a:spcAft>
                <a:spcPct val="0"/>
              </a:spcAft>
            </a:pPr>
            <a:r>
              <a:rPr kumimoji="0" lang="en-US" b="0" i="0" u="none" strike="noStrike" cap="none" normalizeH="0" baseline="0" dirty="0" smtClean="0">
                <a:ln>
                  <a:noFill/>
                </a:ln>
                <a:solidFill>
                  <a:srgbClr val="000000"/>
                </a:solidFill>
                <a:effectLst/>
                <a:ea typeface="Times New Roman" pitchFamily="18" charset="0"/>
                <a:cs typeface="Arial" pitchFamily="34" charset="0"/>
              </a:rPr>
              <a:t>Absolute zero, -273°C, is also called 0 Kelvin ( 0 K ). </a:t>
            </a:r>
          </a:p>
          <a:p>
            <a:pPr lvl="0" algn="just" eaLnBrk="0" fontAlgn="base" hangingPunct="0">
              <a:spcBef>
                <a:spcPct val="0"/>
              </a:spcBef>
              <a:spcAft>
                <a:spcPct val="0"/>
              </a:spcAft>
            </a:pPr>
            <a:endParaRPr kumimoji="0" lang="en-US" b="0" i="0" u="none" strike="noStrike" cap="none" normalizeH="0" baseline="0" dirty="0" smtClean="0">
              <a:ln>
                <a:noFill/>
              </a:ln>
              <a:solidFill>
                <a:srgbClr val="000000"/>
              </a:solidFill>
              <a:effectLst/>
              <a:ea typeface="Times New Roman" pitchFamily="18"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rgbClr val="000000"/>
                </a:solidFill>
                <a:effectLst/>
                <a:ea typeface="Times New Roman" pitchFamily="18" charset="0"/>
                <a:cs typeface="Arial" pitchFamily="34" charset="0"/>
              </a:rPr>
              <a:t>Since the Kelvin scale begins with absolute zero (-273° C), we use the following formula to convert the Celsius scale to the Kelvin scale:</a:t>
            </a:r>
          </a:p>
          <a:p>
            <a:pPr marL="0" marR="0" lvl="0" indent="0" algn="l" defTabSz="914400" rtl="0" eaLnBrk="0" fontAlgn="base" latinLnBrk="0" hangingPunct="0">
              <a:lnSpc>
                <a:spcPct val="100000"/>
              </a:lnSpc>
              <a:spcBef>
                <a:spcPct val="0"/>
              </a:spcBef>
              <a:spcAft>
                <a:spcPct val="0"/>
              </a:spcAft>
              <a:buClrTx/>
              <a:buSzTx/>
              <a:buFontTx/>
              <a:buNone/>
              <a:tabLst/>
            </a:pPr>
            <a:endParaRPr lang="en-US" dirty="0" smtClean="0">
              <a:solidFill>
                <a:srgbClr val="000000"/>
              </a:solidFill>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Degrees Kelvin = Degrees Celsius  +  273 degrees</a:t>
            </a:r>
            <a:endParaRPr kumimoji="0" lang="en-US" b="0" i="0" u="none" strike="noStrike" cap="none" normalizeH="0" baseline="0" dirty="0" smtClean="0">
              <a:ln>
                <a:noFill/>
              </a:ln>
              <a:solidFill>
                <a:schemeClr val="tx1"/>
              </a:solidFill>
              <a:effectLst/>
              <a:latin typeface="Arial" pitchFamily="34" charset="0"/>
              <a:cs typeface="Arial" pitchFamily="34" charset="0"/>
            </a:endParaRPr>
          </a:p>
        </p:txBody>
      </p:sp>
      <p:sp>
        <p:nvSpPr>
          <p:cNvPr id="43010" name="Rectangle 2"/>
          <p:cNvSpPr>
            <a:spLocks noChangeArrowheads="1"/>
          </p:cNvSpPr>
          <p:nvPr/>
        </p:nvSpPr>
        <p:spPr bwMode="auto">
          <a:xfrm>
            <a:off x="395536" y="5157192"/>
            <a:ext cx="4824536" cy="36933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Thus, 100° C is equivalent to 373 K</a:t>
            </a:r>
          </a:p>
        </p:txBody>
      </p:sp>
      <p:pic>
        <p:nvPicPr>
          <p:cNvPr id="43011" name="Picture 3" descr="tempconversions"/>
          <p:cNvPicPr>
            <a:picLocks noChangeAspect="1" noChangeArrowheads="1"/>
          </p:cNvPicPr>
          <p:nvPr/>
        </p:nvPicPr>
        <p:blipFill>
          <a:blip r:embed="rId2" cstate="print"/>
          <a:srcRect/>
          <a:stretch>
            <a:fillRect/>
          </a:stretch>
        </p:blipFill>
        <p:spPr bwMode="auto">
          <a:xfrm>
            <a:off x="6228184" y="260648"/>
            <a:ext cx="2140818" cy="6430100"/>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F12.01"/>
          <p:cNvPicPr>
            <a:picLocks noChangeAspect="1" noChangeArrowheads="1"/>
          </p:cNvPicPr>
          <p:nvPr/>
        </p:nvPicPr>
        <p:blipFill>
          <a:blip r:embed="rId2" cstate="print"/>
          <a:srcRect/>
          <a:stretch>
            <a:fillRect/>
          </a:stretch>
        </p:blipFill>
        <p:spPr bwMode="auto">
          <a:xfrm>
            <a:off x="755576" y="404664"/>
            <a:ext cx="2992438" cy="6219825"/>
          </a:xfrm>
          <a:prstGeom prst="rect">
            <a:avLst/>
          </a:prstGeom>
          <a:noFill/>
          <a:ln w="9525">
            <a:noFill/>
            <a:miter lim="800000"/>
            <a:headEnd/>
            <a:tailEnd/>
          </a:ln>
        </p:spPr>
      </p:pic>
      <p:sp>
        <p:nvSpPr>
          <p:cNvPr id="3" name="Rectangle 2"/>
          <p:cNvSpPr/>
          <p:nvPr/>
        </p:nvSpPr>
        <p:spPr>
          <a:xfrm>
            <a:off x="4211960" y="1268760"/>
            <a:ext cx="4572000" cy="646331"/>
          </a:xfrm>
          <a:prstGeom prst="rect">
            <a:avLst/>
          </a:prstGeom>
        </p:spPr>
        <p:txBody>
          <a:bodyPr>
            <a:spAutoFit/>
          </a:bodyPr>
          <a:lstStyle/>
          <a:p>
            <a:r>
              <a:rPr lang="en-US" dirty="0" smtClean="0"/>
              <a:t>Temperatures are reported largely  in degrees</a:t>
            </a:r>
          </a:p>
          <a:p>
            <a:r>
              <a:rPr lang="en-US" b="1" dirty="0" smtClean="0"/>
              <a:t>Celsius</a:t>
            </a:r>
            <a:r>
              <a:rPr lang="en-US" dirty="0" smtClean="0"/>
              <a:t> or degrees </a:t>
            </a:r>
            <a:r>
              <a:rPr lang="en-US" b="1" dirty="0" smtClean="0"/>
              <a:t>Fahrenheit</a:t>
            </a:r>
            <a:r>
              <a:rPr lang="en-US" dirty="0" smtClean="0"/>
              <a:t>.</a:t>
            </a:r>
            <a:endParaRPr lang="en-US" dirty="0"/>
          </a:p>
        </p:txBody>
      </p:sp>
      <p:graphicFrame>
        <p:nvGraphicFramePr>
          <p:cNvPr id="5" name="Table 4"/>
          <p:cNvGraphicFramePr>
            <a:graphicFrameLocks noGrp="1"/>
          </p:cNvGraphicFramePr>
          <p:nvPr>
            <p:extLst>
              <p:ext uri="{D42A27DB-BD31-4B8C-83A1-F6EECF244321}">
                <p14:modId xmlns:p14="http://schemas.microsoft.com/office/powerpoint/2010/main" val="3646579413"/>
              </p:ext>
            </p:extLst>
          </p:nvPr>
        </p:nvGraphicFramePr>
        <p:xfrm>
          <a:off x="3923928" y="2924944"/>
          <a:ext cx="4876800" cy="731520"/>
        </p:xfrm>
        <a:graphic>
          <a:graphicData uri="http://schemas.openxmlformats.org/drawingml/2006/table">
            <a:tbl>
              <a:tblPr/>
              <a:tblGrid>
                <a:gridCol w="2438400">
                  <a:extLst>
                    <a:ext uri="{9D8B030D-6E8A-4147-A177-3AD203B41FA5}">
                      <a16:colId xmlns:a16="http://schemas.microsoft.com/office/drawing/2014/main" val="20000"/>
                    </a:ext>
                  </a:extLst>
                </a:gridCol>
                <a:gridCol w="2438400">
                  <a:extLst>
                    <a:ext uri="{9D8B030D-6E8A-4147-A177-3AD203B41FA5}">
                      <a16:colId xmlns:a16="http://schemas.microsoft.com/office/drawing/2014/main" val="20001"/>
                    </a:ext>
                  </a:extLst>
                </a:gridCol>
              </a:tblGrid>
              <a:tr h="0">
                <a:tc>
                  <a:txBody>
                    <a:bodyPr/>
                    <a:lstStyle/>
                    <a:p>
                      <a:pPr algn="ctr"/>
                      <a:r>
                        <a:rPr lang="en-GB" b="1" dirty="0">
                          <a:solidFill>
                            <a:srgbClr val="0070C0"/>
                          </a:solidFill>
                        </a:rPr>
                        <a:t>Fahrenheit to Celsius</a:t>
                      </a:r>
                    </a:p>
                  </a:txBody>
                  <a:tcPr anchor="ctr">
                    <a:lnL>
                      <a:noFill/>
                    </a:lnL>
                    <a:lnR>
                      <a:noFill/>
                    </a:lnR>
                    <a:lnT>
                      <a:noFill/>
                    </a:lnT>
                    <a:lnB>
                      <a:noFill/>
                    </a:lnB>
                  </a:tcPr>
                </a:tc>
                <a:tc>
                  <a:txBody>
                    <a:bodyPr/>
                    <a:lstStyle/>
                    <a:p>
                      <a:pPr algn="ctr"/>
                      <a:r>
                        <a:rPr lang="en-GB" b="1" dirty="0">
                          <a:solidFill>
                            <a:srgbClr val="0070C0"/>
                          </a:solidFill>
                        </a:rPr>
                        <a:t>(°F - 32) x </a:t>
                      </a:r>
                      <a:r>
                        <a:rPr lang="en-GB" b="1" baseline="30000" dirty="0">
                          <a:solidFill>
                            <a:srgbClr val="0070C0"/>
                          </a:solidFill>
                        </a:rPr>
                        <a:t>5</a:t>
                      </a:r>
                      <a:r>
                        <a:rPr lang="en-GB" b="1" dirty="0">
                          <a:solidFill>
                            <a:srgbClr val="0070C0"/>
                          </a:solidFill>
                        </a:rPr>
                        <a:t>/</a:t>
                      </a:r>
                      <a:r>
                        <a:rPr lang="en-GB" b="1" baseline="-25000" dirty="0">
                          <a:solidFill>
                            <a:srgbClr val="0070C0"/>
                          </a:solidFill>
                        </a:rPr>
                        <a:t>9</a:t>
                      </a:r>
                      <a:r>
                        <a:rPr lang="en-GB" b="1" dirty="0">
                          <a:solidFill>
                            <a:srgbClr val="0070C0"/>
                          </a:solidFill>
                        </a:rPr>
                        <a:t> = °C</a:t>
                      </a:r>
                    </a:p>
                  </a:txBody>
                  <a:tcPr anchor="ctr">
                    <a:lnL>
                      <a:noFill/>
                    </a:lnL>
                    <a:lnR>
                      <a:noFill/>
                    </a:lnR>
                    <a:lnT>
                      <a:noFill/>
                    </a:lnT>
                    <a:lnB>
                      <a:noFill/>
                    </a:lnB>
                  </a:tcPr>
                </a:tc>
                <a:extLst>
                  <a:ext uri="{0D108BD9-81ED-4DB2-BD59-A6C34878D82A}">
                    <a16:rowId xmlns:a16="http://schemas.microsoft.com/office/drawing/2014/main" val="10000"/>
                  </a:ext>
                </a:extLst>
              </a:tr>
              <a:tr h="0">
                <a:tc>
                  <a:txBody>
                    <a:bodyPr/>
                    <a:lstStyle/>
                    <a:p>
                      <a:pPr algn="ctr"/>
                      <a:r>
                        <a:rPr lang="en-GB" b="1" dirty="0">
                          <a:solidFill>
                            <a:srgbClr val="0070C0"/>
                          </a:solidFill>
                        </a:rPr>
                        <a:t>Celsius to Fahrenheit</a:t>
                      </a:r>
                    </a:p>
                  </a:txBody>
                  <a:tcPr anchor="ctr">
                    <a:lnL>
                      <a:noFill/>
                    </a:lnL>
                    <a:lnR>
                      <a:noFill/>
                    </a:lnR>
                    <a:lnT>
                      <a:noFill/>
                    </a:lnT>
                    <a:lnB>
                      <a:noFill/>
                    </a:lnB>
                  </a:tcPr>
                </a:tc>
                <a:tc>
                  <a:txBody>
                    <a:bodyPr/>
                    <a:lstStyle/>
                    <a:p>
                      <a:pPr algn="ctr"/>
                      <a:r>
                        <a:rPr lang="en-GB" b="1" dirty="0">
                          <a:solidFill>
                            <a:srgbClr val="0070C0"/>
                          </a:solidFill>
                        </a:rPr>
                        <a:t>(°C × </a:t>
                      </a:r>
                      <a:r>
                        <a:rPr lang="en-GB" b="1" baseline="30000" dirty="0">
                          <a:solidFill>
                            <a:srgbClr val="0070C0"/>
                          </a:solidFill>
                        </a:rPr>
                        <a:t>9</a:t>
                      </a:r>
                      <a:r>
                        <a:rPr lang="en-GB" b="1" dirty="0">
                          <a:solidFill>
                            <a:srgbClr val="0070C0"/>
                          </a:solidFill>
                        </a:rPr>
                        <a:t>/</a:t>
                      </a:r>
                      <a:r>
                        <a:rPr lang="en-GB" b="1" baseline="-25000" dirty="0">
                          <a:solidFill>
                            <a:srgbClr val="0070C0"/>
                          </a:solidFill>
                        </a:rPr>
                        <a:t>5</a:t>
                      </a:r>
                      <a:r>
                        <a:rPr lang="en-GB" b="1" dirty="0">
                          <a:solidFill>
                            <a:srgbClr val="0070C0"/>
                          </a:solidFill>
                        </a:rPr>
                        <a:t>) + 32 = °F</a:t>
                      </a:r>
                    </a:p>
                  </a:txBody>
                  <a:tcPr anchor="ctr">
                    <a:lnL>
                      <a:noFill/>
                    </a:lnL>
                    <a:lnR>
                      <a:noFill/>
                    </a:lnR>
                    <a:lnT>
                      <a:noFill/>
                    </a:lnT>
                    <a:lnB>
                      <a:noFill/>
                    </a:lnB>
                  </a:tcPr>
                </a:tc>
                <a:extLst>
                  <a:ext uri="{0D108BD9-81ED-4DB2-BD59-A6C34878D82A}">
                    <a16:rowId xmlns:a16="http://schemas.microsoft.com/office/drawing/2014/main" val="10001"/>
                  </a:ext>
                </a:extLst>
              </a:tr>
            </a:tbl>
          </a:graphicData>
        </a:graphic>
      </p:graphicFrame>
      <p:sp>
        <p:nvSpPr>
          <p:cNvPr id="1027" name="Rectangle 3"/>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rPr>
              <a:t/>
            </a:r>
            <a:br>
              <a:rPr kumimoji="0" lang="en-US" sz="1800" b="0" i="0" u="none" strike="noStrike" cap="none" normalizeH="0" baseline="0" smtClean="0">
                <a:ln>
                  <a:noFill/>
                </a:ln>
                <a:solidFill>
                  <a:schemeClr val="tx1"/>
                </a:solidFill>
                <a:effectLst/>
                <a:latin typeface="Arial" charset="0"/>
              </a:rPr>
            </a:br>
            <a:endParaRPr kumimoji="0" lang="en-US" sz="1800" b="0" i="0" u="none" strike="noStrike" cap="none" normalizeH="0" baseline="0" smtClean="0">
              <a:ln>
                <a:noFill/>
              </a:ln>
              <a:solidFill>
                <a:schemeClr val="tx1"/>
              </a:solidFill>
              <a:effectLst/>
              <a:latin typeface="Arial" charset="0"/>
            </a:endParaRPr>
          </a:p>
        </p:txBody>
      </p:sp>
      <p:sp>
        <p:nvSpPr>
          <p:cNvPr id="7" name="Rectangle 6"/>
          <p:cNvSpPr/>
          <p:nvPr/>
        </p:nvSpPr>
        <p:spPr>
          <a:xfrm>
            <a:off x="4067944" y="4011044"/>
            <a:ext cx="3982153" cy="369332"/>
          </a:xfrm>
          <a:prstGeom prst="rect">
            <a:avLst/>
          </a:prstGeom>
        </p:spPr>
        <p:txBody>
          <a:bodyPr wrap="square">
            <a:spAutoFit/>
          </a:bodyPr>
          <a:lstStyle/>
          <a:p>
            <a:r>
              <a:rPr lang="en-US" b="1" dirty="0" smtClean="0">
                <a:solidFill>
                  <a:srgbClr val="0070C0"/>
                </a:solidFill>
                <a:ea typeface="Times New Roman" pitchFamily="18" charset="0"/>
                <a:cs typeface="Arial" pitchFamily="34" charset="0"/>
              </a:rPr>
              <a:t>Kelvin = Degrees Celsius  +  273 degrees</a:t>
            </a:r>
            <a:endParaRPr lang="en-US" b="1" dirty="0">
              <a:solidFill>
                <a:srgbClr val="0070C0"/>
              </a:solidFill>
            </a:endParaRPr>
          </a:p>
        </p:txBody>
      </p:sp>
      <p:sp>
        <p:nvSpPr>
          <p:cNvPr id="4" name="TextBox 3"/>
          <p:cNvSpPr txBox="1"/>
          <p:nvPr/>
        </p:nvSpPr>
        <p:spPr>
          <a:xfrm>
            <a:off x="6167213" y="5805264"/>
            <a:ext cx="2689444" cy="461665"/>
          </a:xfrm>
          <a:prstGeom prst="rect">
            <a:avLst/>
          </a:prstGeom>
          <a:noFill/>
        </p:spPr>
        <p:txBody>
          <a:bodyPr wrap="square" rtlCol="0">
            <a:spAutoFit/>
          </a:bodyPr>
          <a:lstStyle/>
          <a:p>
            <a:r>
              <a:rPr lang="en-GB" sz="2400" b="1" dirty="0" smtClean="0">
                <a:solidFill>
                  <a:srgbClr val="0070C0"/>
                </a:solidFill>
              </a:rPr>
              <a:t>COPY DOWN</a:t>
            </a:r>
            <a:endParaRPr lang="en-GB" sz="2400" b="1" dirty="0">
              <a:solidFill>
                <a:srgbClr val="0070C0"/>
              </a:solidFill>
            </a:endParaRPr>
          </a:p>
        </p:txBody>
      </p:sp>
      <p:cxnSp>
        <p:nvCxnSpPr>
          <p:cNvPr id="8" name="Straight Arrow Connector 7"/>
          <p:cNvCxnSpPr/>
          <p:nvPr/>
        </p:nvCxnSpPr>
        <p:spPr>
          <a:xfrm>
            <a:off x="7380312" y="4653136"/>
            <a:ext cx="0" cy="1008112"/>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tempconversions"/>
          <p:cNvPicPr>
            <a:picLocks noChangeAspect="1" noChangeArrowheads="1"/>
          </p:cNvPicPr>
          <p:nvPr/>
        </p:nvPicPr>
        <p:blipFill>
          <a:blip r:embed="rId2" cstate="print"/>
          <a:srcRect/>
          <a:stretch>
            <a:fillRect/>
          </a:stretch>
        </p:blipFill>
        <p:spPr bwMode="auto">
          <a:xfrm>
            <a:off x="5004048" y="188640"/>
            <a:ext cx="3220938" cy="6552728"/>
          </a:xfrm>
          <a:prstGeom prst="rect">
            <a:avLst/>
          </a:prstGeom>
          <a:noFill/>
          <a:ln w="9525">
            <a:noFill/>
            <a:miter lim="800000"/>
            <a:headEnd/>
            <a:tailEnd/>
          </a:ln>
        </p:spPr>
      </p:pic>
      <p:sp>
        <p:nvSpPr>
          <p:cNvPr id="4" name="TextBox 3"/>
          <p:cNvSpPr txBox="1"/>
          <p:nvPr/>
        </p:nvSpPr>
        <p:spPr>
          <a:xfrm>
            <a:off x="395536" y="332656"/>
            <a:ext cx="4320480" cy="584775"/>
          </a:xfrm>
          <a:prstGeom prst="rect">
            <a:avLst/>
          </a:prstGeom>
          <a:noFill/>
        </p:spPr>
        <p:txBody>
          <a:bodyPr wrap="square" rtlCol="0">
            <a:spAutoFit/>
          </a:bodyPr>
          <a:lstStyle/>
          <a:p>
            <a:r>
              <a:rPr lang="en-GB" sz="3200" dirty="0" smtClean="0"/>
              <a:t>Conversions</a:t>
            </a:r>
            <a:endParaRPr lang="en-GB" sz="3200" dirty="0"/>
          </a:p>
        </p:txBody>
      </p:sp>
      <p:sp>
        <p:nvSpPr>
          <p:cNvPr id="5" name="TextBox 4"/>
          <p:cNvSpPr txBox="1"/>
          <p:nvPr/>
        </p:nvSpPr>
        <p:spPr>
          <a:xfrm>
            <a:off x="971600" y="3573016"/>
            <a:ext cx="3384376" cy="369332"/>
          </a:xfrm>
          <a:prstGeom prst="rect">
            <a:avLst/>
          </a:prstGeom>
          <a:solidFill>
            <a:schemeClr val="bg1"/>
          </a:solidFill>
        </p:spPr>
        <p:txBody>
          <a:bodyPr wrap="square" rtlCol="0">
            <a:spAutoFit/>
          </a:bodyPr>
          <a:lstStyle/>
          <a:p>
            <a:endParaRPr lang="en-GB" dirty="0"/>
          </a:p>
        </p:txBody>
      </p:sp>
      <p:graphicFrame>
        <p:nvGraphicFramePr>
          <p:cNvPr id="6" name="Table 5"/>
          <p:cNvGraphicFramePr>
            <a:graphicFrameLocks noGrp="1"/>
          </p:cNvGraphicFramePr>
          <p:nvPr>
            <p:extLst>
              <p:ext uri="{D42A27DB-BD31-4B8C-83A1-F6EECF244321}">
                <p14:modId xmlns:p14="http://schemas.microsoft.com/office/powerpoint/2010/main" val="3646579413"/>
              </p:ext>
            </p:extLst>
          </p:nvPr>
        </p:nvGraphicFramePr>
        <p:xfrm>
          <a:off x="179512" y="1484784"/>
          <a:ext cx="4876800" cy="792480"/>
        </p:xfrm>
        <a:graphic>
          <a:graphicData uri="http://schemas.openxmlformats.org/drawingml/2006/table">
            <a:tbl>
              <a:tblPr/>
              <a:tblGrid>
                <a:gridCol w="2438400">
                  <a:extLst>
                    <a:ext uri="{9D8B030D-6E8A-4147-A177-3AD203B41FA5}">
                      <a16:colId xmlns:a16="http://schemas.microsoft.com/office/drawing/2014/main" val="20000"/>
                    </a:ext>
                  </a:extLst>
                </a:gridCol>
                <a:gridCol w="2438400">
                  <a:extLst>
                    <a:ext uri="{9D8B030D-6E8A-4147-A177-3AD203B41FA5}">
                      <a16:colId xmlns:a16="http://schemas.microsoft.com/office/drawing/2014/main" val="20001"/>
                    </a:ext>
                  </a:extLst>
                </a:gridCol>
              </a:tblGrid>
              <a:tr h="0">
                <a:tc>
                  <a:txBody>
                    <a:bodyPr/>
                    <a:lstStyle/>
                    <a:p>
                      <a:pPr algn="ctr"/>
                      <a:r>
                        <a:rPr lang="en-GB" sz="2000" b="1" dirty="0">
                          <a:solidFill>
                            <a:srgbClr val="0070C0"/>
                          </a:solidFill>
                        </a:rPr>
                        <a:t>Fahrenheit to Celsius</a:t>
                      </a:r>
                    </a:p>
                  </a:txBody>
                  <a:tcPr anchor="ctr">
                    <a:lnL>
                      <a:noFill/>
                    </a:lnL>
                    <a:lnR>
                      <a:noFill/>
                    </a:lnR>
                    <a:lnT>
                      <a:noFill/>
                    </a:lnT>
                    <a:lnB>
                      <a:noFill/>
                    </a:lnB>
                  </a:tcPr>
                </a:tc>
                <a:tc>
                  <a:txBody>
                    <a:bodyPr/>
                    <a:lstStyle/>
                    <a:p>
                      <a:pPr algn="ctr"/>
                      <a:r>
                        <a:rPr lang="en-GB" sz="2000" b="1" dirty="0">
                          <a:solidFill>
                            <a:srgbClr val="0070C0"/>
                          </a:solidFill>
                        </a:rPr>
                        <a:t>(°F - 32) x </a:t>
                      </a:r>
                      <a:r>
                        <a:rPr lang="en-GB" sz="2000" b="1" baseline="30000" dirty="0">
                          <a:solidFill>
                            <a:srgbClr val="0070C0"/>
                          </a:solidFill>
                        </a:rPr>
                        <a:t>5</a:t>
                      </a:r>
                      <a:r>
                        <a:rPr lang="en-GB" sz="2000" b="1" dirty="0">
                          <a:solidFill>
                            <a:srgbClr val="0070C0"/>
                          </a:solidFill>
                        </a:rPr>
                        <a:t>/</a:t>
                      </a:r>
                      <a:r>
                        <a:rPr lang="en-GB" sz="2000" b="1" baseline="-25000" dirty="0">
                          <a:solidFill>
                            <a:srgbClr val="0070C0"/>
                          </a:solidFill>
                        </a:rPr>
                        <a:t>9</a:t>
                      </a:r>
                      <a:r>
                        <a:rPr lang="en-GB" sz="2000" b="1" dirty="0">
                          <a:solidFill>
                            <a:srgbClr val="0070C0"/>
                          </a:solidFill>
                        </a:rPr>
                        <a:t> = °C</a:t>
                      </a:r>
                    </a:p>
                  </a:txBody>
                  <a:tcPr anchor="ctr">
                    <a:lnL>
                      <a:noFill/>
                    </a:lnL>
                    <a:lnR>
                      <a:noFill/>
                    </a:lnR>
                    <a:lnT>
                      <a:noFill/>
                    </a:lnT>
                    <a:lnB>
                      <a:noFill/>
                    </a:lnB>
                  </a:tcPr>
                </a:tc>
                <a:extLst>
                  <a:ext uri="{0D108BD9-81ED-4DB2-BD59-A6C34878D82A}">
                    <a16:rowId xmlns:a16="http://schemas.microsoft.com/office/drawing/2014/main" val="10000"/>
                  </a:ext>
                </a:extLst>
              </a:tr>
              <a:tr h="0">
                <a:tc>
                  <a:txBody>
                    <a:bodyPr/>
                    <a:lstStyle/>
                    <a:p>
                      <a:pPr algn="ctr"/>
                      <a:r>
                        <a:rPr lang="en-GB" sz="2000" b="1" dirty="0">
                          <a:solidFill>
                            <a:srgbClr val="0070C0"/>
                          </a:solidFill>
                        </a:rPr>
                        <a:t>Celsius to Fahrenheit</a:t>
                      </a:r>
                    </a:p>
                  </a:txBody>
                  <a:tcPr anchor="ctr">
                    <a:lnL>
                      <a:noFill/>
                    </a:lnL>
                    <a:lnR>
                      <a:noFill/>
                    </a:lnR>
                    <a:lnT>
                      <a:noFill/>
                    </a:lnT>
                    <a:lnB>
                      <a:noFill/>
                    </a:lnB>
                  </a:tcPr>
                </a:tc>
                <a:tc>
                  <a:txBody>
                    <a:bodyPr/>
                    <a:lstStyle/>
                    <a:p>
                      <a:pPr algn="ctr"/>
                      <a:r>
                        <a:rPr lang="en-GB" sz="2000" b="1" dirty="0">
                          <a:solidFill>
                            <a:srgbClr val="0070C0"/>
                          </a:solidFill>
                        </a:rPr>
                        <a:t>(°C × </a:t>
                      </a:r>
                      <a:r>
                        <a:rPr lang="en-GB" sz="2000" b="1" baseline="30000" dirty="0">
                          <a:solidFill>
                            <a:srgbClr val="0070C0"/>
                          </a:solidFill>
                        </a:rPr>
                        <a:t>9</a:t>
                      </a:r>
                      <a:r>
                        <a:rPr lang="en-GB" sz="2000" b="1" dirty="0">
                          <a:solidFill>
                            <a:srgbClr val="0070C0"/>
                          </a:solidFill>
                        </a:rPr>
                        <a:t>/</a:t>
                      </a:r>
                      <a:r>
                        <a:rPr lang="en-GB" sz="2000" b="1" baseline="-25000" dirty="0">
                          <a:solidFill>
                            <a:srgbClr val="0070C0"/>
                          </a:solidFill>
                        </a:rPr>
                        <a:t>5</a:t>
                      </a:r>
                      <a:r>
                        <a:rPr lang="en-GB" sz="2000" b="1" dirty="0">
                          <a:solidFill>
                            <a:srgbClr val="0070C0"/>
                          </a:solidFill>
                        </a:rPr>
                        <a:t>) + 32 = °F</a:t>
                      </a:r>
                    </a:p>
                  </a:txBody>
                  <a:tcPr anchor="ctr">
                    <a:lnL>
                      <a:noFill/>
                    </a:lnL>
                    <a:lnR>
                      <a:noFill/>
                    </a:lnR>
                    <a:lnT>
                      <a:noFill/>
                    </a:lnT>
                    <a:lnB>
                      <a:noFill/>
                    </a:lnB>
                  </a:tcPr>
                </a:tc>
                <a:extLst>
                  <a:ext uri="{0D108BD9-81ED-4DB2-BD59-A6C34878D82A}">
                    <a16:rowId xmlns:a16="http://schemas.microsoft.com/office/drawing/2014/main" val="10001"/>
                  </a:ext>
                </a:extLst>
              </a:tr>
            </a:tbl>
          </a:graphicData>
        </a:graphic>
      </p:graphicFrame>
      <p:sp>
        <p:nvSpPr>
          <p:cNvPr id="7" name="Rectangle 6"/>
          <p:cNvSpPr/>
          <p:nvPr/>
        </p:nvSpPr>
        <p:spPr>
          <a:xfrm>
            <a:off x="611560" y="2780928"/>
            <a:ext cx="3982153" cy="369332"/>
          </a:xfrm>
          <a:prstGeom prst="rect">
            <a:avLst/>
          </a:prstGeom>
        </p:spPr>
        <p:txBody>
          <a:bodyPr wrap="square">
            <a:spAutoFit/>
          </a:bodyPr>
          <a:lstStyle/>
          <a:p>
            <a:r>
              <a:rPr lang="en-US" b="1" dirty="0" smtClean="0">
                <a:solidFill>
                  <a:srgbClr val="0070C0"/>
                </a:solidFill>
                <a:ea typeface="Times New Roman" pitchFamily="18" charset="0"/>
                <a:cs typeface="Arial" pitchFamily="34" charset="0"/>
              </a:rPr>
              <a:t>Kelvin = Degrees Celsius  +  273 degrees</a:t>
            </a:r>
            <a:endParaRPr lang="en-US" b="1" dirty="0">
              <a:solidFill>
                <a:srgbClr val="0070C0"/>
              </a:solidFill>
            </a:endParaRPr>
          </a:p>
        </p:txBody>
      </p:sp>
      <p:sp>
        <p:nvSpPr>
          <p:cNvPr id="8" name="TextBox 7"/>
          <p:cNvSpPr txBox="1"/>
          <p:nvPr/>
        </p:nvSpPr>
        <p:spPr>
          <a:xfrm>
            <a:off x="539552" y="3717032"/>
            <a:ext cx="4032448" cy="1200329"/>
          </a:xfrm>
          <a:prstGeom prst="rect">
            <a:avLst/>
          </a:prstGeom>
          <a:noFill/>
        </p:spPr>
        <p:txBody>
          <a:bodyPr wrap="square" rtlCol="0">
            <a:spAutoFit/>
          </a:bodyPr>
          <a:lstStyle/>
          <a:p>
            <a:pPr algn="ctr"/>
            <a:r>
              <a:rPr lang="en-GB" b="1" dirty="0" smtClean="0">
                <a:solidFill>
                  <a:srgbClr val="0070C0"/>
                </a:solidFill>
              </a:rPr>
              <a:t>Why 32?</a:t>
            </a:r>
          </a:p>
          <a:p>
            <a:pPr algn="ctr"/>
            <a:endParaRPr lang="en-GB" b="1" dirty="0" smtClean="0">
              <a:solidFill>
                <a:srgbClr val="0070C0"/>
              </a:solidFill>
            </a:endParaRPr>
          </a:p>
          <a:p>
            <a:pPr algn="ctr"/>
            <a:r>
              <a:rPr lang="en-GB" b="1" dirty="0" smtClean="0">
                <a:solidFill>
                  <a:srgbClr val="0070C0"/>
                </a:solidFill>
              </a:rPr>
              <a:t>Why the 9/5 or 5/9 ? </a:t>
            </a:r>
          </a:p>
          <a:p>
            <a:endParaRPr lang="en-GB" dirty="0"/>
          </a:p>
        </p:txBody>
      </p:sp>
      <p:sp>
        <p:nvSpPr>
          <p:cNvPr id="9" name="TextBox 8"/>
          <p:cNvSpPr txBox="1"/>
          <p:nvPr/>
        </p:nvSpPr>
        <p:spPr>
          <a:xfrm>
            <a:off x="683568" y="4869160"/>
            <a:ext cx="4032448" cy="1169551"/>
          </a:xfrm>
          <a:prstGeom prst="rect">
            <a:avLst/>
          </a:prstGeom>
          <a:noFill/>
        </p:spPr>
        <p:txBody>
          <a:bodyPr wrap="square" rtlCol="0">
            <a:spAutoFit/>
          </a:bodyPr>
          <a:lstStyle/>
          <a:p>
            <a:r>
              <a:rPr lang="en-GB" sz="1400" b="1" dirty="0" smtClean="0">
                <a:solidFill>
                  <a:srgbClr val="0070C0"/>
                </a:solidFill>
              </a:rPr>
              <a:t>There are 180 divisions between the freezing and boiling point of water on the Fahrenheit scale, and only 100 on the Celsius scale.</a:t>
            </a:r>
          </a:p>
          <a:p>
            <a:r>
              <a:rPr lang="en-GB" sz="1400" b="1" dirty="0" smtClean="0">
                <a:solidFill>
                  <a:srgbClr val="0070C0"/>
                </a:solidFill>
              </a:rPr>
              <a:t>So ....each Celsius division is 9/5 as large as a Fahrenheit division.</a:t>
            </a:r>
            <a:endParaRPr lang="en-GB" sz="1400" b="1" dirty="0">
              <a:solidFill>
                <a:srgbClr val="0070C0"/>
              </a:solidFill>
            </a:endParaRPr>
          </a:p>
        </p:txBody>
      </p:sp>
      <p:cxnSp>
        <p:nvCxnSpPr>
          <p:cNvPr id="11" name="Straight Arrow Connector 10"/>
          <p:cNvCxnSpPr/>
          <p:nvPr/>
        </p:nvCxnSpPr>
        <p:spPr>
          <a:xfrm>
            <a:off x="3131840" y="3933056"/>
            <a:ext cx="3312368" cy="50405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 calcmode="lin" valueType="num">
                                      <p:cBhvr additive="base">
                                        <p:cTn id="1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9">
                                            <p:txEl>
                                              <p:pRg st="1" end="1"/>
                                            </p:txEl>
                                          </p:spTgt>
                                        </p:tgtEl>
                                        <p:attrNameLst>
                                          <p:attrName>style.visibility</p:attrName>
                                        </p:attrNameLst>
                                      </p:cBhvr>
                                      <p:to>
                                        <p:strVal val="visible"/>
                                      </p:to>
                                    </p:set>
                                    <p:anim calcmode="lin" valueType="num">
                                      <p:cBhvr additive="base">
                                        <p:cTn id="17"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908720"/>
            <a:ext cx="6984776" cy="1569660"/>
          </a:xfrm>
          <a:prstGeom prst="rect">
            <a:avLst/>
          </a:prstGeom>
        </p:spPr>
        <p:txBody>
          <a:bodyPr wrap="square">
            <a:spAutoFit/>
          </a:bodyPr>
          <a:lstStyle/>
          <a:p>
            <a:r>
              <a:rPr lang="en-GB" sz="2400" b="1" dirty="0" smtClean="0"/>
              <a:t>1. Example:  </a:t>
            </a:r>
            <a:r>
              <a:rPr lang="en-GB" b="1" dirty="0" smtClean="0"/>
              <a:t>Convert 26° Celsius </a:t>
            </a:r>
            <a:r>
              <a:rPr lang="en-GB" b="1" i="1" dirty="0" smtClean="0"/>
              <a:t>(a nice warm  day) </a:t>
            </a:r>
            <a:r>
              <a:rPr lang="en-GB" b="1" dirty="0" smtClean="0"/>
              <a:t>to Fahrenheit </a:t>
            </a:r>
          </a:p>
          <a:p>
            <a:endParaRPr lang="en-GB" b="1" dirty="0" smtClean="0"/>
          </a:p>
          <a:p>
            <a:endParaRPr lang="en-GB" b="1" dirty="0" smtClean="0"/>
          </a:p>
          <a:p>
            <a:r>
              <a:rPr lang="en-GB" i="1" dirty="0" smtClean="0"/>
              <a:t>First:</a:t>
            </a:r>
            <a:r>
              <a:rPr lang="en-GB" dirty="0" smtClean="0"/>
              <a:t> 26° × 9/5 = 234/5 = 46.8</a:t>
            </a:r>
            <a:br>
              <a:rPr lang="en-GB" dirty="0" smtClean="0"/>
            </a:br>
            <a:r>
              <a:rPr lang="en-GB" i="1" dirty="0" smtClean="0"/>
              <a:t>Then:</a:t>
            </a:r>
            <a:r>
              <a:rPr lang="en-GB" dirty="0" smtClean="0"/>
              <a:t> 46.8 + 32 = </a:t>
            </a:r>
            <a:r>
              <a:rPr lang="en-GB" b="1" dirty="0" smtClean="0"/>
              <a:t>78.8° F</a:t>
            </a:r>
            <a:endParaRPr lang="en-GB" dirty="0"/>
          </a:p>
        </p:txBody>
      </p:sp>
      <p:sp>
        <p:nvSpPr>
          <p:cNvPr id="3" name="Rectangle 2"/>
          <p:cNvSpPr/>
          <p:nvPr/>
        </p:nvSpPr>
        <p:spPr>
          <a:xfrm>
            <a:off x="539552" y="3501008"/>
            <a:ext cx="7920880" cy="1292662"/>
          </a:xfrm>
          <a:prstGeom prst="rect">
            <a:avLst/>
          </a:prstGeom>
        </p:spPr>
        <p:txBody>
          <a:bodyPr wrap="square">
            <a:spAutoFit/>
          </a:bodyPr>
          <a:lstStyle/>
          <a:p>
            <a:r>
              <a:rPr lang="en-GB" sz="2400" b="1" dirty="0" smtClean="0"/>
              <a:t>2. Example:  </a:t>
            </a:r>
            <a:r>
              <a:rPr lang="en-GB" b="1" dirty="0" smtClean="0"/>
              <a:t>Convert 98.6° Fahrenheit </a:t>
            </a:r>
            <a:r>
              <a:rPr lang="en-GB" b="1" i="1" dirty="0" smtClean="0"/>
              <a:t>(normal body temperature) </a:t>
            </a:r>
            <a:r>
              <a:rPr lang="en-GB" b="1" dirty="0" smtClean="0"/>
              <a:t>to Celsius </a:t>
            </a:r>
          </a:p>
          <a:p>
            <a:endParaRPr lang="en-GB" b="1" dirty="0" smtClean="0"/>
          </a:p>
          <a:p>
            <a:r>
              <a:rPr lang="en-GB" i="1" dirty="0" smtClean="0"/>
              <a:t>First:</a:t>
            </a:r>
            <a:r>
              <a:rPr lang="en-GB" dirty="0" smtClean="0"/>
              <a:t> 98.6° - 32 = 66.6</a:t>
            </a:r>
            <a:br>
              <a:rPr lang="en-GB" dirty="0" smtClean="0"/>
            </a:br>
            <a:r>
              <a:rPr lang="en-GB" i="1" dirty="0" smtClean="0"/>
              <a:t>Then:</a:t>
            </a:r>
            <a:r>
              <a:rPr lang="en-GB" dirty="0" smtClean="0"/>
              <a:t> 66.6 × 5/9 = 333/9 =</a:t>
            </a:r>
            <a:r>
              <a:rPr lang="en-GB" b="1" dirty="0" smtClean="0"/>
              <a:t> 37° C</a:t>
            </a:r>
            <a:endParaRPr lang="en-GB" dirty="0"/>
          </a:p>
        </p:txBody>
      </p:sp>
      <p:sp>
        <p:nvSpPr>
          <p:cNvPr id="4" name="TextBox 3"/>
          <p:cNvSpPr txBox="1"/>
          <p:nvPr/>
        </p:nvSpPr>
        <p:spPr>
          <a:xfrm>
            <a:off x="575793" y="5357825"/>
            <a:ext cx="7143800" cy="461665"/>
          </a:xfrm>
          <a:prstGeom prst="rect">
            <a:avLst/>
          </a:prstGeom>
          <a:noFill/>
        </p:spPr>
        <p:txBody>
          <a:bodyPr wrap="square" rtlCol="0">
            <a:spAutoFit/>
          </a:bodyPr>
          <a:lstStyle/>
          <a:p>
            <a:r>
              <a:rPr lang="en-US" sz="2400" b="1" dirty="0" smtClean="0"/>
              <a:t>3.</a:t>
            </a:r>
            <a:r>
              <a:rPr lang="en-US" dirty="0" smtClean="0"/>
              <a:t> What is this value of</a:t>
            </a:r>
            <a:r>
              <a:rPr lang="en-GB" b="1" dirty="0" smtClean="0"/>
              <a:t>  ° C </a:t>
            </a:r>
            <a:r>
              <a:rPr lang="en-GB" dirty="0" smtClean="0"/>
              <a:t>on the KELVIN scale?</a:t>
            </a:r>
            <a:r>
              <a:rPr lang="en-US" dirty="0" smtClean="0"/>
              <a:t>    </a:t>
            </a:r>
            <a:endParaRPr lang="en-US" dirty="0"/>
          </a:p>
        </p:txBody>
      </p:sp>
      <p:sp>
        <p:nvSpPr>
          <p:cNvPr id="5" name="TextBox 4"/>
          <p:cNvSpPr txBox="1"/>
          <p:nvPr/>
        </p:nvSpPr>
        <p:spPr>
          <a:xfrm>
            <a:off x="971600" y="5949280"/>
            <a:ext cx="3816424" cy="369332"/>
          </a:xfrm>
          <a:prstGeom prst="rect">
            <a:avLst/>
          </a:prstGeom>
          <a:noFill/>
        </p:spPr>
        <p:txBody>
          <a:bodyPr wrap="square" rtlCol="0">
            <a:spAutoFit/>
          </a:bodyPr>
          <a:lstStyle/>
          <a:p>
            <a:r>
              <a:rPr lang="en-GB" dirty="0" smtClean="0"/>
              <a:t>310 Kelvin</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 calcmode="lin" valueType="num">
                                      <p:cBhvr additive="base">
                                        <p:cTn id="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 calcmode="lin" valueType="num">
                                      <p:cBhvr additive="base">
                                        <p:cTn id="19"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047654"/>
            <a:ext cx="8280920" cy="2062103"/>
          </a:xfrm>
          <a:prstGeom prst="rect">
            <a:avLst/>
          </a:prstGeom>
        </p:spPr>
        <p:txBody>
          <a:bodyPr wrap="square">
            <a:spAutoFit/>
          </a:bodyPr>
          <a:lstStyle/>
          <a:p>
            <a:pPr algn="just"/>
            <a:r>
              <a:rPr lang="en-GB" b="1" dirty="0" smtClean="0">
                <a:solidFill>
                  <a:srgbClr val="0070C0"/>
                </a:solidFill>
              </a:rPr>
              <a:t>The same mass of different materials can hold different quantities of heat. </a:t>
            </a:r>
            <a:r>
              <a:rPr lang="en-GB" dirty="0" smtClean="0"/>
              <a:t>The heat capacity of a material is measured by a ‘specific’ value...that is specific to that particular material.</a:t>
            </a:r>
          </a:p>
          <a:p>
            <a:pPr algn="just"/>
            <a:r>
              <a:rPr lang="en-GB" sz="2000" b="1" dirty="0" smtClean="0">
                <a:solidFill>
                  <a:srgbClr val="0070C0"/>
                </a:solidFill>
              </a:rPr>
              <a:t>The Specific </a:t>
            </a:r>
            <a:r>
              <a:rPr lang="en-GB" sz="2000" b="1" dirty="0">
                <a:solidFill>
                  <a:srgbClr val="0070C0"/>
                </a:solidFill>
              </a:rPr>
              <a:t>H</a:t>
            </a:r>
            <a:r>
              <a:rPr lang="en-GB" sz="2000" b="1" dirty="0" smtClean="0">
                <a:solidFill>
                  <a:srgbClr val="0070C0"/>
                </a:solidFill>
              </a:rPr>
              <a:t>eat </a:t>
            </a:r>
            <a:r>
              <a:rPr lang="en-GB" sz="2000" b="1" dirty="0">
                <a:solidFill>
                  <a:srgbClr val="0070C0"/>
                </a:solidFill>
              </a:rPr>
              <a:t>C</a:t>
            </a:r>
            <a:r>
              <a:rPr lang="en-GB" sz="2000" b="1" dirty="0" smtClean="0">
                <a:solidFill>
                  <a:srgbClr val="0070C0"/>
                </a:solidFill>
              </a:rPr>
              <a:t>apacity </a:t>
            </a:r>
            <a:r>
              <a:rPr lang="en-GB" b="1" dirty="0" smtClean="0">
                <a:solidFill>
                  <a:srgbClr val="0070C0"/>
                </a:solidFill>
              </a:rPr>
              <a:t>is how much heat energy is required to increase the temperature of 1 kg mass of that material by 1 degree Kelvin or 1 degree Celsius.</a:t>
            </a:r>
          </a:p>
          <a:p>
            <a:pPr algn="just"/>
            <a:endParaRPr lang="en-GB" dirty="0" smtClean="0"/>
          </a:p>
          <a:p>
            <a:r>
              <a:rPr lang="en-GB" dirty="0" smtClean="0"/>
              <a:t> Specific heat capacity  is measured in J/ kg </a:t>
            </a:r>
            <a:r>
              <a:rPr lang="en-GB" b="1" dirty="0" smtClean="0"/>
              <a:t>° </a:t>
            </a:r>
            <a:r>
              <a:rPr lang="en-GB" dirty="0" smtClean="0"/>
              <a:t>K </a:t>
            </a:r>
            <a:r>
              <a:rPr lang="en-GB" b="1" dirty="0" smtClean="0">
                <a:solidFill>
                  <a:srgbClr val="0070C0"/>
                </a:solidFill>
              </a:rPr>
              <a:t>or</a:t>
            </a:r>
            <a:r>
              <a:rPr lang="en-GB" dirty="0" smtClean="0"/>
              <a:t> J/ kg </a:t>
            </a:r>
            <a:r>
              <a:rPr lang="en-GB" b="1" dirty="0" smtClean="0"/>
              <a:t>° </a:t>
            </a:r>
            <a:r>
              <a:rPr lang="en-GB" dirty="0" smtClean="0"/>
              <a:t>C</a:t>
            </a:r>
            <a:endParaRPr lang="en-GB" dirty="0"/>
          </a:p>
        </p:txBody>
      </p:sp>
      <p:sp>
        <p:nvSpPr>
          <p:cNvPr id="3" name="Rectangle 2"/>
          <p:cNvSpPr/>
          <p:nvPr/>
        </p:nvSpPr>
        <p:spPr>
          <a:xfrm>
            <a:off x="611560" y="404664"/>
            <a:ext cx="7200800" cy="584775"/>
          </a:xfrm>
          <a:prstGeom prst="rect">
            <a:avLst/>
          </a:prstGeom>
        </p:spPr>
        <p:txBody>
          <a:bodyPr wrap="square">
            <a:spAutoFit/>
          </a:bodyPr>
          <a:lstStyle/>
          <a:p>
            <a:r>
              <a:rPr lang="en-GB" sz="3200" b="1" dirty="0" smtClean="0"/>
              <a:t>Specific heat capacity</a:t>
            </a:r>
            <a:endParaRPr lang="en-GB" sz="3200" dirty="0"/>
          </a:p>
        </p:txBody>
      </p:sp>
      <p:pic>
        <p:nvPicPr>
          <p:cNvPr id="41986" name="Picture 2"/>
          <p:cNvPicPr>
            <a:picLocks noChangeAspect="1" noChangeArrowheads="1"/>
          </p:cNvPicPr>
          <p:nvPr/>
        </p:nvPicPr>
        <p:blipFill>
          <a:blip r:embed="rId2" cstate="print"/>
          <a:srcRect/>
          <a:stretch>
            <a:fillRect/>
          </a:stretch>
        </p:blipFill>
        <p:spPr bwMode="auto">
          <a:xfrm>
            <a:off x="326027" y="3093262"/>
            <a:ext cx="8424937" cy="2719288"/>
          </a:xfrm>
          <a:prstGeom prst="rect">
            <a:avLst/>
          </a:prstGeom>
          <a:noFill/>
          <a:ln w="9525">
            <a:noFill/>
            <a:miter lim="800000"/>
            <a:headEnd/>
            <a:tailEnd/>
          </a:ln>
        </p:spPr>
      </p:pic>
      <p:sp>
        <p:nvSpPr>
          <p:cNvPr id="5" name="TextBox 4"/>
          <p:cNvSpPr txBox="1"/>
          <p:nvPr/>
        </p:nvSpPr>
        <p:spPr>
          <a:xfrm>
            <a:off x="1043608" y="5177099"/>
            <a:ext cx="1368152" cy="215444"/>
          </a:xfrm>
          <a:prstGeom prst="rect">
            <a:avLst/>
          </a:prstGeom>
          <a:solidFill>
            <a:schemeClr val="bg1"/>
          </a:solidFill>
        </p:spPr>
        <p:txBody>
          <a:bodyPr wrap="square" rtlCol="0">
            <a:spAutoFit/>
          </a:bodyPr>
          <a:lstStyle/>
          <a:p>
            <a:endParaRPr lang="en-GB" sz="800" dirty="0"/>
          </a:p>
        </p:txBody>
      </p:sp>
      <p:sp>
        <p:nvSpPr>
          <p:cNvPr id="4" name="Rectangle 3"/>
          <p:cNvSpPr/>
          <p:nvPr/>
        </p:nvSpPr>
        <p:spPr>
          <a:xfrm>
            <a:off x="627535" y="5950667"/>
            <a:ext cx="7632848" cy="738664"/>
          </a:xfrm>
          <a:prstGeom prst="rect">
            <a:avLst/>
          </a:prstGeom>
        </p:spPr>
        <p:txBody>
          <a:bodyPr wrap="square">
            <a:spAutoFit/>
          </a:bodyPr>
          <a:lstStyle/>
          <a:p>
            <a:pPr algn="ctr"/>
            <a:r>
              <a:rPr lang="en-GB" sz="1400" dirty="0"/>
              <a:t>Notice that water has a particularly high specific heat capacity. </a:t>
            </a:r>
            <a:endParaRPr lang="en-GB" sz="1400" dirty="0" smtClean="0"/>
          </a:p>
          <a:p>
            <a:pPr algn="ctr"/>
            <a:r>
              <a:rPr lang="en-GB" sz="1400" b="1" dirty="0" smtClean="0">
                <a:solidFill>
                  <a:srgbClr val="0070C0"/>
                </a:solidFill>
              </a:rPr>
              <a:t>This </a:t>
            </a:r>
            <a:r>
              <a:rPr lang="en-GB" sz="1400" b="1" dirty="0">
                <a:solidFill>
                  <a:srgbClr val="0070C0"/>
                </a:solidFill>
              </a:rPr>
              <a:t>makes water useful for storing heat energy, and for transporting it around the </a:t>
            </a:r>
            <a:r>
              <a:rPr lang="en-GB" sz="1400" b="1" dirty="0" smtClean="0">
                <a:solidFill>
                  <a:srgbClr val="0070C0"/>
                </a:solidFill>
              </a:rPr>
              <a:t>home</a:t>
            </a:r>
          </a:p>
          <a:p>
            <a:pPr algn="ctr"/>
            <a:r>
              <a:rPr lang="en-GB" sz="1400" b="1" dirty="0" smtClean="0">
                <a:solidFill>
                  <a:srgbClr val="0070C0"/>
                </a:solidFill>
              </a:rPr>
              <a:t>using </a:t>
            </a:r>
            <a:r>
              <a:rPr lang="en-GB" sz="1400" b="1" dirty="0">
                <a:solidFill>
                  <a:srgbClr val="0070C0"/>
                </a:solidFill>
              </a:rPr>
              <a:t>central heating </a:t>
            </a:r>
            <a:r>
              <a:rPr lang="en-GB" sz="1400" b="1" dirty="0" smtClean="0">
                <a:solidFill>
                  <a:srgbClr val="0070C0"/>
                </a:solidFill>
              </a:rPr>
              <a:t>pipes and for general temperature regulation and control.</a:t>
            </a:r>
            <a:endParaRPr lang="en-GB" sz="1400" b="1" dirty="0">
              <a:solidFill>
                <a:srgbClr val="0070C0"/>
              </a:solidFill>
            </a:endParaRPr>
          </a:p>
        </p:txBody>
      </p:sp>
      <p:cxnSp>
        <p:nvCxnSpPr>
          <p:cNvPr id="7" name="Straight Arrow Connector 6"/>
          <p:cNvCxnSpPr/>
          <p:nvPr/>
        </p:nvCxnSpPr>
        <p:spPr>
          <a:xfrm flipV="1">
            <a:off x="5652120" y="5528450"/>
            <a:ext cx="393545" cy="422217"/>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1"/>
          <p:cNvSpPr>
            <a:spLocks noChangeArrowheads="1"/>
          </p:cNvSpPr>
          <p:nvPr/>
        </p:nvSpPr>
        <p:spPr bwMode="auto">
          <a:xfrm>
            <a:off x="323528" y="285728"/>
            <a:ext cx="8097088" cy="600164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3200" b="1" i="0" u="none" strike="noStrike" cap="none" normalizeH="0" baseline="0" dirty="0" smtClean="0">
                <a:ln>
                  <a:noFill/>
                </a:ln>
                <a:solidFill>
                  <a:srgbClr val="3399FF"/>
                </a:solidFill>
                <a:effectLst/>
                <a:ea typeface="Times New Roman" pitchFamily="18" charset="0"/>
              </a:rPr>
              <a:t>Methods of TRANSFER of HEAT</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000" b="1" i="0" u="none" strike="noStrike" cap="none" normalizeH="0" baseline="0" dirty="0" smtClean="0">
              <a:ln>
                <a:noFill/>
              </a:ln>
              <a:solidFill>
                <a:srgbClr val="3399FF"/>
              </a:solidFill>
              <a:effectLst/>
              <a:ea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dirty="0" smtClean="0">
                <a:ln>
                  <a:noFill/>
                </a:ln>
                <a:solidFill>
                  <a:srgbClr val="000000"/>
                </a:solidFill>
                <a:effectLst/>
                <a:latin typeface="Arial" pitchFamily="34" charset="0"/>
                <a:ea typeface="Times New Roman" pitchFamily="18" charset="0"/>
              </a:rPr>
              <a:t>When a metal spoon is placed in a bowl of hot soup, the entire spoon soon becomes hot because the heat travels from the soup to the bowl-shaped part of the spoon, and then to the handle. </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000000"/>
              </a:solidFill>
              <a:effectLst/>
              <a:latin typeface="Arial" pitchFamily="34" charset="0"/>
              <a:ea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dirty="0" smtClean="0">
                <a:ln>
                  <a:noFill/>
                </a:ln>
                <a:solidFill>
                  <a:srgbClr val="000000"/>
                </a:solidFill>
                <a:effectLst/>
                <a:latin typeface="Arial" pitchFamily="34" charset="0"/>
                <a:ea typeface="Times New Roman" pitchFamily="18" charset="0"/>
              </a:rPr>
              <a:t>When ice is placed in warm water, the ice soon melts.</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000000"/>
              </a:solidFill>
              <a:effectLst/>
              <a:latin typeface="Arial" pitchFamily="34" charset="0"/>
              <a:ea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dirty="0" smtClean="0">
                <a:ln>
                  <a:noFill/>
                </a:ln>
                <a:solidFill>
                  <a:srgbClr val="000000"/>
                </a:solidFill>
                <a:effectLst/>
                <a:latin typeface="Arial" pitchFamily="34" charset="0"/>
                <a:ea typeface="Times New Roman" pitchFamily="18" charset="0"/>
              </a:rPr>
              <a:t>Both of these examples show that heat travels from one body to another. </a:t>
            </a:r>
            <a:r>
              <a:rPr lang="en-US" dirty="0" smtClean="0">
                <a:solidFill>
                  <a:srgbClr val="000000"/>
                </a:solidFill>
                <a:latin typeface="Arial" pitchFamily="34" charset="0"/>
                <a:ea typeface="Times New Roman" pitchFamily="18" charset="0"/>
              </a:rPr>
              <a:t>W</a:t>
            </a:r>
            <a:r>
              <a:rPr kumimoji="0" lang="en-US" sz="1800" b="0" i="0" u="none" strike="noStrike" cap="none" normalizeH="0" baseline="0" dirty="0" smtClean="0">
                <a:ln>
                  <a:noFill/>
                </a:ln>
                <a:solidFill>
                  <a:srgbClr val="000000"/>
                </a:solidFill>
                <a:effectLst/>
                <a:latin typeface="Arial" pitchFamily="34" charset="0"/>
                <a:ea typeface="Times New Roman" pitchFamily="18" charset="0"/>
              </a:rPr>
              <a:t>hen objects are at different temperatures, </a:t>
            </a:r>
            <a:r>
              <a:rPr kumimoji="0" lang="en-US" sz="1800" b="1" i="0" u="none" strike="noStrike" cap="none" normalizeH="0" baseline="0" dirty="0" smtClean="0">
                <a:ln>
                  <a:noFill/>
                </a:ln>
                <a:solidFill>
                  <a:srgbClr val="0070C0"/>
                </a:solidFill>
                <a:effectLst/>
                <a:latin typeface="Arial" pitchFamily="34" charset="0"/>
                <a:ea typeface="Times New Roman" pitchFamily="18" charset="0"/>
              </a:rPr>
              <a:t>heat is transferred from the warmer object to the cooler object until both objects are at the same temperature</a:t>
            </a:r>
            <a:r>
              <a:rPr lang="en-US" b="1" dirty="0">
                <a:solidFill>
                  <a:srgbClr val="0070C0"/>
                </a:solidFill>
                <a:latin typeface="Arial" pitchFamily="34" charset="0"/>
                <a:ea typeface="Times New Roman" pitchFamily="18" charset="0"/>
              </a:rPr>
              <a:t> </a:t>
            </a:r>
            <a:r>
              <a:rPr lang="en-US" b="1" dirty="0" smtClean="0">
                <a:solidFill>
                  <a:srgbClr val="0070C0"/>
                </a:solidFill>
                <a:latin typeface="Arial" pitchFamily="34" charset="0"/>
                <a:ea typeface="Times New Roman" pitchFamily="18" charset="0"/>
              </a:rPr>
              <a:t>(equilibrium).</a:t>
            </a:r>
            <a:endParaRPr kumimoji="0" lang="en-US" sz="1800" b="1" i="0" u="none" strike="noStrike" cap="none" normalizeH="0" baseline="0" dirty="0" smtClean="0">
              <a:ln>
                <a:noFill/>
              </a:ln>
              <a:solidFill>
                <a:srgbClr val="0070C0"/>
              </a:solidFill>
              <a:effectLst/>
              <a:latin typeface="Arial" pitchFamily="34" charset="0"/>
              <a:ea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dirty="0" smtClean="0">
              <a:solidFill>
                <a:srgbClr val="000000"/>
              </a:solidFill>
              <a:latin typeface="Arial" pitchFamily="34" charset="0"/>
              <a:ea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dirty="0" smtClean="0">
                <a:ln>
                  <a:noFill/>
                </a:ln>
                <a:solidFill>
                  <a:srgbClr val="000000"/>
                </a:solidFill>
                <a:effectLst/>
                <a:latin typeface="Arial" pitchFamily="34" charset="0"/>
                <a:ea typeface="Times New Roman" pitchFamily="18" charset="0"/>
              </a:rPr>
              <a:t>Heat transfer can occur through one of </a:t>
            </a:r>
            <a:r>
              <a:rPr lang="en-US" dirty="0" smtClean="0">
                <a:solidFill>
                  <a:srgbClr val="000000"/>
                </a:solidFill>
                <a:latin typeface="Arial" pitchFamily="34" charset="0"/>
                <a:ea typeface="Times New Roman" pitchFamily="18" charset="0"/>
              </a:rPr>
              <a:t>3</a:t>
            </a:r>
            <a:r>
              <a:rPr kumimoji="0" lang="en-US" sz="1800" b="0" i="0" u="none" strike="noStrike" cap="none" normalizeH="0" baseline="0" dirty="0" smtClean="0">
                <a:ln>
                  <a:noFill/>
                </a:ln>
                <a:solidFill>
                  <a:srgbClr val="000000"/>
                </a:solidFill>
                <a:effectLst/>
                <a:latin typeface="Arial" pitchFamily="34" charset="0"/>
                <a:ea typeface="Times New Roman" pitchFamily="18" charset="0"/>
              </a:rPr>
              <a:t> methods: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000000"/>
              </a:solidFill>
              <a:effectLst/>
              <a:latin typeface="Arial" pitchFamily="34" charset="0"/>
              <a:ea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tabLst/>
            </a:pPr>
            <a:r>
              <a:rPr kumimoji="0" lang="en-US" sz="1800" b="1" i="0" u="none" strike="noStrike" cap="none" normalizeH="0" baseline="0" dirty="0" smtClean="0">
                <a:ln>
                  <a:noFill/>
                </a:ln>
                <a:solidFill>
                  <a:srgbClr val="0070C0"/>
                </a:solidFill>
                <a:effectLst/>
                <a:latin typeface="Arial" pitchFamily="34" charset="0"/>
                <a:ea typeface="Times New Roman" pitchFamily="18" charset="0"/>
              </a:rPr>
              <a:t>1. </a:t>
            </a:r>
            <a:r>
              <a:rPr kumimoji="0" lang="en-US" sz="2400" b="1" i="0" u="none" strike="noStrike" cap="none" normalizeH="0" baseline="0" dirty="0" smtClean="0">
                <a:ln>
                  <a:noFill/>
                </a:ln>
                <a:solidFill>
                  <a:srgbClr val="0070C0"/>
                </a:solidFill>
                <a:effectLst/>
                <a:latin typeface="Arial" pitchFamily="34" charset="0"/>
                <a:ea typeface="Times New Roman" pitchFamily="18" charset="0"/>
              </a:rPr>
              <a:t>Conduction</a:t>
            </a:r>
          </a:p>
          <a:p>
            <a:pPr marL="342900" marR="0" lvl="0" indent="-342900" algn="l" defTabSz="914400" rtl="0" eaLnBrk="0" fontAlgn="base" latinLnBrk="0" hangingPunct="0">
              <a:lnSpc>
                <a:spcPct val="100000"/>
              </a:lnSpc>
              <a:spcBef>
                <a:spcPct val="0"/>
              </a:spcBef>
              <a:spcAft>
                <a:spcPct val="0"/>
              </a:spcAft>
              <a:buClrTx/>
              <a:buSzTx/>
              <a:buFontTx/>
              <a:buAutoNum type="arabicPeriod"/>
              <a:tabLst/>
            </a:pPr>
            <a:endParaRPr kumimoji="0" lang="en-US" sz="1800" b="1" i="0" u="none" strike="noStrike" cap="none" normalizeH="0" baseline="0" dirty="0" smtClean="0">
              <a:ln>
                <a:noFill/>
              </a:ln>
              <a:solidFill>
                <a:srgbClr val="0070C0"/>
              </a:solidFill>
              <a:effectLst/>
              <a:latin typeface="Arial" pitchFamily="34" charset="0"/>
              <a:ea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dirty="0" smtClean="0">
                <a:ln>
                  <a:noFill/>
                </a:ln>
                <a:solidFill>
                  <a:srgbClr val="0070C0"/>
                </a:solidFill>
                <a:effectLst/>
                <a:latin typeface="Arial" pitchFamily="34" charset="0"/>
                <a:ea typeface="Times New Roman" pitchFamily="18" charset="0"/>
              </a:rPr>
              <a:t>2. </a:t>
            </a:r>
            <a:r>
              <a:rPr kumimoji="0" lang="en-US" sz="2400" b="1" i="0" u="none" strike="noStrike" cap="none" normalizeH="0" baseline="0" dirty="0" smtClean="0">
                <a:ln>
                  <a:noFill/>
                </a:ln>
                <a:solidFill>
                  <a:srgbClr val="0070C0"/>
                </a:solidFill>
                <a:effectLst/>
                <a:latin typeface="Arial" pitchFamily="34" charset="0"/>
                <a:ea typeface="Times New Roman" pitchFamily="18" charset="0"/>
              </a:rPr>
              <a:t>Convection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1" i="0" u="none" strike="noStrike" cap="none" normalizeH="0" baseline="0" dirty="0" smtClean="0">
              <a:ln>
                <a:noFill/>
              </a:ln>
              <a:solidFill>
                <a:srgbClr val="0070C0"/>
              </a:solidFill>
              <a:effectLst/>
              <a:latin typeface="Arial" pitchFamily="34" charset="0"/>
              <a:ea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dirty="0" smtClean="0">
                <a:ln>
                  <a:noFill/>
                </a:ln>
                <a:solidFill>
                  <a:srgbClr val="0070C0"/>
                </a:solidFill>
                <a:effectLst/>
                <a:latin typeface="Arial" pitchFamily="34" charset="0"/>
                <a:ea typeface="Times New Roman" pitchFamily="18" charset="0"/>
              </a:rPr>
              <a:t>3. </a:t>
            </a:r>
            <a:r>
              <a:rPr kumimoji="0" lang="en-US" sz="2400" b="1" i="0" u="none" strike="noStrike" cap="none" normalizeH="0" baseline="0" dirty="0" smtClean="0">
                <a:ln>
                  <a:noFill/>
                </a:ln>
                <a:solidFill>
                  <a:srgbClr val="0070C0"/>
                </a:solidFill>
                <a:effectLst/>
                <a:latin typeface="Arial" pitchFamily="34" charset="0"/>
                <a:ea typeface="Times New Roman" pitchFamily="18" charset="0"/>
              </a:rPr>
              <a:t>Radiation</a:t>
            </a:r>
            <a:endParaRPr kumimoji="0" lang="en-US" sz="2400" b="1" i="0" u="none" strike="noStrike" cap="none" normalizeH="0" baseline="0" dirty="0" smtClean="0">
              <a:ln>
                <a:noFill/>
              </a:ln>
              <a:solidFill>
                <a:srgbClr val="0070C0"/>
              </a:solidFill>
              <a:effectLst/>
              <a:latin typeface="Arial" pitchFamily="34" charset="0"/>
            </a:endParaRPr>
          </a:p>
        </p:txBody>
      </p:sp>
      <p:pic>
        <p:nvPicPr>
          <p:cNvPr id="3" name="Picture 2" descr="http://www.aos.wisc.edu/~aalopez/aos101/wk5/heatrans.jpg"/>
          <p:cNvPicPr>
            <a:picLocks noChangeAspect="1" noChangeArrowheads="1"/>
          </p:cNvPicPr>
          <p:nvPr/>
        </p:nvPicPr>
        <p:blipFill>
          <a:blip r:embed="rId2" cstate="print"/>
          <a:srcRect/>
          <a:stretch>
            <a:fillRect/>
          </a:stretch>
        </p:blipFill>
        <p:spPr bwMode="auto">
          <a:xfrm>
            <a:off x="5724128" y="4365104"/>
            <a:ext cx="3129332" cy="2357430"/>
          </a:xfrm>
          <a:prstGeom prst="rect">
            <a:avLst/>
          </a:prstGeom>
          <a:noFill/>
          <a:ln w="28575">
            <a:solidFill>
              <a:schemeClr val="tx1"/>
            </a:solid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3553">
                                            <p:txEl>
                                              <p:pRg st="10" end="10"/>
                                            </p:txEl>
                                          </p:spTgt>
                                        </p:tgtEl>
                                        <p:attrNameLst>
                                          <p:attrName>style.visibility</p:attrName>
                                        </p:attrNameLst>
                                      </p:cBhvr>
                                      <p:to>
                                        <p:strVal val="visible"/>
                                      </p:to>
                                    </p:set>
                                    <p:anim calcmode="lin" valueType="num">
                                      <p:cBhvr additive="base">
                                        <p:cTn id="7" dur="500" fill="hold"/>
                                        <p:tgtEl>
                                          <p:spTgt spid="23553">
                                            <p:txEl>
                                              <p:pRg st="10" end="1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3553">
                                            <p:txEl>
                                              <p:pRg st="12" end="12"/>
                                            </p:txEl>
                                          </p:spTgt>
                                        </p:tgtEl>
                                        <p:attrNameLst>
                                          <p:attrName>style.visibility</p:attrName>
                                        </p:attrNameLst>
                                      </p:cBhvr>
                                      <p:to>
                                        <p:strVal val="visible"/>
                                      </p:to>
                                    </p:set>
                                    <p:anim calcmode="lin" valueType="num">
                                      <p:cBhvr additive="base">
                                        <p:cTn id="13" dur="500" fill="hold"/>
                                        <p:tgtEl>
                                          <p:spTgt spid="23553">
                                            <p:txEl>
                                              <p:pRg st="12" end="1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3553">
                                            <p:txEl>
                                              <p:pRg st="14" end="14"/>
                                            </p:txEl>
                                          </p:spTgt>
                                        </p:tgtEl>
                                        <p:attrNameLst>
                                          <p:attrName>style.visibility</p:attrName>
                                        </p:attrNameLst>
                                      </p:cBhvr>
                                      <p:to>
                                        <p:strVal val="visible"/>
                                      </p:to>
                                    </p:set>
                                    <p:anim calcmode="lin" valueType="num">
                                      <p:cBhvr additive="base">
                                        <p:cTn id="19" dur="500" fill="hold"/>
                                        <p:tgtEl>
                                          <p:spTgt spid="23553">
                                            <p:txEl>
                                              <p:pRg st="14" end="1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3553">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gtEl>
                                        <p:attrNameLst>
                                          <p:attrName>style.visibility</p:attrName>
                                        </p:attrNameLst>
                                      </p:cBhvr>
                                      <p:to>
                                        <p:strVal val="visible"/>
                                      </p:to>
                                    </p:set>
                                    <p:anim calcmode="lin" valueType="num">
                                      <p:cBhvr additive="base">
                                        <p:cTn id="25" dur="500" fill="hold"/>
                                        <p:tgtEl>
                                          <p:spTgt spid="3"/>
                                        </p:tgtEl>
                                        <p:attrNameLst>
                                          <p:attrName>ppt_x</p:attrName>
                                        </p:attrNameLst>
                                      </p:cBhvr>
                                      <p:tavLst>
                                        <p:tav tm="0">
                                          <p:val>
                                            <p:strVal val="#ppt_x"/>
                                          </p:val>
                                        </p:tav>
                                        <p:tav tm="100000">
                                          <p:val>
                                            <p:strVal val="#ppt_x"/>
                                          </p:val>
                                        </p:tav>
                                      </p:tavLst>
                                    </p:anim>
                                    <p:anim calcmode="lin" valueType="num">
                                      <p:cBhvr additive="base">
                                        <p:cTn id="26"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1"/>
          <p:cNvSpPr>
            <a:spLocks noChangeArrowheads="1"/>
          </p:cNvSpPr>
          <p:nvPr/>
        </p:nvSpPr>
        <p:spPr bwMode="auto">
          <a:xfrm>
            <a:off x="179512" y="816388"/>
            <a:ext cx="8640960" cy="463203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3399FF"/>
                </a:solidFill>
                <a:effectLst/>
                <a:ea typeface="Times New Roman" pitchFamily="18" charset="0"/>
              </a:rPr>
              <a:t>1. CONDUCTION</a:t>
            </a:r>
          </a:p>
          <a:p>
            <a:pPr marL="0" marR="0" lvl="0" indent="0" algn="l" defTabSz="914400" rtl="0" eaLnBrk="1" fontAlgn="base" latinLnBrk="0" hangingPunct="1">
              <a:lnSpc>
                <a:spcPct val="100000"/>
              </a:lnSpc>
              <a:spcBef>
                <a:spcPct val="0"/>
              </a:spcBef>
              <a:spcAft>
                <a:spcPct val="0"/>
              </a:spcAft>
              <a:buClrTx/>
              <a:buSzTx/>
              <a:buFontTx/>
              <a:buNone/>
              <a:tabLst/>
            </a:pPr>
            <a:endParaRPr lang="en-US" sz="2400" dirty="0" smtClean="0">
              <a:solidFill>
                <a:srgbClr val="3399FF"/>
              </a:solidFill>
              <a:latin typeface="Arial" pitchFamily="34" charset="0"/>
              <a:ea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700" b="0" i="0" u="none" strike="noStrike" cap="none" normalizeH="0" baseline="0" dirty="0" smtClean="0">
              <a:ln>
                <a:noFill/>
              </a:ln>
              <a:solidFill>
                <a:schemeClr val="tx1"/>
              </a:solidFill>
              <a:effectLst/>
              <a:latin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Arial" pitchFamily="34" charset="0"/>
              <a:buChar char="•"/>
              <a:tabLst/>
            </a:pPr>
            <a:r>
              <a:rPr kumimoji="0" lang="en-US" sz="1600" b="0" i="0" u="none" strike="noStrike" cap="none" normalizeH="0" baseline="0" dirty="0" smtClean="0">
                <a:ln>
                  <a:noFill/>
                </a:ln>
                <a:solidFill>
                  <a:srgbClr val="000000"/>
                </a:solidFill>
                <a:effectLst/>
                <a:ea typeface="Times New Roman" pitchFamily="18" charset="0"/>
              </a:rPr>
              <a:t> </a:t>
            </a:r>
            <a:r>
              <a:rPr kumimoji="0" lang="en-US" b="0" i="0" u="none" strike="noStrike" cap="none" normalizeH="0" baseline="0" dirty="0" smtClean="0">
                <a:ln>
                  <a:noFill/>
                </a:ln>
                <a:solidFill>
                  <a:srgbClr val="000000"/>
                </a:solidFill>
                <a:effectLst/>
                <a:ea typeface="Times New Roman" pitchFamily="18" charset="0"/>
              </a:rPr>
              <a:t>When one end of a metal rod is held in a flame, the entire rod will become hot enough to burn the hand. The heat from the flame reaches the hand by travelling through the rod. </a:t>
            </a:r>
            <a:r>
              <a:rPr kumimoji="0" lang="en-US" b="1" i="0" u="none" strike="noStrike" cap="none" normalizeH="0" baseline="0" dirty="0" smtClean="0">
                <a:ln>
                  <a:noFill/>
                </a:ln>
                <a:solidFill>
                  <a:srgbClr val="0070C0"/>
                </a:solidFill>
                <a:effectLst/>
                <a:ea typeface="Times New Roman" pitchFamily="18" charset="0"/>
              </a:rPr>
              <a:t>Substances that allow heat to travel through them are called </a:t>
            </a:r>
            <a:r>
              <a:rPr lang="en-US" sz="2400" b="1" dirty="0">
                <a:solidFill>
                  <a:srgbClr val="0070C0"/>
                </a:solidFill>
                <a:ea typeface="Times New Roman" pitchFamily="18" charset="0"/>
              </a:rPr>
              <a:t>C</a:t>
            </a:r>
            <a:r>
              <a:rPr kumimoji="0" lang="en-US" sz="2400" b="1" i="0" u="none" strike="noStrike" cap="none" normalizeH="0" baseline="0" dirty="0" smtClean="0">
                <a:ln>
                  <a:noFill/>
                </a:ln>
                <a:solidFill>
                  <a:srgbClr val="0070C0"/>
                </a:solidFill>
                <a:effectLst/>
                <a:ea typeface="Times New Roman" pitchFamily="18" charset="0"/>
              </a:rPr>
              <a:t>onductors.</a:t>
            </a:r>
            <a:r>
              <a:rPr kumimoji="0" lang="en-US" b="1" i="0" u="none" strike="noStrike" cap="none" normalizeH="0" baseline="0" dirty="0" smtClean="0">
                <a:ln>
                  <a:noFill/>
                </a:ln>
                <a:solidFill>
                  <a:srgbClr val="0070C0"/>
                </a:solidFill>
                <a:effectLst/>
                <a:ea typeface="Times New Roman" pitchFamily="18" charset="0"/>
              </a:rPr>
              <a:t> </a:t>
            </a:r>
          </a:p>
          <a:p>
            <a:pPr marL="0" marR="0" lvl="0" indent="0" algn="l" defTabSz="914400" rtl="0" eaLnBrk="0" fontAlgn="base" latinLnBrk="0" hangingPunct="0">
              <a:lnSpc>
                <a:spcPct val="100000"/>
              </a:lnSpc>
              <a:spcBef>
                <a:spcPct val="0"/>
              </a:spcBef>
              <a:spcAft>
                <a:spcPct val="0"/>
              </a:spcAft>
              <a:buClrTx/>
              <a:buSzTx/>
              <a:buFont typeface="Arial" pitchFamily="34" charset="0"/>
              <a:buChar char="•"/>
              <a:tabLst/>
            </a:pPr>
            <a:endParaRPr kumimoji="0" lang="en-US" sz="1600" b="1" i="0" u="none" strike="noStrike" cap="none" normalizeH="0" baseline="0" dirty="0" smtClean="0">
              <a:ln>
                <a:noFill/>
              </a:ln>
              <a:solidFill>
                <a:srgbClr val="0070C0"/>
              </a:solidFill>
              <a:effectLst/>
              <a:ea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 typeface="Arial" pitchFamily="34" charset="0"/>
              <a:buChar char="•"/>
              <a:tabLst/>
            </a:pPr>
            <a:r>
              <a:rPr kumimoji="0" lang="en-US" sz="1600" b="0" i="0" u="none" strike="noStrike" cap="none" normalizeH="0" baseline="0" dirty="0" smtClean="0">
                <a:ln>
                  <a:noFill/>
                </a:ln>
                <a:solidFill>
                  <a:srgbClr val="000000"/>
                </a:solidFill>
                <a:effectLst/>
                <a:ea typeface="Times New Roman" pitchFamily="18" charset="0"/>
              </a:rPr>
              <a:t> </a:t>
            </a:r>
            <a:r>
              <a:rPr kumimoji="0" lang="en-US" b="1" i="0" u="none" strike="noStrike" cap="none" normalizeH="0" baseline="0" dirty="0" smtClean="0">
                <a:ln>
                  <a:noFill/>
                </a:ln>
                <a:solidFill>
                  <a:srgbClr val="0070C0"/>
                </a:solidFill>
                <a:effectLst/>
                <a:ea typeface="Times New Roman" pitchFamily="18" charset="0"/>
              </a:rPr>
              <a:t>Conduction</a:t>
            </a:r>
            <a:r>
              <a:rPr kumimoji="0" lang="en-US" b="0" i="0" u="none" strike="noStrike" cap="none" normalizeH="0" baseline="0" dirty="0" smtClean="0">
                <a:ln>
                  <a:noFill/>
                </a:ln>
                <a:solidFill>
                  <a:srgbClr val="000000"/>
                </a:solidFill>
                <a:effectLst/>
                <a:ea typeface="Times New Roman" pitchFamily="18" charset="0"/>
              </a:rPr>
              <a:t> in most materials can be </a:t>
            </a:r>
            <a:r>
              <a:rPr kumimoji="0" lang="en-US" b="1" i="0" u="none" strike="noStrike" cap="none" normalizeH="0" baseline="0" dirty="0" smtClean="0">
                <a:ln>
                  <a:noFill/>
                </a:ln>
                <a:solidFill>
                  <a:srgbClr val="0070C0"/>
                </a:solidFill>
                <a:effectLst/>
                <a:ea typeface="Times New Roman" pitchFamily="18" charset="0"/>
              </a:rPr>
              <a:t>explained by the kinetic-molecular theory</a:t>
            </a:r>
            <a:r>
              <a:rPr kumimoji="0" lang="en-US" b="0" i="0" u="none" strike="noStrike" cap="none" normalizeH="0" baseline="0" dirty="0" smtClean="0">
                <a:ln>
                  <a:noFill/>
                </a:ln>
                <a:solidFill>
                  <a:srgbClr val="000000"/>
                </a:solidFill>
                <a:effectLst/>
                <a:ea typeface="Times New Roman" pitchFamily="18" charset="0"/>
              </a:rPr>
              <a:t>. When one end of a rod is heated, the </a:t>
            </a:r>
            <a:r>
              <a:rPr kumimoji="0" lang="en-US" b="1" i="0" u="none" strike="noStrike" cap="none" normalizeH="0" baseline="0" dirty="0" smtClean="0">
                <a:ln>
                  <a:noFill/>
                </a:ln>
                <a:solidFill>
                  <a:srgbClr val="0070C0"/>
                </a:solidFill>
                <a:effectLst/>
                <a:ea typeface="Times New Roman" pitchFamily="18" charset="0"/>
              </a:rPr>
              <a:t>molecules</a:t>
            </a:r>
            <a:r>
              <a:rPr kumimoji="0" lang="en-US" b="0" i="0" u="none" strike="noStrike" cap="none" normalizeH="0" baseline="0" dirty="0" smtClean="0">
                <a:ln>
                  <a:noFill/>
                </a:ln>
                <a:solidFill>
                  <a:srgbClr val="000000"/>
                </a:solidFill>
                <a:effectLst/>
                <a:ea typeface="Times New Roman" pitchFamily="18" charset="0"/>
              </a:rPr>
              <a:t> in that end of the rod </a:t>
            </a:r>
            <a:r>
              <a:rPr kumimoji="0" lang="en-US" b="1" i="0" u="none" strike="noStrike" cap="none" normalizeH="0" baseline="0" dirty="0" smtClean="0">
                <a:ln>
                  <a:noFill/>
                </a:ln>
                <a:solidFill>
                  <a:srgbClr val="0070C0"/>
                </a:solidFill>
                <a:effectLst/>
                <a:ea typeface="Times New Roman" pitchFamily="18" charset="0"/>
              </a:rPr>
              <a:t>vibrate faster and strike other nearby molecules</a:t>
            </a:r>
            <a:r>
              <a:rPr kumimoji="0" lang="en-US" b="0" i="0" u="none" strike="noStrike" cap="none" normalizeH="0" baseline="0" dirty="0" smtClean="0">
                <a:ln>
                  <a:noFill/>
                </a:ln>
                <a:solidFill>
                  <a:srgbClr val="000000"/>
                </a:solidFill>
                <a:effectLst/>
                <a:ea typeface="Times New Roman" pitchFamily="18" charset="0"/>
              </a:rPr>
              <a:t>, </a:t>
            </a:r>
            <a:r>
              <a:rPr kumimoji="0" lang="en-US" b="1" i="0" u="none" strike="noStrike" cap="none" normalizeH="0" baseline="0" dirty="0" smtClean="0">
                <a:ln>
                  <a:noFill/>
                </a:ln>
                <a:solidFill>
                  <a:srgbClr val="0070C0"/>
                </a:solidFill>
                <a:effectLst/>
                <a:ea typeface="Times New Roman" pitchFamily="18" charset="0"/>
              </a:rPr>
              <a:t>causing them to vibrate faster</a:t>
            </a:r>
            <a:r>
              <a:rPr kumimoji="0" lang="en-US" b="0" i="0" u="none" strike="noStrike" cap="none" normalizeH="0" baseline="0" dirty="0" smtClean="0">
                <a:ln>
                  <a:noFill/>
                </a:ln>
                <a:solidFill>
                  <a:srgbClr val="000000"/>
                </a:solidFill>
                <a:effectLst/>
                <a:ea typeface="Times New Roman" pitchFamily="18" charset="0"/>
              </a:rPr>
              <a:t>. In this manner, the increased </a:t>
            </a:r>
            <a:r>
              <a:rPr kumimoji="0" lang="en-US" b="1" i="0" u="none" strike="noStrike" cap="none" normalizeH="0" baseline="0" dirty="0" smtClean="0">
                <a:ln>
                  <a:noFill/>
                </a:ln>
                <a:solidFill>
                  <a:srgbClr val="0070C0"/>
                </a:solidFill>
                <a:effectLst/>
                <a:ea typeface="Times New Roman" pitchFamily="18" charset="0"/>
              </a:rPr>
              <a:t>molecular motion is transferred from one end of the rod to the other, permitting the heat to travel through the rod.</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rgbClr val="000000"/>
                </a:solidFill>
                <a:effectLst/>
                <a:ea typeface="Times New Roman" pitchFamily="18" charset="0"/>
              </a:rPr>
              <a:t> Substances that </a:t>
            </a:r>
            <a:r>
              <a:rPr kumimoji="0" lang="en-US" b="1" i="0" u="none" strike="noStrike" cap="none" normalizeH="0" baseline="0" dirty="0" smtClean="0">
                <a:ln>
                  <a:noFill/>
                </a:ln>
                <a:solidFill>
                  <a:srgbClr val="0070C0"/>
                </a:solidFill>
                <a:effectLst/>
                <a:ea typeface="Times New Roman" pitchFamily="18" charset="0"/>
              </a:rPr>
              <a:t>do not </a:t>
            </a:r>
            <a:r>
              <a:rPr kumimoji="0" lang="en-US" b="0" i="0" u="none" strike="noStrike" cap="none" normalizeH="0" baseline="0" dirty="0" smtClean="0">
                <a:ln>
                  <a:noFill/>
                </a:ln>
                <a:solidFill>
                  <a:srgbClr val="000000"/>
                </a:solidFill>
                <a:effectLst/>
                <a:ea typeface="Times New Roman" pitchFamily="18" charset="0"/>
              </a:rPr>
              <a:t>readily allow heat to pass through them are called </a:t>
            </a:r>
            <a:r>
              <a:rPr lang="en-US" sz="2400" b="1" dirty="0" smtClean="0">
                <a:solidFill>
                  <a:srgbClr val="0070C0"/>
                </a:solidFill>
                <a:ea typeface="Times New Roman" pitchFamily="18" charset="0"/>
              </a:rPr>
              <a:t>I</a:t>
            </a:r>
            <a:r>
              <a:rPr kumimoji="0" lang="en-US" sz="2400" b="1" i="0" u="none" strike="noStrike" cap="none" normalizeH="0" baseline="0" dirty="0" smtClean="0">
                <a:ln>
                  <a:noFill/>
                </a:ln>
                <a:solidFill>
                  <a:srgbClr val="0070C0"/>
                </a:solidFill>
                <a:effectLst/>
                <a:ea typeface="Times New Roman" pitchFamily="18" charset="0"/>
              </a:rPr>
              <a:t>nsulators</a:t>
            </a:r>
            <a:endParaRPr kumimoji="0" lang="en-US" sz="2400" b="0" i="0" u="none" strike="noStrike" cap="none" normalizeH="0" baseline="0" dirty="0" smtClean="0">
              <a:ln>
                <a:noFill/>
              </a:ln>
              <a:solidFill>
                <a:srgbClr val="000000"/>
              </a:solidFill>
              <a:effectLst/>
              <a:ea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smtClean="0">
              <a:ln>
                <a:noFill/>
              </a:ln>
              <a:solidFill>
                <a:srgbClr val="000000"/>
              </a:solidFill>
              <a:effectLst/>
              <a:ea typeface="Times New Roman" pitchFamily="18" charset="0"/>
            </a:endParaRPr>
          </a:p>
        </p:txBody>
      </p:sp>
      <p:sp>
        <p:nvSpPr>
          <p:cNvPr id="25602" name="Rectangle 2"/>
          <p:cNvSpPr>
            <a:spLocks noChangeArrowheads="1"/>
          </p:cNvSpPr>
          <p:nvPr/>
        </p:nvSpPr>
        <p:spPr bwMode="auto">
          <a:xfrm>
            <a:off x="323528" y="5373216"/>
            <a:ext cx="8448147" cy="738664"/>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0070C0"/>
                </a:solidFill>
                <a:effectLst/>
                <a:latin typeface="Arial" pitchFamily="34" charset="0"/>
                <a:ea typeface="Times New Roman" pitchFamily="18" charset="0"/>
              </a:rPr>
              <a:t>The</a:t>
            </a:r>
            <a:r>
              <a:rPr kumimoji="0" lang="en-US" sz="2400" b="1" i="0" u="none" strike="noStrike" cap="none" normalizeH="0" dirty="0" smtClean="0">
                <a:ln>
                  <a:noFill/>
                </a:ln>
                <a:solidFill>
                  <a:srgbClr val="0070C0"/>
                </a:solidFill>
                <a:effectLst/>
                <a:latin typeface="Arial" pitchFamily="34" charset="0"/>
                <a:ea typeface="Times New Roman" pitchFamily="18" charset="0"/>
              </a:rPr>
              <a:t> ‘</a:t>
            </a:r>
            <a:r>
              <a:rPr kumimoji="0" lang="en-US" sz="2400" b="1" i="0" u="none" strike="noStrike" cap="none" normalizeH="0" baseline="0" dirty="0" smtClean="0">
                <a:ln>
                  <a:noFill/>
                </a:ln>
                <a:solidFill>
                  <a:srgbClr val="0070C0"/>
                </a:solidFill>
                <a:effectLst/>
                <a:latin typeface="Arial" pitchFamily="34" charset="0"/>
                <a:ea typeface="Times New Roman" pitchFamily="18" charset="0"/>
              </a:rPr>
              <a:t>Thermal Conductivity’  </a:t>
            </a:r>
            <a:r>
              <a:rPr kumimoji="0" lang="en-US" b="1" i="0" u="none" strike="noStrike" cap="none" normalizeH="0" baseline="0" dirty="0" smtClean="0">
                <a:ln>
                  <a:noFill/>
                </a:ln>
                <a:solidFill>
                  <a:srgbClr val="0070C0"/>
                </a:solidFill>
                <a:effectLst/>
                <a:latin typeface="Arial" pitchFamily="34" charset="0"/>
                <a:ea typeface="Times New Roman" pitchFamily="18" charset="0"/>
              </a:rPr>
              <a:t>of a material is a measure of its ability </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b="1" i="0" u="none" strike="noStrike" cap="none" normalizeH="0" baseline="0" dirty="0" smtClean="0">
                <a:ln>
                  <a:noFill/>
                </a:ln>
                <a:solidFill>
                  <a:srgbClr val="0070C0"/>
                </a:solidFill>
                <a:effectLst/>
                <a:latin typeface="Arial" pitchFamily="34" charset="0"/>
                <a:ea typeface="Times New Roman" pitchFamily="18" charset="0"/>
              </a:rPr>
              <a:t>						to conduct heat.</a:t>
            </a:r>
            <a:endParaRPr kumimoji="0" lang="en-US" b="1" i="0" u="none" strike="noStrike" cap="none" normalizeH="0" baseline="0" dirty="0" smtClean="0">
              <a:ln>
                <a:noFill/>
              </a:ln>
              <a:solidFill>
                <a:srgbClr val="0070C0"/>
              </a:solidFill>
              <a:effectLst/>
              <a:latin typeface="Arial" pitchFamily="34" charset="0"/>
            </a:endParaRPr>
          </a:p>
        </p:txBody>
      </p:sp>
      <p:sp>
        <p:nvSpPr>
          <p:cNvPr id="44034" name="AutoShape 2" descr="data:image/jpeg;base64,/9j/4AAQSkZJRgABAQAAAQABAAD/2wCEAAkGBhQSERIUExMVFRUWFxUZFhgSGBkeFBEUFxgXGBcXGBUXGyYeGRwlGRoXHy8kJSkpLCwsFx8xNTAqNSYrLCkBCQoKDgwOGg8PGC0lHyQ1LzUsNTEsNTYsNSovNSkwMCwsLSwvNCwsKjQpLCwpLCosLCwpLCwsLCwsKSwsLCksLP/AABEIAIwAoAMBIgACEQEDEQH/xAAbAAEAAwEBAQEAAAAAAAAAAAAABQYHBAMCAf/EAEMQAAEDAgMEBAkICQUAAAAAAAEAAgMEEQUSIQYxQVETUmGBFiJCcXORk6HUByMyMzSxsrNVYnKCksHR0+EUFVRjov/EABoBAQADAQEBAAAAAAAAAAAAAAACAwQFAQb/xAAqEQEAAgECBQMEAgMAAAAAAAAAAQIDBBEFEyExMhIiQVFhcaHR8BQjM//aAAwDAQACEQMRAD8A3FERAREQEX4Cv1AREQEREBERAREQERcNdjDIjl1c/qM1d38APOvJmI6y9iJnpD6xLEBEB1nGzR958wX3FV3tfeoGVz5JRI9uUNFmtGpaOJJ4ldLJCQ49w7Fm53uX8uIhOCQL6VahqXSTtibfK3V57P8AJ0VlV2O/rjdVenpERFYgLkxCsDGErokfYKpY9iGups0alY9bqf8AHxTb5+GnTYeZfr2TeD4lnBB3qVWe0uJSxvzMge4cs8TT6nvFlOs2rltrRS90tN/eUdBmvlwxN46vdVStb+1ZV+XVd8LJf+FL7Wl/vKvYxhdLVSmWowh0khABc6anuQBYbqjktzK0O6XWX+CWH/oQ+2g+ITwRw/8AQh9tB8Qgv+NbRU9I1j6mVsTXvDGuffLnILgCeGjTv5LrpK2OVofG9r2nc5jg5p7wsrr9hMPlDR/tEsdnBx6KenBeLEZXHpz4ut9LHQaqy4FUR0UZjpsMfE0m5DZaa7jbe4me5PnQXGpqWxtLnmwH89y4XbQxcM57Ax1x7lEVu0D5WFjqKaxtqJqW4INwR89zUUzF60XH+kDuRMsDSe0tEpHqKqvN4nospFZjqss+JyyXEbTG3rv+n+63h5yvGlpWs3m5O8k6kneSSqzPXVxGkLr8i+nygdh6a64n1MpBL3PDr2sCLA3sQeet92izZLWid7Q00rFo2rK7TVjQN48/JeVPIHRlzON+9UuV7i4tzPtbS4F79vYu3DcblaGsDM99A1pDTp+tIQ3d2quMnqlOcW0brdspCOhL/Ke52bssSAPMB96m1TsGx2aGLK6jkJzOdpLTW8Yk8ZlYMHxtlQHWa5j2EB7JLZm33HxSQQbGxBI0PJb8cbViGLJO9plIoiKaDjxGSzSqVVxdK5zSbX48iCCD6wPUrniY8UqmNdaQ35r5jj9rRSJq7PD6xNbI6up6htg0xE8Dme33Bht71602AYk8XDqbvml+HXfiJ3K04L9EdycC1eTNWYuhrMNYxxb5U3wUxPrUvtpfh08FMT61L7aX4daOi+nclnI2WxPnS+2l+HQ7K4n1qX20vw60ZEGceCmJ9al9tL8OvobLYnzpfbS/DrRUQZydlcT61L7aX4dfngpifWpfbS/DrR0QZicGr2SsjkMFnC5LJJCQL20BhaCe9WCpw9maOIAG3jPPHK3n2k/zU/ieGdJlc12V7L5SRcEHeCOW5RjsInaXOGR7n2ubluQDgAb3Cy5a2me28NOOaxHdGQUEbpJXW8VrQ0a7nE3+4e9R9Zh+WmjczV732YNwuScvA7zbmrMzZt4bl6UWcbvs3W/HKb7raarspMBYxzSXOfk+gH2szzWGp7Sqq4LdOiyc0fVSnbI4mfLph5ppfh1adlNnHUwe6V4fLIGA5b5WtZnLWgnU6veb2G/cLKfRb2IREQeNVFmaQqLjEJikudL8zvWgLM9rsOElZMc7mlojAy23dG08RzK5fE8FcuL3Ohoc3Lvt8Oylb00gDSCBbcrrRU+UALKdnYS2vpfGJ+ctwGhY/ktgAVPCNLTDi6Ja7N6rRWOz9REXac0REQEREBERAREQEREBERAREQFmeOSSGpqnDIRnygG4LQ1jRvAN+e7itMWb4r9dVelf+Fqwa+f9cflo0/kr1FK9tXTuGUETRbrnRzwwjUDyXFbSsYi+0Qeng/NYtnUOHT7JT1XlAiIukyCIiAiIgIiICIiAiIgIiICIiAs3xX66q9K/8LVpCzfFfrqr0r/wtXP4h/zj8/y06fylARfaIfTQfmsWzrGIvtEPpoPzWLZ1Dh3hKWq8oERF02QREQEREBERAREQEREBERAREQFm+K/XVXpX/hatHJWR7RVTZjU9FMGF0pcxzr5XAW52uDYrBro3pEfdo0/lLli+0Q+mg/NYtnWFYXIWPhMkgkc2WN7nMuQA2Rrja3IDvW4wTte1rmkOa4AgjcQdxUdBG1bR90tT3iXoiIuiyiIiAiIgIiICIiAiIgIiIC5K3FYofrJGM5BxFz5hvKq2020rzI+GJxY1hyvc36bnWBIafJAvv3nsUJS0jfpHUneTcl3ncdT3r3YTOM4xLUmVkLx0Fsht4r35mC9i9hHG3kqkOwt8ehe9g5lz7etgeB61ZzA4ElkmW9riwLSQLXtvGgG4hc1RTTHqO/YJaf4X6f8AoqrJhrk8oTrktTsr89E8i5e4t62Z+X1uaweoqf2T2nkgdFEZWGBuhBLS9oNzcZNbA24nej6OSSNsZa1oAYLufqC0CxAYDy4kKFxTYPpXZxVPa+wBs3xTbd4ub77quuLlz7K/tZ64v5z+mu0eMwym0cjXHq3s7+E6+5dqwibZuqhFoaiN7Rrkmj0ve+hF7f4UnhHypVNHZlbA7o92drszR+/qR3q6Jn5hHlxPjMNkRRWA7TQVjA+CQO0uR5Q7lKqSuYmJ2kRER4IiICIiAiIgIiIKltLsq9z3TQWJdq9h0JIAGZp3Xta4PLequ6cxnK8FjurIC0919D3XWqrzmga8Fr2hwO8OAIPcV7uM0FcV9txDsVym2OpHE/Mtb6Mub7mkBcx2BpuHSjzSv/qm7xVjiC8X16uDdg6b/tPnkd/VdMWyNK23zIP7Zc73ONk3GdmoL3ZW3c7qsBLvU1WLZ/Yx7ntkqGhrGkERnVzyN2fgG9mt7cFdqelZGLMa1o5NAA9QXqm4zbab5PH0zzWYVeORpzSU7T83MOJjHku/V3Hs42HYfbiPEIrjxZW6PYdCCNCQPPw4K0LIPlSpxh9dSVlLeOWd7hLb6Dy3L4xb1iDY81XPTq0Unmeye/x/fo19F4UM5fHG473NaTbdcgFe6moEREBERAREQEREH//Z"/>
          <p:cNvSpPr>
            <a:spLocks noChangeAspect="1" noChangeArrowheads="1"/>
          </p:cNvSpPr>
          <p:nvPr/>
        </p:nvSpPr>
        <p:spPr bwMode="auto">
          <a:xfrm>
            <a:off x="63500" y="-650875"/>
            <a:ext cx="1524000" cy="13335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44036" name="AutoShape 4" descr="data:image/jpeg;base64,/9j/4AAQSkZJRgABAQAAAQABAAD/2wCEAAkGBhQSERIUExMVFRUWFxUZFhgSGBkeFBEUFxgXGBcXGBUXGyYeGRwlGRoXHy8kJSkpLCwsFx8xNTAqNSYrLCkBCQoKDgwOGg8PGC0lHyQ1LzUsNTEsNTYsNSovNSkwMCwsLSwvNCwsKjQpLCwpLCosLCwpLCwsLCwsKSwsLCksLP/AABEIAIwAoAMBIgACEQEDEQH/xAAbAAEAAwEBAQEAAAAAAAAAAAAABQYHBAMCAf/EAEMQAAEDAgMEBAkICQUAAAAAAAEAAgMEEQUSIQYxQVETUmGBFiJCcXORk6HUByMyMzSxsrNVYnKCksHR0+EUFVRjov/EABoBAQADAQEBAAAAAAAAAAAAAAACAwQFAQb/xAAqEQEAAgECBQMEAgMAAAAAAAAAAQIDBBEFEyExMhIiQVFhcaHR8BQjM//aAAwDAQACEQMRAD8A3FERAREQEX4Cv1AREQEREBERAREQERcNdjDIjl1c/qM1d38APOvJmI6y9iJnpD6xLEBEB1nGzR958wX3FV3tfeoGVz5JRI9uUNFmtGpaOJJ4ldLJCQ49w7Fm53uX8uIhOCQL6VahqXSTtibfK3V57P8AJ0VlV2O/rjdVenpERFYgLkxCsDGErokfYKpY9iGups0alY9bqf8AHxTb5+GnTYeZfr2TeD4lnBB3qVWe0uJSxvzMge4cs8TT6nvFlOs2rltrRS90tN/eUdBmvlwxN46vdVStb+1ZV+XVd8LJf+FL7Wl/vKvYxhdLVSmWowh0khABc6anuQBYbqjktzK0O6XWX+CWH/oQ+2g+ITwRw/8AQh9tB8Qgv+NbRU9I1j6mVsTXvDGuffLnILgCeGjTv5LrpK2OVofG9r2nc5jg5p7wsrr9hMPlDR/tEsdnBx6KenBeLEZXHpz4ut9LHQaqy4FUR0UZjpsMfE0m5DZaa7jbe4me5PnQXGpqWxtLnmwH89y4XbQxcM57Ax1x7lEVu0D5WFjqKaxtqJqW4INwR89zUUzF60XH+kDuRMsDSe0tEpHqKqvN4nospFZjqss+JyyXEbTG3rv+n+63h5yvGlpWs3m5O8k6kneSSqzPXVxGkLr8i+nygdh6a64n1MpBL3PDr2sCLA3sQeet92izZLWid7Q00rFo2rK7TVjQN48/JeVPIHRlzON+9UuV7i4tzPtbS4F79vYu3DcblaGsDM99A1pDTp+tIQ3d2quMnqlOcW0brdspCOhL/Ke52bssSAPMB96m1TsGx2aGLK6jkJzOdpLTW8Yk8ZlYMHxtlQHWa5j2EB7JLZm33HxSQQbGxBI0PJb8cbViGLJO9plIoiKaDjxGSzSqVVxdK5zSbX48iCCD6wPUrniY8UqmNdaQ35r5jj9rRSJq7PD6xNbI6up6htg0xE8Dme33Bht71602AYk8XDqbvml+HXfiJ3K04L9EdycC1eTNWYuhrMNYxxb5U3wUxPrUvtpfh08FMT61L7aX4daOi+nclnI2WxPnS+2l+HQ7K4n1qX20vw60ZEGceCmJ9al9tL8OvobLYnzpfbS/DrRUQZydlcT61L7aX4dfngpifWpfbS/DrR0QZicGr2SsjkMFnC5LJJCQL20BhaCe9WCpw9maOIAG3jPPHK3n2k/zU/ieGdJlc12V7L5SRcEHeCOW5RjsInaXOGR7n2ubluQDgAb3Cy5a2me28NOOaxHdGQUEbpJXW8VrQ0a7nE3+4e9R9Zh+WmjczV732YNwuScvA7zbmrMzZt4bl6UWcbvs3W/HKb7raarspMBYxzSXOfk+gH2szzWGp7Sqq4LdOiyc0fVSnbI4mfLph5ppfh1adlNnHUwe6V4fLIGA5b5WtZnLWgnU6veb2G/cLKfRb2IREQeNVFmaQqLjEJikudL8zvWgLM9rsOElZMc7mlojAy23dG08RzK5fE8FcuL3Ohoc3Lvt8Oylb00gDSCBbcrrRU+UALKdnYS2vpfGJ+ctwGhY/ktgAVPCNLTDi6Ja7N6rRWOz9REXac0REQEREBERAREQEREBERAREQFmeOSSGpqnDIRnygG4LQ1jRvAN+e7itMWb4r9dVelf+Fqwa+f9cflo0/kr1FK9tXTuGUETRbrnRzwwjUDyXFbSsYi+0Qeng/NYtnUOHT7JT1XlAiIukyCIiAiIgIiICIiAiIgIiICIiAs3xX66q9K/8LVpCzfFfrqr0r/wtXP4h/zj8/y06fylARfaIfTQfmsWzrGIvtEPpoPzWLZ1Dh3hKWq8oERF02QREQEREBERAREQEREBERAREQFm+K/XVXpX/hatHJWR7RVTZjU9FMGF0pcxzr5XAW52uDYrBro3pEfdo0/lLli+0Q+mg/NYtnWFYXIWPhMkgkc2WN7nMuQA2Rrja3IDvW4wTte1rmkOa4AgjcQdxUdBG1bR90tT3iXoiIuiyiIiAiIgIiICIiAiIgIiIC5K3FYofrJGM5BxFz5hvKq2020rzI+GJxY1hyvc36bnWBIafJAvv3nsUJS0jfpHUneTcl3ncdT3r3YTOM4xLUmVkLx0Fsht4r35mC9i9hHG3kqkOwt8ehe9g5lz7etgeB61ZzA4ElkmW9riwLSQLXtvGgG4hc1RTTHqO/YJaf4X6f8AoqrJhrk8oTrktTsr89E8i5e4t62Z+X1uaweoqf2T2nkgdFEZWGBuhBLS9oNzcZNbA24nej6OSSNsZa1oAYLufqC0CxAYDy4kKFxTYPpXZxVPa+wBs3xTbd4ub77quuLlz7K/tZ64v5z+mu0eMwym0cjXHq3s7+E6+5dqwibZuqhFoaiN7Rrkmj0ve+hF7f4UnhHypVNHZlbA7o92drszR+/qR3q6Jn5hHlxPjMNkRRWA7TQVjA+CQO0uR5Q7lKqSuYmJ2kRER4IiICIiAiIgIiIKltLsq9z3TQWJdq9h0JIAGZp3Xta4PLequ6cxnK8FjurIC0919D3XWqrzmga8Fr2hwO8OAIPcV7uM0FcV9txDsVym2OpHE/Mtb6Mub7mkBcx2BpuHSjzSv/qm7xVjiC8X16uDdg6b/tPnkd/VdMWyNK23zIP7Zc73ONk3GdmoL3ZW3c7qsBLvU1WLZ/Yx7ntkqGhrGkERnVzyN2fgG9mt7cFdqelZGLMa1o5NAA9QXqm4zbab5PH0zzWYVeORpzSU7T83MOJjHku/V3Hs42HYfbiPEIrjxZW6PYdCCNCQPPw4K0LIPlSpxh9dSVlLeOWd7hLb6Dy3L4xb1iDY81XPTq0Unmeye/x/fo19F4UM5fHG473NaTbdcgFe6moEREBERAREQEREH//Z"/>
          <p:cNvSpPr>
            <a:spLocks noChangeAspect="1" noChangeArrowheads="1"/>
          </p:cNvSpPr>
          <p:nvPr/>
        </p:nvSpPr>
        <p:spPr bwMode="auto">
          <a:xfrm>
            <a:off x="63500" y="-650875"/>
            <a:ext cx="1524000" cy="13335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44038" name="Picture 6" descr="http://www.educationalelectronicsusa.com/p/images/heat_a.gif"/>
          <p:cNvPicPr>
            <a:picLocks noChangeAspect="1" noChangeArrowheads="1"/>
          </p:cNvPicPr>
          <p:nvPr/>
        </p:nvPicPr>
        <p:blipFill>
          <a:blip r:embed="rId2" cstate="print"/>
          <a:srcRect/>
          <a:stretch>
            <a:fillRect/>
          </a:stretch>
        </p:blipFill>
        <p:spPr bwMode="auto">
          <a:xfrm>
            <a:off x="3347864" y="0"/>
            <a:ext cx="1905000" cy="1666875"/>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5602">
                                            <p:txEl>
                                              <p:pRg st="0" end="0"/>
                                            </p:txEl>
                                          </p:spTgt>
                                        </p:tgtEl>
                                        <p:attrNameLst>
                                          <p:attrName>style.visibility</p:attrName>
                                        </p:attrNameLst>
                                      </p:cBhvr>
                                      <p:to>
                                        <p:strVal val="visible"/>
                                      </p:to>
                                    </p:set>
                                    <p:anim calcmode="lin" valueType="num">
                                      <p:cBhvr additive="base">
                                        <p:cTn id="7" dur="500" fill="hold"/>
                                        <p:tgtEl>
                                          <p:spTgt spid="2560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560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5602">
                                            <p:txEl>
                                              <p:pRg st="1" end="1"/>
                                            </p:txEl>
                                          </p:spTgt>
                                        </p:tgtEl>
                                        <p:attrNameLst>
                                          <p:attrName>style.visibility</p:attrName>
                                        </p:attrNameLst>
                                      </p:cBhvr>
                                      <p:to>
                                        <p:strVal val="visible"/>
                                      </p:to>
                                    </p:set>
                                    <p:anim calcmode="lin" valueType="num">
                                      <p:cBhvr additive="base">
                                        <p:cTn id="11" dur="500" fill="hold"/>
                                        <p:tgtEl>
                                          <p:spTgt spid="2560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5602">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124744"/>
            <a:ext cx="8712968" cy="5170646"/>
          </a:xfrm>
          <a:prstGeom prst="rect">
            <a:avLst/>
          </a:prstGeom>
        </p:spPr>
        <p:txBody>
          <a:bodyPr wrap="square">
            <a:spAutoFit/>
          </a:bodyPr>
          <a:lstStyle/>
          <a:p>
            <a:pPr lvl="0" eaLnBrk="0" fontAlgn="base" hangingPunct="0">
              <a:spcBef>
                <a:spcPct val="0"/>
              </a:spcBef>
              <a:spcAft>
                <a:spcPct val="0"/>
              </a:spcAft>
              <a:buFont typeface="Arial" pitchFamily="34" charset="0"/>
              <a:buChar char="•"/>
            </a:pPr>
            <a:r>
              <a:rPr lang="en-US" dirty="0" smtClean="0">
                <a:solidFill>
                  <a:srgbClr val="000000"/>
                </a:solidFill>
                <a:ea typeface="Times New Roman" pitchFamily="18" charset="0"/>
              </a:rPr>
              <a:t> </a:t>
            </a:r>
            <a:r>
              <a:rPr lang="en-US" sz="2400" b="1" dirty="0" smtClean="0">
                <a:solidFill>
                  <a:srgbClr val="0070C0"/>
                </a:solidFill>
                <a:ea typeface="Times New Roman" pitchFamily="18" charset="0"/>
              </a:rPr>
              <a:t>Gases </a:t>
            </a:r>
            <a:r>
              <a:rPr lang="en-US" dirty="0" smtClean="0">
                <a:solidFill>
                  <a:srgbClr val="000000"/>
                </a:solidFill>
                <a:ea typeface="Times New Roman" pitchFamily="18" charset="0"/>
              </a:rPr>
              <a:t>are generally poor conductors of heat because their molecules are farther apart  than are the molecules in solids</a:t>
            </a:r>
          </a:p>
          <a:p>
            <a:pPr lvl="0" eaLnBrk="0" fontAlgn="base" hangingPunct="0">
              <a:spcBef>
                <a:spcPct val="0"/>
              </a:spcBef>
              <a:spcAft>
                <a:spcPct val="0"/>
              </a:spcAft>
              <a:buFont typeface="Arial" pitchFamily="34" charset="0"/>
              <a:buChar char="•"/>
            </a:pPr>
            <a:endParaRPr lang="en-US" dirty="0" smtClean="0">
              <a:solidFill>
                <a:srgbClr val="000000"/>
              </a:solidFill>
              <a:ea typeface="Times New Roman" pitchFamily="18" charset="0"/>
            </a:endParaRPr>
          </a:p>
          <a:p>
            <a:pPr eaLnBrk="0" fontAlgn="base" hangingPunct="0">
              <a:spcBef>
                <a:spcPct val="0"/>
              </a:spcBef>
              <a:spcAft>
                <a:spcPct val="0"/>
              </a:spcAft>
            </a:pPr>
            <a:r>
              <a:rPr lang="en-US" dirty="0" smtClean="0">
                <a:solidFill>
                  <a:srgbClr val="000000"/>
                </a:solidFill>
                <a:ea typeface="Times New Roman" pitchFamily="18" charset="0"/>
              </a:rPr>
              <a:t>Therefore, neighbouring molecules in a gas are less affected by the increased motions of heated molecules, and consequently heat is not conducted rapidly through them.</a:t>
            </a:r>
          </a:p>
          <a:p>
            <a:pPr eaLnBrk="0" fontAlgn="base" hangingPunct="0">
              <a:spcBef>
                <a:spcPct val="0"/>
              </a:spcBef>
              <a:spcAft>
                <a:spcPct val="0"/>
              </a:spcAft>
            </a:pPr>
            <a:endParaRPr lang="en-US" dirty="0" smtClean="0">
              <a:solidFill>
                <a:srgbClr val="000000"/>
              </a:solidFill>
              <a:ea typeface="Times New Roman" pitchFamily="18" charset="0"/>
            </a:endParaRPr>
          </a:p>
          <a:p>
            <a:pPr eaLnBrk="0" fontAlgn="base" hangingPunct="0">
              <a:spcBef>
                <a:spcPct val="0"/>
              </a:spcBef>
              <a:spcAft>
                <a:spcPct val="0"/>
              </a:spcAft>
            </a:pPr>
            <a:r>
              <a:rPr lang="en-US" b="1" dirty="0" smtClean="0">
                <a:solidFill>
                  <a:srgbClr val="0070C0"/>
                </a:solidFill>
                <a:ea typeface="Times New Roman" pitchFamily="18" charset="0"/>
              </a:rPr>
              <a:t>WHERE CAN WE SEE THIS FACT BEING USED TO ADVANTAGE IN CONSTRUCTION?</a:t>
            </a:r>
          </a:p>
          <a:p>
            <a:pPr lvl="0" eaLnBrk="0" fontAlgn="base" hangingPunct="0">
              <a:spcBef>
                <a:spcPct val="0"/>
              </a:spcBef>
              <a:spcAft>
                <a:spcPct val="0"/>
              </a:spcAft>
            </a:pPr>
            <a:endParaRPr lang="en-US" dirty="0" smtClean="0">
              <a:solidFill>
                <a:srgbClr val="000000"/>
              </a:solidFill>
              <a:ea typeface="Times New Roman" pitchFamily="18" charset="0"/>
            </a:endParaRPr>
          </a:p>
          <a:p>
            <a:pPr lvl="0" eaLnBrk="0" fontAlgn="base" hangingPunct="0">
              <a:spcBef>
                <a:spcPct val="0"/>
              </a:spcBef>
              <a:spcAft>
                <a:spcPct val="0"/>
              </a:spcAft>
            </a:pPr>
            <a:endParaRPr lang="en-GB" dirty="0" smtClean="0"/>
          </a:p>
          <a:p>
            <a:pPr lvl="0" eaLnBrk="0" fontAlgn="base" hangingPunct="0">
              <a:spcBef>
                <a:spcPct val="0"/>
              </a:spcBef>
              <a:spcAft>
                <a:spcPct val="0"/>
              </a:spcAft>
            </a:pPr>
            <a:endParaRPr lang="en-US" dirty="0" smtClean="0">
              <a:solidFill>
                <a:srgbClr val="000000"/>
              </a:solidFill>
              <a:ea typeface="Times New Roman" pitchFamily="18" charset="0"/>
            </a:endParaRPr>
          </a:p>
          <a:p>
            <a:pPr lvl="0" eaLnBrk="0" fontAlgn="base" hangingPunct="0">
              <a:spcBef>
                <a:spcPct val="0"/>
              </a:spcBef>
              <a:spcAft>
                <a:spcPct val="0"/>
              </a:spcAft>
            </a:pPr>
            <a:endParaRPr lang="en-US" dirty="0" smtClean="0">
              <a:solidFill>
                <a:srgbClr val="000000"/>
              </a:solidFill>
              <a:ea typeface="Times New Roman" pitchFamily="18" charset="0"/>
            </a:endParaRPr>
          </a:p>
          <a:p>
            <a:pPr lvl="0" eaLnBrk="0" fontAlgn="base" hangingPunct="0">
              <a:spcBef>
                <a:spcPct val="0"/>
              </a:spcBef>
              <a:spcAft>
                <a:spcPct val="0"/>
              </a:spcAft>
              <a:buFont typeface="Arial" pitchFamily="34" charset="0"/>
              <a:buChar char="•"/>
            </a:pPr>
            <a:r>
              <a:rPr lang="en-US" dirty="0" smtClean="0">
                <a:solidFill>
                  <a:srgbClr val="000000"/>
                </a:solidFill>
                <a:ea typeface="Times New Roman" pitchFamily="18" charset="0"/>
              </a:rPr>
              <a:t> Substances like </a:t>
            </a:r>
            <a:r>
              <a:rPr lang="en-US" b="1" dirty="0" smtClean="0">
                <a:solidFill>
                  <a:srgbClr val="0070C0"/>
                </a:solidFill>
                <a:ea typeface="Times New Roman" pitchFamily="18" charset="0"/>
              </a:rPr>
              <a:t>wood or plastic are poor conductors of heat</a:t>
            </a:r>
            <a:r>
              <a:rPr lang="en-US" dirty="0" smtClean="0">
                <a:solidFill>
                  <a:srgbClr val="000000"/>
                </a:solidFill>
                <a:ea typeface="Times New Roman" pitchFamily="18" charset="0"/>
              </a:rPr>
              <a:t>.</a:t>
            </a:r>
          </a:p>
          <a:p>
            <a:pPr lvl="0" eaLnBrk="0" fontAlgn="base" hangingPunct="0">
              <a:spcBef>
                <a:spcPct val="0"/>
              </a:spcBef>
              <a:spcAft>
                <a:spcPct val="0"/>
              </a:spcAft>
            </a:pPr>
            <a:endParaRPr lang="en-US" dirty="0" smtClean="0">
              <a:solidFill>
                <a:srgbClr val="000000"/>
              </a:solidFill>
              <a:ea typeface="Times New Roman" pitchFamily="18" charset="0"/>
            </a:endParaRPr>
          </a:p>
          <a:p>
            <a:pPr lvl="0" eaLnBrk="0" fontAlgn="base" hangingPunct="0">
              <a:spcBef>
                <a:spcPct val="0"/>
              </a:spcBef>
              <a:spcAft>
                <a:spcPct val="0"/>
              </a:spcAft>
              <a:buFont typeface="Arial" pitchFamily="34" charset="0"/>
              <a:buChar char="•"/>
            </a:pPr>
            <a:r>
              <a:rPr lang="en-US" dirty="0" smtClean="0">
                <a:solidFill>
                  <a:srgbClr val="000000"/>
                </a:solidFill>
                <a:ea typeface="Times New Roman" pitchFamily="18" charset="0"/>
              </a:rPr>
              <a:t> </a:t>
            </a:r>
            <a:r>
              <a:rPr lang="en-US" b="1" dirty="0" smtClean="0">
                <a:solidFill>
                  <a:srgbClr val="0070C0"/>
                </a:solidFill>
                <a:ea typeface="Times New Roman" pitchFamily="18" charset="0"/>
              </a:rPr>
              <a:t>The clothing we wear to modify our comfort levels is also a poor conductor of heat</a:t>
            </a:r>
            <a:r>
              <a:rPr lang="en-US" dirty="0" smtClean="0">
                <a:solidFill>
                  <a:srgbClr val="000000"/>
                </a:solidFill>
                <a:ea typeface="Times New Roman" pitchFamily="18" charset="0"/>
              </a:rPr>
              <a:t>,</a:t>
            </a:r>
          </a:p>
          <a:p>
            <a:pPr lvl="0" eaLnBrk="0" fontAlgn="base" hangingPunct="0">
              <a:spcBef>
                <a:spcPct val="0"/>
              </a:spcBef>
              <a:spcAft>
                <a:spcPct val="0"/>
              </a:spcAft>
            </a:pPr>
            <a:r>
              <a:rPr lang="en-US" dirty="0" smtClean="0">
                <a:solidFill>
                  <a:srgbClr val="000000"/>
                </a:solidFill>
                <a:ea typeface="Times New Roman" pitchFamily="18" charset="0"/>
              </a:rPr>
              <a:t>  enabling us to retain body warmth or give it up by removal of layers.</a:t>
            </a:r>
          </a:p>
          <a:p>
            <a:pPr lvl="0" eaLnBrk="0" fontAlgn="base" hangingPunct="0">
              <a:spcBef>
                <a:spcPct val="0"/>
              </a:spcBef>
              <a:spcAft>
                <a:spcPct val="0"/>
              </a:spcAft>
              <a:buFont typeface="Arial" pitchFamily="34" charset="0"/>
              <a:buChar char="•"/>
            </a:pPr>
            <a:endParaRPr lang="en-US" dirty="0" smtClean="0">
              <a:solidFill>
                <a:srgbClr val="000000"/>
              </a:solidFill>
              <a:ea typeface="Times New Roman" pitchFamily="18" charset="0"/>
            </a:endParaRPr>
          </a:p>
          <a:p>
            <a:pPr lvl="0" eaLnBrk="0" fontAlgn="base" hangingPunct="0">
              <a:spcBef>
                <a:spcPct val="0"/>
              </a:spcBef>
              <a:spcAft>
                <a:spcPct val="0"/>
              </a:spcAft>
              <a:buFont typeface="Arial" pitchFamily="34" charset="0"/>
              <a:buChar char="•"/>
            </a:pPr>
            <a:r>
              <a:rPr lang="en-US" dirty="0" smtClean="0">
                <a:solidFill>
                  <a:srgbClr val="000000"/>
                </a:solidFill>
                <a:ea typeface="Times New Roman" pitchFamily="18" charset="0"/>
              </a:rPr>
              <a:t> </a:t>
            </a:r>
            <a:r>
              <a:rPr lang="en-US" b="1" dirty="0" smtClean="0">
                <a:solidFill>
                  <a:srgbClr val="0070C0"/>
                </a:solidFill>
                <a:ea typeface="Times New Roman" pitchFamily="18" charset="0"/>
              </a:rPr>
              <a:t>Porous material is generally less well conducting </a:t>
            </a:r>
            <a:r>
              <a:rPr lang="en-US" dirty="0" smtClean="0">
                <a:solidFill>
                  <a:srgbClr val="000000"/>
                </a:solidFill>
                <a:ea typeface="Times New Roman" pitchFamily="18" charset="0"/>
              </a:rPr>
              <a:t>because it contains layers of trapped air</a:t>
            </a:r>
          </a:p>
          <a:p>
            <a:pPr lvl="0" eaLnBrk="0" fontAlgn="base" hangingPunct="0">
              <a:spcBef>
                <a:spcPct val="0"/>
              </a:spcBef>
              <a:spcAft>
                <a:spcPct val="0"/>
              </a:spcAft>
            </a:pPr>
            <a:r>
              <a:rPr lang="en-US" dirty="0" smtClean="0">
                <a:solidFill>
                  <a:srgbClr val="000000"/>
                </a:solidFill>
                <a:ea typeface="Times New Roman" pitchFamily="18" charset="0"/>
              </a:rPr>
              <a:t>   which do not permit heat transfer easily.</a:t>
            </a:r>
            <a:endParaRPr lang="en-US" dirty="0" smtClean="0"/>
          </a:p>
        </p:txBody>
      </p:sp>
      <p:sp>
        <p:nvSpPr>
          <p:cNvPr id="3" name="Rectangle 2"/>
          <p:cNvSpPr/>
          <p:nvPr/>
        </p:nvSpPr>
        <p:spPr>
          <a:xfrm>
            <a:off x="395536" y="260648"/>
            <a:ext cx="4890844" cy="461665"/>
          </a:xfrm>
          <a:prstGeom prst="rect">
            <a:avLst/>
          </a:prstGeom>
        </p:spPr>
        <p:txBody>
          <a:bodyPr wrap="square">
            <a:spAutoFit/>
          </a:bodyPr>
          <a:lstStyle/>
          <a:p>
            <a:pPr lvl="0" fontAlgn="base">
              <a:spcBef>
                <a:spcPct val="0"/>
              </a:spcBef>
              <a:spcAft>
                <a:spcPct val="0"/>
              </a:spcAft>
            </a:pPr>
            <a:r>
              <a:rPr lang="en-US" sz="2400" b="1" dirty="0" smtClean="0">
                <a:solidFill>
                  <a:srgbClr val="3399FF"/>
                </a:solidFill>
                <a:ea typeface="Times New Roman" pitchFamily="18" charset="0"/>
              </a:rPr>
              <a:t>1. CONDUCTION (CONTINUED)</a:t>
            </a:r>
          </a:p>
        </p:txBody>
      </p:sp>
      <p:sp>
        <p:nvSpPr>
          <p:cNvPr id="4" name="TextBox 3"/>
          <p:cNvSpPr txBox="1"/>
          <p:nvPr/>
        </p:nvSpPr>
        <p:spPr>
          <a:xfrm>
            <a:off x="251520" y="3479234"/>
            <a:ext cx="7776864" cy="400110"/>
          </a:xfrm>
          <a:prstGeom prst="rect">
            <a:avLst/>
          </a:prstGeom>
          <a:noFill/>
        </p:spPr>
        <p:txBody>
          <a:bodyPr wrap="square" rtlCol="0">
            <a:spAutoFit/>
          </a:bodyPr>
          <a:lstStyle/>
          <a:p>
            <a:r>
              <a:rPr lang="en-GB" sz="2000" b="1" dirty="0" smtClean="0">
                <a:solidFill>
                  <a:srgbClr val="0070C0"/>
                </a:solidFill>
              </a:rPr>
              <a:t>Cavity Walls…..Double glazed Windows…..Air entrapped Insulation.</a:t>
            </a:r>
            <a:endParaRPr lang="en-GB" sz="2000"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1"/>
          <p:cNvSpPr>
            <a:spLocks noChangeArrowheads="1"/>
          </p:cNvSpPr>
          <p:nvPr/>
        </p:nvSpPr>
        <p:spPr bwMode="auto">
          <a:xfrm>
            <a:off x="179512" y="171264"/>
            <a:ext cx="8964488" cy="477053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3399FF"/>
                </a:solidFill>
                <a:effectLst/>
                <a:latin typeface="Calibri" pitchFamily="34" charset="0"/>
                <a:ea typeface="Times New Roman" pitchFamily="18" charset="0"/>
              </a:rPr>
              <a:t>2. CONVECTION</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sz="1400" b="0" i="0" u="none" strike="noStrike" cap="none" normalizeH="0" baseline="0" dirty="0" smtClean="0">
                <a:ln>
                  <a:noFill/>
                </a:ln>
                <a:solidFill>
                  <a:srgbClr val="000000"/>
                </a:solidFill>
                <a:effectLst/>
                <a:latin typeface="Calibri" pitchFamily="34" charset="0"/>
                <a:ea typeface="Times New Roman" pitchFamily="18" charset="0"/>
              </a:rPr>
              <a:t> Although </a:t>
            </a:r>
            <a:r>
              <a:rPr kumimoji="0" lang="en-US" sz="1400" b="1" i="0" u="none" strike="noStrike" cap="none" normalizeH="0" baseline="0" dirty="0" smtClean="0">
                <a:ln>
                  <a:noFill/>
                </a:ln>
                <a:solidFill>
                  <a:srgbClr val="0070C0"/>
                </a:solidFill>
                <a:effectLst/>
                <a:latin typeface="Calibri" pitchFamily="34" charset="0"/>
                <a:ea typeface="Times New Roman" pitchFamily="18" charset="0"/>
              </a:rPr>
              <a:t>gases and liquids </a:t>
            </a:r>
            <a:r>
              <a:rPr kumimoji="0" lang="en-US" sz="1400" b="0" i="0" u="none" strike="noStrike" cap="none" normalizeH="0" baseline="0" dirty="0" smtClean="0">
                <a:ln>
                  <a:noFill/>
                </a:ln>
                <a:solidFill>
                  <a:srgbClr val="000000"/>
                </a:solidFill>
                <a:effectLst/>
                <a:latin typeface="Calibri" pitchFamily="34" charset="0"/>
                <a:ea typeface="Times New Roman" pitchFamily="18" charset="0"/>
              </a:rPr>
              <a:t>are poor conductors of heat, heat is transferred through them by the process of  </a:t>
            </a:r>
            <a:r>
              <a:rPr kumimoji="0" lang="en-US" sz="1400" b="1" i="0" u="none" strike="noStrike" cap="none" normalizeH="0" baseline="0" dirty="0" smtClean="0">
                <a:ln>
                  <a:noFill/>
                </a:ln>
                <a:solidFill>
                  <a:srgbClr val="0070C0"/>
                </a:solidFill>
                <a:effectLst/>
                <a:latin typeface="Calibri" pitchFamily="34" charset="0"/>
                <a:ea typeface="Times New Roman" pitchFamily="18" charset="0"/>
              </a:rPr>
              <a:t>convection</a:t>
            </a:r>
            <a:r>
              <a:rPr kumimoji="0" lang="en-US" sz="1400" b="0" i="0" u="none" strike="noStrike" cap="none" normalizeH="0" baseline="0" dirty="0" smtClean="0">
                <a:ln>
                  <a:noFill/>
                </a:ln>
                <a:solidFill>
                  <a:srgbClr val="000000"/>
                </a:solidFill>
                <a:effectLst/>
                <a:latin typeface="Calibri" pitchFamily="34" charset="0"/>
                <a:ea typeface="Times New Roman" pitchFamily="18" charset="0"/>
              </a:rPr>
              <a:t>. </a:t>
            </a:r>
          </a:p>
          <a:p>
            <a:pPr marL="0" marR="0" lvl="0" indent="0" algn="l" defTabSz="914400" rtl="0" eaLnBrk="0" fontAlgn="base" latinLnBrk="0" hangingPunct="0">
              <a:lnSpc>
                <a:spcPct val="100000"/>
              </a:lnSpc>
              <a:spcBef>
                <a:spcPct val="0"/>
              </a:spcBef>
              <a:spcAft>
                <a:spcPct val="0"/>
              </a:spcAft>
              <a:buClrTx/>
              <a:buSzTx/>
              <a:tabLst/>
            </a:pPr>
            <a:endParaRPr kumimoji="0" lang="en-US" sz="1400" b="0" i="0" u="none" strike="noStrike" cap="none" normalizeH="0" baseline="0" dirty="0" smtClean="0">
              <a:ln>
                <a:noFill/>
              </a:ln>
              <a:solidFill>
                <a:srgbClr val="000000"/>
              </a:solidFill>
              <a:effectLst/>
              <a:latin typeface="Calibri" pitchFamily="34" charset="0"/>
              <a:ea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Arial" pitchFamily="34" charset="0"/>
              <a:buChar char="•"/>
              <a:tabLst/>
            </a:pPr>
            <a:r>
              <a:rPr kumimoji="0" lang="en-US" sz="1400" b="1" i="0" u="none" strike="noStrike" cap="none" normalizeH="0" baseline="0" dirty="0" smtClean="0">
                <a:ln>
                  <a:noFill/>
                </a:ln>
                <a:solidFill>
                  <a:srgbClr val="0070C0"/>
                </a:solidFill>
                <a:effectLst/>
                <a:latin typeface="Calibri" pitchFamily="34" charset="0"/>
                <a:ea typeface="Times New Roman" pitchFamily="18" charset="0"/>
              </a:rPr>
              <a:t>  </a:t>
            </a:r>
            <a:r>
              <a:rPr kumimoji="0" lang="en-US" sz="1600" b="1" i="0" u="none" strike="noStrike" cap="none" normalizeH="0" baseline="0" dirty="0" smtClean="0">
                <a:ln>
                  <a:noFill/>
                </a:ln>
                <a:solidFill>
                  <a:srgbClr val="0070C0"/>
                </a:solidFill>
                <a:effectLst/>
                <a:latin typeface="Calibri" pitchFamily="34" charset="0"/>
                <a:ea typeface="Times New Roman" pitchFamily="18" charset="0"/>
              </a:rPr>
              <a:t>Convection is the transfer of heat due to the motion of the liquid or gas itself.</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400" b="0" i="0" u="none" strike="noStrike" cap="none" normalizeH="0" baseline="0" dirty="0" smtClean="0">
              <a:ln>
                <a:noFill/>
              </a:ln>
              <a:solidFill>
                <a:srgbClr val="000000"/>
              </a:solidFill>
              <a:effectLst/>
              <a:latin typeface="Calibri" pitchFamily="34" charset="0"/>
              <a:ea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Arial" pitchFamily="34" charset="0"/>
              <a:buChar char="•"/>
              <a:tabLst/>
            </a:pPr>
            <a:r>
              <a:rPr kumimoji="0" lang="en-US" sz="1400" b="0" i="0" u="none" strike="noStrike" cap="none" normalizeH="0" baseline="0" dirty="0" smtClean="0">
                <a:ln>
                  <a:noFill/>
                </a:ln>
                <a:solidFill>
                  <a:srgbClr val="000000"/>
                </a:solidFill>
                <a:effectLst/>
                <a:latin typeface="Calibri" pitchFamily="34" charset="0"/>
                <a:ea typeface="Times New Roman" pitchFamily="18" charset="0"/>
              </a:rPr>
              <a:t> For example, when a </a:t>
            </a:r>
            <a:r>
              <a:rPr lang="en-US" sz="1400" dirty="0" smtClean="0">
                <a:solidFill>
                  <a:srgbClr val="000000"/>
                </a:solidFill>
                <a:latin typeface="Calibri" pitchFamily="34" charset="0"/>
                <a:ea typeface="Times New Roman" pitchFamily="18" charset="0"/>
              </a:rPr>
              <a:t>pan</a:t>
            </a:r>
            <a:r>
              <a:rPr kumimoji="0" lang="en-US" sz="1400" b="0" i="0" u="none" strike="noStrike" cap="none" normalizeH="0" baseline="0" dirty="0" smtClean="0">
                <a:ln>
                  <a:noFill/>
                </a:ln>
                <a:solidFill>
                  <a:srgbClr val="000000"/>
                </a:solidFill>
                <a:effectLst/>
                <a:latin typeface="Calibri" pitchFamily="34" charset="0"/>
                <a:ea typeface="Times New Roman" pitchFamily="18" charset="0"/>
              </a:rPr>
              <a:t> of water is heated  the water layer closest to the heat source is warmed slowly by  </a:t>
            </a:r>
          </a:p>
          <a:p>
            <a:pPr marL="0" marR="0" lvl="0" indent="0" algn="l" defTabSz="914400" rtl="0" eaLnBrk="0" fontAlgn="base" latinLnBrk="0" hangingPunct="0">
              <a:lnSpc>
                <a:spcPct val="100000"/>
              </a:lnSpc>
              <a:spcBef>
                <a:spcPct val="0"/>
              </a:spcBef>
              <a:spcAft>
                <a:spcPct val="0"/>
              </a:spcAft>
              <a:buClrTx/>
              <a:buSzTx/>
              <a:tabLst/>
            </a:pPr>
            <a:r>
              <a:rPr lang="en-US" sz="1400" dirty="0" smtClean="0">
                <a:solidFill>
                  <a:srgbClr val="000000"/>
                </a:solidFill>
                <a:latin typeface="Calibri" pitchFamily="34" charset="0"/>
                <a:ea typeface="Times New Roman" pitchFamily="18" charset="0"/>
              </a:rPr>
              <a:t>   </a:t>
            </a:r>
            <a:r>
              <a:rPr kumimoji="0" lang="en-US" sz="1400" b="0" i="0" u="none" strike="noStrike" cap="none" normalizeH="0" baseline="0" dirty="0" smtClean="0">
                <a:ln>
                  <a:noFill/>
                </a:ln>
                <a:solidFill>
                  <a:srgbClr val="000000"/>
                </a:solidFill>
                <a:effectLst/>
                <a:latin typeface="Calibri" pitchFamily="34" charset="0"/>
                <a:ea typeface="Times New Roman" pitchFamily="18" charset="0"/>
              </a:rPr>
              <a:t>conduction.</a:t>
            </a:r>
          </a:p>
          <a:p>
            <a:pPr marL="0" marR="0" lvl="0" indent="0" algn="l" defTabSz="914400" rtl="0" eaLnBrk="0" fontAlgn="base" latinLnBrk="0" hangingPunct="0">
              <a:lnSpc>
                <a:spcPct val="100000"/>
              </a:lnSpc>
              <a:spcBef>
                <a:spcPct val="0"/>
              </a:spcBef>
              <a:spcAft>
                <a:spcPct val="0"/>
              </a:spcAft>
              <a:buClrTx/>
              <a:buSzTx/>
              <a:tabLst/>
            </a:pPr>
            <a:r>
              <a:rPr lang="en-US" sz="1400" dirty="0" smtClean="0">
                <a:solidFill>
                  <a:srgbClr val="000000"/>
                </a:solidFill>
                <a:latin typeface="Calibri" pitchFamily="34" charset="0"/>
                <a:ea typeface="Times New Roman" pitchFamily="18" charset="0"/>
              </a:rPr>
              <a:t> </a:t>
            </a:r>
            <a:r>
              <a:rPr kumimoji="0" lang="en-US" sz="1400" b="0" i="0" u="none" strike="noStrike" cap="none" normalizeH="0" baseline="0" dirty="0" smtClean="0">
                <a:ln>
                  <a:noFill/>
                </a:ln>
                <a:solidFill>
                  <a:srgbClr val="000000"/>
                </a:solidFill>
                <a:effectLst/>
                <a:latin typeface="Calibri" pitchFamily="34" charset="0"/>
                <a:ea typeface="Times New Roman" pitchFamily="18" charset="0"/>
              </a:rPr>
              <a:t> As the water becomes warmer, it expands, becomes less dense, and rises. </a:t>
            </a:r>
          </a:p>
          <a:p>
            <a:pPr marL="0" marR="0" lvl="0" indent="0" algn="l" defTabSz="914400" rtl="0" eaLnBrk="0" fontAlgn="base" latinLnBrk="0" hangingPunct="0">
              <a:lnSpc>
                <a:spcPct val="100000"/>
              </a:lnSpc>
              <a:spcBef>
                <a:spcPct val="0"/>
              </a:spcBef>
              <a:spcAft>
                <a:spcPct val="0"/>
              </a:spcAft>
              <a:buClrTx/>
              <a:buSzTx/>
              <a:tabLst/>
            </a:pPr>
            <a:r>
              <a:rPr lang="en-US" sz="1400" dirty="0" smtClean="0">
                <a:solidFill>
                  <a:srgbClr val="000000"/>
                </a:solidFill>
                <a:latin typeface="Calibri" pitchFamily="34" charset="0"/>
                <a:ea typeface="Times New Roman" pitchFamily="18" charset="0"/>
              </a:rPr>
              <a:t>  </a:t>
            </a:r>
            <a:r>
              <a:rPr kumimoji="0" lang="en-US" sz="1400" b="0" i="0" u="none" strike="noStrike" cap="none" normalizeH="0" baseline="0" dirty="0" smtClean="0">
                <a:ln>
                  <a:noFill/>
                </a:ln>
                <a:solidFill>
                  <a:srgbClr val="000000"/>
                </a:solidFill>
                <a:effectLst/>
                <a:latin typeface="Calibri" pitchFamily="34" charset="0"/>
                <a:ea typeface="Times New Roman" pitchFamily="18" charset="0"/>
              </a:rPr>
              <a:t>This brings heat to the upper layer. </a:t>
            </a:r>
          </a:p>
          <a:p>
            <a:pPr marL="0" marR="0" lvl="0" indent="0" algn="l" defTabSz="914400" rtl="0" eaLnBrk="0" fontAlgn="base" latinLnBrk="0" hangingPunct="0">
              <a:lnSpc>
                <a:spcPct val="100000"/>
              </a:lnSpc>
              <a:spcBef>
                <a:spcPct val="0"/>
              </a:spcBef>
              <a:spcAft>
                <a:spcPct val="0"/>
              </a:spcAft>
              <a:buClrTx/>
              <a:buSzTx/>
              <a:tabLst/>
            </a:pPr>
            <a:r>
              <a:rPr lang="en-US" sz="1400" dirty="0" smtClean="0">
                <a:solidFill>
                  <a:srgbClr val="000000"/>
                </a:solidFill>
                <a:latin typeface="Calibri" pitchFamily="34" charset="0"/>
                <a:ea typeface="Times New Roman" pitchFamily="18" charset="0"/>
              </a:rPr>
              <a:t> </a:t>
            </a:r>
            <a:r>
              <a:rPr kumimoji="0" lang="en-US" sz="1400" b="0" i="0" u="none" strike="noStrike" cap="none" normalizeH="0" baseline="0" dirty="0" smtClean="0">
                <a:ln>
                  <a:noFill/>
                </a:ln>
                <a:solidFill>
                  <a:srgbClr val="000000"/>
                </a:solidFill>
                <a:effectLst/>
                <a:latin typeface="Calibri" pitchFamily="34" charset="0"/>
                <a:ea typeface="Times New Roman" pitchFamily="18" charset="0"/>
              </a:rPr>
              <a:t> At the same time, cooler water from the upper portion</a:t>
            </a:r>
            <a:r>
              <a:rPr kumimoji="0" lang="en-US" sz="1400" b="1" i="0" u="none" strike="noStrike" cap="none" normalizeH="0" baseline="0" dirty="0" smtClean="0">
                <a:ln>
                  <a:noFill/>
                </a:ln>
                <a:solidFill>
                  <a:srgbClr val="000000"/>
                </a:solidFill>
                <a:effectLst/>
                <a:latin typeface="Calibri" pitchFamily="34" charset="0"/>
                <a:ea typeface="Times New Roman" pitchFamily="18" charset="0"/>
              </a:rPr>
              <a:t> </a:t>
            </a:r>
            <a:r>
              <a:rPr kumimoji="0" lang="en-US" sz="1400" b="0" i="0" u="none" strike="noStrike" cap="none" normalizeH="0" baseline="0" dirty="0" smtClean="0">
                <a:ln>
                  <a:noFill/>
                </a:ln>
                <a:solidFill>
                  <a:srgbClr val="000000"/>
                </a:solidFill>
                <a:effectLst/>
                <a:latin typeface="Calibri" pitchFamily="34" charset="0"/>
                <a:ea typeface="Times New Roman" pitchFamily="18" charset="0"/>
              </a:rPr>
              <a:t>of the beaker moves down, takes the place of the rising water, </a:t>
            </a:r>
          </a:p>
          <a:p>
            <a:pPr marL="0" marR="0" lvl="0" indent="0" algn="l" defTabSz="914400" rtl="0" eaLnBrk="0" fontAlgn="base" latinLnBrk="0" hangingPunct="0">
              <a:lnSpc>
                <a:spcPct val="100000"/>
              </a:lnSpc>
              <a:spcBef>
                <a:spcPct val="0"/>
              </a:spcBef>
              <a:spcAft>
                <a:spcPct val="0"/>
              </a:spcAft>
              <a:buClrTx/>
              <a:buSzTx/>
              <a:tabLst/>
            </a:pPr>
            <a:r>
              <a:rPr lang="en-US" sz="1400" dirty="0" smtClean="0">
                <a:solidFill>
                  <a:srgbClr val="000000"/>
                </a:solidFill>
                <a:latin typeface="Calibri" pitchFamily="34" charset="0"/>
                <a:ea typeface="Times New Roman" pitchFamily="18" charset="0"/>
              </a:rPr>
              <a:t>  </a:t>
            </a:r>
            <a:r>
              <a:rPr kumimoji="0" lang="en-US" sz="1400" b="0" i="0" u="none" strike="noStrike" cap="none" normalizeH="0" baseline="0" dirty="0" smtClean="0">
                <a:ln>
                  <a:noFill/>
                </a:ln>
                <a:solidFill>
                  <a:srgbClr val="000000"/>
                </a:solidFill>
                <a:effectLst/>
                <a:latin typeface="Calibri" pitchFamily="34" charset="0"/>
                <a:ea typeface="Times New Roman" pitchFamily="18" charset="0"/>
              </a:rPr>
              <a:t>and becomes heated itself. </a:t>
            </a:r>
          </a:p>
          <a:p>
            <a:pPr marL="0" marR="0" lvl="0" indent="0" algn="l" defTabSz="914400" rtl="0" eaLnBrk="0" fontAlgn="base" latinLnBrk="0" hangingPunct="0">
              <a:lnSpc>
                <a:spcPct val="100000"/>
              </a:lnSpc>
              <a:spcBef>
                <a:spcPct val="0"/>
              </a:spcBef>
              <a:spcAft>
                <a:spcPct val="0"/>
              </a:spcAft>
              <a:buClrTx/>
              <a:buSzTx/>
              <a:tabLst/>
            </a:pPr>
            <a:r>
              <a:rPr lang="en-US" sz="1400" dirty="0" smtClean="0">
                <a:solidFill>
                  <a:srgbClr val="000000"/>
                </a:solidFill>
                <a:latin typeface="Calibri" pitchFamily="34" charset="0"/>
                <a:ea typeface="Times New Roman" pitchFamily="18" charset="0"/>
              </a:rPr>
              <a:t>  </a:t>
            </a:r>
            <a:r>
              <a:rPr kumimoji="0" lang="en-US" sz="1400" b="0" i="0" u="none" strike="noStrike" cap="none" normalizeH="0" baseline="0" dirty="0" smtClean="0">
                <a:ln>
                  <a:noFill/>
                </a:ln>
                <a:solidFill>
                  <a:srgbClr val="000000"/>
                </a:solidFill>
                <a:effectLst/>
                <a:latin typeface="Calibri" pitchFamily="34" charset="0"/>
                <a:ea typeface="Times New Roman" pitchFamily="18" charset="0"/>
              </a:rPr>
              <a:t>When warm enough, this water rises and carries heat upward.</a:t>
            </a:r>
          </a:p>
          <a:p>
            <a:pPr marL="0" marR="0" lvl="0" indent="0" algn="l" defTabSz="914400" rtl="0" eaLnBrk="0" fontAlgn="base" latinLnBrk="0" hangingPunct="0">
              <a:lnSpc>
                <a:spcPct val="100000"/>
              </a:lnSpc>
              <a:spcBef>
                <a:spcPct val="0"/>
              </a:spcBef>
              <a:spcAft>
                <a:spcPct val="0"/>
              </a:spcAft>
              <a:buClrTx/>
              <a:buSzTx/>
              <a:tabLst/>
            </a:pPr>
            <a:r>
              <a:rPr kumimoji="0" lang="en-US" sz="1400" b="0" i="0" u="none" strike="noStrike" cap="none" normalizeH="0" baseline="0" dirty="0" smtClean="0">
                <a:ln>
                  <a:noFill/>
                </a:ln>
                <a:solidFill>
                  <a:srgbClr val="000000"/>
                </a:solidFill>
                <a:effectLst/>
                <a:latin typeface="Calibri" pitchFamily="34" charset="0"/>
                <a:ea typeface="Times New Roman" pitchFamily="18" charset="0"/>
              </a:rPr>
              <a:t>  As these processes continue, heat that enters the bottom of the </a:t>
            </a:r>
            <a:r>
              <a:rPr lang="en-US" sz="1400" dirty="0" smtClean="0">
                <a:solidFill>
                  <a:srgbClr val="000000"/>
                </a:solidFill>
                <a:latin typeface="Calibri" pitchFamily="34" charset="0"/>
                <a:ea typeface="Times New Roman" pitchFamily="18" charset="0"/>
              </a:rPr>
              <a:t>pan</a:t>
            </a:r>
            <a:r>
              <a:rPr kumimoji="0" lang="en-US" sz="1400" b="0" i="0" u="none" strike="noStrike" cap="none" normalizeH="0" baseline="0" dirty="0" smtClean="0">
                <a:ln>
                  <a:noFill/>
                </a:ln>
                <a:solidFill>
                  <a:srgbClr val="000000"/>
                </a:solidFill>
                <a:effectLst/>
                <a:latin typeface="Calibri" pitchFamily="34" charset="0"/>
                <a:ea typeface="Times New Roman" pitchFamily="18" charset="0"/>
              </a:rPr>
              <a:t> is distributed throughout the </a:t>
            </a:r>
            <a:r>
              <a:rPr lang="en-US" sz="1400" dirty="0" smtClean="0">
                <a:solidFill>
                  <a:srgbClr val="000000"/>
                </a:solidFill>
                <a:latin typeface="Calibri" pitchFamily="34" charset="0"/>
                <a:ea typeface="Times New Roman" pitchFamily="18" charset="0"/>
              </a:rPr>
              <a:t>pan</a:t>
            </a:r>
            <a:endParaRPr kumimoji="0" lang="en-US" sz="1400" b="0" i="0" u="none" strike="noStrike" cap="none" normalizeH="0" baseline="0" dirty="0" smtClean="0">
              <a:ln>
                <a:noFill/>
              </a:ln>
              <a:solidFill>
                <a:srgbClr val="000000"/>
              </a:solidFill>
              <a:effectLst/>
              <a:latin typeface="Calibri" pitchFamily="34" charset="0"/>
              <a:ea typeface="Times New Roman" pitchFamily="18" charset="0"/>
            </a:endParaRPr>
          </a:p>
          <a:p>
            <a:pPr marL="0" marR="0" lvl="0" indent="0" algn="l" defTabSz="914400" rtl="0" eaLnBrk="0" fontAlgn="base" latinLnBrk="0" hangingPunct="0">
              <a:lnSpc>
                <a:spcPct val="100000"/>
              </a:lnSpc>
              <a:spcBef>
                <a:spcPct val="0"/>
              </a:spcBef>
              <a:spcAft>
                <a:spcPct val="0"/>
              </a:spcAft>
              <a:buClrTx/>
              <a:buSzTx/>
              <a:tabLst/>
            </a:pPr>
            <a:r>
              <a:rPr kumimoji="0" lang="en-US" sz="1400" b="0" i="0" u="none" strike="noStrike" cap="none" normalizeH="0" baseline="0" dirty="0" smtClean="0">
                <a:ln>
                  <a:noFill/>
                </a:ln>
                <a:solidFill>
                  <a:srgbClr val="000000"/>
                </a:solidFill>
                <a:effectLst/>
                <a:latin typeface="Calibri" pitchFamily="34" charset="0"/>
                <a:ea typeface="Times New Roman" pitchFamily="18" charset="0"/>
              </a:rPr>
              <a:t>  until all the water is at the same temperature. </a:t>
            </a:r>
          </a:p>
          <a:p>
            <a:pPr marL="0" marR="0" lvl="0" indent="0" algn="l" defTabSz="914400" rtl="0" eaLnBrk="0" fontAlgn="base" latinLnBrk="0" hangingPunct="0">
              <a:lnSpc>
                <a:spcPct val="100000"/>
              </a:lnSpc>
              <a:spcBef>
                <a:spcPct val="0"/>
              </a:spcBef>
              <a:spcAft>
                <a:spcPct val="0"/>
              </a:spcAft>
              <a:buClrTx/>
              <a:buSzTx/>
              <a:tabLst/>
            </a:pPr>
            <a:r>
              <a:rPr lang="en-US" sz="1400" dirty="0" smtClean="0">
                <a:solidFill>
                  <a:srgbClr val="000000"/>
                </a:solidFill>
                <a:latin typeface="Calibri" pitchFamily="34" charset="0"/>
                <a:ea typeface="Times New Roman" pitchFamily="18" charset="0"/>
              </a:rPr>
              <a:t>  </a:t>
            </a:r>
            <a:r>
              <a:rPr kumimoji="0" lang="en-US" sz="1400" b="1" i="0" u="none" strike="noStrike" cap="none" normalizeH="0" baseline="0" dirty="0" smtClean="0">
                <a:ln>
                  <a:noFill/>
                </a:ln>
                <a:solidFill>
                  <a:srgbClr val="0070C0"/>
                </a:solidFill>
                <a:effectLst/>
                <a:latin typeface="Calibri" pitchFamily="34" charset="0"/>
                <a:ea typeface="Times New Roman" pitchFamily="18" charset="0"/>
              </a:rPr>
              <a:t>The moving water in such a case is said to have set up a ‘</a:t>
            </a:r>
            <a:r>
              <a:rPr lang="en-US" b="1" dirty="0" smtClean="0">
                <a:solidFill>
                  <a:srgbClr val="0070C0"/>
                </a:solidFill>
                <a:latin typeface="Calibri" pitchFamily="34" charset="0"/>
                <a:ea typeface="Times New Roman" pitchFamily="18" charset="0"/>
              </a:rPr>
              <a:t>C</a:t>
            </a:r>
            <a:r>
              <a:rPr kumimoji="0" lang="en-US" b="1" i="0" u="none" strike="noStrike" cap="none" normalizeH="0" baseline="0" dirty="0" smtClean="0">
                <a:ln>
                  <a:noFill/>
                </a:ln>
                <a:solidFill>
                  <a:srgbClr val="0070C0"/>
                </a:solidFill>
                <a:effectLst/>
                <a:latin typeface="Calibri" pitchFamily="34" charset="0"/>
                <a:ea typeface="Times New Roman" pitchFamily="18" charset="0"/>
              </a:rPr>
              <a:t>onvection </a:t>
            </a:r>
            <a:r>
              <a:rPr lang="en-US" b="1" dirty="0" smtClean="0">
                <a:solidFill>
                  <a:srgbClr val="0070C0"/>
                </a:solidFill>
                <a:latin typeface="Calibri" pitchFamily="34" charset="0"/>
                <a:ea typeface="Times New Roman" pitchFamily="18" charset="0"/>
              </a:rPr>
              <a:t>C</a:t>
            </a:r>
            <a:r>
              <a:rPr kumimoji="0" lang="en-US" b="1" i="0" u="none" strike="noStrike" cap="none" normalizeH="0" baseline="0" dirty="0" smtClean="0">
                <a:ln>
                  <a:noFill/>
                </a:ln>
                <a:solidFill>
                  <a:srgbClr val="0070C0"/>
                </a:solidFill>
                <a:effectLst/>
                <a:latin typeface="Calibri" pitchFamily="34" charset="0"/>
                <a:ea typeface="Times New Roman" pitchFamily="18" charset="0"/>
              </a:rPr>
              <a:t>urrent’</a:t>
            </a:r>
            <a:r>
              <a:rPr kumimoji="0" lang="en-US" sz="1400" b="0" i="0" u="none" strike="noStrike" cap="none" normalizeH="0" baseline="0" dirty="0" smtClean="0">
                <a:ln>
                  <a:noFill/>
                </a:ln>
                <a:solidFill>
                  <a:srgbClr val="000000"/>
                </a:solidFill>
                <a:effectLst/>
                <a:latin typeface="Calibri" pitchFamily="34" charset="0"/>
                <a:ea typeface="Times New Roman" pitchFamily="18" charset="0"/>
              </a:rPr>
              <a:t>.</a:t>
            </a:r>
            <a:endParaRPr lang="en-US" sz="1400" dirty="0" smtClean="0">
              <a:solidFill>
                <a:srgbClr val="000000"/>
              </a:solidFill>
              <a:latin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400" b="0" i="0" u="none" strike="noStrike" cap="none" normalizeH="0" baseline="0" dirty="0" smtClean="0">
              <a:ln>
                <a:noFill/>
              </a:ln>
              <a:solidFill>
                <a:srgbClr val="000000"/>
              </a:solidFill>
              <a:effectLst/>
              <a:latin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sz="1400" dirty="0" smtClean="0">
              <a:solidFill>
                <a:srgbClr val="000000"/>
              </a:solidFill>
              <a:latin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400" b="0" i="0" u="none" strike="noStrike" cap="none" normalizeH="0" baseline="0" dirty="0" smtClean="0">
              <a:ln>
                <a:noFill/>
              </a:ln>
              <a:solidFill>
                <a:srgbClr val="000000"/>
              </a:solidFill>
              <a:effectLst/>
              <a:latin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dirty="0" smtClean="0">
              <a:ln>
                <a:noFill/>
              </a:ln>
              <a:solidFill>
                <a:schemeClr val="tx1"/>
              </a:solidFill>
              <a:effectLst/>
              <a:latin typeface="Arial" pitchFamily="34" charset="0"/>
            </a:endParaRPr>
          </a:p>
        </p:txBody>
      </p:sp>
      <p:pic>
        <p:nvPicPr>
          <p:cNvPr id="43010" name="Picture 2" descr="http://2.bp.blogspot.com/_yhsECU1rbe8/SkjXVHfji2I/AAAAAAAAALw/WWjhO4uzlQk/s320/convection+current.jpg"/>
          <p:cNvPicPr>
            <a:picLocks noChangeAspect="1" noChangeArrowheads="1"/>
          </p:cNvPicPr>
          <p:nvPr/>
        </p:nvPicPr>
        <p:blipFill>
          <a:blip r:embed="rId2" cstate="print"/>
          <a:srcRect/>
          <a:stretch>
            <a:fillRect/>
          </a:stretch>
        </p:blipFill>
        <p:spPr bwMode="auto">
          <a:xfrm>
            <a:off x="415882" y="4246599"/>
            <a:ext cx="3048000" cy="2181226"/>
          </a:xfrm>
          <a:prstGeom prst="rect">
            <a:avLst/>
          </a:prstGeom>
          <a:noFill/>
        </p:spPr>
      </p:pic>
      <p:sp>
        <p:nvSpPr>
          <p:cNvPr id="5" name="TextBox 4"/>
          <p:cNvSpPr txBox="1"/>
          <p:nvPr/>
        </p:nvSpPr>
        <p:spPr>
          <a:xfrm>
            <a:off x="5364088" y="4367716"/>
            <a:ext cx="2376264" cy="1938992"/>
          </a:xfrm>
          <a:prstGeom prst="rect">
            <a:avLst/>
          </a:prstGeom>
          <a:noFill/>
        </p:spPr>
        <p:txBody>
          <a:bodyPr wrap="square" rtlCol="0">
            <a:spAutoFit/>
          </a:bodyPr>
          <a:lstStyle/>
          <a:p>
            <a:r>
              <a:rPr lang="en-GB" sz="2400" b="1" dirty="0" smtClean="0">
                <a:solidFill>
                  <a:srgbClr val="0070C0"/>
                </a:solidFill>
              </a:rPr>
              <a:t>How can we can link this process to heating in our buildings for comfort?</a:t>
            </a:r>
            <a:endParaRPr lang="en-GB" sz="2400"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908720"/>
            <a:ext cx="8280920" cy="2585323"/>
          </a:xfrm>
          <a:prstGeom prst="rect">
            <a:avLst/>
          </a:prstGeom>
        </p:spPr>
        <p:txBody>
          <a:bodyPr wrap="square">
            <a:spAutoFit/>
          </a:bodyPr>
          <a:lstStyle/>
          <a:p>
            <a:pPr lvl="0" eaLnBrk="0" fontAlgn="base" hangingPunct="0">
              <a:spcBef>
                <a:spcPct val="0"/>
              </a:spcBef>
              <a:spcAft>
                <a:spcPct val="0"/>
              </a:spcAft>
            </a:pPr>
            <a:r>
              <a:rPr lang="en-US" dirty="0" smtClean="0">
                <a:solidFill>
                  <a:srgbClr val="000000"/>
                </a:solidFill>
                <a:latin typeface="Calibri" pitchFamily="34" charset="0"/>
                <a:ea typeface="Times New Roman" pitchFamily="18" charset="0"/>
              </a:rPr>
              <a:t>Heat is transferred through gases by </a:t>
            </a:r>
            <a:r>
              <a:rPr lang="en-US" b="1" dirty="0" smtClean="0">
                <a:solidFill>
                  <a:srgbClr val="0070C0"/>
                </a:solidFill>
                <a:latin typeface="Calibri" pitchFamily="34" charset="0"/>
                <a:ea typeface="Times New Roman" pitchFamily="18" charset="0"/>
              </a:rPr>
              <a:t>Convection</a:t>
            </a:r>
            <a:r>
              <a:rPr lang="en-US" dirty="0" smtClean="0">
                <a:solidFill>
                  <a:srgbClr val="000000"/>
                </a:solidFill>
                <a:latin typeface="Calibri" pitchFamily="34" charset="0"/>
                <a:ea typeface="Times New Roman" pitchFamily="18" charset="0"/>
              </a:rPr>
              <a:t>.</a:t>
            </a:r>
          </a:p>
          <a:p>
            <a:pPr lvl="0" eaLnBrk="0" fontAlgn="base" hangingPunct="0">
              <a:spcBef>
                <a:spcPct val="0"/>
              </a:spcBef>
              <a:spcAft>
                <a:spcPct val="0"/>
              </a:spcAft>
            </a:pPr>
            <a:endParaRPr lang="en-US" dirty="0" smtClean="0">
              <a:solidFill>
                <a:srgbClr val="000000"/>
              </a:solidFill>
              <a:latin typeface="Calibri" pitchFamily="34" charset="0"/>
              <a:ea typeface="Times New Roman" pitchFamily="18" charset="0"/>
            </a:endParaRPr>
          </a:p>
          <a:p>
            <a:pPr lvl="0" algn="just" eaLnBrk="0" fontAlgn="base" hangingPunct="0">
              <a:spcBef>
                <a:spcPct val="0"/>
              </a:spcBef>
              <a:spcAft>
                <a:spcPct val="0"/>
              </a:spcAft>
            </a:pPr>
            <a:r>
              <a:rPr lang="en-US" b="1" dirty="0" smtClean="0">
                <a:solidFill>
                  <a:srgbClr val="0070C0"/>
                </a:solidFill>
                <a:latin typeface="Calibri" pitchFamily="34" charset="0"/>
                <a:ea typeface="Times New Roman" pitchFamily="18" charset="0"/>
              </a:rPr>
              <a:t>It is by this means, in part, that a stove or a radiator heats a room</a:t>
            </a:r>
            <a:r>
              <a:rPr lang="en-US" dirty="0" smtClean="0">
                <a:solidFill>
                  <a:srgbClr val="000000"/>
                </a:solidFill>
                <a:latin typeface="Calibri" pitchFamily="34" charset="0"/>
                <a:ea typeface="Times New Roman" pitchFamily="18" charset="0"/>
              </a:rPr>
              <a:t>. Heat from the radiator warms the air above it, causing the air to expand, become less dense, and rise. The cooler air that moves in to take the place of the warmed air is also soon warmed. As this air rises, a convection current is established.</a:t>
            </a:r>
          </a:p>
          <a:p>
            <a:pPr lvl="0" algn="just" eaLnBrk="0" fontAlgn="base" hangingPunct="0">
              <a:spcBef>
                <a:spcPct val="0"/>
              </a:spcBef>
              <a:spcAft>
                <a:spcPct val="0"/>
              </a:spcAft>
            </a:pPr>
            <a:endParaRPr lang="en-US" dirty="0" smtClean="0">
              <a:solidFill>
                <a:srgbClr val="000000"/>
              </a:solidFill>
              <a:latin typeface="Calibri" pitchFamily="34" charset="0"/>
              <a:ea typeface="Times New Roman" pitchFamily="18" charset="0"/>
            </a:endParaRPr>
          </a:p>
          <a:p>
            <a:pPr lvl="0" algn="just" eaLnBrk="0" fontAlgn="base" hangingPunct="0">
              <a:spcBef>
                <a:spcPct val="0"/>
              </a:spcBef>
              <a:spcAft>
                <a:spcPct val="0"/>
              </a:spcAft>
            </a:pPr>
            <a:r>
              <a:rPr lang="en-US" b="1" dirty="0" smtClean="0">
                <a:solidFill>
                  <a:srgbClr val="0070C0"/>
                </a:solidFill>
                <a:latin typeface="Calibri" pitchFamily="34" charset="0"/>
                <a:ea typeface="Times New Roman" pitchFamily="18" charset="0"/>
              </a:rPr>
              <a:t>The convection current continues to distribute heat throughout the room until the  entire room is warm, and it is in equilibrium temperature.</a:t>
            </a:r>
          </a:p>
        </p:txBody>
      </p:sp>
      <p:sp>
        <p:nvSpPr>
          <p:cNvPr id="3" name="Rectangle 2"/>
          <p:cNvSpPr/>
          <p:nvPr/>
        </p:nvSpPr>
        <p:spPr>
          <a:xfrm>
            <a:off x="539552" y="260648"/>
            <a:ext cx="4014753" cy="461665"/>
          </a:xfrm>
          <a:prstGeom prst="rect">
            <a:avLst/>
          </a:prstGeom>
        </p:spPr>
        <p:txBody>
          <a:bodyPr wrap="none">
            <a:spAutoFit/>
          </a:bodyPr>
          <a:lstStyle/>
          <a:p>
            <a:pPr lvl="0" fontAlgn="base">
              <a:spcBef>
                <a:spcPct val="0"/>
              </a:spcBef>
              <a:spcAft>
                <a:spcPct val="0"/>
              </a:spcAft>
            </a:pPr>
            <a:r>
              <a:rPr lang="en-US" sz="2400" b="1" dirty="0" smtClean="0">
                <a:solidFill>
                  <a:srgbClr val="3399FF"/>
                </a:solidFill>
                <a:latin typeface="Calibri" pitchFamily="34" charset="0"/>
                <a:ea typeface="Times New Roman" pitchFamily="18" charset="0"/>
              </a:rPr>
              <a:t>2. CONVECTION (CONTINUED)</a:t>
            </a:r>
          </a:p>
        </p:txBody>
      </p:sp>
      <p:pic>
        <p:nvPicPr>
          <p:cNvPr id="53250" name="Picture 2" descr="http://t2.gstatic.com/images?q=tbn:ANd9GcT3YKcjp0VbG5UVhMaZz5daZ7lSfpyISj_tPbgGiB6UrwFNiFINgA"/>
          <p:cNvPicPr>
            <a:picLocks noChangeAspect="1" noChangeArrowheads="1"/>
          </p:cNvPicPr>
          <p:nvPr/>
        </p:nvPicPr>
        <p:blipFill>
          <a:blip r:embed="rId2" cstate="print"/>
          <a:srcRect/>
          <a:stretch>
            <a:fillRect/>
          </a:stretch>
        </p:blipFill>
        <p:spPr bwMode="auto">
          <a:xfrm>
            <a:off x="357158" y="3929066"/>
            <a:ext cx="4464496" cy="2678698"/>
          </a:xfrm>
          <a:prstGeom prst="rect">
            <a:avLst/>
          </a:prstGeom>
          <a:noFill/>
        </p:spPr>
      </p:pic>
      <p:pic>
        <p:nvPicPr>
          <p:cNvPr id="5" name="Picture 2" descr="http://www.john-guest.com/gfx/heatflow_radiator.jpg"/>
          <p:cNvPicPr>
            <a:picLocks noChangeAspect="1" noChangeArrowheads="1"/>
          </p:cNvPicPr>
          <p:nvPr/>
        </p:nvPicPr>
        <p:blipFill>
          <a:blip r:embed="rId3" cstate="print"/>
          <a:srcRect/>
          <a:stretch>
            <a:fillRect/>
          </a:stretch>
        </p:blipFill>
        <p:spPr bwMode="auto">
          <a:xfrm>
            <a:off x="5072066" y="4000504"/>
            <a:ext cx="3524248" cy="2581512"/>
          </a:xfrm>
          <a:prstGeom prst="rect">
            <a:avLst/>
          </a:prstGeom>
          <a:noFill/>
        </p:spPr>
      </p:pic>
      <p:sp>
        <p:nvSpPr>
          <p:cNvPr id="7" name="TextBox 6"/>
          <p:cNvSpPr txBox="1"/>
          <p:nvPr/>
        </p:nvSpPr>
        <p:spPr>
          <a:xfrm>
            <a:off x="323528" y="3645024"/>
            <a:ext cx="2160240" cy="338554"/>
          </a:xfrm>
          <a:prstGeom prst="rect">
            <a:avLst/>
          </a:prstGeom>
          <a:noFill/>
        </p:spPr>
        <p:txBody>
          <a:bodyPr wrap="square" rtlCol="0">
            <a:spAutoFit/>
          </a:bodyPr>
          <a:lstStyle/>
          <a:p>
            <a:r>
              <a:rPr lang="en-US" sz="1600" b="1" dirty="0" smtClean="0"/>
              <a:t>‘Thermal Buoyancy’</a:t>
            </a:r>
            <a:endParaRPr lang="en-GB" sz="1600" b="1"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1"/>
          <p:cNvSpPr>
            <a:spLocks noChangeArrowheads="1"/>
          </p:cNvSpPr>
          <p:nvPr/>
        </p:nvSpPr>
        <p:spPr bwMode="auto">
          <a:xfrm>
            <a:off x="142844" y="256194"/>
            <a:ext cx="8750206" cy="667875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3399FF"/>
                </a:solidFill>
                <a:effectLst/>
                <a:ea typeface="Times New Roman" pitchFamily="18" charset="0"/>
              </a:rPr>
              <a:t>3. RADIATION</a:t>
            </a: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sz="1400" b="0" i="0" u="none" strike="noStrike" cap="none" normalizeH="0" baseline="0" dirty="0" smtClean="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 typeface="Arial" pitchFamily="34" charset="0"/>
              <a:buChar char="•"/>
              <a:tabLst/>
            </a:pPr>
            <a:r>
              <a:rPr kumimoji="0" lang="en-US" sz="1600" b="0" i="0" u="none" strike="noStrike" cap="none" normalizeH="0" baseline="0" dirty="0" smtClean="0">
                <a:ln>
                  <a:noFill/>
                </a:ln>
                <a:solidFill>
                  <a:srgbClr val="000000"/>
                </a:solidFill>
                <a:effectLst/>
                <a:ea typeface="Times New Roman" pitchFamily="18" charset="0"/>
              </a:rPr>
              <a:t> We know that light energy and heat energy travel from the sun to the earth through space, which is an</a:t>
            </a:r>
          </a:p>
          <a:p>
            <a:pPr marL="0" marR="0" lvl="0" indent="0" algn="just" defTabSz="914400" rtl="0" eaLnBrk="0" fontAlgn="base" latinLnBrk="0" hangingPunct="0">
              <a:lnSpc>
                <a:spcPct val="100000"/>
              </a:lnSpc>
              <a:spcBef>
                <a:spcPct val="0"/>
              </a:spcBef>
              <a:spcAft>
                <a:spcPct val="0"/>
              </a:spcAft>
              <a:buClrTx/>
              <a:buSzTx/>
              <a:tabLst/>
            </a:pPr>
            <a:r>
              <a:rPr lang="en-US" sz="1600" dirty="0" smtClean="0">
                <a:solidFill>
                  <a:srgbClr val="000000"/>
                </a:solidFill>
                <a:ea typeface="Times New Roman" pitchFamily="18" charset="0"/>
              </a:rPr>
              <a:t>   </a:t>
            </a:r>
            <a:r>
              <a:rPr kumimoji="0" lang="en-US" sz="1600" b="0" i="0" u="none" strike="noStrike" cap="none" normalizeH="0" baseline="0" dirty="0" smtClean="0">
                <a:ln>
                  <a:noFill/>
                </a:ln>
                <a:solidFill>
                  <a:srgbClr val="000000"/>
                </a:solidFill>
                <a:effectLst/>
                <a:ea typeface="Times New Roman" pitchFamily="18" charset="0"/>
              </a:rPr>
              <a:t>almost perfect vacuum. </a:t>
            </a:r>
          </a:p>
          <a:p>
            <a:pPr marL="0" marR="0" lvl="0" indent="0" algn="just" defTabSz="914400" rtl="0" eaLnBrk="0" fontAlgn="base" latinLnBrk="0" hangingPunct="0">
              <a:lnSpc>
                <a:spcPct val="100000"/>
              </a:lnSpc>
              <a:spcBef>
                <a:spcPct val="0"/>
              </a:spcBef>
              <a:spcAft>
                <a:spcPct val="0"/>
              </a:spcAft>
              <a:buClrTx/>
              <a:buSzTx/>
              <a:tabLst/>
            </a:pPr>
            <a:endParaRPr kumimoji="0" lang="en-US" sz="1600" b="0" i="0" u="none" strike="noStrike" cap="none" normalizeH="0" baseline="0" dirty="0" smtClean="0">
              <a:ln>
                <a:noFill/>
              </a:ln>
              <a:solidFill>
                <a:srgbClr val="000000"/>
              </a:solidFill>
              <a:effectLst/>
              <a:ea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1600" b="0" i="0" u="none" strike="noStrike" cap="none" normalizeH="0" baseline="0" dirty="0" smtClean="0">
                <a:ln>
                  <a:noFill/>
                </a:ln>
                <a:solidFill>
                  <a:srgbClr val="000000"/>
                </a:solidFill>
                <a:effectLst/>
                <a:ea typeface="Times New Roman" pitchFamily="18" charset="0"/>
              </a:rPr>
              <a:t>  These forms of energy, travelling without the aid of molecular collisions, are transferred from the sun</a:t>
            </a:r>
          </a:p>
          <a:p>
            <a:pPr marL="0" marR="0" lvl="0" indent="0" algn="just" defTabSz="914400" rtl="0" eaLnBrk="0" fontAlgn="base" latinLnBrk="0" hangingPunct="0">
              <a:lnSpc>
                <a:spcPct val="100000"/>
              </a:lnSpc>
              <a:spcBef>
                <a:spcPct val="0"/>
              </a:spcBef>
              <a:spcAft>
                <a:spcPct val="0"/>
              </a:spcAft>
              <a:buClrTx/>
              <a:buSzTx/>
              <a:buFontTx/>
              <a:buNone/>
              <a:tabLst/>
            </a:pPr>
            <a:r>
              <a:rPr lang="en-US" sz="1600" dirty="0" smtClean="0">
                <a:solidFill>
                  <a:srgbClr val="000000"/>
                </a:solidFill>
                <a:ea typeface="Times New Roman" pitchFamily="18" charset="0"/>
              </a:rPr>
              <a:t> </a:t>
            </a:r>
            <a:r>
              <a:rPr kumimoji="0" lang="en-US" sz="1600" b="0" i="0" u="none" strike="noStrike" cap="none" normalizeH="0" baseline="0" dirty="0" smtClean="0">
                <a:ln>
                  <a:noFill/>
                </a:ln>
                <a:solidFill>
                  <a:srgbClr val="000000"/>
                </a:solidFill>
                <a:effectLst/>
                <a:ea typeface="Times New Roman" pitchFamily="18" charset="0"/>
              </a:rPr>
              <a:t>  to the earth by radiation, that is, </a:t>
            </a:r>
            <a:r>
              <a:rPr kumimoji="0" lang="en-US" sz="2000" b="1" i="0" u="none" strike="noStrike" cap="none" normalizeH="0" baseline="0" dirty="0" smtClean="0">
                <a:ln>
                  <a:noFill/>
                </a:ln>
                <a:solidFill>
                  <a:srgbClr val="0070C0"/>
                </a:solidFill>
                <a:effectLst/>
                <a:ea typeface="Times New Roman" pitchFamily="18" charset="0"/>
              </a:rPr>
              <a:t>by means of rays, or waves</a:t>
            </a:r>
            <a:r>
              <a:rPr kumimoji="0" lang="en-US" sz="2000" b="0" i="0" u="none" strike="noStrike" cap="none" normalizeH="0" baseline="0" dirty="0" smtClean="0">
                <a:ln>
                  <a:noFill/>
                </a:ln>
                <a:solidFill>
                  <a:srgbClr val="000000"/>
                </a:solidFill>
                <a:effectLst/>
                <a:ea typeface="Times New Roman" pitchFamily="18" charset="0"/>
              </a:rPr>
              <a:t>. </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smtClean="0">
              <a:ln>
                <a:noFill/>
              </a:ln>
              <a:solidFill>
                <a:srgbClr val="000000"/>
              </a:solidFill>
              <a:effectLst/>
              <a:ea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 typeface="Arial" pitchFamily="34" charset="0"/>
              <a:buChar char="•"/>
              <a:tabLst/>
            </a:pPr>
            <a:r>
              <a:rPr kumimoji="0" lang="en-US" sz="1600" b="0" i="0" u="none" strike="noStrike" cap="none" normalizeH="0" baseline="0" dirty="0" smtClean="0">
                <a:ln>
                  <a:noFill/>
                </a:ln>
                <a:solidFill>
                  <a:srgbClr val="000000"/>
                </a:solidFill>
                <a:effectLst/>
                <a:ea typeface="Times New Roman" pitchFamily="18" charset="0"/>
              </a:rPr>
              <a:t> </a:t>
            </a:r>
            <a:r>
              <a:rPr kumimoji="0" lang="en-US" sz="1600" i="0" u="none" strike="noStrike" cap="none" normalizeH="0" baseline="0" dirty="0" smtClean="0">
                <a:ln>
                  <a:noFill/>
                </a:ln>
                <a:effectLst/>
                <a:ea typeface="Times New Roman" pitchFamily="18" charset="0"/>
              </a:rPr>
              <a:t>You can understand this method of heat transfer by standing a short distance from an open fire or</a:t>
            </a:r>
          </a:p>
          <a:p>
            <a:pPr marL="0" marR="0" lvl="0" indent="0" algn="just" defTabSz="914400" rtl="0" eaLnBrk="0" fontAlgn="base" latinLnBrk="0" hangingPunct="0">
              <a:lnSpc>
                <a:spcPct val="100000"/>
              </a:lnSpc>
              <a:spcBef>
                <a:spcPct val="0"/>
              </a:spcBef>
              <a:spcAft>
                <a:spcPct val="0"/>
              </a:spcAft>
              <a:buClrTx/>
              <a:buSzTx/>
              <a:tabLst/>
            </a:pPr>
            <a:r>
              <a:rPr lang="en-US" sz="1600" dirty="0">
                <a:ea typeface="Times New Roman" pitchFamily="18" charset="0"/>
              </a:rPr>
              <a:t> </a:t>
            </a:r>
            <a:r>
              <a:rPr lang="en-US" sz="1600" dirty="0" smtClean="0">
                <a:ea typeface="Times New Roman" pitchFamily="18" charset="0"/>
              </a:rPr>
              <a:t> </a:t>
            </a:r>
            <a:r>
              <a:rPr kumimoji="0" lang="en-US" sz="1600" i="0" u="none" strike="noStrike" cap="none" normalizeH="0" baseline="0" dirty="0" smtClean="0">
                <a:ln>
                  <a:noFill/>
                </a:ln>
                <a:effectLst/>
                <a:ea typeface="Times New Roman" pitchFamily="18" charset="0"/>
              </a:rPr>
              <a:t> by </a:t>
            </a:r>
            <a:r>
              <a:rPr lang="en-US" sz="1600" dirty="0" smtClean="0">
                <a:ea typeface="Times New Roman" pitchFamily="18" charset="0"/>
              </a:rPr>
              <a:t> </a:t>
            </a:r>
            <a:r>
              <a:rPr kumimoji="0" lang="en-US" sz="1600" i="0" u="none" strike="noStrike" cap="none" normalizeH="0" baseline="0" dirty="0" smtClean="0">
                <a:ln>
                  <a:noFill/>
                </a:ln>
                <a:effectLst/>
                <a:ea typeface="Times New Roman" pitchFamily="18" charset="0"/>
              </a:rPr>
              <a:t> placing your hand a little to one side of a hot radiator.</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sz="1600" b="1" i="0" u="none" strike="noStrike" cap="none" normalizeH="0" baseline="0" dirty="0" smtClean="0">
              <a:ln>
                <a:noFill/>
              </a:ln>
              <a:solidFill>
                <a:srgbClr val="0070C0"/>
              </a:solidFill>
              <a:effectLst/>
              <a:ea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 typeface="Arial" pitchFamily="34" charset="0"/>
              <a:buChar char="•"/>
              <a:tabLst/>
            </a:pPr>
            <a:r>
              <a:rPr kumimoji="0" lang="en-US" sz="1600" b="0" i="0" u="none" strike="noStrike" cap="none" normalizeH="0" baseline="0" dirty="0" smtClean="0">
                <a:ln>
                  <a:noFill/>
                </a:ln>
                <a:solidFill>
                  <a:srgbClr val="000000"/>
                </a:solidFill>
                <a:effectLst/>
                <a:ea typeface="Times New Roman" pitchFamily="18" charset="0"/>
              </a:rPr>
              <a:t> Since neither source of heat is being touched, you cannot receive heat by </a:t>
            </a:r>
            <a:r>
              <a:rPr kumimoji="0" lang="en-US" sz="1600" b="1" i="0" u="none" strike="noStrike" cap="none" normalizeH="0" baseline="0" dirty="0" smtClean="0">
                <a:ln>
                  <a:noFill/>
                </a:ln>
                <a:solidFill>
                  <a:srgbClr val="0070C0"/>
                </a:solidFill>
                <a:effectLst/>
                <a:ea typeface="Times New Roman" pitchFamily="18" charset="0"/>
              </a:rPr>
              <a:t>conduction. </a:t>
            </a:r>
          </a:p>
          <a:p>
            <a:pPr marL="0" marR="0" lvl="0" indent="0" algn="just" defTabSz="914400" rtl="0" eaLnBrk="0" fontAlgn="base" latinLnBrk="0" hangingPunct="0">
              <a:lnSpc>
                <a:spcPct val="100000"/>
              </a:lnSpc>
              <a:spcBef>
                <a:spcPct val="0"/>
              </a:spcBef>
              <a:spcAft>
                <a:spcPct val="0"/>
              </a:spcAft>
              <a:buClrTx/>
              <a:buSzTx/>
              <a:tabLst/>
            </a:pPr>
            <a:r>
              <a:rPr lang="en-US" sz="1600" b="1" dirty="0" smtClean="0">
                <a:solidFill>
                  <a:srgbClr val="0070C0"/>
                </a:solidFill>
                <a:ea typeface="Times New Roman" pitchFamily="18" charset="0"/>
              </a:rPr>
              <a:t>  </a:t>
            </a:r>
            <a:r>
              <a:rPr kumimoji="0" lang="en-US" sz="1600" b="0" i="0" u="none" strike="noStrike" cap="none" normalizeH="0" baseline="0" dirty="0" smtClean="0">
                <a:ln>
                  <a:noFill/>
                </a:ln>
                <a:solidFill>
                  <a:srgbClr val="000000"/>
                </a:solidFill>
                <a:effectLst/>
                <a:ea typeface="Times New Roman" pitchFamily="18" charset="0"/>
              </a:rPr>
              <a:t>Since warm air rises vertically from the heat source, the heat cannot reach you by </a:t>
            </a:r>
            <a:r>
              <a:rPr kumimoji="0" lang="en-US" sz="1600" b="1" i="0" u="none" strike="noStrike" cap="none" normalizeH="0" baseline="0" dirty="0" smtClean="0">
                <a:ln>
                  <a:noFill/>
                </a:ln>
                <a:solidFill>
                  <a:srgbClr val="0070C0"/>
                </a:solidFill>
                <a:effectLst/>
                <a:ea typeface="Times New Roman" pitchFamily="18" charset="0"/>
              </a:rPr>
              <a:t>convection</a:t>
            </a:r>
            <a:r>
              <a:rPr kumimoji="0" lang="en-US" sz="1600" b="0" i="0" u="none" strike="noStrike" cap="none" normalizeH="0" baseline="0" dirty="0" smtClean="0">
                <a:ln>
                  <a:noFill/>
                </a:ln>
                <a:solidFill>
                  <a:srgbClr val="000000"/>
                </a:solidFill>
                <a:effectLst/>
                <a:ea typeface="Times New Roman" pitchFamily="18" charset="0"/>
              </a:rPr>
              <a:t>.</a:t>
            </a:r>
          </a:p>
          <a:p>
            <a:pPr marL="0" marR="0" lvl="0" indent="0" algn="just" defTabSz="914400" rtl="0" eaLnBrk="0" fontAlgn="base" latinLnBrk="0" hangingPunct="0">
              <a:lnSpc>
                <a:spcPct val="100000"/>
              </a:lnSpc>
              <a:spcBef>
                <a:spcPct val="0"/>
              </a:spcBef>
              <a:spcAft>
                <a:spcPct val="0"/>
              </a:spcAft>
              <a:buClrTx/>
              <a:buSzTx/>
              <a:buFontTx/>
              <a:buNone/>
              <a:tabLst/>
            </a:pPr>
            <a:endParaRPr lang="en-US" sz="1600" dirty="0" smtClean="0">
              <a:solidFill>
                <a:srgbClr val="000000"/>
              </a:solidFill>
              <a:ea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 typeface="Arial" pitchFamily="34" charset="0"/>
              <a:buChar char="•"/>
              <a:tabLst/>
            </a:pPr>
            <a:r>
              <a:rPr kumimoji="0" lang="en-US" sz="1600" b="0" i="0" u="none" strike="noStrike" cap="none" normalizeH="0" baseline="0" dirty="0" smtClean="0">
                <a:ln>
                  <a:noFill/>
                </a:ln>
                <a:solidFill>
                  <a:srgbClr val="000000"/>
                </a:solidFill>
                <a:effectLst/>
                <a:ea typeface="Times New Roman" pitchFamily="18" charset="0"/>
              </a:rPr>
              <a:t> The heat that is transferred to you from the fire or radiator reaches you by </a:t>
            </a:r>
            <a:r>
              <a:rPr kumimoji="0" lang="en-US" sz="1600" b="1" i="0" u="none" strike="noStrike" cap="none" normalizeH="0" baseline="0" dirty="0" smtClean="0">
                <a:ln>
                  <a:noFill/>
                </a:ln>
                <a:solidFill>
                  <a:srgbClr val="0070C0"/>
                </a:solidFill>
                <a:effectLst/>
                <a:ea typeface="Times New Roman" pitchFamily="18" charset="0"/>
              </a:rPr>
              <a:t>radiation</a:t>
            </a:r>
            <a:r>
              <a:rPr kumimoji="0" lang="en-US" sz="1600" b="0" i="0" u="none" strike="noStrike" cap="none" normalizeH="0" baseline="0" dirty="0" smtClean="0">
                <a:ln>
                  <a:noFill/>
                </a:ln>
                <a:solidFill>
                  <a:srgbClr val="000000"/>
                </a:solidFill>
                <a:effectLst/>
                <a:ea typeface="Times New Roman" pitchFamily="18" charset="0"/>
              </a:rPr>
              <a:t>.</a:t>
            </a:r>
          </a:p>
          <a:p>
            <a:pPr marL="0" marR="0" lvl="0" indent="0" algn="just" defTabSz="914400" rtl="0" eaLnBrk="0" fontAlgn="base" latinLnBrk="0" hangingPunct="0">
              <a:lnSpc>
                <a:spcPct val="100000"/>
              </a:lnSpc>
              <a:spcBef>
                <a:spcPct val="0"/>
              </a:spcBef>
              <a:spcAft>
                <a:spcPct val="0"/>
              </a:spcAft>
              <a:buClrTx/>
              <a:buSzTx/>
              <a:buFontTx/>
              <a:buNone/>
              <a:tabLst/>
            </a:pPr>
            <a:endParaRPr lang="en-US" sz="1600" dirty="0">
              <a:solidFill>
                <a:srgbClr val="000000"/>
              </a:solidFill>
            </a:endParaRPr>
          </a:p>
          <a:p>
            <a:pPr marL="0" marR="0" lvl="0" indent="0" algn="just" defTabSz="914400" rtl="0" eaLnBrk="0" fontAlgn="base" latinLnBrk="0" hangingPunct="0">
              <a:lnSpc>
                <a:spcPct val="100000"/>
              </a:lnSpc>
              <a:spcBef>
                <a:spcPct val="0"/>
              </a:spcBef>
              <a:spcAft>
                <a:spcPct val="0"/>
              </a:spcAft>
              <a:buClrTx/>
              <a:buSzTx/>
              <a:tabLst/>
            </a:pPr>
            <a:endParaRPr kumimoji="0" lang="en-US" sz="1600" b="0" i="0" u="none" strike="noStrike" cap="none" normalizeH="0" baseline="0" dirty="0" smtClean="0">
              <a:ln>
                <a:noFill/>
              </a:ln>
              <a:solidFill>
                <a:srgbClr val="000000"/>
              </a:solidFill>
              <a:effectLst/>
              <a:ea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 typeface="Arial" pitchFamily="34" charset="0"/>
              <a:buChar char="•"/>
              <a:tabLst/>
            </a:pPr>
            <a:r>
              <a:rPr kumimoji="0" lang="en-US" sz="1600" b="0" i="0" u="none" strike="noStrike" cap="none" normalizeH="0" baseline="0" dirty="0" smtClean="0">
                <a:ln>
                  <a:noFill/>
                </a:ln>
                <a:solidFill>
                  <a:srgbClr val="000000"/>
                </a:solidFill>
                <a:effectLst/>
                <a:ea typeface="Times New Roman" pitchFamily="18" charset="0"/>
              </a:rPr>
              <a:t> </a:t>
            </a:r>
            <a:r>
              <a:rPr kumimoji="0" lang="en-US" sz="1600" b="1" i="0" u="none" strike="noStrike" cap="none" normalizeH="0" baseline="0" dirty="0" smtClean="0">
                <a:ln>
                  <a:noFill/>
                </a:ln>
                <a:solidFill>
                  <a:srgbClr val="0070C0"/>
                </a:solidFill>
                <a:effectLst/>
                <a:ea typeface="Times New Roman" pitchFamily="18" charset="0"/>
              </a:rPr>
              <a:t>In warm climates, </a:t>
            </a:r>
            <a:r>
              <a:rPr lang="en-US" sz="1600" b="1" dirty="0" smtClean="0">
                <a:solidFill>
                  <a:srgbClr val="0070C0"/>
                </a:solidFill>
                <a:ea typeface="Times New Roman" pitchFamily="18" charset="0"/>
              </a:rPr>
              <a:t>light colours</a:t>
            </a:r>
            <a:r>
              <a:rPr kumimoji="0" lang="en-US" sz="1600" b="1" i="0" u="none" strike="noStrike" cap="none" normalizeH="0" baseline="0" dirty="0" smtClean="0">
                <a:ln>
                  <a:noFill/>
                </a:ln>
                <a:solidFill>
                  <a:srgbClr val="0070C0"/>
                </a:solidFill>
                <a:effectLst/>
                <a:ea typeface="Times New Roman" pitchFamily="18" charset="0"/>
              </a:rPr>
              <a:t> which reflects the radiant heat of the sun </a:t>
            </a:r>
            <a:r>
              <a:rPr lang="en-US" sz="1600" b="1" dirty="0" smtClean="0">
                <a:solidFill>
                  <a:srgbClr val="0070C0"/>
                </a:solidFill>
                <a:ea typeface="Times New Roman" pitchFamily="18" charset="0"/>
              </a:rPr>
              <a:t>are </a:t>
            </a:r>
            <a:r>
              <a:rPr kumimoji="0" lang="en-US" sz="1600" b="1" i="0" u="none" strike="noStrike" cap="none" normalizeH="0" baseline="0" dirty="0" smtClean="0">
                <a:ln>
                  <a:noFill/>
                </a:ln>
                <a:solidFill>
                  <a:srgbClr val="0070C0"/>
                </a:solidFill>
                <a:effectLst/>
                <a:ea typeface="Times New Roman" pitchFamily="18" charset="0"/>
              </a:rPr>
              <a:t>cooler than dark</a:t>
            </a:r>
          </a:p>
          <a:p>
            <a:pPr marL="0" marR="0" lvl="0" indent="0" algn="just" defTabSz="914400" rtl="0" eaLnBrk="0" fontAlgn="base" latinLnBrk="0" hangingPunct="0">
              <a:lnSpc>
                <a:spcPct val="100000"/>
              </a:lnSpc>
              <a:spcBef>
                <a:spcPct val="0"/>
              </a:spcBef>
              <a:spcAft>
                <a:spcPct val="0"/>
              </a:spcAft>
              <a:buClrTx/>
              <a:buSzTx/>
              <a:tabLst/>
            </a:pPr>
            <a:r>
              <a:rPr lang="en-US" sz="1600" b="1" dirty="0">
                <a:solidFill>
                  <a:srgbClr val="0070C0"/>
                </a:solidFill>
                <a:ea typeface="Times New Roman" pitchFamily="18" charset="0"/>
              </a:rPr>
              <a:t> </a:t>
            </a:r>
            <a:r>
              <a:rPr kumimoji="0" lang="en-US" sz="1600" b="1" i="0" u="none" strike="noStrike" cap="none" normalizeH="0" baseline="0" dirty="0" smtClean="0">
                <a:ln>
                  <a:noFill/>
                </a:ln>
                <a:solidFill>
                  <a:srgbClr val="0070C0"/>
                </a:solidFill>
                <a:effectLst/>
                <a:ea typeface="Times New Roman" pitchFamily="18" charset="0"/>
              </a:rPr>
              <a:t> colours </a:t>
            </a:r>
            <a:r>
              <a:rPr lang="en-US" sz="1600" b="1" dirty="0" smtClean="0">
                <a:solidFill>
                  <a:srgbClr val="0070C0"/>
                </a:solidFill>
                <a:ea typeface="Times New Roman" pitchFamily="18" charset="0"/>
              </a:rPr>
              <a:t> </a:t>
            </a:r>
            <a:r>
              <a:rPr kumimoji="0" lang="en-US" sz="1600" b="1" i="0" u="none" strike="noStrike" cap="none" normalizeH="0" baseline="0" dirty="0" smtClean="0">
                <a:ln>
                  <a:noFill/>
                </a:ln>
                <a:solidFill>
                  <a:srgbClr val="0070C0"/>
                </a:solidFill>
                <a:effectLst/>
                <a:ea typeface="Times New Roman" pitchFamily="18" charset="0"/>
              </a:rPr>
              <a:t>which quickly absorbs the radiant heat.</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 typeface="Arial" pitchFamily="34" charset="0"/>
              <a:buChar char="•"/>
              <a:tabLst/>
            </a:pPr>
            <a:r>
              <a:rPr kumimoji="0" lang="en-US" sz="1600" b="1" i="0" u="none" strike="noStrike" cap="none" normalizeH="0" baseline="0" dirty="0" smtClean="0">
                <a:ln>
                  <a:noFill/>
                </a:ln>
                <a:solidFill>
                  <a:srgbClr val="0070C0"/>
                </a:solidFill>
                <a:effectLst/>
                <a:ea typeface="Times New Roman" pitchFamily="18" charset="0"/>
              </a:rPr>
              <a:t> </a:t>
            </a:r>
            <a:r>
              <a:rPr kumimoji="0" lang="en-US" b="1" i="0" u="none" strike="noStrike" cap="none" normalizeH="0" baseline="0" dirty="0" smtClean="0">
                <a:ln>
                  <a:noFill/>
                </a:ln>
                <a:solidFill>
                  <a:srgbClr val="0070C0"/>
                </a:solidFill>
                <a:effectLst/>
                <a:ea typeface="Times New Roman" pitchFamily="18" charset="0"/>
              </a:rPr>
              <a:t>Bodies that are shiny and smooth do not absorb heat readily…</a:t>
            </a:r>
            <a:r>
              <a:rPr lang="en-US" b="1" dirty="0" smtClean="0">
                <a:solidFill>
                  <a:srgbClr val="0070C0"/>
                </a:solidFill>
                <a:ea typeface="Times New Roman" pitchFamily="18" charset="0"/>
              </a:rPr>
              <a:t>  </a:t>
            </a:r>
          </a:p>
          <a:p>
            <a:pPr marL="0" marR="0" lvl="0" indent="0" algn="just" defTabSz="914400" rtl="0" eaLnBrk="0" fontAlgn="base" latinLnBrk="0" hangingPunct="0">
              <a:lnSpc>
                <a:spcPct val="100000"/>
              </a:lnSpc>
              <a:spcBef>
                <a:spcPct val="0"/>
              </a:spcBef>
              <a:spcAft>
                <a:spcPct val="0"/>
              </a:spcAft>
              <a:buClrTx/>
              <a:buSzTx/>
              <a:tabLst/>
            </a:pPr>
            <a:r>
              <a:rPr lang="en-US" b="1" dirty="0" smtClean="0">
                <a:solidFill>
                  <a:srgbClr val="0070C0"/>
                </a:solidFill>
                <a:ea typeface="Times New Roman" pitchFamily="18" charset="0"/>
              </a:rPr>
              <a:t>  </a:t>
            </a:r>
            <a:r>
              <a:rPr kumimoji="0" lang="en-US" b="1" i="0" u="none" strike="noStrike" cap="none" normalizeH="0" baseline="0" dirty="0" smtClean="0">
                <a:ln>
                  <a:noFill/>
                </a:ln>
                <a:solidFill>
                  <a:srgbClr val="0070C0"/>
                </a:solidFill>
                <a:effectLst/>
                <a:ea typeface="Times New Roman" pitchFamily="18" charset="0"/>
              </a:rPr>
              <a:t>Instead, these bodies reflect heat. </a:t>
            </a:r>
          </a:p>
          <a:p>
            <a:pPr marL="0" marR="0" lvl="0" indent="0" algn="just" defTabSz="914400" rtl="0" eaLnBrk="0" fontAlgn="base" latinLnBrk="0" hangingPunct="0">
              <a:lnSpc>
                <a:spcPct val="100000"/>
              </a:lnSpc>
              <a:spcBef>
                <a:spcPct val="0"/>
              </a:spcBef>
              <a:spcAft>
                <a:spcPct val="0"/>
              </a:spcAft>
              <a:buClrTx/>
              <a:buSzTx/>
              <a:buFontTx/>
              <a:buNone/>
              <a:tabLst/>
            </a:pPr>
            <a:endParaRPr lang="en-US" sz="1600" dirty="0" smtClean="0">
              <a:solidFill>
                <a:srgbClr val="000000"/>
              </a:solidFill>
              <a:ea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smtClean="0">
              <a:ln>
                <a:noFill/>
              </a:ln>
              <a:solidFill>
                <a:srgbClr val="000000"/>
              </a:solidFill>
              <a:effectLst/>
              <a:ea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lang="en-US" sz="1600" dirty="0" smtClean="0">
              <a:solidFill>
                <a:srgbClr val="000000"/>
              </a:solidFill>
              <a:ea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sz="1400" b="0" i="0" u="none" strike="noStrike" cap="none" normalizeH="0" baseline="0" dirty="0" smtClean="0">
              <a:ln>
                <a:noFill/>
              </a:ln>
              <a:solidFill>
                <a:srgbClr val="000000"/>
              </a:solidFill>
              <a:effectLst/>
              <a:ea typeface="Times New Roman"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8" name="Picture 4" descr="http://cms.esi.info/Media/productImages/Warmafloor_HowUFHworks_1.jpg"/>
          <p:cNvPicPr>
            <a:picLocks noChangeAspect="1" noChangeArrowheads="1"/>
          </p:cNvPicPr>
          <p:nvPr/>
        </p:nvPicPr>
        <p:blipFill>
          <a:blip r:embed="rId2" cstate="print"/>
          <a:srcRect/>
          <a:stretch>
            <a:fillRect/>
          </a:stretch>
        </p:blipFill>
        <p:spPr bwMode="auto">
          <a:xfrm>
            <a:off x="4714876" y="3214686"/>
            <a:ext cx="4029799" cy="3333743"/>
          </a:xfrm>
          <a:prstGeom prst="rect">
            <a:avLst/>
          </a:prstGeom>
          <a:noFill/>
        </p:spPr>
      </p:pic>
      <p:pic>
        <p:nvPicPr>
          <p:cNvPr id="26630" name="Picture 6" descr="http://www.diyexplore.com/wp-content/uploads/2011/10/electric-underfloor-heating-installation-252x300.jpg"/>
          <p:cNvPicPr>
            <a:picLocks noChangeAspect="1" noChangeArrowheads="1"/>
          </p:cNvPicPr>
          <p:nvPr/>
        </p:nvPicPr>
        <p:blipFill>
          <a:blip r:embed="rId3" cstate="print"/>
          <a:srcRect/>
          <a:stretch>
            <a:fillRect/>
          </a:stretch>
        </p:blipFill>
        <p:spPr bwMode="auto">
          <a:xfrm>
            <a:off x="5929322" y="285728"/>
            <a:ext cx="2400300" cy="2857500"/>
          </a:xfrm>
          <a:prstGeom prst="rect">
            <a:avLst/>
          </a:prstGeom>
          <a:noFill/>
        </p:spPr>
      </p:pic>
      <p:sp>
        <p:nvSpPr>
          <p:cNvPr id="6" name="TextBox 5"/>
          <p:cNvSpPr txBox="1"/>
          <p:nvPr/>
        </p:nvSpPr>
        <p:spPr>
          <a:xfrm>
            <a:off x="571472" y="1714488"/>
            <a:ext cx="4929222" cy="1815882"/>
          </a:xfrm>
          <a:prstGeom prst="rect">
            <a:avLst/>
          </a:prstGeom>
          <a:noFill/>
        </p:spPr>
        <p:txBody>
          <a:bodyPr wrap="square" rtlCol="0">
            <a:spAutoFit/>
          </a:bodyPr>
          <a:lstStyle/>
          <a:p>
            <a:r>
              <a:rPr lang="en-US" sz="2800" dirty="0" smtClean="0"/>
              <a:t>How do you think Under-floor heating compares to radiator heating for efficiency and comfort?</a:t>
            </a:r>
            <a:endParaRPr lang="en-US" sz="28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6628"/>
                                        </p:tgtEl>
                                        <p:attrNameLst>
                                          <p:attrName>style.visibility</p:attrName>
                                        </p:attrNameLst>
                                      </p:cBhvr>
                                      <p:to>
                                        <p:strVal val="visible"/>
                                      </p:to>
                                    </p:set>
                                    <p:anim calcmode="lin" valueType="num">
                                      <p:cBhvr additive="base">
                                        <p:cTn id="7" dur="500" fill="hold"/>
                                        <p:tgtEl>
                                          <p:spTgt spid="26628"/>
                                        </p:tgtEl>
                                        <p:attrNameLst>
                                          <p:attrName>ppt_x</p:attrName>
                                        </p:attrNameLst>
                                      </p:cBhvr>
                                      <p:tavLst>
                                        <p:tav tm="0">
                                          <p:val>
                                            <p:strVal val="#ppt_x"/>
                                          </p:val>
                                        </p:tav>
                                        <p:tav tm="100000">
                                          <p:val>
                                            <p:strVal val="#ppt_x"/>
                                          </p:val>
                                        </p:tav>
                                      </p:tavLst>
                                    </p:anim>
                                    <p:anim calcmode="lin" valueType="num">
                                      <p:cBhvr additive="base">
                                        <p:cTn id="8" dur="500" fill="hold"/>
                                        <p:tgtEl>
                                          <p:spTgt spid="266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116632"/>
            <a:ext cx="7920880" cy="1384995"/>
          </a:xfrm>
          <a:prstGeom prst="rect">
            <a:avLst/>
          </a:prstGeom>
        </p:spPr>
        <p:txBody>
          <a:bodyPr wrap="square">
            <a:spAutoFit/>
          </a:bodyPr>
          <a:lstStyle/>
          <a:p>
            <a:pPr lvl="0" algn="just" eaLnBrk="0" fontAlgn="base" hangingPunct="0">
              <a:spcBef>
                <a:spcPct val="0"/>
              </a:spcBef>
              <a:spcAft>
                <a:spcPct val="0"/>
              </a:spcAft>
            </a:pPr>
            <a:r>
              <a:rPr lang="en-US" sz="2400" b="1" dirty="0" smtClean="0">
                <a:solidFill>
                  <a:srgbClr val="0070C0"/>
                </a:solidFill>
                <a:ea typeface="Times New Roman" pitchFamily="18" charset="0"/>
              </a:rPr>
              <a:t>These principles (conduction, convection, radiation) are brought together in the thermos (vacuum) bottle:</a:t>
            </a:r>
          </a:p>
          <a:p>
            <a:pPr lvl="0" algn="just" eaLnBrk="0" fontAlgn="base" hangingPunct="0">
              <a:spcBef>
                <a:spcPct val="0"/>
              </a:spcBef>
              <a:spcAft>
                <a:spcPct val="0"/>
              </a:spcAft>
            </a:pPr>
            <a:endParaRPr lang="en-US" dirty="0" smtClean="0">
              <a:solidFill>
                <a:srgbClr val="000000"/>
              </a:solidFill>
              <a:ea typeface="Times New Roman" pitchFamily="18" charset="0"/>
            </a:endParaRPr>
          </a:p>
          <a:p>
            <a:pPr lvl="0" algn="just" eaLnBrk="0" fontAlgn="base" hangingPunct="0">
              <a:spcBef>
                <a:spcPct val="0"/>
              </a:spcBef>
              <a:spcAft>
                <a:spcPct val="0"/>
              </a:spcAft>
              <a:buFont typeface="Arial" pitchFamily="34" charset="0"/>
              <a:buChar char="•"/>
            </a:pPr>
            <a:r>
              <a:rPr lang="en-US" dirty="0" smtClean="0">
                <a:solidFill>
                  <a:srgbClr val="000000"/>
                </a:solidFill>
                <a:ea typeface="Times New Roman" pitchFamily="18" charset="0"/>
              </a:rPr>
              <a:t> </a:t>
            </a:r>
            <a:endParaRPr lang="en-US" dirty="0" smtClean="0"/>
          </a:p>
        </p:txBody>
      </p:sp>
      <p:pic>
        <p:nvPicPr>
          <p:cNvPr id="40962" name="Picture 2" descr="http://t2.gstatic.com/images?q=tbn:ANd9GcSf-qf71iFk_SIUXur__TtIG8CWaWiEYefQsliG1fMF4eUO31kT"/>
          <p:cNvPicPr>
            <a:picLocks noChangeAspect="1" noChangeArrowheads="1"/>
          </p:cNvPicPr>
          <p:nvPr/>
        </p:nvPicPr>
        <p:blipFill>
          <a:blip r:embed="rId2" cstate="print"/>
          <a:srcRect/>
          <a:stretch>
            <a:fillRect/>
          </a:stretch>
        </p:blipFill>
        <p:spPr bwMode="auto">
          <a:xfrm>
            <a:off x="6660232" y="2564904"/>
            <a:ext cx="2267744" cy="4104456"/>
          </a:xfrm>
          <a:prstGeom prst="rect">
            <a:avLst/>
          </a:prstGeom>
          <a:noFill/>
        </p:spPr>
      </p:pic>
      <p:sp>
        <p:nvSpPr>
          <p:cNvPr id="4" name="Rectangle 3"/>
          <p:cNvSpPr/>
          <p:nvPr/>
        </p:nvSpPr>
        <p:spPr>
          <a:xfrm>
            <a:off x="539552" y="1124744"/>
            <a:ext cx="5904656" cy="5355312"/>
          </a:xfrm>
          <a:prstGeom prst="rect">
            <a:avLst/>
          </a:prstGeom>
        </p:spPr>
        <p:txBody>
          <a:bodyPr wrap="square">
            <a:spAutoFit/>
          </a:bodyPr>
          <a:lstStyle/>
          <a:p>
            <a:pPr lvl="0" algn="just" eaLnBrk="0" fontAlgn="base" hangingPunct="0">
              <a:spcBef>
                <a:spcPct val="0"/>
              </a:spcBef>
              <a:spcAft>
                <a:spcPct val="0"/>
              </a:spcAft>
            </a:pPr>
            <a:r>
              <a:rPr lang="en-US" dirty="0" smtClean="0">
                <a:solidFill>
                  <a:srgbClr val="000000"/>
                </a:solidFill>
                <a:ea typeface="Times New Roman" pitchFamily="18" charset="0"/>
              </a:rPr>
              <a:t> Its constructed as to permit liquids to retain their temperatures for a long time. </a:t>
            </a:r>
          </a:p>
          <a:p>
            <a:pPr lvl="0" algn="just" eaLnBrk="0" fontAlgn="base" hangingPunct="0">
              <a:spcBef>
                <a:spcPct val="0"/>
              </a:spcBef>
              <a:spcAft>
                <a:spcPct val="0"/>
              </a:spcAft>
            </a:pPr>
            <a:endParaRPr lang="en-US" dirty="0" smtClean="0">
              <a:solidFill>
                <a:srgbClr val="000000"/>
              </a:solidFill>
              <a:ea typeface="Times New Roman" pitchFamily="18" charset="0"/>
            </a:endParaRPr>
          </a:p>
          <a:p>
            <a:pPr lvl="0" algn="just" eaLnBrk="0" fontAlgn="base" hangingPunct="0">
              <a:spcBef>
                <a:spcPct val="0"/>
              </a:spcBef>
              <a:spcAft>
                <a:spcPct val="0"/>
              </a:spcAft>
              <a:buFont typeface="Arial" pitchFamily="34" charset="0"/>
              <a:buChar char="•"/>
            </a:pPr>
            <a:r>
              <a:rPr lang="en-US" dirty="0" smtClean="0">
                <a:solidFill>
                  <a:srgbClr val="000000"/>
                </a:solidFill>
                <a:ea typeface="Times New Roman" pitchFamily="18" charset="0"/>
              </a:rPr>
              <a:t> It’s ‘double walled’, with a partial vacuum between the walls to prevent heat transfer by conduction or convection. </a:t>
            </a:r>
          </a:p>
          <a:p>
            <a:pPr lvl="0" algn="just" eaLnBrk="0" fontAlgn="base" hangingPunct="0">
              <a:spcBef>
                <a:spcPct val="0"/>
              </a:spcBef>
              <a:spcAft>
                <a:spcPct val="0"/>
              </a:spcAft>
            </a:pPr>
            <a:endParaRPr lang="en-US" dirty="0" smtClean="0">
              <a:solidFill>
                <a:srgbClr val="000000"/>
              </a:solidFill>
              <a:ea typeface="Times New Roman" pitchFamily="18" charset="0"/>
            </a:endParaRPr>
          </a:p>
          <a:p>
            <a:pPr lvl="0" algn="just" eaLnBrk="0" fontAlgn="base" hangingPunct="0">
              <a:spcBef>
                <a:spcPct val="0"/>
              </a:spcBef>
              <a:spcAft>
                <a:spcPct val="0"/>
              </a:spcAft>
              <a:buFont typeface="Arial" pitchFamily="34" charset="0"/>
              <a:buChar char="•"/>
            </a:pPr>
            <a:r>
              <a:rPr lang="en-US" dirty="0" smtClean="0">
                <a:solidFill>
                  <a:srgbClr val="000000"/>
                </a:solidFill>
                <a:ea typeface="Times New Roman" pitchFamily="18" charset="0"/>
              </a:rPr>
              <a:t> A cork / plastic stopper also reduces heat transfer by conduction. </a:t>
            </a:r>
          </a:p>
          <a:p>
            <a:pPr lvl="0" algn="just" eaLnBrk="0" fontAlgn="base" hangingPunct="0">
              <a:spcBef>
                <a:spcPct val="0"/>
              </a:spcBef>
              <a:spcAft>
                <a:spcPct val="0"/>
              </a:spcAft>
            </a:pPr>
            <a:endParaRPr lang="en-US" dirty="0" smtClean="0">
              <a:solidFill>
                <a:srgbClr val="000000"/>
              </a:solidFill>
              <a:ea typeface="Times New Roman" pitchFamily="18" charset="0"/>
            </a:endParaRPr>
          </a:p>
          <a:p>
            <a:pPr lvl="0" algn="just" eaLnBrk="0" fontAlgn="base" hangingPunct="0">
              <a:spcBef>
                <a:spcPct val="0"/>
              </a:spcBef>
              <a:spcAft>
                <a:spcPct val="0"/>
              </a:spcAft>
              <a:buFont typeface="Arial" pitchFamily="34" charset="0"/>
              <a:buChar char="•"/>
            </a:pPr>
            <a:r>
              <a:rPr lang="en-US" dirty="0" smtClean="0">
                <a:solidFill>
                  <a:srgbClr val="000000"/>
                </a:solidFill>
                <a:ea typeface="Times New Roman" pitchFamily="18" charset="0"/>
              </a:rPr>
              <a:t> The inner glass walls are silvered to reflect radiant heat back into the liquid, thereby minimizing heat loss by radiation. </a:t>
            </a:r>
          </a:p>
          <a:p>
            <a:pPr lvl="0" algn="just" eaLnBrk="0" fontAlgn="base" hangingPunct="0">
              <a:spcBef>
                <a:spcPct val="0"/>
              </a:spcBef>
              <a:spcAft>
                <a:spcPct val="0"/>
              </a:spcAft>
            </a:pPr>
            <a:endParaRPr lang="en-US" dirty="0" smtClean="0">
              <a:solidFill>
                <a:srgbClr val="000000"/>
              </a:solidFill>
              <a:ea typeface="Times New Roman" pitchFamily="18" charset="0"/>
            </a:endParaRPr>
          </a:p>
          <a:p>
            <a:pPr lvl="0" algn="just" eaLnBrk="0" fontAlgn="base" hangingPunct="0">
              <a:spcBef>
                <a:spcPct val="0"/>
              </a:spcBef>
              <a:spcAft>
                <a:spcPct val="0"/>
              </a:spcAft>
              <a:buFont typeface="Arial" pitchFamily="34" charset="0"/>
              <a:buChar char="•"/>
            </a:pPr>
            <a:r>
              <a:rPr lang="en-US" dirty="0" smtClean="0">
                <a:solidFill>
                  <a:srgbClr val="000000"/>
                </a:solidFill>
                <a:ea typeface="Times New Roman" pitchFamily="18" charset="0"/>
              </a:rPr>
              <a:t> Thus, a </a:t>
            </a:r>
            <a:r>
              <a:rPr lang="en-US" b="1" dirty="0" smtClean="0">
                <a:solidFill>
                  <a:srgbClr val="0070C0"/>
                </a:solidFill>
                <a:ea typeface="Times New Roman" pitchFamily="18" charset="0"/>
              </a:rPr>
              <a:t>hot liquid remains hot </a:t>
            </a:r>
            <a:r>
              <a:rPr lang="en-US" dirty="0" smtClean="0">
                <a:solidFill>
                  <a:srgbClr val="000000"/>
                </a:solidFill>
                <a:ea typeface="Times New Roman" pitchFamily="18" charset="0"/>
              </a:rPr>
              <a:t>because heat is lost very slowly. </a:t>
            </a:r>
          </a:p>
          <a:p>
            <a:pPr lvl="0" algn="just" eaLnBrk="0" fontAlgn="base" hangingPunct="0">
              <a:spcBef>
                <a:spcPct val="0"/>
              </a:spcBef>
              <a:spcAft>
                <a:spcPct val="0"/>
              </a:spcAft>
            </a:pPr>
            <a:endParaRPr lang="en-US" dirty="0" smtClean="0">
              <a:solidFill>
                <a:srgbClr val="000000"/>
              </a:solidFill>
              <a:ea typeface="Times New Roman" pitchFamily="18" charset="0"/>
            </a:endParaRPr>
          </a:p>
          <a:p>
            <a:pPr lvl="0" algn="just" eaLnBrk="0" fontAlgn="base" hangingPunct="0">
              <a:spcBef>
                <a:spcPct val="0"/>
              </a:spcBef>
              <a:spcAft>
                <a:spcPct val="0"/>
              </a:spcAft>
              <a:buFont typeface="Arial" pitchFamily="34" charset="0"/>
              <a:buChar char="•"/>
            </a:pPr>
            <a:r>
              <a:rPr lang="en-US" dirty="0" smtClean="0">
                <a:solidFill>
                  <a:srgbClr val="000000"/>
                </a:solidFill>
                <a:ea typeface="Times New Roman" pitchFamily="18" charset="0"/>
              </a:rPr>
              <a:t> A </a:t>
            </a:r>
            <a:r>
              <a:rPr lang="en-US" b="1" dirty="0" smtClean="0">
                <a:solidFill>
                  <a:srgbClr val="0070C0"/>
                </a:solidFill>
                <a:ea typeface="Times New Roman" pitchFamily="18" charset="0"/>
              </a:rPr>
              <a:t>cold liquid remains cold </a:t>
            </a:r>
            <a:r>
              <a:rPr lang="en-US" dirty="0" smtClean="0">
                <a:solidFill>
                  <a:srgbClr val="000000"/>
                </a:solidFill>
                <a:ea typeface="Times New Roman" pitchFamily="18" charset="0"/>
              </a:rPr>
              <a:t>in thermos bottles because outside heat enters very  slowly by conduction, convection, or radiation.</a:t>
            </a:r>
            <a:endParaRPr lang="en-US" dirty="0" smtClean="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9698" name="Rectangle 2"/>
          <p:cNvSpPr>
            <a:spLocks noChangeArrowheads="1"/>
          </p:cNvSpPr>
          <p:nvPr/>
        </p:nvSpPr>
        <p:spPr bwMode="auto">
          <a:xfrm>
            <a:off x="179512" y="764704"/>
            <a:ext cx="5112568" cy="5537079"/>
          </a:xfrm>
          <a:prstGeom prst="rect">
            <a:avLst/>
          </a:prstGeom>
          <a:solidFill>
            <a:srgbClr val="FFFFFF"/>
          </a:solidFill>
          <a:ln w="9525">
            <a:noFill/>
            <a:miter lim="800000"/>
            <a:headEnd/>
            <a:tailEnd/>
          </a:ln>
          <a:effectLst/>
        </p:spPr>
        <p:txBody>
          <a:bodyPr vert="horz" wrap="square" lIns="0" tIns="0" rIns="0" bIns="42849" numCol="1" anchor="ctr" anchorCtr="0" compatLnSpc="1">
            <a:prstTxWarp prst="textNoShape">
              <a:avLst/>
            </a:prstTxWarp>
            <a:spAutoFit/>
          </a:bodyPr>
          <a:lstStyle/>
          <a:p>
            <a:pPr lvl="0" algn="just" fontAlgn="base">
              <a:spcBef>
                <a:spcPct val="0"/>
              </a:spcBef>
              <a:spcAft>
                <a:spcPct val="0"/>
              </a:spcAft>
            </a:pPr>
            <a:r>
              <a:rPr kumimoji="0" lang="en-US" sz="1600" b="1" i="0" u="none" strike="noStrike" cap="none" normalizeH="0" baseline="0" dirty="0" smtClean="0">
                <a:ln>
                  <a:noFill/>
                </a:ln>
                <a:solidFill>
                  <a:srgbClr val="0070C0"/>
                </a:solidFill>
                <a:effectLst/>
                <a:latin typeface="Tahoma" pitchFamily="34" charset="0"/>
                <a:cs typeface="Tahoma" pitchFamily="34" charset="0"/>
              </a:rPr>
              <a:t>CONDUCTION</a:t>
            </a:r>
            <a:r>
              <a:rPr kumimoji="0" lang="en-US" sz="1400" b="0" i="0" u="none" strike="noStrike" cap="none" normalizeH="0" baseline="0" dirty="0" smtClean="0">
                <a:ln>
                  <a:noFill/>
                </a:ln>
                <a:solidFill>
                  <a:srgbClr val="504945"/>
                </a:solidFill>
                <a:effectLst/>
                <a:latin typeface="Tahoma" pitchFamily="34" charset="0"/>
                <a:cs typeface="Tahoma" pitchFamily="34" charset="0"/>
              </a:rPr>
              <a:t/>
            </a:r>
            <a:br>
              <a:rPr kumimoji="0" lang="en-US" sz="1400" b="0" i="0" u="none" strike="noStrike" cap="none" normalizeH="0" baseline="0" dirty="0" smtClean="0">
                <a:ln>
                  <a:noFill/>
                </a:ln>
                <a:solidFill>
                  <a:srgbClr val="504945"/>
                </a:solidFill>
                <a:effectLst/>
                <a:latin typeface="Tahoma" pitchFamily="34" charset="0"/>
                <a:cs typeface="Tahoma" pitchFamily="34" charset="0"/>
              </a:rPr>
            </a:br>
            <a:r>
              <a:rPr kumimoji="0" lang="en-US" sz="1600" b="0" i="0" u="none" strike="noStrike" cap="none" normalizeH="0" baseline="0" dirty="0" smtClean="0">
                <a:ln>
                  <a:noFill/>
                </a:ln>
                <a:effectLst/>
                <a:cs typeface="Tahoma" pitchFamily="34" charset="0"/>
              </a:rPr>
              <a:t>Conduction is the transfer of energy through solid matter from particle to particle. Heat is conducted through a solid material much the same way electricity is. </a:t>
            </a:r>
            <a:r>
              <a:rPr lang="en-US" sz="1600" b="1" dirty="0">
                <a:solidFill>
                  <a:srgbClr val="0070C0"/>
                </a:solidFill>
                <a:cs typeface="Tahoma" pitchFamily="34" charset="0"/>
              </a:rPr>
              <a:t>(Direct Touch)</a:t>
            </a:r>
            <a:r>
              <a:rPr lang="en-US" sz="1600" b="1" dirty="0">
                <a:solidFill>
                  <a:srgbClr val="0070C0"/>
                </a:solidFill>
                <a:latin typeface="Tahoma" pitchFamily="34" charset="0"/>
                <a:cs typeface="Tahoma" pitchFamily="34" charset="0"/>
              </a:rPr>
              <a:t/>
            </a:r>
            <a:br>
              <a:rPr lang="en-US" sz="1600" b="1" dirty="0">
                <a:solidFill>
                  <a:srgbClr val="0070C0"/>
                </a:solidFill>
                <a:latin typeface="Tahoma" pitchFamily="34" charset="0"/>
                <a:cs typeface="Tahoma" pitchFamily="34" charset="0"/>
              </a:rPr>
            </a:br>
            <a:r>
              <a:rPr kumimoji="0" lang="en-US" sz="1600" b="1" i="0" u="none" strike="noStrike" cap="none" normalizeH="0" baseline="0" dirty="0" smtClean="0">
                <a:ln>
                  <a:noFill/>
                </a:ln>
                <a:solidFill>
                  <a:srgbClr val="0070C0"/>
                </a:solidFill>
                <a:effectLst/>
                <a:cs typeface="Tahoma" pitchFamily="34" charset="0"/>
              </a:rPr>
              <a:t>Conduction is slowed</a:t>
            </a:r>
            <a:r>
              <a:rPr kumimoji="0" lang="en-US" sz="1600" b="1" i="0" u="none" strike="noStrike" cap="none" normalizeH="0" dirty="0" smtClean="0">
                <a:ln>
                  <a:noFill/>
                </a:ln>
                <a:solidFill>
                  <a:srgbClr val="0070C0"/>
                </a:solidFill>
                <a:effectLst/>
                <a:cs typeface="Tahoma" pitchFamily="34" charset="0"/>
              </a:rPr>
              <a:t> </a:t>
            </a:r>
            <a:r>
              <a:rPr kumimoji="0" lang="en-US" sz="1600" b="1" i="0" u="none" strike="noStrike" cap="none" normalizeH="0" baseline="0" dirty="0" smtClean="0">
                <a:ln>
                  <a:noFill/>
                </a:ln>
                <a:solidFill>
                  <a:srgbClr val="0070C0"/>
                </a:solidFill>
                <a:effectLst/>
                <a:cs typeface="Tahoma" pitchFamily="34" charset="0"/>
              </a:rPr>
              <a:t>by insulation</a:t>
            </a:r>
            <a:r>
              <a:rPr kumimoji="0" lang="en-US" sz="1600" b="0" i="0" u="none" strike="noStrike" cap="none" normalizeH="0" baseline="0" dirty="0" smtClean="0">
                <a:ln>
                  <a:noFill/>
                </a:ln>
                <a:effectLst/>
                <a:cs typeface="Tahoma" pitchFamily="34" charset="0"/>
              </a:rPr>
              <a:t>. </a:t>
            </a:r>
          </a:p>
          <a:p>
            <a:pPr lvl="0" algn="just" fontAlgn="base">
              <a:spcBef>
                <a:spcPct val="0"/>
              </a:spcBef>
              <a:spcAft>
                <a:spcPct val="0"/>
              </a:spcAft>
            </a:pPr>
            <a:endParaRPr kumimoji="0" lang="en-US" sz="1600" b="0" i="0" u="none" strike="noStrike" cap="none" normalizeH="0" baseline="0" dirty="0" smtClean="0">
              <a:ln>
                <a:noFill/>
              </a:ln>
              <a:effectLst/>
              <a:cs typeface="Tahoma" pitchFamily="34" charset="0"/>
            </a:endParaRPr>
          </a:p>
          <a:p>
            <a:pPr lvl="0" algn="just" fontAlgn="base">
              <a:spcBef>
                <a:spcPct val="0"/>
              </a:spcBef>
              <a:spcAft>
                <a:spcPct val="0"/>
              </a:spcAft>
            </a:pPr>
            <a:r>
              <a:rPr kumimoji="0" lang="en-US" sz="1600" b="1" i="0" u="none" strike="noStrike" cap="none" normalizeH="0" baseline="0" dirty="0" smtClean="0">
                <a:ln>
                  <a:noFill/>
                </a:ln>
                <a:solidFill>
                  <a:srgbClr val="0070C0"/>
                </a:solidFill>
                <a:effectLst/>
                <a:latin typeface="Tahoma" pitchFamily="34" charset="0"/>
                <a:cs typeface="Tahoma" pitchFamily="34" charset="0"/>
              </a:rPr>
              <a:t>CONVECTION</a:t>
            </a:r>
            <a:r>
              <a:rPr kumimoji="0" lang="en-US" sz="1400" b="0" i="0" u="none" strike="noStrike" cap="none" normalizeH="0" baseline="0" dirty="0" smtClean="0">
                <a:ln>
                  <a:noFill/>
                </a:ln>
                <a:solidFill>
                  <a:srgbClr val="504945"/>
                </a:solidFill>
                <a:effectLst/>
                <a:latin typeface="Tahoma" pitchFamily="34" charset="0"/>
                <a:cs typeface="Tahoma" pitchFamily="34" charset="0"/>
              </a:rPr>
              <a:t/>
            </a:r>
            <a:br>
              <a:rPr kumimoji="0" lang="en-US" sz="1400" b="0" i="0" u="none" strike="noStrike" cap="none" normalizeH="0" baseline="0" dirty="0" smtClean="0">
                <a:ln>
                  <a:noFill/>
                </a:ln>
                <a:solidFill>
                  <a:srgbClr val="504945"/>
                </a:solidFill>
                <a:effectLst/>
                <a:latin typeface="Tahoma" pitchFamily="34" charset="0"/>
                <a:cs typeface="Tahoma" pitchFamily="34" charset="0"/>
              </a:rPr>
            </a:br>
            <a:r>
              <a:rPr kumimoji="0" lang="en-US" sz="1600" b="0" i="0" u="none" strike="noStrike" cap="none" normalizeH="0" baseline="0" dirty="0" smtClean="0">
                <a:ln>
                  <a:noFill/>
                </a:ln>
                <a:effectLst/>
                <a:cs typeface="Calibri" pitchFamily="34" charset="0"/>
              </a:rPr>
              <a:t>Convection is the transfer of heat energy through a gas or liquid by movement of currents. Heat is carried by the fluid. When warm air comes out of a radiator, it rises. This action is called </a:t>
            </a:r>
            <a:r>
              <a:rPr lang="en-US" sz="1600" b="1" dirty="0">
                <a:solidFill>
                  <a:srgbClr val="0070C0"/>
                </a:solidFill>
                <a:cs typeface="Calibri" pitchFamily="34" charset="0"/>
              </a:rPr>
              <a:t>T</a:t>
            </a:r>
            <a:r>
              <a:rPr kumimoji="0" lang="en-US" sz="1600" b="1" i="0" u="none" strike="noStrike" cap="none" normalizeH="0" baseline="0" dirty="0" smtClean="0">
                <a:ln>
                  <a:noFill/>
                </a:ln>
                <a:solidFill>
                  <a:srgbClr val="0070C0"/>
                </a:solidFill>
                <a:effectLst/>
                <a:cs typeface="Calibri" pitchFamily="34" charset="0"/>
              </a:rPr>
              <a:t>hermal </a:t>
            </a:r>
            <a:r>
              <a:rPr lang="en-US" sz="1600" b="1" dirty="0">
                <a:solidFill>
                  <a:srgbClr val="0070C0"/>
                </a:solidFill>
                <a:cs typeface="Calibri" pitchFamily="34" charset="0"/>
              </a:rPr>
              <a:t>B</a:t>
            </a:r>
            <a:r>
              <a:rPr kumimoji="0" lang="en-US" sz="1600" b="1" i="0" u="none" strike="noStrike" cap="none" normalizeH="0" baseline="0" dirty="0" smtClean="0">
                <a:ln>
                  <a:noFill/>
                </a:ln>
                <a:solidFill>
                  <a:srgbClr val="0070C0"/>
                </a:solidFill>
                <a:effectLst/>
                <a:cs typeface="Calibri" pitchFamily="34" charset="0"/>
              </a:rPr>
              <a:t>uoyancy</a:t>
            </a:r>
            <a:r>
              <a:rPr kumimoji="0" lang="en-US" sz="1600" b="0" i="0" u="none" strike="noStrike" cap="none" normalizeH="0" baseline="0" dirty="0" smtClean="0">
                <a:ln>
                  <a:noFill/>
                </a:ln>
                <a:effectLst/>
                <a:cs typeface="Calibri" pitchFamily="34" charset="0"/>
              </a:rPr>
              <a:t>.  As it cools, it falls. This rising and falling movement is called </a:t>
            </a:r>
            <a:r>
              <a:rPr lang="en-US" sz="1600" b="1" dirty="0">
                <a:solidFill>
                  <a:srgbClr val="0070C0"/>
                </a:solidFill>
                <a:cs typeface="Calibri" pitchFamily="34" charset="0"/>
              </a:rPr>
              <a:t>C</a:t>
            </a:r>
            <a:r>
              <a:rPr kumimoji="0" lang="en-US" sz="1600" b="1" i="0" u="none" strike="noStrike" cap="none" normalizeH="0" baseline="0" dirty="0" smtClean="0">
                <a:ln>
                  <a:noFill/>
                </a:ln>
                <a:solidFill>
                  <a:srgbClr val="0070C0"/>
                </a:solidFill>
                <a:effectLst/>
                <a:cs typeface="Calibri" pitchFamily="34" charset="0"/>
              </a:rPr>
              <a:t>onvection </a:t>
            </a:r>
            <a:r>
              <a:rPr lang="en-US" sz="1600" b="1" dirty="0">
                <a:solidFill>
                  <a:srgbClr val="0070C0"/>
                </a:solidFill>
                <a:cs typeface="Calibri" pitchFamily="34" charset="0"/>
              </a:rPr>
              <a:t>C</a:t>
            </a:r>
            <a:r>
              <a:rPr kumimoji="0" lang="en-US" sz="1600" b="1" i="0" u="none" strike="noStrike" cap="none" normalizeH="0" baseline="0" dirty="0" smtClean="0">
                <a:ln>
                  <a:noFill/>
                </a:ln>
                <a:solidFill>
                  <a:srgbClr val="0070C0"/>
                </a:solidFill>
                <a:effectLst/>
                <a:cs typeface="Calibri" pitchFamily="34" charset="0"/>
              </a:rPr>
              <a:t>urrent</a:t>
            </a:r>
            <a:r>
              <a:rPr kumimoji="0" lang="en-US" sz="1600" b="0" i="0" u="none" strike="noStrike" cap="none" normalizeH="0" baseline="0" dirty="0" smtClean="0">
                <a:ln>
                  <a:noFill/>
                </a:ln>
                <a:effectLst/>
                <a:cs typeface="Calibri" pitchFamily="34" charset="0"/>
              </a:rPr>
              <a:t>. </a:t>
            </a:r>
          </a:p>
          <a:p>
            <a:pPr lvl="0" algn="just" fontAlgn="base">
              <a:spcBef>
                <a:spcPct val="0"/>
              </a:spcBef>
              <a:spcAft>
                <a:spcPct val="0"/>
              </a:spcAft>
            </a:pPr>
            <a:r>
              <a:rPr kumimoji="0" lang="en-US" sz="1600" b="0" i="0" u="none" strike="noStrike" cap="none" normalizeH="0" baseline="0" dirty="0" smtClean="0">
                <a:ln>
                  <a:noFill/>
                </a:ln>
                <a:effectLst/>
                <a:cs typeface="Calibri" pitchFamily="34" charset="0"/>
              </a:rPr>
              <a:t>Convection can be interrupted by a physical barrier.</a:t>
            </a:r>
          </a:p>
          <a:p>
            <a:pPr lvl="0" fontAlgn="base">
              <a:spcBef>
                <a:spcPct val="0"/>
              </a:spcBef>
              <a:spcAft>
                <a:spcPct val="0"/>
              </a:spcAft>
            </a:pPr>
            <a:r>
              <a:rPr kumimoji="0" lang="en-US" sz="1600" b="1" i="0" u="none" strike="noStrike" cap="none" normalizeH="0" baseline="0" dirty="0" smtClean="0">
                <a:ln>
                  <a:noFill/>
                </a:ln>
                <a:solidFill>
                  <a:srgbClr val="0070C0"/>
                </a:solidFill>
                <a:effectLst/>
                <a:cs typeface="Calibri" pitchFamily="34" charset="0"/>
              </a:rPr>
              <a:t>(Movement</a:t>
            </a:r>
            <a:r>
              <a:rPr lang="en-US" sz="1600" b="1" dirty="0">
                <a:solidFill>
                  <a:srgbClr val="0070C0"/>
                </a:solidFill>
                <a:cs typeface="Calibri" pitchFamily="34" charset="0"/>
              </a:rPr>
              <a:t> </a:t>
            </a:r>
            <a:r>
              <a:rPr kumimoji="0" lang="en-US" sz="1600" b="1" i="0" u="none" strike="noStrike" cap="none" normalizeH="0" baseline="0" dirty="0" smtClean="0">
                <a:ln>
                  <a:noFill/>
                </a:ln>
                <a:solidFill>
                  <a:srgbClr val="0070C0"/>
                </a:solidFill>
                <a:effectLst/>
                <a:cs typeface="Calibri" pitchFamily="34" charset="0"/>
              </a:rPr>
              <a:t>of Hot Air / Liquid)</a:t>
            </a:r>
            <a:r>
              <a:rPr kumimoji="0" lang="en-US" sz="1400" b="1" i="0" u="none" strike="noStrike" cap="none" normalizeH="0" baseline="0" dirty="0" smtClean="0">
                <a:ln>
                  <a:noFill/>
                </a:ln>
                <a:solidFill>
                  <a:srgbClr val="0070C0"/>
                </a:solidFill>
                <a:effectLst/>
                <a:latin typeface="Calibri" pitchFamily="34" charset="0"/>
                <a:cs typeface="Calibri" pitchFamily="34" charset="0"/>
              </a:rPr>
              <a:t/>
            </a:r>
            <a:br>
              <a:rPr kumimoji="0" lang="en-US" sz="1400" b="1" i="0" u="none" strike="noStrike" cap="none" normalizeH="0" baseline="0" dirty="0" smtClean="0">
                <a:ln>
                  <a:noFill/>
                </a:ln>
                <a:solidFill>
                  <a:srgbClr val="0070C0"/>
                </a:solidFill>
                <a:effectLst/>
                <a:latin typeface="Calibri" pitchFamily="34" charset="0"/>
                <a:cs typeface="Calibri" pitchFamily="34" charset="0"/>
              </a:rPr>
            </a:br>
            <a:endParaRPr kumimoji="0" lang="en-US" sz="1400" b="1" i="0" u="none" strike="noStrike" cap="none" normalizeH="0" baseline="0" dirty="0" smtClean="0">
              <a:ln>
                <a:noFill/>
              </a:ln>
              <a:solidFill>
                <a:srgbClr val="0070C0"/>
              </a:solidFill>
              <a:effectLst/>
              <a:latin typeface="Calibri" pitchFamily="34" charset="0"/>
              <a:cs typeface="Calibri" pitchFamily="34" charset="0"/>
            </a:endParaRPr>
          </a:p>
          <a:p>
            <a:pPr lvl="0" fontAlgn="base">
              <a:spcBef>
                <a:spcPct val="0"/>
              </a:spcBef>
              <a:spcAft>
                <a:spcPct val="0"/>
              </a:spcAft>
            </a:pPr>
            <a:r>
              <a:rPr kumimoji="0" lang="en-US" sz="1400" b="0" i="0" u="none" strike="noStrike" cap="none" normalizeH="0" baseline="0" dirty="0" smtClean="0">
                <a:ln>
                  <a:noFill/>
                </a:ln>
                <a:solidFill>
                  <a:srgbClr val="504945"/>
                </a:solidFill>
                <a:effectLst/>
                <a:latin typeface="Tahoma" pitchFamily="34" charset="0"/>
                <a:cs typeface="Tahoma" pitchFamily="34" charset="0"/>
              </a:rPr>
              <a:t/>
            </a:r>
            <a:br>
              <a:rPr kumimoji="0" lang="en-US" sz="1400" b="0" i="0" u="none" strike="noStrike" cap="none" normalizeH="0" baseline="0" dirty="0" smtClean="0">
                <a:ln>
                  <a:noFill/>
                </a:ln>
                <a:solidFill>
                  <a:srgbClr val="504945"/>
                </a:solidFill>
                <a:effectLst/>
                <a:latin typeface="Tahoma" pitchFamily="34" charset="0"/>
                <a:cs typeface="Tahoma" pitchFamily="34" charset="0"/>
              </a:rPr>
            </a:br>
            <a:r>
              <a:rPr kumimoji="0" lang="en-US" sz="1400" b="0" i="0" u="none" strike="noStrike" cap="none" normalizeH="0" baseline="0" dirty="0" smtClean="0">
                <a:ln>
                  <a:noFill/>
                </a:ln>
                <a:solidFill>
                  <a:srgbClr val="504945"/>
                </a:solidFill>
                <a:effectLst/>
                <a:latin typeface="Tahoma" pitchFamily="34" charset="0"/>
                <a:cs typeface="Tahoma" pitchFamily="34" charset="0"/>
              </a:rPr>
              <a:t>		</a:t>
            </a:r>
            <a:r>
              <a:rPr kumimoji="0" lang="en-US" sz="1600" b="1" i="0" u="none" strike="noStrike" cap="none" normalizeH="0" baseline="0" dirty="0" smtClean="0">
                <a:ln>
                  <a:noFill/>
                </a:ln>
                <a:solidFill>
                  <a:srgbClr val="0070C0"/>
                </a:solidFill>
                <a:effectLst/>
                <a:latin typeface="Tahoma" pitchFamily="34" charset="0"/>
                <a:cs typeface="Tahoma" pitchFamily="34" charset="0"/>
              </a:rPr>
              <a:t>RADIATION</a:t>
            </a:r>
            <a:r>
              <a:rPr kumimoji="0" lang="en-US" sz="1400" b="0" i="0" u="none" strike="noStrike" cap="none" normalizeH="0" baseline="0" dirty="0" smtClean="0">
                <a:ln>
                  <a:noFill/>
                </a:ln>
                <a:solidFill>
                  <a:srgbClr val="504945"/>
                </a:solidFill>
                <a:effectLst/>
                <a:latin typeface="Tahoma" pitchFamily="34" charset="0"/>
                <a:cs typeface="Tahoma" pitchFamily="34" charset="0"/>
              </a:rPr>
              <a:t/>
            </a:r>
            <a:br>
              <a:rPr kumimoji="0" lang="en-US" sz="1400" b="0" i="0" u="none" strike="noStrike" cap="none" normalizeH="0" baseline="0" dirty="0" smtClean="0">
                <a:ln>
                  <a:noFill/>
                </a:ln>
                <a:solidFill>
                  <a:srgbClr val="504945"/>
                </a:solidFill>
                <a:effectLst/>
                <a:latin typeface="Tahoma" pitchFamily="34" charset="0"/>
                <a:cs typeface="Tahoma" pitchFamily="34" charset="0"/>
              </a:rPr>
            </a:br>
            <a:r>
              <a:rPr kumimoji="0" lang="en-US" sz="1600" b="0" i="0" u="none" strike="noStrike" cap="none" normalizeH="0" baseline="0" dirty="0" smtClean="0">
                <a:ln>
                  <a:noFill/>
                </a:ln>
                <a:effectLst/>
                <a:cs typeface="Tahoma" pitchFamily="34" charset="0"/>
              </a:rPr>
              <a:t>Radiation is electromagnetic waves which directly transport heat energy (and light) through space. It is radiated through space to our planet without the aid of fluids or solids. Heat energy transferred through radiation can be interrupted by a material which reflects it. </a:t>
            </a:r>
            <a:r>
              <a:rPr kumimoji="0" lang="en-US" sz="1600" b="1" i="0" u="none" strike="noStrike" cap="none" normalizeH="0" baseline="0" dirty="0" smtClean="0">
                <a:ln>
                  <a:noFill/>
                </a:ln>
                <a:solidFill>
                  <a:srgbClr val="0070C0"/>
                </a:solidFill>
                <a:effectLst/>
                <a:cs typeface="Tahoma" pitchFamily="34" charset="0"/>
              </a:rPr>
              <a:t>(Heat through radiated waves)</a:t>
            </a:r>
            <a:r>
              <a:rPr kumimoji="0" lang="en-US" sz="900" b="0" i="0" u="none" strike="noStrike" cap="none" normalizeH="0" baseline="0" dirty="0" smtClean="0">
                <a:ln>
                  <a:noFill/>
                </a:ln>
                <a:solidFill>
                  <a:srgbClr val="504945"/>
                </a:solidFill>
                <a:effectLst/>
                <a:latin typeface="Tahoma" pitchFamily="34" charset="0"/>
                <a:cs typeface="Tahoma" pitchFamily="34" charset="0"/>
              </a:rPr>
              <a:t/>
            </a:r>
            <a:br>
              <a:rPr kumimoji="0" lang="en-US" sz="900" b="0" i="0" u="none" strike="noStrike" cap="none" normalizeH="0" baseline="0" dirty="0" smtClean="0">
                <a:ln>
                  <a:noFill/>
                </a:ln>
                <a:solidFill>
                  <a:srgbClr val="504945"/>
                </a:solidFill>
                <a:effectLst/>
                <a:latin typeface="Tahoma" pitchFamily="34" charset="0"/>
                <a:cs typeface="Tahoma" pitchFamily="34" charset="0"/>
              </a:rPr>
            </a:br>
            <a:endParaRPr kumimoji="0" lang="en-US" sz="900" b="1" i="0" u="none" strike="noStrike" cap="none" normalizeH="0" baseline="0" dirty="0" smtClean="0">
              <a:ln>
                <a:noFill/>
              </a:ln>
              <a:solidFill>
                <a:srgbClr val="333333"/>
              </a:solidFill>
              <a:effectLst/>
              <a:latin typeface="helvetica"/>
              <a:cs typeface="Tahoma" pitchFamily="34" charset="0"/>
            </a:endParaRPr>
          </a:p>
        </p:txBody>
      </p:sp>
      <p:pic>
        <p:nvPicPr>
          <p:cNvPr id="12" name="Picture 4" descr="http://3.bp.blogspot.com/-ZSVl3YFwDDo/Tycy3SXjXkI/AAAAAAAAAD4/t1XEXbaznOw/s1600/cond_conv_rad_small.jpg"/>
          <p:cNvPicPr>
            <a:picLocks noChangeAspect="1" noChangeArrowheads="1"/>
          </p:cNvPicPr>
          <p:nvPr/>
        </p:nvPicPr>
        <p:blipFill>
          <a:blip r:embed="rId2" cstate="print"/>
          <a:srcRect/>
          <a:stretch>
            <a:fillRect/>
          </a:stretch>
        </p:blipFill>
        <p:spPr bwMode="auto">
          <a:xfrm>
            <a:off x="5518679" y="1916832"/>
            <a:ext cx="3523903" cy="3672408"/>
          </a:xfrm>
          <a:prstGeom prst="rect">
            <a:avLst/>
          </a:prstGeom>
          <a:noFill/>
        </p:spPr>
      </p:pic>
      <p:sp>
        <p:nvSpPr>
          <p:cNvPr id="13" name="Rectangle 12"/>
          <p:cNvSpPr/>
          <p:nvPr/>
        </p:nvSpPr>
        <p:spPr>
          <a:xfrm>
            <a:off x="5508104" y="1052736"/>
            <a:ext cx="571504" cy="14401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179512" y="188640"/>
            <a:ext cx="5328592" cy="523220"/>
          </a:xfrm>
          <a:prstGeom prst="rect">
            <a:avLst/>
          </a:prstGeom>
          <a:noFill/>
        </p:spPr>
        <p:txBody>
          <a:bodyPr wrap="square" rtlCol="0">
            <a:spAutoFit/>
          </a:bodyPr>
          <a:lstStyle/>
          <a:p>
            <a:r>
              <a:rPr lang="en-GB" sz="2800" b="1" dirty="0" smtClean="0">
                <a:solidFill>
                  <a:srgbClr val="0070C0"/>
                </a:solidFill>
              </a:rPr>
              <a:t>HEAT FLOW - SUMMARY</a:t>
            </a:r>
            <a:endParaRPr lang="en-GB" sz="2800" b="1" dirty="0">
              <a:solidFill>
                <a:srgbClr val="0070C0"/>
              </a:solidFill>
            </a:endParaRPr>
          </a:p>
        </p:txBody>
      </p:sp>
      <p:sp>
        <p:nvSpPr>
          <p:cNvPr id="2" name="TextBox 1"/>
          <p:cNvSpPr txBox="1"/>
          <p:nvPr/>
        </p:nvSpPr>
        <p:spPr>
          <a:xfrm>
            <a:off x="5580112" y="1974032"/>
            <a:ext cx="864096" cy="215444"/>
          </a:xfrm>
          <a:prstGeom prst="rect">
            <a:avLst/>
          </a:prstGeom>
          <a:solidFill>
            <a:schemeClr val="bg1"/>
          </a:solidFill>
        </p:spPr>
        <p:txBody>
          <a:bodyPr wrap="square" rtlCol="0">
            <a:spAutoFit/>
          </a:bodyPr>
          <a:lstStyle/>
          <a:p>
            <a:endParaRPr lang="en-GB" sz="800"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p:cNvSpPr txBox="1"/>
          <p:nvPr/>
        </p:nvSpPr>
        <p:spPr>
          <a:xfrm>
            <a:off x="755576" y="1772816"/>
            <a:ext cx="7488832" cy="1569660"/>
          </a:xfrm>
          <a:prstGeom prst="rect">
            <a:avLst/>
          </a:prstGeom>
          <a:noFill/>
        </p:spPr>
        <p:txBody>
          <a:bodyPr wrap="square" rtlCol="0">
            <a:spAutoFit/>
          </a:bodyPr>
          <a:lstStyle/>
          <a:p>
            <a:pPr algn="just"/>
            <a:r>
              <a:rPr lang="en-GB" sz="3200" b="1" dirty="0" smtClean="0">
                <a:solidFill>
                  <a:srgbClr val="0070C0"/>
                </a:solidFill>
              </a:rPr>
              <a:t>What user issues do we have with regard to the flow of air and heat in relation to design, environmental  control and use.</a:t>
            </a:r>
            <a:endParaRPr lang="en-GB" sz="3200"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825579"/>
            <a:ext cx="8352928" cy="5663089"/>
          </a:xfrm>
          <a:prstGeom prst="rect">
            <a:avLst/>
          </a:prstGeom>
        </p:spPr>
        <p:txBody>
          <a:bodyPr wrap="square">
            <a:spAutoFit/>
          </a:bodyPr>
          <a:lstStyle/>
          <a:p>
            <a:pPr algn="just"/>
            <a:r>
              <a:rPr lang="en-US" b="1" dirty="0" smtClean="0">
                <a:solidFill>
                  <a:srgbClr val="0070C0"/>
                </a:solidFill>
              </a:rPr>
              <a:t>All materials allow a measure of heat to pass through them</a:t>
            </a:r>
            <a:r>
              <a:rPr lang="en-US" dirty="0" smtClean="0"/>
              <a:t>. Some, such as metal and glass allow heat to pass through more easily.  Others, including animal fur or glass-wool, thick clothing and still air, are much more resistant to heat flow, and are referred to as good </a:t>
            </a:r>
            <a:r>
              <a:rPr lang="en-US" sz="2000" b="1" dirty="0" smtClean="0">
                <a:solidFill>
                  <a:srgbClr val="0070C0"/>
                </a:solidFill>
              </a:rPr>
              <a:t>insulators</a:t>
            </a:r>
            <a:r>
              <a:rPr lang="en-US" b="1" dirty="0" smtClean="0">
                <a:solidFill>
                  <a:srgbClr val="0070C0"/>
                </a:solidFill>
              </a:rPr>
              <a:t>.</a:t>
            </a:r>
          </a:p>
          <a:p>
            <a:endParaRPr lang="en-US" dirty="0" smtClean="0"/>
          </a:p>
          <a:p>
            <a:endParaRPr lang="en-US" dirty="0" smtClean="0"/>
          </a:p>
          <a:p>
            <a:pPr algn="just"/>
            <a:r>
              <a:rPr lang="en-US" sz="2400" dirty="0" smtClean="0"/>
              <a:t>The term </a:t>
            </a:r>
            <a:r>
              <a:rPr lang="en-US" sz="2400" b="1" dirty="0" smtClean="0">
                <a:solidFill>
                  <a:srgbClr val="0070C0"/>
                </a:solidFill>
              </a:rPr>
              <a:t>‘insulation’ </a:t>
            </a:r>
            <a:r>
              <a:rPr lang="en-US" sz="2400" dirty="0" smtClean="0"/>
              <a:t>refers to: </a:t>
            </a:r>
          </a:p>
          <a:p>
            <a:pPr algn="just"/>
            <a:r>
              <a:rPr lang="en-US" sz="2400" b="1" dirty="0" smtClean="0">
                <a:solidFill>
                  <a:srgbClr val="0070C0"/>
                </a:solidFill>
              </a:rPr>
              <a:t>Materials which provide substantial resistance to heat flow</a:t>
            </a:r>
            <a:r>
              <a:rPr lang="en-US" sz="2400" dirty="0" smtClean="0"/>
              <a:t>. </a:t>
            </a:r>
          </a:p>
          <a:p>
            <a:pPr algn="just"/>
            <a:endParaRPr lang="en-US" sz="2400" dirty="0" smtClean="0"/>
          </a:p>
          <a:p>
            <a:pPr algn="just"/>
            <a:r>
              <a:rPr lang="en-US" b="1" dirty="0" smtClean="0">
                <a:solidFill>
                  <a:srgbClr val="0070C0"/>
                </a:solidFill>
              </a:rPr>
              <a:t>When these materials are installed in the ceiling, walls, and floors of a building, heat flow into and out of the building is reduced, and the need for heating and cooling is minimised.</a:t>
            </a:r>
          </a:p>
          <a:p>
            <a:pPr algn="just"/>
            <a:endParaRPr lang="en-US" dirty="0" smtClean="0"/>
          </a:p>
          <a:p>
            <a:pPr algn="just">
              <a:buFont typeface="Arial" pitchFamily="34" charset="0"/>
              <a:buChar char="•"/>
            </a:pPr>
            <a:r>
              <a:rPr lang="en-US" dirty="0" smtClean="0"/>
              <a:t> </a:t>
            </a:r>
            <a:r>
              <a:rPr lang="en-US" dirty="0" smtClean="0">
                <a:latin typeface="Arial" panose="020B0604020202020204" pitchFamily="34" charset="0"/>
                <a:cs typeface="Arial" panose="020B0604020202020204" pitchFamily="34" charset="0"/>
              </a:rPr>
              <a:t>Although ceilings and walls may be insulated, </a:t>
            </a:r>
            <a:r>
              <a:rPr lang="en-US" b="1" dirty="0" smtClean="0">
                <a:solidFill>
                  <a:srgbClr val="0070C0"/>
                </a:solidFill>
                <a:latin typeface="Arial" panose="020B0604020202020204" pitchFamily="34" charset="0"/>
                <a:cs typeface="Arial" panose="020B0604020202020204" pitchFamily="34" charset="0"/>
              </a:rPr>
              <a:t>heat loss will still occur in</a:t>
            </a:r>
          </a:p>
          <a:p>
            <a:pPr algn="just"/>
            <a:r>
              <a:rPr lang="en-US" b="1" dirty="0" smtClean="0">
                <a:solidFill>
                  <a:srgbClr val="0070C0"/>
                </a:solidFill>
                <a:latin typeface="Arial" panose="020B0604020202020204" pitchFamily="34" charset="0"/>
                <a:cs typeface="Arial" panose="020B0604020202020204" pitchFamily="34" charset="0"/>
              </a:rPr>
              <a:t>  winter </a:t>
            </a:r>
            <a:r>
              <a:rPr lang="en-US" dirty="0" smtClean="0">
                <a:latin typeface="Arial" panose="020B0604020202020204" pitchFamily="34" charset="0"/>
                <a:cs typeface="Arial" panose="020B0604020202020204" pitchFamily="34" charset="0"/>
              </a:rPr>
              <a:t>if there are large areas of unprotected glass or through fixed </a:t>
            </a:r>
            <a:r>
              <a:rPr lang="en-US" b="1" dirty="0" smtClean="0">
                <a:solidFill>
                  <a:srgbClr val="0070C0"/>
                </a:solidFill>
                <a:latin typeface="Arial" panose="020B0604020202020204" pitchFamily="34" charset="0"/>
                <a:cs typeface="Arial" panose="020B0604020202020204" pitchFamily="34" charset="0"/>
              </a:rPr>
              <a:t>wall vents</a:t>
            </a:r>
          </a:p>
          <a:p>
            <a:pPr algn="just"/>
            <a:r>
              <a:rPr lang="en-US" b="1" dirty="0" smtClean="0">
                <a:solidFill>
                  <a:srgbClr val="0070C0"/>
                </a:solidFill>
                <a:latin typeface="Arial" panose="020B0604020202020204" pitchFamily="34" charset="0"/>
                <a:cs typeface="Arial" panose="020B0604020202020204" pitchFamily="34" charset="0"/>
              </a:rPr>
              <a:t>  </a:t>
            </a:r>
            <a:r>
              <a:rPr lang="en-US" dirty="0" smtClean="0">
                <a:latin typeface="Arial" panose="020B0604020202020204" pitchFamily="34" charset="0"/>
                <a:cs typeface="Arial" panose="020B0604020202020204" pitchFamily="34" charset="0"/>
              </a:rPr>
              <a:t>and </a:t>
            </a:r>
            <a:r>
              <a:rPr lang="en-US" b="1" dirty="0" smtClean="0">
                <a:solidFill>
                  <a:srgbClr val="0070C0"/>
                </a:solidFill>
                <a:latin typeface="Arial" panose="020B0604020202020204" pitchFamily="34" charset="0"/>
                <a:cs typeface="Arial" panose="020B0604020202020204" pitchFamily="34" charset="0"/>
              </a:rPr>
              <a:t>gaps and cracks around external doors and windows. </a:t>
            </a:r>
          </a:p>
          <a:p>
            <a:pPr algn="just"/>
            <a:endParaRPr lang="en-US" dirty="0" smtClean="0"/>
          </a:p>
          <a:p>
            <a:endParaRPr lang="en-US" dirty="0" smtClean="0"/>
          </a:p>
          <a:p>
            <a:pPr algn="just"/>
            <a:endParaRPr lang="en-US" dirty="0"/>
          </a:p>
        </p:txBody>
      </p:sp>
      <p:sp>
        <p:nvSpPr>
          <p:cNvPr id="3" name="Rectangle 2"/>
          <p:cNvSpPr/>
          <p:nvPr/>
        </p:nvSpPr>
        <p:spPr>
          <a:xfrm>
            <a:off x="395536" y="260648"/>
            <a:ext cx="3745326" cy="584775"/>
          </a:xfrm>
          <a:prstGeom prst="rect">
            <a:avLst/>
          </a:prstGeom>
        </p:spPr>
        <p:txBody>
          <a:bodyPr wrap="square">
            <a:spAutoFit/>
          </a:bodyPr>
          <a:lstStyle/>
          <a:p>
            <a:r>
              <a:rPr lang="en-US" sz="3200" b="1" dirty="0" smtClean="0"/>
              <a:t>Thermal Insulation</a:t>
            </a:r>
            <a:endParaRPr lang="en-GB" sz="3200" b="1"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74868" y="714356"/>
            <a:ext cx="8769132" cy="2123658"/>
          </a:xfrm>
          <a:prstGeom prst="rect">
            <a:avLst/>
          </a:prstGeom>
        </p:spPr>
        <p:txBody>
          <a:bodyPr wrap="none">
            <a:spAutoFit/>
          </a:bodyPr>
          <a:lstStyle/>
          <a:p>
            <a:r>
              <a:rPr lang="en-GB" sz="4400" dirty="0" smtClean="0"/>
              <a:t>Insulation : Consider your own home.</a:t>
            </a:r>
          </a:p>
          <a:p>
            <a:endParaRPr lang="en-GB" sz="4400" dirty="0" smtClean="0"/>
          </a:p>
          <a:p>
            <a:r>
              <a:rPr lang="en-GB" sz="4400" dirty="0" smtClean="0">
                <a:solidFill>
                  <a:srgbClr val="00B0F0"/>
                </a:solidFill>
              </a:rPr>
              <a:t>1.Why Insulate?</a:t>
            </a:r>
            <a:endParaRPr lang="en-GB" sz="4400" dirty="0">
              <a:solidFill>
                <a:srgbClr val="00B0F0"/>
              </a:solidFill>
            </a:endParaRPr>
          </a:p>
        </p:txBody>
      </p:sp>
      <p:sp>
        <p:nvSpPr>
          <p:cNvPr id="3" name="TextBox 2"/>
          <p:cNvSpPr txBox="1"/>
          <p:nvPr/>
        </p:nvSpPr>
        <p:spPr>
          <a:xfrm>
            <a:off x="806876" y="2811433"/>
            <a:ext cx="6429420" cy="584775"/>
          </a:xfrm>
          <a:prstGeom prst="rect">
            <a:avLst/>
          </a:prstGeom>
          <a:noFill/>
        </p:spPr>
        <p:txBody>
          <a:bodyPr wrap="square" rtlCol="0">
            <a:spAutoFit/>
          </a:bodyPr>
          <a:lstStyle/>
          <a:p>
            <a:pPr>
              <a:buFont typeface="Arial" pitchFamily="34" charset="0"/>
              <a:buChar char="•"/>
            </a:pPr>
            <a:r>
              <a:rPr lang="en-US" sz="3200" dirty="0" smtClean="0"/>
              <a:t>     List 5 Reasons</a:t>
            </a:r>
            <a:endParaRPr lang="en-US" sz="3200" dirty="0"/>
          </a:p>
        </p:txBody>
      </p:sp>
      <p:sp>
        <p:nvSpPr>
          <p:cNvPr id="4" name="TextBox 3"/>
          <p:cNvSpPr txBox="1"/>
          <p:nvPr/>
        </p:nvSpPr>
        <p:spPr>
          <a:xfrm>
            <a:off x="428596" y="3500438"/>
            <a:ext cx="8391876" cy="2123658"/>
          </a:xfrm>
          <a:prstGeom prst="rect">
            <a:avLst/>
          </a:prstGeom>
          <a:noFill/>
        </p:spPr>
        <p:txBody>
          <a:bodyPr wrap="square" rtlCol="0">
            <a:spAutoFit/>
          </a:bodyPr>
          <a:lstStyle/>
          <a:p>
            <a:r>
              <a:rPr lang="en-US" sz="4400" dirty="0" smtClean="0">
                <a:solidFill>
                  <a:srgbClr val="00B0F0"/>
                </a:solidFill>
              </a:rPr>
              <a:t>2. Where do you think insulation is</a:t>
            </a:r>
          </a:p>
          <a:p>
            <a:r>
              <a:rPr lang="en-US" sz="4400" dirty="0" smtClean="0">
                <a:solidFill>
                  <a:srgbClr val="00B0F0"/>
                </a:solidFill>
              </a:rPr>
              <a:t>    </a:t>
            </a:r>
            <a:r>
              <a:rPr lang="en-US" sz="4400" b="1" dirty="0" smtClean="0">
                <a:solidFill>
                  <a:srgbClr val="00B0F0"/>
                </a:solidFill>
              </a:rPr>
              <a:t>most efficiently </a:t>
            </a:r>
            <a:r>
              <a:rPr lang="en-US" sz="4400" dirty="0" smtClean="0">
                <a:solidFill>
                  <a:srgbClr val="00B0F0"/>
                </a:solidFill>
              </a:rPr>
              <a:t>incorporated into</a:t>
            </a:r>
          </a:p>
          <a:p>
            <a:r>
              <a:rPr lang="en-US" sz="4400" dirty="0" smtClean="0">
                <a:solidFill>
                  <a:srgbClr val="00B0F0"/>
                </a:solidFill>
              </a:rPr>
              <a:t>    the building fabric , and why ?</a:t>
            </a:r>
            <a:endParaRPr lang="en-US" sz="4400" dirty="0">
              <a:solidFill>
                <a:srgbClr val="00B0F0"/>
              </a:solidFill>
            </a:endParaRPr>
          </a:p>
        </p:txBody>
      </p:sp>
      <p:sp>
        <p:nvSpPr>
          <p:cNvPr id="5" name="TextBox 4"/>
          <p:cNvSpPr txBox="1"/>
          <p:nvPr/>
        </p:nvSpPr>
        <p:spPr>
          <a:xfrm>
            <a:off x="7236296" y="6021288"/>
            <a:ext cx="1368152" cy="369332"/>
          </a:xfrm>
          <a:prstGeom prst="rect">
            <a:avLst/>
          </a:prstGeom>
          <a:noFill/>
        </p:spPr>
        <p:txBody>
          <a:bodyPr wrap="square" rtlCol="0">
            <a:spAutoFit/>
          </a:bodyPr>
          <a:lstStyle/>
          <a:p>
            <a:r>
              <a:rPr lang="en-GB" dirty="0" smtClean="0"/>
              <a:t>10 minutes</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http://loftstoragestilts.com/wp-content/uploads/2012/01/Heat-loss-in-house.jpg"/>
          <p:cNvPicPr>
            <a:picLocks noChangeAspect="1" noChangeArrowheads="1"/>
          </p:cNvPicPr>
          <p:nvPr/>
        </p:nvPicPr>
        <p:blipFill>
          <a:blip r:embed="rId2" cstate="print"/>
          <a:srcRect/>
          <a:stretch>
            <a:fillRect/>
          </a:stretch>
        </p:blipFill>
        <p:spPr bwMode="auto">
          <a:xfrm>
            <a:off x="5436096" y="260648"/>
            <a:ext cx="3257550" cy="3152775"/>
          </a:xfrm>
          <a:prstGeom prst="rect">
            <a:avLst/>
          </a:prstGeom>
          <a:noFill/>
        </p:spPr>
      </p:pic>
      <p:sp>
        <p:nvSpPr>
          <p:cNvPr id="3" name="Rectangle 2"/>
          <p:cNvSpPr/>
          <p:nvPr/>
        </p:nvSpPr>
        <p:spPr>
          <a:xfrm>
            <a:off x="395536" y="908720"/>
            <a:ext cx="4968552" cy="2308324"/>
          </a:xfrm>
          <a:prstGeom prst="rect">
            <a:avLst/>
          </a:prstGeom>
        </p:spPr>
        <p:txBody>
          <a:bodyPr wrap="square">
            <a:spAutoFit/>
          </a:bodyPr>
          <a:lstStyle/>
          <a:p>
            <a:r>
              <a:rPr lang="en-GB" b="1" dirty="0" smtClean="0"/>
              <a:t>The main benefits include:</a:t>
            </a:r>
          </a:p>
          <a:p>
            <a:endParaRPr lang="en-GB" dirty="0" smtClean="0"/>
          </a:p>
          <a:p>
            <a:r>
              <a:rPr lang="en-GB" dirty="0" smtClean="0"/>
              <a:t>1. Reduce gas &amp; electricity bills</a:t>
            </a:r>
          </a:p>
          <a:p>
            <a:r>
              <a:rPr lang="en-GB" dirty="0" smtClean="0"/>
              <a:t>2. Reduce your home’s carbon footprint</a:t>
            </a:r>
          </a:p>
          <a:p>
            <a:r>
              <a:rPr lang="en-GB" dirty="0" smtClean="0"/>
              <a:t>3. Keep your house warmer in winter</a:t>
            </a:r>
          </a:p>
          <a:p>
            <a:r>
              <a:rPr lang="en-GB" dirty="0" smtClean="0"/>
              <a:t>4. Keep your house cooler in summer</a:t>
            </a:r>
          </a:p>
          <a:p>
            <a:r>
              <a:rPr lang="en-GB" dirty="0" smtClean="0"/>
              <a:t>5. Improve your home’s energy efficiency rating</a:t>
            </a:r>
          </a:p>
          <a:p>
            <a:r>
              <a:rPr lang="en-GB" dirty="0" smtClean="0"/>
              <a:t>6. Increase the value of your home</a:t>
            </a:r>
            <a:endParaRPr lang="en-GB" dirty="0"/>
          </a:p>
        </p:txBody>
      </p:sp>
      <p:pic>
        <p:nvPicPr>
          <p:cNvPr id="21510" name="Picture 6" descr="http://loftstoragestilts.com/wp-content/uploads/2012/01/dg_1702651.gif"/>
          <p:cNvPicPr>
            <a:picLocks noChangeAspect="1" noChangeArrowheads="1"/>
          </p:cNvPicPr>
          <p:nvPr/>
        </p:nvPicPr>
        <p:blipFill>
          <a:blip r:embed="rId3" cstate="print"/>
          <a:srcRect/>
          <a:stretch>
            <a:fillRect/>
          </a:stretch>
        </p:blipFill>
        <p:spPr bwMode="auto">
          <a:xfrm>
            <a:off x="395536" y="3759662"/>
            <a:ext cx="3312368" cy="2649894"/>
          </a:xfrm>
          <a:prstGeom prst="rect">
            <a:avLst/>
          </a:prstGeom>
          <a:noFill/>
        </p:spPr>
      </p:pic>
      <p:sp>
        <p:nvSpPr>
          <p:cNvPr id="7" name="Rectangle 6"/>
          <p:cNvSpPr/>
          <p:nvPr/>
        </p:nvSpPr>
        <p:spPr>
          <a:xfrm>
            <a:off x="4067944" y="3645024"/>
            <a:ext cx="4896544" cy="2862322"/>
          </a:xfrm>
          <a:prstGeom prst="rect">
            <a:avLst/>
          </a:prstGeom>
        </p:spPr>
        <p:txBody>
          <a:bodyPr wrap="square">
            <a:spAutoFit/>
          </a:bodyPr>
          <a:lstStyle/>
          <a:p>
            <a:pPr algn="just"/>
            <a:r>
              <a:rPr lang="en-GB" dirty="0" smtClean="0"/>
              <a:t>When you sell your home you will need to get an Energy Performance Certificate (EPC). These help the buyer to see how efficient your home is – the building will be given a rating from A-G.</a:t>
            </a:r>
          </a:p>
          <a:p>
            <a:pPr algn="just"/>
            <a:r>
              <a:rPr lang="en-GB" dirty="0" smtClean="0"/>
              <a:t>‘A’ represents the most energy-efficient properties and ‘G’ the worst. The EPC will also advise you on what improvements would be best to help to cut carbon emissions and fuel bills.</a:t>
            </a:r>
          </a:p>
          <a:p>
            <a:pPr algn="just"/>
            <a:r>
              <a:rPr lang="en-GB" b="1" dirty="0" smtClean="0">
                <a:solidFill>
                  <a:srgbClr val="0070C0"/>
                </a:solidFill>
              </a:rPr>
              <a:t>If you’re selling a property in England or Wales, you must get an EPC.</a:t>
            </a:r>
            <a:endParaRPr lang="en-GB" b="1" dirty="0">
              <a:solidFill>
                <a:srgbClr val="0070C0"/>
              </a:solidFill>
            </a:endParaRPr>
          </a:p>
        </p:txBody>
      </p:sp>
      <p:sp>
        <p:nvSpPr>
          <p:cNvPr id="8" name="TextBox 7"/>
          <p:cNvSpPr txBox="1"/>
          <p:nvPr/>
        </p:nvSpPr>
        <p:spPr>
          <a:xfrm>
            <a:off x="323528" y="260648"/>
            <a:ext cx="4464496" cy="584775"/>
          </a:xfrm>
          <a:prstGeom prst="rect">
            <a:avLst/>
          </a:prstGeom>
          <a:noFill/>
        </p:spPr>
        <p:txBody>
          <a:bodyPr wrap="square" rtlCol="0">
            <a:spAutoFit/>
          </a:bodyPr>
          <a:lstStyle/>
          <a:p>
            <a:r>
              <a:rPr lang="en-GB" sz="3200" dirty="0" smtClean="0"/>
              <a:t>Insulation : Why Insulate?</a:t>
            </a:r>
            <a:endParaRPr lang="en-GB" sz="3200" dirty="0"/>
          </a:p>
        </p:txBody>
      </p:sp>
      <p:sp>
        <p:nvSpPr>
          <p:cNvPr id="2" name="Rectangle 1"/>
          <p:cNvSpPr/>
          <p:nvPr/>
        </p:nvSpPr>
        <p:spPr>
          <a:xfrm>
            <a:off x="467544" y="3217044"/>
            <a:ext cx="3888432" cy="461665"/>
          </a:xfrm>
          <a:prstGeom prst="rect">
            <a:avLst/>
          </a:prstGeom>
        </p:spPr>
        <p:txBody>
          <a:bodyPr wrap="square">
            <a:spAutoFit/>
          </a:bodyPr>
          <a:lstStyle/>
          <a:p>
            <a:r>
              <a:rPr lang="en-US" sz="1200" b="1" dirty="0" smtClean="0">
                <a:solidFill>
                  <a:srgbClr val="0070C0"/>
                </a:solidFill>
              </a:rPr>
              <a:t>Winter </a:t>
            </a:r>
            <a:r>
              <a:rPr lang="en-US" sz="1200" b="1" dirty="0">
                <a:solidFill>
                  <a:srgbClr val="0070C0"/>
                </a:solidFill>
              </a:rPr>
              <a:t>heat losses and </a:t>
            </a:r>
            <a:r>
              <a:rPr lang="en-US" sz="1200" b="1" dirty="0" smtClean="0">
                <a:solidFill>
                  <a:srgbClr val="0070C0"/>
                </a:solidFill>
              </a:rPr>
              <a:t>Summer                                                      </a:t>
            </a:r>
            <a:r>
              <a:rPr lang="en-US" sz="1200" b="1" dirty="0">
                <a:solidFill>
                  <a:srgbClr val="0070C0"/>
                </a:solidFill>
              </a:rPr>
              <a:t>heat gains.</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1472" y="500042"/>
            <a:ext cx="3385286" cy="584775"/>
          </a:xfrm>
          <a:prstGeom prst="rect">
            <a:avLst/>
          </a:prstGeom>
        </p:spPr>
        <p:txBody>
          <a:bodyPr wrap="none">
            <a:spAutoFit/>
          </a:bodyPr>
          <a:lstStyle/>
          <a:p>
            <a:r>
              <a:rPr lang="en-US" sz="3200" b="1" dirty="0" smtClean="0"/>
              <a:t>Thermal Insulation</a:t>
            </a:r>
            <a:endParaRPr lang="en-GB" sz="3200" b="1" dirty="0"/>
          </a:p>
        </p:txBody>
      </p:sp>
      <p:sp>
        <p:nvSpPr>
          <p:cNvPr id="3" name="Rectangle 2"/>
          <p:cNvSpPr/>
          <p:nvPr/>
        </p:nvSpPr>
        <p:spPr>
          <a:xfrm>
            <a:off x="714348" y="1214422"/>
            <a:ext cx="7929618" cy="2616101"/>
          </a:xfrm>
          <a:prstGeom prst="rect">
            <a:avLst/>
          </a:prstGeom>
        </p:spPr>
        <p:txBody>
          <a:bodyPr wrap="square">
            <a:spAutoFit/>
          </a:bodyPr>
          <a:lstStyle/>
          <a:p>
            <a:r>
              <a:rPr lang="en-US" b="1" dirty="0" smtClean="0"/>
              <a:t>Thermal insulation</a:t>
            </a:r>
            <a:r>
              <a:rPr lang="en-US" dirty="0" smtClean="0"/>
              <a:t> is the reduction of </a:t>
            </a:r>
            <a:r>
              <a:rPr lang="en-US" sz="2000" dirty="0" smtClean="0">
                <a:hlinkClick r:id="rId2" action="ppaction://hlinkfile" tooltip="Heat transfer"/>
              </a:rPr>
              <a:t>heat transfer</a:t>
            </a:r>
            <a:r>
              <a:rPr lang="en-US" sz="2000" dirty="0" smtClean="0"/>
              <a:t> </a:t>
            </a:r>
            <a:r>
              <a:rPr lang="en-US" dirty="0" smtClean="0"/>
              <a:t>between objects in thermal contact or in range of radiative influence. </a:t>
            </a:r>
          </a:p>
          <a:p>
            <a:endParaRPr lang="en-US" dirty="0" smtClean="0"/>
          </a:p>
          <a:p>
            <a:pPr algn="just"/>
            <a:r>
              <a:rPr lang="en-US" dirty="0" smtClean="0"/>
              <a:t>Insulation is the most effective way to improve the energy efficiency of a building. Insulation of the building envelope helps keep heat in during the winter, but keeps heat out during summer to improve comfort and save energy.</a:t>
            </a:r>
          </a:p>
          <a:p>
            <a:endParaRPr lang="en-US" dirty="0" smtClean="0"/>
          </a:p>
          <a:p>
            <a:endParaRPr lang="en-US" dirty="0" smtClean="0"/>
          </a:p>
          <a:p>
            <a:endParaRPr lang="en-US" dirty="0" smtClean="0"/>
          </a:p>
        </p:txBody>
      </p:sp>
      <p:sp>
        <p:nvSpPr>
          <p:cNvPr id="4" name="Rectangle 3"/>
          <p:cNvSpPr/>
          <p:nvPr/>
        </p:nvSpPr>
        <p:spPr>
          <a:xfrm>
            <a:off x="714348" y="3071810"/>
            <a:ext cx="7786742" cy="1200329"/>
          </a:xfrm>
          <a:prstGeom prst="rect">
            <a:avLst/>
          </a:prstGeom>
        </p:spPr>
        <p:txBody>
          <a:bodyPr wrap="square">
            <a:spAutoFit/>
          </a:bodyPr>
          <a:lstStyle/>
          <a:p>
            <a:r>
              <a:rPr lang="en-US" dirty="0" smtClean="0"/>
              <a:t>An un-insulated home is subject to  considerable winter heat losses and summer</a:t>
            </a:r>
          </a:p>
          <a:p>
            <a:r>
              <a:rPr lang="en-US" dirty="0" smtClean="0"/>
              <a:t>                                                                 heat gains.</a:t>
            </a:r>
          </a:p>
          <a:p>
            <a:endParaRPr lang="en-US" dirty="0" smtClean="0"/>
          </a:p>
          <a:p>
            <a:endParaRPr lang="en-US" dirty="0"/>
          </a:p>
        </p:txBody>
      </p:sp>
      <p:pic>
        <p:nvPicPr>
          <p:cNvPr id="5" name="Picture 2"/>
          <p:cNvPicPr>
            <a:picLocks noChangeAspect="1" noChangeArrowheads="1"/>
          </p:cNvPicPr>
          <p:nvPr/>
        </p:nvPicPr>
        <p:blipFill>
          <a:blip r:embed="rId3" cstate="print"/>
          <a:srcRect/>
          <a:stretch>
            <a:fillRect/>
          </a:stretch>
        </p:blipFill>
        <p:spPr bwMode="auto">
          <a:xfrm>
            <a:off x="1285852" y="3929066"/>
            <a:ext cx="3171825" cy="2428875"/>
          </a:xfrm>
          <a:prstGeom prst="rect">
            <a:avLst/>
          </a:prstGeom>
          <a:noFill/>
          <a:ln w="9525">
            <a:noFill/>
            <a:miter lim="800000"/>
            <a:headEnd/>
            <a:tailEnd/>
          </a:ln>
          <a:effectLst/>
        </p:spPr>
      </p:pic>
      <p:pic>
        <p:nvPicPr>
          <p:cNvPr id="6" name="Picture 3"/>
          <p:cNvPicPr>
            <a:picLocks noChangeAspect="1" noChangeArrowheads="1"/>
          </p:cNvPicPr>
          <p:nvPr/>
        </p:nvPicPr>
        <p:blipFill>
          <a:blip r:embed="rId4" cstate="print"/>
          <a:srcRect/>
          <a:stretch>
            <a:fillRect/>
          </a:stretch>
        </p:blipFill>
        <p:spPr bwMode="auto">
          <a:xfrm>
            <a:off x="5000628" y="3929066"/>
            <a:ext cx="3162300" cy="2495550"/>
          </a:xfrm>
          <a:prstGeom prst="rect">
            <a:avLst/>
          </a:prstGeom>
          <a:noFill/>
          <a:ln w="9525">
            <a:noFill/>
            <a:miter lim="800000"/>
            <a:headEnd/>
            <a:tailEnd/>
          </a:ln>
          <a:effectLst/>
        </p:spPr>
      </p:pic>
      <p:sp>
        <p:nvSpPr>
          <p:cNvPr id="7" name="Rectangle 6"/>
          <p:cNvSpPr/>
          <p:nvPr/>
        </p:nvSpPr>
        <p:spPr>
          <a:xfrm>
            <a:off x="3214678" y="6488668"/>
            <a:ext cx="2856551" cy="369332"/>
          </a:xfrm>
          <a:prstGeom prst="rect">
            <a:avLst/>
          </a:prstGeom>
        </p:spPr>
        <p:txBody>
          <a:bodyPr wrap="none">
            <a:spAutoFit/>
          </a:bodyPr>
          <a:lstStyle/>
          <a:p>
            <a:r>
              <a:rPr lang="en-US" dirty="0" smtClean="0"/>
              <a:t>Heat flow without insulation</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059832" y="3645024"/>
            <a:ext cx="3038973" cy="369332"/>
          </a:xfrm>
          <a:prstGeom prst="rect">
            <a:avLst/>
          </a:prstGeom>
        </p:spPr>
        <p:txBody>
          <a:bodyPr wrap="none">
            <a:spAutoFit/>
          </a:bodyPr>
          <a:lstStyle/>
          <a:p>
            <a:r>
              <a:rPr lang="en-GB" u="sng" dirty="0" smtClean="0">
                <a:hlinkClick r:id="rId2"/>
              </a:rPr>
              <a:t>http://youtu.be/58Oox90jRCQ</a:t>
            </a:r>
            <a:endParaRPr lang="en-GB" dirty="0"/>
          </a:p>
        </p:txBody>
      </p:sp>
      <p:sp>
        <p:nvSpPr>
          <p:cNvPr id="3" name="TextBox 2"/>
          <p:cNvSpPr txBox="1"/>
          <p:nvPr/>
        </p:nvSpPr>
        <p:spPr>
          <a:xfrm>
            <a:off x="1259632" y="1844824"/>
            <a:ext cx="6984776" cy="1077218"/>
          </a:xfrm>
          <a:prstGeom prst="rect">
            <a:avLst/>
          </a:prstGeom>
          <a:noFill/>
        </p:spPr>
        <p:txBody>
          <a:bodyPr wrap="square" rtlCol="0">
            <a:spAutoFit/>
          </a:bodyPr>
          <a:lstStyle/>
          <a:p>
            <a:pPr algn="ctr"/>
            <a:r>
              <a:rPr lang="en-GB" sz="3200" dirty="0" smtClean="0"/>
              <a:t>Understanding Heat Transfer – </a:t>
            </a:r>
          </a:p>
          <a:p>
            <a:pPr algn="ctr"/>
            <a:r>
              <a:rPr lang="en-GB" sz="3200" dirty="0" smtClean="0"/>
              <a:t>Radiant Heat control </a:t>
            </a:r>
            <a:endParaRPr lang="en-GB" sz="3200" dirty="0"/>
          </a:p>
        </p:txBody>
      </p:sp>
      <p:sp>
        <p:nvSpPr>
          <p:cNvPr id="4" name="TextBox 3"/>
          <p:cNvSpPr txBox="1"/>
          <p:nvPr/>
        </p:nvSpPr>
        <p:spPr>
          <a:xfrm>
            <a:off x="1547664" y="4917227"/>
            <a:ext cx="6840760" cy="646331"/>
          </a:xfrm>
          <a:prstGeom prst="rect">
            <a:avLst/>
          </a:prstGeom>
          <a:noFill/>
        </p:spPr>
        <p:txBody>
          <a:bodyPr wrap="square" rtlCol="0">
            <a:spAutoFit/>
          </a:bodyPr>
          <a:lstStyle/>
          <a:p>
            <a:r>
              <a:rPr lang="en-GB" b="1" dirty="0" smtClean="0">
                <a:solidFill>
                  <a:srgbClr val="0070C0"/>
                </a:solidFill>
              </a:rPr>
              <a:t>What very widely used market product provides this radiation 				barrier? </a:t>
            </a:r>
            <a:endParaRPr lang="en-GB"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14348" y="928670"/>
            <a:ext cx="4572000" cy="3077766"/>
          </a:xfrm>
          <a:prstGeom prst="rect">
            <a:avLst/>
          </a:prstGeom>
        </p:spPr>
        <p:txBody>
          <a:bodyPr>
            <a:spAutoFit/>
          </a:bodyPr>
          <a:lstStyle/>
          <a:p>
            <a:r>
              <a:rPr lang="en-US" sz="3200" b="1" i="1" dirty="0" smtClean="0">
                <a:solidFill>
                  <a:srgbClr val="0070C0"/>
                </a:solidFill>
              </a:rPr>
              <a:t>Conduction example?</a:t>
            </a:r>
          </a:p>
          <a:p>
            <a:endParaRPr lang="en-US" b="1" i="1" dirty="0" smtClean="0"/>
          </a:p>
          <a:p>
            <a:pPr algn="just"/>
            <a:r>
              <a:rPr lang="en-US" dirty="0" smtClean="0"/>
              <a:t>Conduction is heat transfer from warm to cooler areas within a material, or between two materials touching each other. </a:t>
            </a:r>
          </a:p>
          <a:p>
            <a:endParaRPr lang="en-US" dirty="0" smtClean="0"/>
          </a:p>
          <a:p>
            <a:pPr algn="just"/>
            <a:r>
              <a:rPr lang="en-US" dirty="0" smtClean="0"/>
              <a:t>Gases, such as air, do not conduct heat very well. Solids, particularly metal, conduct heat much more readily. </a:t>
            </a:r>
          </a:p>
          <a:p>
            <a:endParaRPr lang="en-US" dirty="0" smtClean="0"/>
          </a:p>
        </p:txBody>
      </p:sp>
      <p:pic>
        <p:nvPicPr>
          <p:cNvPr id="23554" name="Picture 2"/>
          <p:cNvPicPr>
            <a:picLocks noChangeAspect="1" noChangeArrowheads="1"/>
          </p:cNvPicPr>
          <p:nvPr/>
        </p:nvPicPr>
        <p:blipFill>
          <a:blip r:embed="rId2" cstate="print"/>
          <a:srcRect/>
          <a:stretch>
            <a:fillRect/>
          </a:stretch>
        </p:blipFill>
        <p:spPr bwMode="auto">
          <a:xfrm>
            <a:off x="5508104" y="2276872"/>
            <a:ext cx="3257550" cy="1409700"/>
          </a:xfrm>
          <a:prstGeom prst="rect">
            <a:avLst/>
          </a:prstGeom>
          <a:noFill/>
          <a:ln w="9525">
            <a:noFill/>
            <a:miter lim="800000"/>
            <a:headEnd/>
            <a:tailEnd/>
          </a:ln>
          <a:effectLst/>
        </p:spPr>
      </p:pic>
      <p:sp>
        <p:nvSpPr>
          <p:cNvPr id="4" name="Rectangle 3"/>
          <p:cNvSpPr/>
          <p:nvPr/>
        </p:nvSpPr>
        <p:spPr>
          <a:xfrm>
            <a:off x="5724128" y="3861048"/>
            <a:ext cx="2466124" cy="369332"/>
          </a:xfrm>
          <a:prstGeom prst="rect">
            <a:avLst/>
          </a:prstGeom>
        </p:spPr>
        <p:txBody>
          <a:bodyPr wrap="none">
            <a:spAutoFit/>
          </a:bodyPr>
          <a:lstStyle/>
          <a:p>
            <a:r>
              <a:rPr lang="en-US" dirty="0" smtClean="0"/>
              <a:t>Conducted heat transfer</a:t>
            </a:r>
            <a:endParaRPr lang="en-US" dirty="0"/>
          </a:p>
        </p:txBody>
      </p:sp>
      <p:sp>
        <p:nvSpPr>
          <p:cNvPr id="5" name="TextBox 4"/>
          <p:cNvSpPr txBox="1"/>
          <p:nvPr/>
        </p:nvSpPr>
        <p:spPr>
          <a:xfrm>
            <a:off x="683568" y="332656"/>
            <a:ext cx="6336704" cy="584775"/>
          </a:xfrm>
          <a:prstGeom prst="rect">
            <a:avLst/>
          </a:prstGeom>
          <a:noFill/>
        </p:spPr>
        <p:txBody>
          <a:bodyPr wrap="square" rtlCol="0">
            <a:spAutoFit/>
          </a:bodyPr>
          <a:lstStyle/>
          <a:p>
            <a:r>
              <a:rPr lang="en-GB" sz="3200" dirty="0" smtClean="0"/>
              <a:t>Some practical building examples</a:t>
            </a:r>
            <a:endParaRPr lang="en-GB" sz="3200" dirty="0"/>
          </a:p>
        </p:txBody>
      </p:sp>
      <p:sp>
        <p:nvSpPr>
          <p:cNvPr id="6" name="Rectangle 5"/>
          <p:cNvSpPr/>
          <p:nvPr/>
        </p:nvSpPr>
        <p:spPr>
          <a:xfrm>
            <a:off x="4139952" y="4581128"/>
            <a:ext cx="4572000" cy="1200329"/>
          </a:xfrm>
          <a:prstGeom prst="rect">
            <a:avLst/>
          </a:prstGeom>
        </p:spPr>
        <p:txBody>
          <a:bodyPr>
            <a:spAutoFit/>
          </a:bodyPr>
          <a:lstStyle/>
          <a:p>
            <a:pPr algn="just"/>
            <a:r>
              <a:rPr lang="en-US" b="1" dirty="0" smtClean="0">
                <a:solidFill>
                  <a:srgbClr val="0070C0"/>
                </a:solidFill>
              </a:rPr>
              <a:t>With conductive heat transfer, heat inside the home warms the bottom layer of plasterboard ceiling which transfers heat to the next layer (timber frame of the roof ) and so on.</a:t>
            </a:r>
            <a:endParaRPr lang="en-US"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3554"/>
                                        </p:tgtEl>
                                        <p:attrNameLst>
                                          <p:attrName>style.visibility</p:attrName>
                                        </p:attrNameLst>
                                      </p:cBhvr>
                                      <p:to>
                                        <p:strVal val="visible"/>
                                      </p:to>
                                    </p:set>
                                    <p:anim calcmode="lin" valueType="num">
                                      <p:cBhvr additive="base">
                                        <p:cTn id="7" dur="500" fill="hold"/>
                                        <p:tgtEl>
                                          <p:spTgt spid="23554"/>
                                        </p:tgtEl>
                                        <p:attrNameLst>
                                          <p:attrName>ppt_x</p:attrName>
                                        </p:attrNameLst>
                                      </p:cBhvr>
                                      <p:tavLst>
                                        <p:tav tm="0">
                                          <p:val>
                                            <p:strVal val="#ppt_x"/>
                                          </p:val>
                                        </p:tav>
                                        <p:tav tm="100000">
                                          <p:val>
                                            <p:strVal val="#ppt_x"/>
                                          </p:val>
                                        </p:tav>
                                      </p:tavLst>
                                    </p:anim>
                                    <p:anim calcmode="lin" valueType="num">
                                      <p:cBhvr additive="base">
                                        <p:cTn id="8" dur="500" fill="hold"/>
                                        <p:tgtEl>
                                          <p:spTgt spid="2355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476672"/>
            <a:ext cx="4572000" cy="3077766"/>
          </a:xfrm>
          <a:prstGeom prst="rect">
            <a:avLst/>
          </a:prstGeom>
        </p:spPr>
        <p:txBody>
          <a:bodyPr>
            <a:spAutoFit/>
          </a:bodyPr>
          <a:lstStyle/>
          <a:p>
            <a:r>
              <a:rPr lang="en-US" sz="3200" b="1" i="1" dirty="0" smtClean="0">
                <a:solidFill>
                  <a:srgbClr val="0070C0"/>
                </a:solidFill>
              </a:rPr>
              <a:t>Convection example?</a:t>
            </a:r>
          </a:p>
          <a:p>
            <a:endParaRPr lang="en-US" b="1" i="1" dirty="0" smtClean="0"/>
          </a:p>
          <a:p>
            <a:r>
              <a:rPr lang="en-US" dirty="0" smtClean="0"/>
              <a:t>Convection transfers heat through the movement of gases or liquids. </a:t>
            </a:r>
          </a:p>
          <a:p>
            <a:endParaRPr lang="en-US" dirty="0" smtClean="0"/>
          </a:p>
          <a:p>
            <a:r>
              <a:rPr lang="en-US" dirty="0" smtClean="0"/>
              <a:t>For instance, when air is warmed, it rises and is replaced by cooler air. This creates a cycle or convection current capable of transferring heat. </a:t>
            </a:r>
          </a:p>
          <a:p>
            <a:endParaRPr lang="en-US" dirty="0" smtClean="0"/>
          </a:p>
        </p:txBody>
      </p:sp>
      <p:pic>
        <p:nvPicPr>
          <p:cNvPr id="22530" name="Picture 2"/>
          <p:cNvPicPr>
            <a:picLocks noChangeAspect="1" noChangeArrowheads="1"/>
          </p:cNvPicPr>
          <p:nvPr/>
        </p:nvPicPr>
        <p:blipFill>
          <a:blip r:embed="rId2" cstate="print"/>
          <a:srcRect/>
          <a:stretch>
            <a:fillRect/>
          </a:stretch>
        </p:blipFill>
        <p:spPr bwMode="auto">
          <a:xfrm>
            <a:off x="5214942" y="1857364"/>
            <a:ext cx="3590925" cy="2209800"/>
          </a:xfrm>
          <a:prstGeom prst="rect">
            <a:avLst/>
          </a:prstGeom>
          <a:noFill/>
          <a:ln w="9525">
            <a:noFill/>
            <a:miter lim="800000"/>
            <a:headEnd/>
            <a:tailEnd/>
          </a:ln>
          <a:effectLst/>
        </p:spPr>
      </p:pic>
      <p:sp>
        <p:nvSpPr>
          <p:cNvPr id="4" name="Rectangle 3"/>
          <p:cNvSpPr/>
          <p:nvPr/>
        </p:nvSpPr>
        <p:spPr>
          <a:xfrm>
            <a:off x="5786446" y="4214818"/>
            <a:ext cx="2471510" cy="369332"/>
          </a:xfrm>
          <a:prstGeom prst="rect">
            <a:avLst/>
          </a:prstGeom>
        </p:spPr>
        <p:txBody>
          <a:bodyPr wrap="none">
            <a:spAutoFit/>
          </a:bodyPr>
          <a:lstStyle/>
          <a:p>
            <a:r>
              <a:rPr lang="en-US" dirty="0" smtClean="0"/>
              <a:t>Convective heat transfer</a:t>
            </a:r>
            <a:endParaRPr lang="en-US" dirty="0"/>
          </a:p>
        </p:txBody>
      </p:sp>
      <p:sp>
        <p:nvSpPr>
          <p:cNvPr id="5" name="Rectangle 4"/>
          <p:cNvSpPr/>
          <p:nvPr/>
        </p:nvSpPr>
        <p:spPr>
          <a:xfrm>
            <a:off x="1115616" y="4365104"/>
            <a:ext cx="4572000" cy="1754326"/>
          </a:xfrm>
          <a:prstGeom prst="rect">
            <a:avLst/>
          </a:prstGeom>
        </p:spPr>
        <p:txBody>
          <a:bodyPr>
            <a:spAutoFit/>
          </a:bodyPr>
          <a:lstStyle/>
          <a:p>
            <a:pPr algn="just"/>
            <a:r>
              <a:rPr lang="en-US" b="1" dirty="0" smtClean="0">
                <a:solidFill>
                  <a:srgbClr val="0070C0"/>
                </a:solidFill>
              </a:rPr>
              <a:t>With convective heat transfer,</a:t>
            </a:r>
          </a:p>
          <a:p>
            <a:pPr algn="just"/>
            <a:r>
              <a:rPr lang="en-US" b="1" dirty="0" smtClean="0">
                <a:solidFill>
                  <a:srgbClr val="0070C0"/>
                </a:solidFill>
              </a:rPr>
              <a:t>the warm layer of air above the ceiling rises and comes into contact with the cold roof surface, cools by losing some heat to the roof material, then falls to the plasterboard where the process repeats itself</a:t>
            </a:r>
            <a:endParaRPr lang="en-US"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2530"/>
                                        </p:tgtEl>
                                        <p:attrNameLst>
                                          <p:attrName>style.visibility</p:attrName>
                                        </p:attrNameLst>
                                      </p:cBhvr>
                                      <p:to>
                                        <p:strVal val="visible"/>
                                      </p:to>
                                    </p:set>
                                    <p:anim calcmode="lin" valueType="num">
                                      <p:cBhvr additive="base">
                                        <p:cTn id="7" dur="500" fill="hold"/>
                                        <p:tgtEl>
                                          <p:spTgt spid="22530"/>
                                        </p:tgtEl>
                                        <p:attrNameLst>
                                          <p:attrName>ppt_x</p:attrName>
                                        </p:attrNameLst>
                                      </p:cBhvr>
                                      <p:tavLst>
                                        <p:tav tm="0">
                                          <p:val>
                                            <p:strVal val="#ppt_x"/>
                                          </p:val>
                                        </p:tav>
                                        <p:tav tm="100000">
                                          <p:val>
                                            <p:strVal val="#ppt_x"/>
                                          </p:val>
                                        </p:tav>
                                      </p:tavLst>
                                    </p:anim>
                                    <p:anim calcmode="lin" valueType="num">
                                      <p:cBhvr additive="base">
                                        <p:cTn id="8" dur="500" fill="hold"/>
                                        <p:tgtEl>
                                          <p:spTgt spid="2253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 calcmode="lin" valueType="num">
                                      <p:cBhvr additive="base">
                                        <p:cTn id="1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548680"/>
            <a:ext cx="4572000" cy="3077766"/>
          </a:xfrm>
          <a:prstGeom prst="rect">
            <a:avLst/>
          </a:prstGeom>
        </p:spPr>
        <p:txBody>
          <a:bodyPr>
            <a:spAutoFit/>
          </a:bodyPr>
          <a:lstStyle/>
          <a:p>
            <a:r>
              <a:rPr lang="en-US" sz="3200" b="1" i="1" dirty="0" smtClean="0">
                <a:solidFill>
                  <a:srgbClr val="0070C0"/>
                </a:solidFill>
              </a:rPr>
              <a:t>Radiation example?</a:t>
            </a:r>
          </a:p>
          <a:p>
            <a:endParaRPr lang="en-US" b="1" i="1" dirty="0" smtClean="0"/>
          </a:p>
          <a:p>
            <a:pPr algn="just"/>
            <a:r>
              <a:rPr lang="en-US" dirty="0" smtClean="0"/>
              <a:t>Radiation is the direct heat which can be sensed by the skin, such as the sun’s rays or the heat from an open fire. </a:t>
            </a:r>
          </a:p>
          <a:p>
            <a:endParaRPr lang="en-US" dirty="0" smtClean="0"/>
          </a:p>
          <a:p>
            <a:pPr algn="just"/>
            <a:r>
              <a:rPr lang="en-US" dirty="0" smtClean="0"/>
              <a:t>Heat (infra-red) radiation which is emitted from the surface of hot objects, travels in straight lines to cooler objects. </a:t>
            </a:r>
          </a:p>
          <a:p>
            <a:endParaRPr lang="en-US" dirty="0" smtClean="0"/>
          </a:p>
        </p:txBody>
      </p:sp>
      <p:pic>
        <p:nvPicPr>
          <p:cNvPr id="21506" name="Picture 2"/>
          <p:cNvPicPr>
            <a:picLocks noChangeAspect="1" noChangeArrowheads="1"/>
          </p:cNvPicPr>
          <p:nvPr/>
        </p:nvPicPr>
        <p:blipFill>
          <a:blip r:embed="rId2" cstate="print"/>
          <a:srcRect/>
          <a:stretch>
            <a:fillRect/>
          </a:stretch>
        </p:blipFill>
        <p:spPr bwMode="auto">
          <a:xfrm>
            <a:off x="5286380" y="1428736"/>
            <a:ext cx="3667125" cy="2533650"/>
          </a:xfrm>
          <a:prstGeom prst="rect">
            <a:avLst/>
          </a:prstGeom>
          <a:noFill/>
          <a:ln w="9525">
            <a:noFill/>
            <a:miter lim="800000"/>
            <a:headEnd/>
            <a:tailEnd/>
          </a:ln>
          <a:effectLst/>
        </p:spPr>
      </p:pic>
      <p:sp>
        <p:nvSpPr>
          <p:cNvPr id="4" name="Rectangle 3"/>
          <p:cNvSpPr/>
          <p:nvPr/>
        </p:nvSpPr>
        <p:spPr>
          <a:xfrm>
            <a:off x="5643570" y="4143380"/>
            <a:ext cx="2163541" cy="369332"/>
          </a:xfrm>
          <a:prstGeom prst="rect">
            <a:avLst/>
          </a:prstGeom>
        </p:spPr>
        <p:txBody>
          <a:bodyPr wrap="none">
            <a:spAutoFit/>
          </a:bodyPr>
          <a:lstStyle/>
          <a:p>
            <a:r>
              <a:rPr lang="en-US" dirty="0" smtClean="0"/>
              <a:t>Radiant heat transfer</a:t>
            </a:r>
            <a:endParaRPr lang="en-US" dirty="0"/>
          </a:p>
        </p:txBody>
      </p:sp>
      <p:sp>
        <p:nvSpPr>
          <p:cNvPr id="5" name="TextBox 4"/>
          <p:cNvSpPr txBox="1"/>
          <p:nvPr/>
        </p:nvSpPr>
        <p:spPr>
          <a:xfrm>
            <a:off x="467544" y="5042118"/>
            <a:ext cx="8424936" cy="1384995"/>
          </a:xfrm>
          <a:prstGeom prst="rect">
            <a:avLst/>
          </a:prstGeom>
          <a:noFill/>
        </p:spPr>
        <p:txBody>
          <a:bodyPr wrap="square" rtlCol="0">
            <a:spAutoFit/>
          </a:bodyPr>
          <a:lstStyle/>
          <a:p>
            <a:pPr algn="just"/>
            <a:r>
              <a:rPr lang="en-GB" sz="2800" b="1" dirty="0" smtClean="0">
                <a:solidFill>
                  <a:srgbClr val="0070C0"/>
                </a:solidFill>
              </a:rPr>
              <a:t>Important to start recognising the presence of these three processes as their identification provide the best   mitigation or remediation technique possibility.</a:t>
            </a:r>
            <a:endParaRPr lang="en-GB" sz="2800" b="1" dirty="0">
              <a:solidFill>
                <a:srgbClr val="0070C0"/>
              </a:solidFill>
            </a:endParaRPr>
          </a:p>
        </p:txBody>
      </p:sp>
      <p:sp>
        <p:nvSpPr>
          <p:cNvPr id="6" name="Rectangle 5"/>
          <p:cNvSpPr/>
          <p:nvPr/>
        </p:nvSpPr>
        <p:spPr>
          <a:xfrm>
            <a:off x="539552" y="3501008"/>
            <a:ext cx="4572000" cy="1477328"/>
          </a:xfrm>
          <a:prstGeom prst="rect">
            <a:avLst/>
          </a:prstGeom>
        </p:spPr>
        <p:txBody>
          <a:bodyPr>
            <a:spAutoFit/>
          </a:bodyPr>
          <a:lstStyle/>
          <a:p>
            <a:pPr algn="just"/>
            <a:r>
              <a:rPr lang="en-US" b="1" dirty="0" smtClean="0">
                <a:solidFill>
                  <a:srgbClr val="0070C0"/>
                </a:solidFill>
              </a:rPr>
              <a:t>With radiant heat transfer, heat is radiated through the roof tiles on hot sunny days and heat is emitted from the roof space and  warm plasterboard ceiling to cooler roof tiles on a cold night.</a:t>
            </a:r>
            <a:endParaRPr lang="en-US"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1506"/>
                                        </p:tgtEl>
                                        <p:attrNameLst>
                                          <p:attrName>style.visibility</p:attrName>
                                        </p:attrNameLst>
                                      </p:cBhvr>
                                      <p:to>
                                        <p:strVal val="visible"/>
                                      </p:to>
                                    </p:set>
                                    <p:anim calcmode="lin" valueType="num">
                                      <p:cBhvr additive="base">
                                        <p:cTn id="13" dur="500" fill="hold"/>
                                        <p:tgtEl>
                                          <p:spTgt spid="21506"/>
                                        </p:tgtEl>
                                        <p:attrNameLst>
                                          <p:attrName>ppt_x</p:attrName>
                                        </p:attrNameLst>
                                      </p:cBhvr>
                                      <p:tavLst>
                                        <p:tav tm="0">
                                          <p:val>
                                            <p:strVal val="#ppt_x"/>
                                          </p:val>
                                        </p:tav>
                                        <p:tav tm="100000">
                                          <p:val>
                                            <p:strVal val="#ppt_x"/>
                                          </p:val>
                                        </p:tav>
                                      </p:tavLst>
                                    </p:anim>
                                    <p:anim calcmode="lin" valueType="num">
                                      <p:cBhvr additive="base">
                                        <p:cTn id="14" dur="500" fill="hold"/>
                                        <p:tgtEl>
                                          <p:spTgt spid="2150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 calcmode="lin" valueType="num">
                                      <p:cBhvr additive="base">
                                        <p:cTn id="19"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85786" y="785794"/>
            <a:ext cx="7674646" cy="2277547"/>
          </a:xfrm>
          <a:prstGeom prst="rect">
            <a:avLst/>
          </a:prstGeom>
        </p:spPr>
        <p:txBody>
          <a:bodyPr wrap="square">
            <a:spAutoFit/>
          </a:bodyPr>
          <a:lstStyle/>
          <a:p>
            <a:r>
              <a:rPr lang="en-US" sz="3200" b="1" dirty="0" smtClean="0">
                <a:solidFill>
                  <a:srgbClr val="0070C0"/>
                </a:solidFill>
              </a:rPr>
              <a:t>Principle of insulation – A resistance to flow</a:t>
            </a:r>
          </a:p>
          <a:p>
            <a:endParaRPr lang="en-US" b="1" dirty="0" smtClean="0"/>
          </a:p>
          <a:p>
            <a:r>
              <a:rPr lang="en-US" dirty="0" smtClean="0"/>
              <a:t>Resistance to heat flow is achieved by the use of either </a:t>
            </a:r>
          </a:p>
          <a:p>
            <a:endParaRPr lang="en-US" dirty="0" smtClean="0"/>
          </a:p>
          <a:p>
            <a:pPr>
              <a:buFont typeface="Arial" pitchFamily="34" charset="0"/>
              <a:buChar char="•"/>
            </a:pPr>
            <a:r>
              <a:rPr lang="en-US" sz="2800" b="1" dirty="0" smtClean="0">
                <a:solidFill>
                  <a:srgbClr val="0070C0"/>
                </a:solidFill>
              </a:rPr>
              <a:t>Bulk insulation </a:t>
            </a:r>
          </a:p>
          <a:p>
            <a:pPr>
              <a:buFont typeface="Arial" pitchFamily="34" charset="0"/>
              <a:buChar char="•"/>
            </a:pPr>
            <a:r>
              <a:rPr lang="en-US" sz="2800" b="1" dirty="0" smtClean="0">
                <a:solidFill>
                  <a:srgbClr val="0070C0"/>
                </a:solidFill>
              </a:rPr>
              <a:t>Reflective insulation</a:t>
            </a:r>
            <a:endParaRPr lang="en-US" sz="2800" b="1" dirty="0">
              <a:solidFill>
                <a:srgbClr val="0070C0"/>
              </a:solidFill>
            </a:endParaRPr>
          </a:p>
        </p:txBody>
      </p:sp>
      <p:sp>
        <p:nvSpPr>
          <p:cNvPr id="3" name="Rectangle 2"/>
          <p:cNvSpPr/>
          <p:nvPr/>
        </p:nvSpPr>
        <p:spPr>
          <a:xfrm>
            <a:off x="323528" y="3501008"/>
            <a:ext cx="4789766" cy="2769989"/>
          </a:xfrm>
          <a:prstGeom prst="rect">
            <a:avLst/>
          </a:prstGeom>
        </p:spPr>
        <p:txBody>
          <a:bodyPr wrap="square">
            <a:spAutoFit/>
          </a:bodyPr>
          <a:lstStyle/>
          <a:p>
            <a:r>
              <a:rPr lang="en-US" sz="2400" b="1" i="1" dirty="0" smtClean="0">
                <a:solidFill>
                  <a:srgbClr val="0070C0"/>
                </a:solidFill>
              </a:rPr>
              <a:t>Bulk insulation –employs air </a:t>
            </a:r>
          </a:p>
          <a:p>
            <a:r>
              <a:rPr lang="en-US" sz="2400" b="1" i="1" dirty="0">
                <a:solidFill>
                  <a:srgbClr val="0070C0"/>
                </a:solidFill>
              </a:rPr>
              <a:t> </a:t>
            </a:r>
            <a:r>
              <a:rPr lang="en-US" sz="2400" b="1" i="1" dirty="0" smtClean="0">
                <a:solidFill>
                  <a:srgbClr val="0070C0"/>
                </a:solidFill>
              </a:rPr>
              <a:t>                             entrapment</a:t>
            </a:r>
          </a:p>
          <a:p>
            <a:endParaRPr lang="en-US" b="1" i="1" dirty="0" smtClean="0"/>
          </a:p>
          <a:p>
            <a:r>
              <a:rPr lang="en-US" dirty="0" smtClean="0"/>
              <a:t>Bulk insulation traps millions of tiny pockets of still air within its structure. These air pockets provide the resistance to heat flow. </a:t>
            </a:r>
          </a:p>
          <a:p>
            <a:endParaRPr lang="en-US" dirty="0" smtClean="0"/>
          </a:p>
          <a:p>
            <a:r>
              <a:rPr lang="en-US" b="1" dirty="0" smtClean="0">
                <a:solidFill>
                  <a:srgbClr val="0070C0"/>
                </a:solidFill>
              </a:rPr>
              <a:t>Bulk insulation reduces radiant, convective </a:t>
            </a:r>
          </a:p>
          <a:p>
            <a:r>
              <a:rPr lang="en-US" b="1" dirty="0" smtClean="0">
                <a:solidFill>
                  <a:srgbClr val="0070C0"/>
                </a:solidFill>
              </a:rPr>
              <a:t>             and conducted heat flow</a:t>
            </a:r>
            <a:endParaRPr lang="en-US" b="1" dirty="0">
              <a:solidFill>
                <a:srgbClr val="0070C0"/>
              </a:solidFill>
            </a:endParaRPr>
          </a:p>
        </p:txBody>
      </p:sp>
      <p:pic>
        <p:nvPicPr>
          <p:cNvPr id="24578" name="Picture 2"/>
          <p:cNvPicPr>
            <a:picLocks noChangeAspect="1" noChangeArrowheads="1"/>
          </p:cNvPicPr>
          <p:nvPr/>
        </p:nvPicPr>
        <p:blipFill>
          <a:blip r:embed="rId2" cstate="print"/>
          <a:srcRect/>
          <a:stretch>
            <a:fillRect/>
          </a:stretch>
        </p:blipFill>
        <p:spPr bwMode="auto">
          <a:xfrm>
            <a:off x="5143504" y="2857496"/>
            <a:ext cx="3609975" cy="2895600"/>
          </a:xfrm>
          <a:prstGeom prst="rect">
            <a:avLst/>
          </a:prstGeom>
          <a:noFill/>
          <a:ln w="9525">
            <a:noFill/>
            <a:miter lim="800000"/>
            <a:headEnd/>
            <a:tailEnd/>
          </a:ln>
          <a:effectLst/>
        </p:spPr>
      </p:pic>
      <p:sp>
        <p:nvSpPr>
          <p:cNvPr id="5" name="Rectangle 4"/>
          <p:cNvSpPr/>
          <p:nvPr/>
        </p:nvSpPr>
        <p:spPr>
          <a:xfrm>
            <a:off x="5786446" y="5929330"/>
            <a:ext cx="2907847" cy="369332"/>
          </a:xfrm>
          <a:prstGeom prst="rect">
            <a:avLst/>
          </a:prstGeom>
        </p:spPr>
        <p:txBody>
          <a:bodyPr wrap="none">
            <a:spAutoFit/>
          </a:bodyPr>
          <a:lstStyle/>
          <a:p>
            <a:r>
              <a:rPr lang="en-US" dirty="0" smtClean="0"/>
              <a:t>Bulk insulation and heat flow</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85346"/>
            <a:ext cx="4572000" cy="4462760"/>
          </a:xfrm>
          <a:prstGeom prst="rect">
            <a:avLst/>
          </a:prstGeom>
        </p:spPr>
        <p:txBody>
          <a:bodyPr>
            <a:spAutoFit/>
          </a:bodyPr>
          <a:lstStyle/>
          <a:p>
            <a:r>
              <a:rPr lang="en-US" sz="3200" b="1" dirty="0" smtClean="0">
                <a:solidFill>
                  <a:srgbClr val="0070C0"/>
                </a:solidFill>
              </a:rPr>
              <a:t>Reflective insulation</a:t>
            </a:r>
          </a:p>
          <a:p>
            <a:endParaRPr lang="en-US" b="1" i="1" dirty="0" smtClean="0">
              <a:solidFill>
                <a:srgbClr val="0070C0"/>
              </a:solidFill>
            </a:endParaRPr>
          </a:p>
          <a:p>
            <a:pPr algn="just"/>
            <a:r>
              <a:rPr lang="en-US" b="1" dirty="0" smtClean="0">
                <a:solidFill>
                  <a:srgbClr val="0070C0"/>
                </a:solidFill>
              </a:rPr>
              <a:t>Reflective insulation works by reducing the radiant heat transfer </a:t>
            </a:r>
            <a:r>
              <a:rPr lang="en-US" dirty="0" smtClean="0"/>
              <a:t>across an enclosed space, e.g. between bricks and plasterboard in an insulated brick veneer wall. </a:t>
            </a:r>
          </a:p>
          <a:p>
            <a:endParaRPr lang="en-US" dirty="0" smtClean="0"/>
          </a:p>
          <a:p>
            <a:pPr algn="just"/>
            <a:r>
              <a:rPr lang="en-US" dirty="0" smtClean="0"/>
              <a:t>Reflective foil in walls or under the roof </a:t>
            </a:r>
            <a:r>
              <a:rPr lang="en-US" b="1" dirty="0" smtClean="0">
                <a:solidFill>
                  <a:srgbClr val="0070C0"/>
                </a:solidFill>
              </a:rPr>
              <a:t>reflects radiant heat away from the interior in summer, and retains heat internally during the winter. It</a:t>
            </a:r>
            <a:r>
              <a:rPr lang="en-US" dirty="0" smtClean="0"/>
              <a:t> </a:t>
            </a:r>
            <a:r>
              <a:rPr lang="en-US" b="1" dirty="0" smtClean="0">
                <a:solidFill>
                  <a:srgbClr val="0070C0"/>
                </a:solidFill>
              </a:rPr>
              <a:t>works most effectively in conjunction with a still air layer (enclosed air space) of at least 25 mm. </a:t>
            </a:r>
          </a:p>
          <a:p>
            <a:pPr algn="just"/>
            <a:r>
              <a:rPr lang="en-US" dirty="0" smtClean="0"/>
              <a:t>Reflective insulation needs to remain clean and dust-free for best performance.</a:t>
            </a:r>
            <a:endParaRPr lang="en-US" dirty="0"/>
          </a:p>
        </p:txBody>
      </p:sp>
      <p:pic>
        <p:nvPicPr>
          <p:cNvPr id="25602" name="Picture 2"/>
          <p:cNvPicPr>
            <a:picLocks noChangeAspect="1" noChangeArrowheads="1"/>
          </p:cNvPicPr>
          <p:nvPr/>
        </p:nvPicPr>
        <p:blipFill>
          <a:blip r:embed="rId2" cstate="print"/>
          <a:srcRect/>
          <a:stretch>
            <a:fillRect/>
          </a:stretch>
        </p:blipFill>
        <p:spPr bwMode="auto">
          <a:xfrm>
            <a:off x="5364088" y="785877"/>
            <a:ext cx="3214710" cy="3352483"/>
          </a:xfrm>
          <a:prstGeom prst="rect">
            <a:avLst/>
          </a:prstGeom>
          <a:noFill/>
          <a:ln w="9525">
            <a:noFill/>
            <a:miter lim="800000"/>
            <a:headEnd/>
            <a:tailEnd/>
          </a:ln>
          <a:effectLst/>
        </p:spPr>
      </p:pic>
      <p:sp>
        <p:nvSpPr>
          <p:cNvPr id="4" name="Rectangle 3"/>
          <p:cNvSpPr/>
          <p:nvPr/>
        </p:nvSpPr>
        <p:spPr>
          <a:xfrm>
            <a:off x="5508104" y="4346346"/>
            <a:ext cx="3422091" cy="369332"/>
          </a:xfrm>
          <a:prstGeom prst="rect">
            <a:avLst/>
          </a:prstGeom>
        </p:spPr>
        <p:txBody>
          <a:bodyPr wrap="none">
            <a:spAutoFit/>
          </a:bodyPr>
          <a:lstStyle/>
          <a:p>
            <a:r>
              <a:rPr lang="en-US" dirty="0" smtClean="0"/>
              <a:t>Reflective insulation and heat flow</a:t>
            </a:r>
            <a:endParaRPr lang="en-US" dirty="0"/>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3073" y="4699419"/>
            <a:ext cx="2239691" cy="2053050"/>
          </a:xfrm>
          <a:prstGeom prst="rect">
            <a:avLst/>
          </a:prstGeom>
          <a:ln w="38100">
            <a:solidFill>
              <a:schemeClr val="tx1"/>
            </a:solidFill>
          </a:ln>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17125" y="5085184"/>
            <a:ext cx="2849669" cy="1597061"/>
          </a:xfrm>
          <a:prstGeom prst="rect">
            <a:avLst/>
          </a:prstGeom>
          <a:ln w="38100">
            <a:solidFill>
              <a:schemeClr val="tx1"/>
            </a:solidFill>
          </a:ln>
        </p:spPr>
      </p:pic>
      <p:sp>
        <p:nvSpPr>
          <p:cNvPr id="6" name="TextBox 5"/>
          <p:cNvSpPr txBox="1"/>
          <p:nvPr/>
        </p:nvSpPr>
        <p:spPr>
          <a:xfrm>
            <a:off x="2915816" y="4725144"/>
            <a:ext cx="2618971" cy="369332"/>
          </a:xfrm>
          <a:prstGeom prst="rect">
            <a:avLst/>
          </a:prstGeom>
          <a:noFill/>
        </p:spPr>
        <p:txBody>
          <a:bodyPr wrap="square" rtlCol="0">
            <a:spAutoFit/>
          </a:bodyPr>
          <a:lstStyle/>
          <a:p>
            <a:pPr algn="ctr"/>
            <a:r>
              <a:rPr lang="en-GB" dirty="0" smtClean="0"/>
              <a:t>Kingspan Board </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304800"/>
            <a:ext cx="6096000" cy="584775"/>
          </a:xfrm>
          <a:prstGeom prst="rect">
            <a:avLst/>
          </a:prstGeom>
          <a:noFill/>
        </p:spPr>
        <p:txBody>
          <a:bodyPr wrap="square" rtlCol="0">
            <a:spAutoFit/>
          </a:bodyPr>
          <a:lstStyle/>
          <a:p>
            <a:r>
              <a:rPr lang="en-US" sz="3200" b="1" dirty="0" smtClean="0"/>
              <a:t>Types of thermal insulators</a:t>
            </a:r>
            <a:endParaRPr lang="en-US" sz="3200" b="1" dirty="0"/>
          </a:p>
        </p:txBody>
      </p:sp>
      <p:sp>
        <p:nvSpPr>
          <p:cNvPr id="3" name="Rectangle 2"/>
          <p:cNvSpPr/>
          <p:nvPr/>
        </p:nvSpPr>
        <p:spPr>
          <a:xfrm>
            <a:off x="685800" y="1052736"/>
            <a:ext cx="7086600" cy="4247317"/>
          </a:xfrm>
          <a:prstGeom prst="rect">
            <a:avLst/>
          </a:prstGeom>
        </p:spPr>
        <p:txBody>
          <a:bodyPr wrap="square">
            <a:spAutoFit/>
          </a:bodyPr>
          <a:lstStyle/>
          <a:p>
            <a:r>
              <a:rPr lang="en-US" dirty="0" smtClean="0"/>
              <a:t>The common types of thermal insulators used in construction are grouped as follows :-</a:t>
            </a:r>
          </a:p>
          <a:p>
            <a:endParaRPr lang="en-US" dirty="0" smtClean="0"/>
          </a:p>
          <a:p>
            <a:pPr>
              <a:buFont typeface="Arial" pitchFamily="34" charset="0"/>
              <a:buChar char="•"/>
            </a:pPr>
            <a:r>
              <a:rPr lang="en-US" b="1" dirty="0" smtClean="0">
                <a:solidFill>
                  <a:srgbClr val="0070C0"/>
                </a:solidFill>
              </a:rPr>
              <a:t> Rigid pre-formed materials </a:t>
            </a:r>
          </a:p>
          <a:p>
            <a:r>
              <a:rPr lang="en-US" dirty="0" smtClean="0"/>
              <a:t>	</a:t>
            </a:r>
          </a:p>
          <a:p>
            <a:endParaRPr lang="en-US" dirty="0" smtClean="0"/>
          </a:p>
          <a:p>
            <a:endParaRPr lang="en-US" dirty="0" smtClean="0"/>
          </a:p>
          <a:p>
            <a:endParaRPr lang="en-US" dirty="0" smtClean="0"/>
          </a:p>
          <a:p>
            <a:pPr>
              <a:buFont typeface="Arial" pitchFamily="34" charset="0"/>
              <a:buChar char="•"/>
            </a:pPr>
            <a:endParaRPr lang="en-US" dirty="0" smtClean="0"/>
          </a:p>
          <a:p>
            <a:pPr>
              <a:buFont typeface="Arial" pitchFamily="34" charset="0"/>
              <a:buChar char="•"/>
            </a:pPr>
            <a:endParaRPr lang="en-US" dirty="0" smtClean="0"/>
          </a:p>
          <a:p>
            <a:pPr>
              <a:buFont typeface="Arial" pitchFamily="34" charset="0"/>
              <a:buChar char="•"/>
            </a:pPr>
            <a:endParaRPr lang="en-US" dirty="0" smtClean="0"/>
          </a:p>
          <a:p>
            <a:pPr>
              <a:buFont typeface="Arial" pitchFamily="34" charset="0"/>
              <a:buChar char="•"/>
            </a:pPr>
            <a:r>
              <a:rPr lang="en-US" dirty="0" smtClean="0"/>
              <a:t> </a:t>
            </a:r>
            <a:r>
              <a:rPr lang="en-US" b="1" dirty="0" smtClean="0">
                <a:solidFill>
                  <a:srgbClr val="0070C0"/>
                </a:solidFill>
              </a:rPr>
              <a:t>Flexible materials</a:t>
            </a:r>
          </a:p>
          <a:p>
            <a:pPr>
              <a:buFont typeface="Arial" pitchFamily="34" charset="0"/>
              <a:buChar char="•"/>
            </a:pPr>
            <a:endParaRPr lang="en-US" dirty="0" smtClean="0"/>
          </a:p>
          <a:p>
            <a:pPr>
              <a:buFont typeface="Arial" pitchFamily="34" charset="0"/>
              <a:buChar char="•"/>
            </a:pPr>
            <a:endParaRPr lang="en-US" dirty="0" smtClean="0"/>
          </a:p>
          <a:p>
            <a:pPr>
              <a:buFont typeface="Arial" pitchFamily="34" charset="0"/>
              <a:buChar char="•"/>
            </a:pPr>
            <a:endParaRPr lang="en-US" dirty="0" smtClean="0"/>
          </a:p>
        </p:txBody>
      </p:sp>
      <p:pic>
        <p:nvPicPr>
          <p:cNvPr id="4" name="Picture 2" descr="http://www.greenspec.co.uk/images/articles/materials/block/slagaggre.jpg"/>
          <p:cNvPicPr>
            <a:picLocks noChangeAspect="1" noChangeArrowheads="1"/>
          </p:cNvPicPr>
          <p:nvPr/>
        </p:nvPicPr>
        <p:blipFill>
          <a:blip r:embed="rId2" cstate="print"/>
          <a:srcRect/>
          <a:stretch>
            <a:fillRect/>
          </a:stretch>
        </p:blipFill>
        <p:spPr bwMode="auto">
          <a:xfrm>
            <a:off x="1295400" y="2286000"/>
            <a:ext cx="1676400" cy="1475233"/>
          </a:xfrm>
          <a:prstGeom prst="rect">
            <a:avLst/>
          </a:prstGeom>
          <a:noFill/>
        </p:spPr>
      </p:pic>
      <p:pic>
        <p:nvPicPr>
          <p:cNvPr id="5" name="Picture 4" descr="Insulating AAC Blocks - Image Provided by Thermalite®"/>
          <p:cNvPicPr>
            <a:picLocks noChangeAspect="1" noChangeArrowheads="1"/>
          </p:cNvPicPr>
          <p:nvPr/>
        </p:nvPicPr>
        <p:blipFill>
          <a:blip r:embed="rId3" cstate="print"/>
          <a:srcRect/>
          <a:stretch>
            <a:fillRect/>
          </a:stretch>
        </p:blipFill>
        <p:spPr bwMode="auto">
          <a:xfrm>
            <a:off x="3352800" y="2286000"/>
            <a:ext cx="1600200" cy="1477519"/>
          </a:xfrm>
          <a:prstGeom prst="rect">
            <a:avLst/>
          </a:prstGeom>
          <a:noFill/>
        </p:spPr>
      </p:pic>
      <p:sp>
        <p:nvSpPr>
          <p:cNvPr id="6" name="TextBox 5"/>
          <p:cNvSpPr txBox="1"/>
          <p:nvPr/>
        </p:nvSpPr>
        <p:spPr>
          <a:xfrm>
            <a:off x="914400" y="3733800"/>
            <a:ext cx="2286000" cy="369332"/>
          </a:xfrm>
          <a:prstGeom prst="rect">
            <a:avLst/>
          </a:prstGeom>
          <a:noFill/>
        </p:spPr>
        <p:txBody>
          <a:bodyPr wrap="square" rtlCol="0">
            <a:spAutoFit/>
          </a:bodyPr>
          <a:lstStyle/>
          <a:p>
            <a:r>
              <a:rPr lang="en-US" dirty="0" smtClean="0"/>
              <a:t>Slag derived aggregate</a:t>
            </a:r>
            <a:endParaRPr lang="en-US" dirty="0"/>
          </a:p>
        </p:txBody>
      </p:sp>
      <p:sp>
        <p:nvSpPr>
          <p:cNvPr id="7" name="TextBox 6"/>
          <p:cNvSpPr txBox="1"/>
          <p:nvPr/>
        </p:nvSpPr>
        <p:spPr>
          <a:xfrm>
            <a:off x="3276600" y="3733800"/>
            <a:ext cx="2514600" cy="369332"/>
          </a:xfrm>
          <a:prstGeom prst="rect">
            <a:avLst/>
          </a:prstGeom>
          <a:noFill/>
        </p:spPr>
        <p:txBody>
          <a:bodyPr wrap="square" rtlCol="0">
            <a:spAutoFit/>
          </a:bodyPr>
          <a:lstStyle/>
          <a:p>
            <a:r>
              <a:rPr lang="en-US" dirty="0" smtClean="0"/>
              <a:t>Aerated concrete block</a:t>
            </a:r>
            <a:endParaRPr lang="en-US" dirty="0"/>
          </a:p>
        </p:txBody>
      </p:sp>
      <p:pic>
        <p:nvPicPr>
          <p:cNvPr id="8" name="Picture 8" descr="Loft Insulation"/>
          <p:cNvPicPr>
            <a:picLocks noChangeAspect="1" noChangeArrowheads="1"/>
          </p:cNvPicPr>
          <p:nvPr/>
        </p:nvPicPr>
        <p:blipFill>
          <a:blip r:embed="rId4" cstate="print"/>
          <a:srcRect/>
          <a:stretch>
            <a:fillRect/>
          </a:stretch>
        </p:blipFill>
        <p:spPr bwMode="auto">
          <a:xfrm>
            <a:off x="1295400" y="4572000"/>
            <a:ext cx="2114550" cy="1028701"/>
          </a:xfrm>
          <a:prstGeom prst="rect">
            <a:avLst/>
          </a:prstGeom>
          <a:noFill/>
        </p:spPr>
      </p:pic>
      <p:pic>
        <p:nvPicPr>
          <p:cNvPr id="9" name="Picture 10" descr="Installing Blanket (Quilt) Loft Insulation"/>
          <p:cNvPicPr>
            <a:picLocks noChangeAspect="1" noChangeArrowheads="1"/>
          </p:cNvPicPr>
          <p:nvPr/>
        </p:nvPicPr>
        <p:blipFill>
          <a:blip r:embed="rId5" cstate="print"/>
          <a:srcRect/>
          <a:stretch>
            <a:fillRect/>
          </a:stretch>
        </p:blipFill>
        <p:spPr bwMode="auto">
          <a:xfrm>
            <a:off x="3581400" y="4572000"/>
            <a:ext cx="2590800" cy="1638300"/>
          </a:xfrm>
          <a:prstGeom prst="rect">
            <a:avLst/>
          </a:prstGeom>
          <a:noFill/>
        </p:spPr>
      </p:pic>
      <p:sp>
        <p:nvSpPr>
          <p:cNvPr id="10" name="TextBox 9"/>
          <p:cNvSpPr txBox="1"/>
          <p:nvPr/>
        </p:nvSpPr>
        <p:spPr>
          <a:xfrm>
            <a:off x="990600" y="5791200"/>
            <a:ext cx="2514600" cy="369332"/>
          </a:xfrm>
          <a:prstGeom prst="rect">
            <a:avLst/>
          </a:prstGeom>
          <a:noFill/>
        </p:spPr>
        <p:txBody>
          <a:bodyPr wrap="square" rtlCol="0">
            <a:spAutoFit/>
          </a:bodyPr>
          <a:lstStyle/>
          <a:p>
            <a:r>
              <a:rPr lang="en-US" dirty="0" smtClean="0"/>
              <a:t>Fiberglass quilts</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838200" y="762000"/>
            <a:ext cx="4572000" cy="4247317"/>
          </a:xfrm>
          <a:prstGeom prst="rect">
            <a:avLst/>
          </a:prstGeom>
        </p:spPr>
        <p:txBody>
          <a:bodyPr wrap="square">
            <a:spAutoFit/>
          </a:bodyPr>
          <a:lstStyle/>
          <a:p>
            <a:pPr>
              <a:buFont typeface="Arial" pitchFamily="34" charset="0"/>
              <a:buChar char="•"/>
            </a:pPr>
            <a:r>
              <a:rPr lang="en-US" dirty="0" smtClean="0"/>
              <a:t> </a:t>
            </a:r>
            <a:r>
              <a:rPr lang="en-US" b="1" dirty="0" smtClean="0">
                <a:solidFill>
                  <a:srgbClr val="0070C0"/>
                </a:solidFill>
              </a:rPr>
              <a:t>Loose fill materials</a:t>
            </a:r>
          </a:p>
          <a:p>
            <a:endParaRPr lang="en-US" dirty="0" smtClean="0"/>
          </a:p>
          <a:p>
            <a:endParaRPr lang="en-US" dirty="0" smtClean="0"/>
          </a:p>
          <a:p>
            <a:endParaRPr lang="en-US" dirty="0" smtClean="0"/>
          </a:p>
          <a:p>
            <a:endParaRPr lang="en-US" dirty="0" smtClean="0"/>
          </a:p>
          <a:p>
            <a:endParaRPr lang="en-US" dirty="0" smtClean="0"/>
          </a:p>
          <a:p>
            <a:endParaRPr lang="en-US" dirty="0" smtClean="0"/>
          </a:p>
          <a:p>
            <a:pPr>
              <a:buFont typeface="Arial" pitchFamily="34" charset="0"/>
              <a:buChar char="•"/>
            </a:pPr>
            <a:r>
              <a:rPr lang="en-US" dirty="0" smtClean="0"/>
              <a:t> </a:t>
            </a:r>
            <a:r>
              <a:rPr lang="en-US" b="1" dirty="0" smtClean="0">
                <a:solidFill>
                  <a:srgbClr val="0070C0"/>
                </a:solidFill>
              </a:rPr>
              <a:t>Materials formed on site</a:t>
            </a:r>
          </a:p>
          <a:p>
            <a:endParaRPr lang="en-US" dirty="0" smtClean="0"/>
          </a:p>
          <a:p>
            <a:endParaRPr lang="en-US" dirty="0" smtClean="0"/>
          </a:p>
          <a:p>
            <a:endParaRPr lang="en-US" dirty="0" smtClean="0"/>
          </a:p>
          <a:p>
            <a:endParaRPr lang="en-US" dirty="0" smtClean="0"/>
          </a:p>
          <a:p>
            <a:endParaRPr lang="en-US" dirty="0" smtClean="0"/>
          </a:p>
          <a:p>
            <a:endParaRPr lang="en-US" dirty="0" smtClean="0"/>
          </a:p>
          <a:p>
            <a:pPr>
              <a:buFont typeface="Arial" pitchFamily="34" charset="0"/>
              <a:buChar char="•"/>
            </a:pPr>
            <a:r>
              <a:rPr lang="en-US" b="1" dirty="0" smtClean="0">
                <a:solidFill>
                  <a:srgbClr val="0070C0"/>
                </a:solidFill>
              </a:rPr>
              <a:t>Reflective  materials</a:t>
            </a:r>
            <a:endParaRPr lang="en-US" b="1" dirty="0">
              <a:solidFill>
                <a:srgbClr val="0070C0"/>
              </a:solidFill>
            </a:endParaRPr>
          </a:p>
        </p:txBody>
      </p:sp>
      <p:pic>
        <p:nvPicPr>
          <p:cNvPr id="8" name="Picture 2" descr="http://t0.gstatic.com/images?q=tbn:ANd9GcS8PLEHof2l5i9OgoTy8_Mogpa9_1F46blzdLAN7fs1JjrRG2cT"/>
          <p:cNvPicPr>
            <a:picLocks noChangeAspect="1" noChangeArrowheads="1"/>
          </p:cNvPicPr>
          <p:nvPr/>
        </p:nvPicPr>
        <p:blipFill>
          <a:blip r:embed="rId2" cstate="print"/>
          <a:srcRect/>
          <a:stretch>
            <a:fillRect/>
          </a:stretch>
        </p:blipFill>
        <p:spPr bwMode="auto">
          <a:xfrm>
            <a:off x="3581400" y="838200"/>
            <a:ext cx="1828800" cy="1490950"/>
          </a:xfrm>
          <a:prstGeom prst="rect">
            <a:avLst/>
          </a:prstGeom>
          <a:noFill/>
        </p:spPr>
      </p:pic>
      <p:pic>
        <p:nvPicPr>
          <p:cNvPr id="9" name="Picture 4" descr="http://www.polyurethane.ewebsite.com/img/mid/4/ultimate-linings-polyurethane-spray-foam-insulation---protective-coating.jpg"/>
          <p:cNvPicPr>
            <a:picLocks noChangeAspect="1" noChangeArrowheads="1"/>
          </p:cNvPicPr>
          <p:nvPr/>
        </p:nvPicPr>
        <p:blipFill>
          <a:blip r:embed="rId3" cstate="print"/>
          <a:srcRect/>
          <a:stretch>
            <a:fillRect/>
          </a:stretch>
        </p:blipFill>
        <p:spPr bwMode="auto">
          <a:xfrm>
            <a:off x="3581400" y="2895600"/>
            <a:ext cx="1676400" cy="1676400"/>
          </a:xfrm>
          <a:prstGeom prst="rect">
            <a:avLst/>
          </a:prstGeom>
          <a:noFill/>
        </p:spPr>
      </p:pic>
      <p:pic>
        <p:nvPicPr>
          <p:cNvPr id="10" name="Picture 6" descr="http://i00.i.aliimg.com/img/pb/667/117/379/379117667_177.jpg"/>
          <p:cNvPicPr>
            <a:picLocks noChangeAspect="1" noChangeArrowheads="1"/>
          </p:cNvPicPr>
          <p:nvPr/>
        </p:nvPicPr>
        <p:blipFill>
          <a:blip r:embed="rId4" cstate="print"/>
          <a:srcRect/>
          <a:stretch>
            <a:fillRect/>
          </a:stretch>
        </p:blipFill>
        <p:spPr bwMode="auto">
          <a:xfrm>
            <a:off x="3505200" y="4800600"/>
            <a:ext cx="2362200" cy="1749642"/>
          </a:xfrm>
          <a:prstGeom prst="rect">
            <a:avLst/>
          </a:prstGeom>
          <a:noFill/>
        </p:spPr>
      </p:pic>
      <p:pic>
        <p:nvPicPr>
          <p:cNvPr id="11" name="Picture 8" descr="http://image.made-in-china.com/2f0j00AvbayqWjeOoJ/Aluminum-Foil-Fiberglass-Insulation-Cloth.jpg"/>
          <p:cNvPicPr>
            <a:picLocks noChangeAspect="1" noChangeArrowheads="1"/>
          </p:cNvPicPr>
          <p:nvPr/>
        </p:nvPicPr>
        <p:blipFill>
          <a:blip r:embed="rId5" cstate="print"/>
          <a:srcRect/>
          <a:stretch>
            <a:fillRect/>
          </a:stretch>
        </p:blipFill>
        <p:spPr bwMode="auto">
          <a:xfrm>
            <a:off x="6096000" y="4800600"/>
            <a:ext cx="2336800" cy="1752600"/>
          </a:xfrm>
          <a:prstGeom prst="rect">
            <a:avLst/>
          </a:prstGeom>
          <a:noFill/>
        </p:spPr>
      </p:pic>
      <p:sp>
        <p:nvSpPr>
          <p:cNvPr id="12" name="TextBox 11"/>
          <p:cNvSpPr txBox="1"/>
          <p:nvPr/>
        </p:nvSpPr>
        <p:spPr>
          <a:xfrm>
            <a:off x="5562600" y="1066800"/>
            <a:ext cx="2514600" cy="646331"/>
          </a:xfrm>
          <a:prstGeom prst="rect">
            <a:avLst/>
          </a:prstGeom>
          <a:noFill/>
        </p:spPr>
        <p:txBody>
          <a:bodyPr wrap="square" rtlCol="0">
            <a:spAutoFit/>
          </a:bodyPr>
          <a:lstStyle/>
          <a:p>
            <a:r>
              <a:rPr lang="en-US" dirty="0" smtClean="0"/>
              <a:t>Expanded polystyrene granules</a:t>
            </a:r>
            <a:endParaRPr lang="en-US" dirty="0"/>
          </a:p>
        </p:txBody>
      </p:sp>
      <p:sp>
        <p:nvSpPr>
          <p:cNvPr id="13" name="TextBox 12"/>
          <p:cNvSpPr txBox="1"/>
          <p:nvPr/>
        </p:nvSpPr>
        <p:spPr>
          <a:xfrm>
            <a:off x="5410200" y="3124200"/>
            <a:ext cx="2514600" cy="369332"/>
          </a:xfrm>
          <a:prstGeom prst="rect">
            <a:avLst/>
          </a:prstGeom>
          <a:noFill/>
        </p:spPr>
        <p:txBody>
          <a:bodyPr wrap="square" rtlCol="0">
            <a:spAutoFit/>
          </a:bodyPr>
          <a:lstStyle/>
          <a:p>
            <a:r>
              <a:rPr lang="en-US" dirty="0" smtClean="0"/>
              <a:t>Foamed polyurethane</a:t>
            </a:r>
            <a:endParaRPr lang="en-US" dirty="0"/>
          </a:p>
        </p:txBody>
      </p:sp>
      <p:sp>
        <p:nvSpPr>
          <p:cNvPr id="14" name="TextBox 13"/>
          <p:cNvSpPr txBox="1"/>
          <p:nvPr/>
        </p:nvSpPr>
        <p:spPr>
          <a:xfrm>
            <a:off x="6019800" y="6488668"/>
            <a:ext cx="2514600" cy="369332"/>
          </a:xfrm>
          <a:prstGeom prst="rect">
            <a:avLst/>
          </a:prstGeom>
          <a:noFill/>
        </p:spPr>
        <p:txBody>
          <a:bodyPr wrap="square" rtlCol="0">
            <a:spAutoFit/>
          </a:bodyPr>
          <a:lstStyle/>
          <a:p>
            <a:r>
              <a:rPr lang="en-US" dirty="0" smtClean="0"/>
              <a:t>Aluminium foil</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304800"/>
            <a:ext cx="6019800" cy="584775"/>
          </a:xfrm>
          <a:prstGeom prst="rect">
            <a:avLst/>
          </a:prstGeom>
          <a:noFill/>
        </p:spPr>
        <p:txBody>
          <a:bodyPr wrap="square" rtlCol="0">
            <a:spAutoFit/>
          </a:bodyPr>
          <a:lstStyle/>
          <a:p>
            <a:r>
              <a:rPr lang="en-US" sz="3200" b="1" dirty="0" smtClean="0"/>
              <a:t> Thermal Bridging</a:t>
            </a:r>
            <a:endParaRPr lang="en-US" sz="3200" b="1" dirty="0"/>
          </a:p>
        </p:txBody>
      </p:sp>
      <p:sp>
        <p:nvSpPr>
          <p:cNvPr id="3" name="Rectangle 2"/>
          <p:cNvSpPr/>
          <p:nvPr/>
        </p:nvSpPr>
        <p:spPr>
          <a:xfrm>
            <a:off x="685801" y="1066800"/>
            <a:ext cx="8001000" cy="3139321"/>
          </a:xfrm>
          <a:prstGeom prst="rect">
            <a:avLst/>
          </a:prstGeom>
        </p:spPr>
        <p:txBody>
          <a:bodyPr wrap="square">
            <a:spAutoFit/>
          </a:bodyPr>
          <a:lstStyle/>
          <a:p>
            <a:pPr algn="just"/>
            <a:r>
              <a:rPr lang="en-US" b="1" dirty="0" smtClean="0">
                <a:solidFill>
                  <a:srgbClr val="0070C0"/>
                </a:solidFill>
              </a:rPr>
              <a:t>There are places of construction in buildings where the layout of an element changes and some other materials may have to “bridge” across regular components of that element. </a:t>
            </a:r>
          </a:p>
          <a:p>
            <a:pPr algn="just"/>
            <a:endParaRPr lang="en-US" dirty="0" smtClean="0"/>
          </a:p>
          <a:p>
            <a:pPr algn="just"/>
            <a:r>
              <a:rPr lang="en-US" dirty="0" smtClean="0"/>
              <a:t>If the main insulating materials are affected then the thermal properties of the element will also be bridged.</a:t>
            </a:r>
          </a:p>
          <a:p>
            <a:endParaRPr lang="en-US" dirty="0" smtClean="0"/>
          </a:p>
          <a:p>
            <a:r>
              <a:rPr lang="en-US" dirty="0" smtClean="0"/>
              <a:t>A </a:t>
            </a:r>
            <a:r>
              <a:rPr lang="en-US" b="1" dirty="0">
                <a:solidFill>
                  <a:srgbClr val="0070C0"/>
                </a:solidFill>
              </a:rPr>
              <a:t>T</a:t>
            </a:r>
            <a:r>
              <a:rPr lang="en-US" b="1" dirty="0" smtClean="0">
                <a:solidFill>
                  <a:srgbClr val="0070C0"/>
                </a:solidFill>
              </a:rPr>
              <a:t>hermal </a:t>
            </a:r>
            <a:r>
              <a:rPr lang="en-US" b="1" dirty="0">
                <a:solidFill>
                  <a:srgbClr val="0070C0"/>
                </a:solidFill>
              </a:rPr>
              <a:t>B</a:t>
            </a:r>
            <a:r>
              <a:rPr lang="en-US" b="1" dirty="0" smtClean="0">
                <a:solidFill>
                  <a:srgbClr val="0070C0"/>
                </a:solidFill>
              </a:rPr>
              <a:t>ridge </a:t>
            </a:r>
            <a:r>
              <a:rPr lang="en-US" dirty="0" smtClean="0"/>
              <a:t>is a portion of a structure whose </a:t>
            </a:r>
            <a:r>
              <a:rPr lang="en-US" b="1" dirty="0" smtClean="0">
                <a:solidFill>
                  <a:srgbClr val="0070C0"/>
                </a:solidFill>
              </a:rPr>
              <a:t>higher</a:t>
            </a:r>
            <a:r>
              <a:rPr lang="en-US" dirty="0" smtClean="0"/>
              <a:t> thermal conductivity </a:t>
            </a:r>
            <a:r>
              <a:rPr lang="en-US" b="1" dirty="0" smtClean="0">
                <a:solidFill>
                  <a:srgbClr val="0070C0"/>
                </a:solidFill>
              </a:rPr>
              <a:t>lowers</a:t>
            </a:r>
            <a:r>
              <a:rPr lang="en-US" dirty="0" smtClean="0"/>
              <a:t> the </a:t>
            </a:r>
            <a:r>
              <a:rPr lang="en-US" b="1" dirty="0" smtClean="0">
                <a:solidFill>
                  <a:srgbClr val="0070C0"/>
                </a:solidFill>
              </a:rPr>
              <a:t>overall thermal insulation </a:t>
            </a:r>
            <a:r>
              <a:rPr lang="en-US" dirty="0" smtClean="0"/>
              <a:t>of a structure. </a:t>
            </a:r>
          </a:p>
          <a:p>
            <a:endParaRPr lang="en-US" dirty="0" smtClean="0"/>
          </a:p>
          <a:p>
            <a:endParaRPr lang="en-US" dirty="0"/>
          </a:p>
        </p:txBody>
      </p:sp>
      <p:pic>
        <p:nvPicPr>
          <p:cNvPr id="1026" name="Picture 2" descr="http://www.viking-house.ie/images/cb2.jpg"/>
          <p:cNvPicPr>
            <a:picLocks noChangeAspect="1" noChangeArrowheads="1"/>
          </p:cNvPicPr>
          <p:nvPr/>
        </p:nvPicPr>
        <p:blipFill>
          <a:blip r:embed="rId2" cstate="print"/>
          <a:srcRect/>
          <a:stretch>
            <a:fillRect/>
          </a:stretch>
        </p:blipFill>
        <p:spPr bwMode="auto">
          <a:xfrm>
            <a:off x="4572000" y="3653558"/>
            <a:ext cx="4201852" cy="3026890"/>
          </a:xfrm>
          <a:prstGeom prst="rect">
            <a:avLst/>
          </a:prstGeom>
          <a:noFill/>
        </p:spPr>
      </p:pic>
      <p:sp>
        <p:nvSpPr>
          <p:cNvPr id="5" name="TextBox 4"/>
          <p:cNvSpPr txBox="1"/>
          <p:nvPr/>
        </p:nvSpPr>
        <p:spPr>
          <a:xfrm>
            <a:off x="755576" y="3933056"/>
            <a:ext cx="2952328" cy="1077218"/>
          </a:xfrm>
          <a:prstGeom prst="rect">
            <a:avLst/>
          </a:prstGeom>
          <a:noFill/>
        </p:spPr>
        <p:txBody>
          <a:bodyPr wrap="square" rtlCol="0">
            <a:spAutoFit/>
          </a:bodyPr>
          <a:lstStyle/>
          <a:p>
            <a:r>
              <a:rPr lang="en-GB" sz="3200" dirty="0" smtClean="0"/>
              <a:t>Can you think of an example?</a:t>
            </a:r>
            <a:endParaRPr lang="en-GB" sz="32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additive="base">
                                        <p:cTn id="7" dur="500" fill="hold"/>
                                        <p:tgtEl>
                                          <p:spTgt spid="1026"/>
                                        </p:tgtEl>
                                        <p:attrNameLst>
                                          <p:attrName>ppt_x</p:attrName>
                                        </p:attrNameLst>
                                      </p:cBhvr>
                                      <p:tavLst>
                                        <p:tav tm="0">
                                          <p:val>
                                            <p:strVal val="#ppt_x"/>
                                          </p:val>
                                        </p:tav>
                                        <p:tav tm="100000">
                                          <p:val>
                                            <p:strVal val="#ppt_x"/>
                                          </p:val>
                                        </p:tav>
                                      </p:tavLst>
                                    </p:anim>
                                    <p:anim calcmode="lin" valueType="num">
                                      <p:cBhvr additive="base">
                                        <p:cTn id="8"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71598" y="4437112"/>
            <a:ext cx="4857612" cy="523220"/>
          </a:xfrm>
          <a:prstGeom prst="rect">
            <a:avLst/>
          </a:prstGeom>
        </p:spPr>
        <p:txBody>
          <a:bodyPr wrap="none">
            <a:spAutoFit/>
          </a:bodyPr>
          <a:lstStyle/>
          <a:p>
            <a:r>
              <a:rPr lang="en-GB" sz="2800" u="sng" dirty="0" smtClean="0">
                <a:hlinkClick r:id="rId2"/>
              </a:rPr>
              <a:t>http://youtu.be/QmqknVHFM6I</a:t>
            </a:r>
            <a:endParaRPr lang="en-GB" sz="2800" dirty="0"/>
          </a:p>
        </p:txBody>
      </p:sp>
      <p:sp>
        <p:nvSpPr>
          <p:cNvPr id="3" name="TextBox 2"/>
          <p:cNvSpPr txBox="1"/>
          <p:nvPr/>
        </p:nvSpPr>
        <p:spPr>
          <a:xfrm>
            <a:off x="1303905" y="2924944"/>
            <a:ext cx="6624736" cy="1446550"/>
          </a:xfrm>
          <a:prstGeom prst="rect">
            <a:avLst/>
          </a:prstGeom>
          <a:noFill/>
        </p:spPr>
        <p:txBody>
          <a:bodyPr wrap="square" rtlCol="0">
            <a:spAutoFit/>
          </a:bodyPr>
          <a:lstStyle/>
          <a:p>
            <a:endParaRPr lang="en-GB" sz="4400" dirty="0" smtClean="0"/>
          </a:p>
          <a:p>
            <a:pPr algn="ctr"/>
            <a:r>
              <a:rPr lang="en-GB" sz="4400" dirty="0" smtClean="0"/>
              <a:t>‘Thermography’</a:t>
            </a:r>
            <a:endParaRPr lang="en-GB" sz="4400" dirty="0"/>
          </a:p>
        </p:txBody>
      </p:sp>
      <p:sp>
        <p:nvSpPr>
          <p:cNvPr id="4" name="Rectangle 3"/>
          <p:cNvSpPr/>
          <p:nvPr/>
        </p:nvSpPr>
        <p:spPr>
          <a:xfrm>
            <a:off x="251520" y="1254827"/>
            <a:ext cx="8496944" cy="923330"/>
          </a:xfrm>
          <a:prstGeom prst="rect">
            <a:avLst/>
          </a:prstGeom>
        </p:spPr>
        <p:txBody>
          <a:bodyPr wrap="square">
            <a:spAutoFit/>
          </a:bodyPr>
          <a:lstStyle/>
          <a:p>
            <a:pPr algn="ctr"/>
            <a:r>
              <a:rPr lang="en-GB" dirty="0"/>
              <a:t>A </a:t>
            </a:r>
            <a:r>
              <a:rPr lang="en-GB" b="1" dirty="0" smtClean="0">
                <a:solidFill>
                  <a:srgbClr val="0070C0"/>
                </a:solidFill>
              </a:rPr>
              <a:t>Thermo-graphic camera </a:t>
            </a:r>
            <a:r>
              <a:rPr lang="en-GB" dirty="0"/>
              <a:t>(also called an </a:t>
            </a:r>
            <a:r>
              <a:rPr lang="en-GB" b="1" dirty="0" smtClean="0">
                <a:solidFill>
                  <a:srgbClr val="0070C0"/>
                </a:solidFill>
              </a:rPr>
              <a:t>Infrared Camera </a:t>
            </a:r>
            <a:r>
              <a:rPr lang="en-GB" dirty="0"/>
              <a:t>or </a:t>
            </a:r>
            <a:r>
              <a:rPr lang="en-GB" b="1" dirty="0" smtClean="0">
                <a:solidFill>
                  <a:srgbClr val="0070C0"/>
                </a:solidFill>
              </a:rPr>
              <a:t>Thermal Imaging Camera</a:t>
            </a:r>
            <a:r>
              <a:rPr lang="en-GB" dirty="0"/>
              <a:t>) is a device that forms an image </a:t>
            </a:r>
            <a:r>
              <a:rPr lang="en-GB" b="1" dirty="0">
                <a:solidFill>
                  <a:srgbClr val="0070C0"/>
                </a:solidFill>
              </a:rPr>
              <a:t>using infrared </a:t>
            </a:r>
            <a:r>
              <a:rPr lang="en-GB" b="1" dirty="0" smtClean="0">
                <a:solidFill>
                  <a:srgbClr val="0070C0"/>
                </a:solidFill>
              </a:rPr>
              <a:t>radiation</a:t>
            </a:r>
            <a:r>
              <a:rPr lang="en-GB" dirty="0" smtClean="0"/>
              <a:t>. This is a very useful tool for Surveyors</a:t>
            </a:r>
            <a:endParaRPr lang="en-GB" dirty="0"/>
          </a:p>
        </p:txBody>
      </p:sp>
      <p:sp>
        <p:nvSpPr>
          <p:cNvPr id="5" name="Rectangle 4"/>
          <p:cNvSpPr/>
          <p:nvPr/>
        </p:nvSpPr>
        <p:spPr>
          <a:xfrm>
            <a:off x="1208016" y="2347296"/>
            <a:ext cx="6984776" cy="369332"/>
          </a:xfrm>
          <a:prstGeom prst="rect">
            <a:avLst/>
          </a:prstGeom>
        </p:spPr>
        <p:txBody>
          <a:bodyPr wrap="square">
            <a:spAutoFit/>
          </a:bodyPr>
          <a:lstStyle/>
          <a:p>
            <a:r>
              <a:rPr lang="en-GB" b="1" dirty="0">
                <a:solidFill>
                  <a:srgbClr val="0070C0"/>
                </a:solidFill>
              </a:rPr>
              <a:t>I</a:t>
            </a:r>
            <a:r>
              <a:rPr lang="en-GB" b="1" dirty="0" smtClean="0">
                <a:solidFill>
                  <a:srgbClr val="0070C0"/>
                </a:solidFill>
              </a:rPr>
              <a:t>nfrared </a:t>
            </a:r>
            <a:r>
              <a:rPr lang="en-GB" b="1" dirty="0">
                <a:solidFill>
                  <a:srgbClr val="0070C0"/>
                </a:solidFill>
              </a:rPr>
              <a:t>radiation is emitted by all objects above absolute </a:t>
            </a:r>
            <a:r>
              <a:rPr lang="en-GB" b="1" dirty="0" smtClean="0">
                <a:solidFill>
                  <a:srgbClr val="0070C0"/>
                </a:solidFill>
              </a:rPr>
              <a:t>zero. </a:t>
            </a:r>
            <a:endParaRPr lang="en-GB" b="1" dirty="0">
              <a:solidFill>
                <a:srgbClr val="0070C0"/>
              </a:solidFill>
            </a:endParaRPr>
          </a:p>
        </p:txBody>
      </p:sp>
      <p:sp>
        <p:nvSpPr>
          <p:cNvPr id="6" name="Rectangle 5"/>
          <p:cNvSpPr/>
          <p:nvPr/>
        </p:nvSpPr>
        <p:spPr>
          <a:xfrm>
            <a:off x="899592" y="2738545"/>
            <a:ext cx="7272808" cy="369332"/>
          </a:xfrm>
          <a:prstGeom prst="rect">
            <a:avLst/>
          </a:prstGeom>
        </p:spPr>
        <p:txBody>
          <a:bodyPr wrap="square">
            <a:spAutoFit/>
          </a:bodyPr>
          <a:lstStyle/>
          <a:p>
            <a:r>
              <a:rPr lang="en-GB" b="1" dirty="0">
                <a:solidFill>
                  <a:srgbClr val="0070C0"/>
                </a:solidFill>
              </a:rPr>
              <a:t>The amount of radiation emitted by an object increases with </a:t>
            </a:r>
            <a:r>
              <a:rPr lang="en-GB" b="1" dirty="0" smtClean="0">
                <a:solidFill>
                  <a:srgbClr val="0070C0"/>
                </a:solidFill>
              </a:rPr>
              <a:t>temperature.</a:t>
            </a:r>
            <a:endParaRPr lang="en-GB" b="1" dirty="0">
              <a:solidFill>
                <a:srgbClr val="0070C0"/>
              </a:solidFill>
            </a:endParaRPr>
          </a:p>
        </p:txBody>
      </p:sp>
      <p:sp>
        <p:nvSpPr>
          <p:cNvPr id="7" name="Rectangle 6"/>
          <p:cNvSpPr/>
          <p:nvPr/>
        </p:nvSpPr>
        <p:spPr>
          <a:xfrm>
            <a:off x="106815" y="188640"/>
            <a:ext cx="4105145" cy="646331"/>
          </a:xfrm>
          <a:prstGeom prst="rect">
            <a:avLst/>
          </a:prstGeom>
        </p:spPr>
        <p:txBody>
          <a:bodyPr wrap="square">
            <a:spAutoFit/>
          </a:bodyPr>
          <a:lstStyle/>
          <a:p>
            <a:pPr algn="ctr"/>
            <a:r>
              <a:rPr lang="en-GB" sz="3600" b="1" dirty="0"/>
              <a:t>Thermal Imaging</a:t>
            </a:r>
          </a:p>
        </p:txBody>
      </p:sp>
      <p:pic>
        <p:nvPicPr>
          <p:cNvPr id="1026" name="Picture 2" descr="http://upload.wikimedia.org/wikipedia/commons/f/f2/Passivhaus_thermogram_gedaemmt_ungedaemmt.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88224" y="5229200"/>
            <a:ext cx="2421015" cy="1526292"/>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4728129" y="6386160"/>
            <a:ext cx="1800200" cy="369332"/>
          </a:xfrm>
          <a:prstGeom prst="rect">
            <a:avLst/>
          </a:prstGeom>
          <a:noFill/>
        </p:spPr>
        <p:txBody>
          <a:bodyPr wrap="square" rtlCol="0">
            <a:spAutoFit/>
          </a:bodyPr>
          <a:lstStyle/>
          <a:p>
            <a:r>
              <a:rPr lang="en-GB" dirty="0" smtClean="0"/>
              <a:t>5 minutes 26</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533400" y="304800"/>
            <a:ext cx="6096000" cy="584775"/>
          </a:xfrm>
          <a:prstGeom prst="rect">
            <a:avLst/>
          </a:prstGeom>
          <a:noFill/>
        </p:spPr>
        <p:txBody>
          <a:bodyPr wrap="square" rtlCol="0">
            <a:spAutoFit/>
          </a:bodyPr>
          <a:lstStyle/>
          <a:p>
            <a:r>
              <a:rPr lang="en-US" sz="3200" b="1" dirty="0" smtClean="0"/>
              <a:t>Properties of thermal insulators</a:t>
            </a:r>
            <a:endParaRPr lang="en-US" sz="3200" b="1" dirty="0"/>
          </a:p>
        </p:txBody>
      </p:sp>
      <p:sp>
        <p:nvSpPr>
          <p:cNvPr id="3" name="Rectangle 2"/>
          <p:cNvSpPr/>
          <p:nvPr/>
        </p:nvSpPr>
        <p:spPr>
          <a:xfrm>
            <a:off x="685800" y="1143000"/>
            <a:ext cx="7768345" cy="4801314"/>
          </a:xfrm>
          <a:prstGeom prst="rect">
            <a:avLst/>
          </a:prstGeom>
        </p:spPr>
        <p:txBody>
          <a:bodyPr wrap="none">
            <a:spAutoFit/>
          </a:bodyPr>
          <a:lstStyle/>
          <a:p>
            <a:r>
              <a:rPr lang="en-US" b="1" dirty="0" smtClean="0">
                <a:solidFill>
                  <a:srgbClr val="0070C0"/>
                </a:solidFill>
              </a:rPr>
              <a:t>When choosing types of thermal insulators, the following properties need to be</a:t>
            </a:r>
          </a:p>
          <a:p>
            <a:r>
              <a:rPr lang="en-US" b="1" dirty="0" smtClean="0">
                <a:solidFill>
                  <a:srgbClr val="0070C0"/>
                </a:solidFill>
              </a:rPr>
              <a:t>considered :-</a:t>
            </a:r>
          </a:p>
          <a:p>
            <a:endParaRPr lang="en-US" dirty="0" smtClean="0"/>
          </a:p>
          <a:p>
            <a:pPr>
              <a:buFont typeface="Arial" pitchFamily="34" charset="0"/>
              <a:buChar char="•"/>
            </a:pPr>
            <a:r>
              <a:rPr lang="en-US" dirty="0" smtClean="0"/>
              <a:t> Thermal insulation suitable for the purpose</a:t>
            </a:r>
          </a:p>
          <a:p>
            <a:pPr>
              <a:buFont typeface="Arial" pitchFamily="34" charset="0"/>
              <a:buChar char="•"/>
            </a:pPr>
            <a:endParaRPr lang="en-US" dirty="0" smtClean="0"/>
          </a:p>
          <a:p>
            <a:pPr>
              <a:buFont typeface="Arial" pitchFamily="34" charset="0"/>
              <a:buChar char="•"/>
            </a:pPr>
            <a:r>
              <a:rPr lang="en-US" dirty="0" smtClean="0"/>
              <a:t> Strength or rigidity suitable for the purpose – </a:t>
            </a:r>
          </a:p>
          <a:p>
            <a:r>
              <a:rPr lang="en-US" dirty="0" smtClean="0"/>
              <a:t>   e.g. aerated concrete block must be capable of carrying a load</a:t>
            </a:r>
          </a:p>
          <a:p>
            <a:pPr lvl="1"/>
            <a:endParaRPr lang="en-US" dirty="0" smtClean="0"/>
          </a:p>
          <a:p>
            <a:pPr>
              <a:buFont typeface="Arial" pitchFamily="34" charset="0"/>
              <a:buChar char="•"/>
            </a:pPr>
            <a:r>
              <a:rPr lang="en-US" dirty="0" smtClean="0"/>
              <a:t> Moisture resistance</a:t>
            </a:r>
          </a:p>
          <a:p>
            <a:pPr>
              <a:buFont typeface="Arial" pitchFamily="34" charset="0"/>
              <a:buChar char="•"/>
            </a:pPr>
            <a:endParaRPr lang="en-US" dirty="0" smtClean="0"/>
          </a:p>
          <a:p>
            <a:pPr>
              <a:buFont typeface="Arial" pitchFamily="34" charset="0"/>
              <a:buChar char="•"/>
            </a:pPr>
            <a:r>
              <a:rPr lang="en-US" dirty="0" smtClean="0"/>
              <a:t> Fire resistance</a:t>
            </a:r>
          </a:p>
          <a:p>
            <a:pPr>
              <a:buFont typeface="Arial" pitchFamily="34" charset="0"/>
              <a:buChar char="•"/>
            </a:pPr>
            <a:endParaRPr lang="en-US" dirty="0" smtClean="0"/>
          </a:p>
          <a:p>
            <a:pPr>
              <a:buFont typeface="Arial" pitchFamily="34" charset="0"/>
              <a:buChar char="•"/>
            </a:pPr>
            <a:r>
              <a:rPr lang="en-US" dirty="0" smtClean="0"/>
              <a:t> Resistance to pests and fungi</a:t>
            </a:r>
          </a:p>
          <a:p>
            <a:pPr>
              <a:buFont typeface="Arial" pitchFamily="34" charset="0"/>
              <a:buChar char="•"/>
            </a:pPr>
            <a:endParaRPr lang="en-US" dirty="0" smtClean="0"/>
          </a:p>
          <a:p>
            <a:pPr>
              <a:buFont typeface="Arial" pitchFamily="34" charset="0"/>
              <a:buChar char="•"/>
            </a:pPr>
            <a:r>
              <a:rPr lang="en-US" dirty="0" smtClean="0"/>
              <a:t> Compatibility with adjacent materials</a:t>
            </a:r>
          </a:p>
          <a:p>
            <a:pPr>
              <a:buFont typeface="Arial" pitchFamily="34" charset="0"/>
              <a:buChar char="•"/>
            </a:pPr>
            <a:endParaRPr lang="en-US" dirty="0" smtClean="0"/>
          </a:p>
          <a:p>
            <a:pPr>
              <a:buFont typeface="Arial" pitchFamily="34" charset="0"/>
              <a:buChar char="•"/>
            </a:pPr>
            <a:r>
              <a:rPr lang="en-US" dirty="0" smtClean="0"/>
              <a:t> Harmless to humans and the environment</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332656"/>
            <a:ext cx="7929618" cy="6340197"/>
          </a:xfrm>
          <a:prstGeom prst="rect">
            <a:avLst/>
          </a:prstGeom>
        </p:spPr>
        <p:txBody>
          <a:bodyPr wrap="square">
            <a:spAutoFit/>
          </a:bodyPr>
          <a:lstStyle/>
          <a:p>
            <a:r>
              <a:rPr lang="en-US" sz="3200" b="1" dirty="0" smtClean="0"/>
              <a:t>How insulation performance is measured</a:t>
            </a:r>
          </a:p>
          <a:p>
            <a:endParaRPr lang="en-US" b="1" i="1" dirty="0" smtClean="0"/>
          </a:p>
          <a:p>
            <a:r>
              <a:rPr lang="en-US" sz="3200" b="1" dirty="0" smtClean="0">
                <a:solidFill>
                  <a:srgbClr val="0070C0"/>
                </a:solidFill>
              </a:rPr>
              <a:t>1. R value – Thermal Resistance to Flow</a:t>
            </a:r>
          </a:p>
          <a:p>
            <a:endParaRPr lang="en-US" b="1" i="1" dirty="0" smtClean="0"/>
          </a:p>
          <a:p>
            <a:pPr algn="just"/>
            <a:r>
              <a:rPr lang="en-US" dirty="0" smtClean="0"/>
              <a:t>All </a:t>
            </a:r>
            <a:r>
              <a:rPr lang="en-US" b="1" dirty="0" smtClean="0">
                <a:solidFill>
                  <a:srgbClr val="0070C0"/>
                </a:solidFill>
              </a:rPr>
              <a:t>insulation materials </a:t>
            </a:r>
            <a:r>
              <a:rPr lang="en-US" dirty="0" smtClean="0"/>
              <a:t>are rated for their performance in restricting heat transfer. This is expressed as the </a:t>
            </a:r>
            <a:r>
              <a:rPr lang="en-US" sz="2000" b="1" dirty="0" smtClean="0">
                <a:solidFill>
                  <a:srgbClr val="0070C0"/>
                </a:solidFill>
              </a:rPr>
              <a:t>R value</a:t>
            </a:r>
            <a:r>
              <a:rPr lang="en-US" dirty="0" smtClean="0"/>
              <a:t>, also known as </a:t>
            </a:r>
            <a:r>
              <a:rPr lang="en-US" b="1" dirty="0" smtClean="0">
                <a:solidFill>
                  <a:srgbClr val="0070C0"/>
                </a:solidFill>
              </a:rPr>
              <a:t>thermal resistance or resistivity. </a:t>
            </a:r>
          </a:p>
          <a:p>
            <a:pPr algn="just"/>
            <a:endParaRPr lang="en-US" dirty="0" smtClean="0"/>
          </a:p>
          <a:p>
            <a:pPr algn="just"/>
            <a:r>
              <a:rPr lang="en-US" dirty="0" smtClean="0"/>
              <a:t>The R value is a guide to its performance as an insulator—</a:t>
            </a:r>
          </a:p>
          <a:p>
            <a:pPr algn="just"/>
            <a:r>
              <a:rPr lang="en-US" b="1" dirty="0" smtClean="0">
                <a:solidFill>
                  <a:srgbClr val="0070C0"/>
                </a:solidFill>
              </a:rPr>
              <a:t> The higher the R value, the greater the insulating effect. </a:t>
            </a:r>
          </a:p>
          <a:p>
            <a:pPr algn="just"/>
            <a:endParaRPr lang="en-US" dirty="0" smtClean="0"/>
          </a:p>
          <a:p>
            <a:pPr algn="just"/>
            <a:r>
              <a:rPr lang="en-US" dirty="0" smtClean="0"/>
              <a:t>R values are expressed using the metric units</a:t>
            </a:r>
            <a:r>
              <a:rPr lang="en-US" b="1" dirty="0" smtClean="0">
                <a:solidFill>
                  <a:srgbClr val="0070C0"/>
                </a:solidFill>
              </a:rPr>
              <a:t> m</a:t>
            </a:r>
            <a:r>
              <a:rPr lang="en-US" b="1" baseline="30000" dirty="0" smtClean="0">
                <a:solidFill>
                  <a:srgbClr val="0070C0"/>
                </a:solidFill>
              </a:rPr>
              <a:t>2 </a:t>
            </a:r>
            <a:r>
              <a:rPr lang="en-US" b="1" dirty="0" smtClean="0">
                <a:solidFill>
                  <a:srgbClr val="0070C0"/>
                </a:solidFill>
              </a:rPr>
              <a:t>K / W</a:t>
            </a:r>
            <a:endParaRPr lang="en-US" dirty="0" smtClean="0"/>
          </a:p>
          <a:p>
            <a:pPr algn="just"/>
            <a:r>
              <a:rPr lang="en-GB" dirty="0" smtClean="0"/>
              <a:t>(1 WATT = 1 Joule / second)</a:t>
            </a:r>
          </a:p>
          <a:p>
            <a:pPr algn="just"/>
            <a:endParaRPr lang="en-US" dirty="0" smtClean="0"/>
          </a:p>
          <a:p>
            <a:pPr algn="just"/>
            <a:r>
              <a:rPr lang="en-US" dirty="0" smtClean="0"/>
              <a:t> where:</a:t>
            </a:r>
          </a:p>
          <a:p>
            <a:pPr algn="just"/>
            <a:r>
              <a:rPr lang="en-US" b="1" dirty="0" smtClean="0">
                <a:solidFill>
                  <a:srgbClr val="0070C0"/>
                </a:solidFill>
              </a:rPr>
              <a:t> m</a:t>
            </a:r>
            <a:r>
              <a:rPr lang="en-US" b="1" baseline="30000" dirty="0" smtClean="0">
                <a:solidFill>
                  <a:srgbClr val="0070C0"/>
                </a:solidFill>
              </a:rPr>
              <a:t>2</a:t>
            </a:r>
            <a:r>
              <a:rPr lang="en-US" b="1" dirty="0" smtClean="0">
                <a:solidFill>
                  <a:srgbClr val="0070C0"/>
                </a:solidFill>
              </a:rPr>
              <a:t> refers to one metre squared of the material of a specified thickness;</a:t>
            </a:r>
          </a:p>
          <a:p>
            <a:pPr algn="just"/>
            <a:r>
              <a:rPr lang="en-US" b="1" dirty="0" smtClean="0">
                <a:solidFill>
                  <a:srgbClr val="0070C0"/>
                </a:solidFill>
              </a:rPr>
              <a:t> K refers to a one degree temperature difference (Kelvin or Celsius) across the</a:t>
            </a:r>
          </a:p>
          <a:p>
            <a:pPr algn="just"/>
            <a:r>
              <a:rPr lang="en-US" b="1" dirty="0" smtClean="0">
                <a:solidFill>
                  <a:srgbClr val="0070C0"/>
                </a:solidFill>
              </a:rPr>
              <a:t> material; </a:t>
            </a:r>
          </a:p>
          <a:p>
            <a:pPr algn="just"/>
            <a:r>
              <a:rPr lang="en-US" b="1" dirty="0" smtClean="0">
                <a:solidFill>
                  <a:srgbClr val="0070C0"/>
                </a:solidFill>
              </a:rPr>
              <a:t> W refers to the amount of heat flow across the material in Watts.</a:t>
            </a:r>
          </a:p>
          <a:p>
            <a:pPr algn="just">
              <a:buFont typeface="Wingdings" pitchFamily="2" charset="2"/>
              <a:buChar char="Ø"/>
            </a:pPr>
            <a:endParaRPr lang="en-US" dirty="0" smtClean="0"/>
          </a:p>
          <a:p>
            <a:pPr algn="just"/>
            <a:r>
              <a:rPr lang="en-US" dirty="0" smtClean="0"/>
              <a:t>Products which have the same R value will provide exactly the same insulating effect as each other (provided they are correctly installed)</a:t>
            </a:r>
            <a:endParaRPr lang="en-US" dirty="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00034" y="571480"/>
            <a:ext cx="7858180" cy="6124754"/>
          </a:xfrm>
          <a:prstGeom prst="rect">
            <a:avLst/>
          </a:prstGeom>
        </p:spPr>
        <p:txBody>
          <a:bodyPr wrap="square">
            <a:spAutoFit/>
          </a:bodyPr>
          <a:lstStyle/>
          <a:p>
            <a:r>
              <a:rPr lang="en-US" sz="3200" b="1" i="1" dirty="0" smtClean="0">
                <a:solidFill>
                  <a:srgbClr val="0070C0"/>
                </a:solidFill>
              </a:rPr>
              <a:t>2. U Value – Thermal Transmittance</a:t>
            </a:r>
            <a:endParaRPr lang="en-US" dirty="0" smtClean="0"/>
          </a:p>
          <a:p>
            <a:endParaRPr lang="en-US" dirty="0" smtClean="0"/>
          </a:p>
          <a:p>
            <a:pPr algn="just"/>
            <a:r>
              <a:rPr lang="en-US" dirty="0" smtClean="0"/>
              <a:t>The U value measures </a:t>
            </a:r>
            <a:r>
              <a:rPr lang="en-US" b="1" dirty="0" smtClean="0">
                <a:solidFill>
                  <a:srgbClr val="0070C0"/>
                </a:solidFill>
              </a:rPr>
              <a:t>the transfer of heat through a building element</a:t>
            </a:r>
            <a:r>
              <a:rPr lang="en-US" dirty="0" smtClean="0"/>
              <a:t>,</a:t>
            </a:r>
          </a:p>
          <a:p>
            <a:pPr algn="just"/>
            <a:r>
              <a:rPr lang="en-US" dirty="0" smtClean="0"/>
              <a:t> and </a:t>
            </a:r>
            <a:r>
              <a:rPr lang="en-US" b="1" dirty="0" smtClean="0">
                <a:solidFill>
                  <a:srgbClr val="0070C0"/>
                </a:solidFill>
              </a:rPr>
              <a:t>indicates the amount of heat energy that will flow through one square metre of a structure,  when the temp difference between their faces is 1 degree. </a:t>
            </a:r>
          </a:p>
          <a:p>
            <a:endParaRPr lang="en-US" dirty="0" smtClean="0"/>
          </a:p>
          <a:p>
            <a:r>
              <a:rPr lang="en-US" sz="2000" b="1" dirty="0" smtClean="0">
                <a:solidFill>
                  <a:srgbClr val="0070C0"/>
                </a:solidFill>
              </a:rPr>
              <a:t>Whereas the R value measures the resistance to heat transfer </a:t>
            </a:r>
          </a:p>
          <a:p>
            <a:r>
              <a:rPr lang="en-US" sz="2000" b="1" dirty="0" smtClean="0">
                <a:solidFill>
                  <a:srgbClr val="0070C0"/>
                </a:solidFill>
              </a:rPr>
              <a:t>(‘thermal resistance’)</a:t>
            </a:r>
          </a:p>
          <a:p>
            <a:r>
              <a:rPr lang="en-US" sz="2000" b="1" dirty="0" smtClean="0">
                <a:solidFill>
                  <a:srgbClr val="0070C0"/>
                </a:solidFill>
              </a:rPr>
              <a:t>U value measures the flow of heat transfer (‘thermal transmittance’)</a:t>
            </a:r>
          </a:p>
          <a:p>
            <a:endParaRPr lang="en-US" sz="2000" b="1" dirty="0" smtClean="0">
              <a:solidFill>
                <a:srgbClr val="0070C0"/>
              </a:solidFill>
            </a:endParaRPr>
          </a:p>
          <a:p>
            <a:r>
              <a:rPr lang="en-US" dirty="0" smtClean="0"/>
              <a:t>The U value is expressed in units of </a:t>
            </a:r>
            <a:r>
              <a:rPr lang="en-US" b="1" dirty="0" smtClean="0">
                <a:solidFill>
                  <a:srgbClr val="0070C0"/>
                </a:solidFill>
              </a:rPr>
              <a:t>W/m</a:t>
            </a:r>
            <a:r>
              <a:rPr lang="en-US" b="1" baseline="30000" dirty="0" smtClean="0">
                <a:solidFill>
                  <a:srgbClr val="0070C0"/>
                </a:solidFill>
              </a:rPr>
              <a:t>2</a:t>
            </a:r>
            <a:r>
              <a:rPr lang="en-US" b="1" dirty="0" smtClean="0">
                <a:solidFill>
                  <a:srgbClr val="0070C0"/>
                </a:solidFill>
              </a:rPr>
              <a:t> K</a:t>
            </a:r>
          </a:p>
          <a:p>
            <a:endParaRPr lang="en-US" dirty="0" smtClean="0"/>
          </a:p>
          <a:p>
            <a:r>
              <a:rPr lang="en-US" dirty="0" smtClean="0"/>
              <a:t>U values are often used in technical literature, especially to indicate the thermal</a:t>
            </a:r>
          </a:p>
          <a:p>
            <a:r>
              <a:rPr lang="en-US" dirty="0" smtClean="0"/>
              <a:t>properties of glass and to calculate heat losses and gains. </a:t>
            </a:r>
          </a:p>
          <a:p>
            <a:endParaRPr lang="en-US" dirty="0" smtClean="0"/>
          </a:p>
          <a:p>
            <a:r>
              <a:rPr lang="en-US" sz="2400" b="1" dirty="0" smtClean="0">
                <a:solidFill>
                  <a:srgbClr val="0070C0"/>
                </a:solidFill>
              </a:rPr>
              <a:t>The U value is the reciprocal of the R value, R=1/U or U=1/R. </a:t>
            </a:r>
          </a:p>
          <a:p>
            <a:r>
              <a:rPr lang="en-US" i="1" dirty="0" smtClean="0"/>
              <a:t>	U</a:t>
            </a:r>
            <a:r>
              <a:rPr lang="en-US" dirty="0" smtClean="0"/>
              <a:t> = </a:t>
            </a:r>
            <a:r>
              <a:rPr lang="en-US" u="sng" dirty="0" smtClean="0"/>
              <a:t>1  </a:t>
            </a:r>
            <a:r>
              <a:rPr lang="en-US" dirty="0" smtClean="0"/>
              <a:t>    or 	</a:t>
            </a:r>
            <a:r>
              <a:rPr lang="en-US" i="1" dirty="0" smtClean="0"/>
              <a:t>U</a:t>
            </a:r>
            <a:r>
              <a:rPr lang="en-US" dirty="0" smtClean="0"/>
              <a:t> = </a:t>
            </a:r>
            <a:r>
              <a:rPr lang="en-US" u="sng" dirty="0" smtClean="0"/>
              <a:t>1  </a:t>
            </a:r>
            <a:r>
              <a:rPr lang="en-US" dirty="0" smtClean="0"/>
              <a:t>    	(if we consider composites)</a:t>
            </a:r>
          </a:p>
          <a:p>
            <a:r>
              <a:rPr lang="en-US" dirty="0" smtClean="0"/>
              <a:t>                        </a:t>
            </a:r>
            <a:r>
              <a:rPr lang="en-US" i="1" dirty="0" smtClean="0"/>
              <a:t>R</a:t>
            </a:r>
            <a:r>
              <a:rPr lang="en-US" baseline="-25000" dirty="0" smtClean="0"/>
              <a:t>		</a:t>
            </a:r>
            <a:r>
              <a:rPr lang="en-US" dirty="0" smtClean="0"/>
              <a:t>       </a:t>
            </a:r>
            <a:r>
              <a:rPr lang="en-US" dirty="0" smtClean="0">
                <a:latin typeface="Symbol" pitchFamily="18" charset="2"/>
              </a:rPr>
              <a:t>S</a:t>
            </a:r>
            <a:r>
              <a:rPr lang="en-US" dirty="0" smtClean="0"/>
              <a:t> </a:t>
            </a:r>
            <a:r>
              <a:rPr lang="en-US" i="1" dirty="0" smtClean="0"/>
              <a:t>R</a:t>
            </a:r>
          </a:p>
          <a:p>
            <a:r>
              <a:rPr lang="en-US" sz="2000" dirty="0" smtClean="0"/>
              <a:t>         For example, with an R value of 2.0, the U value is 1/2 or 0.5</a:t>
            </a:r>
          </a:p>
          <a:p>
            <a:r>
              <a:rPr lang="en-US" sz="2000" dirty="0" smtClean="0"/>
              <a:t>         </a:t>
            </a:r>
            <a:r>
              <a:rPr lang="en-US" sz="2000" b="1" dirty="0" smtClean="0">
                <a:solidFill>
                  <a:srgbClr val="0070C0"/>
                </a:solidFill>
              </a:rPr>
              <a:t>R and U values are dependant on the thickness of the material. </a:t>
            </a:r>
            <a:endParaRPr lang="en-US" sz="2000" b="1" dirty="0">
              <a:solidFill>
                <a:srgbClr val="0070C0"/>
              </a:solidFill>
            </a:endParaRP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403498"/>
            <a:ext cx="8352928" cy="3539430"/>
          </a:xfrm>
          <a:prstGeom prst="rect">
            <a:avLst/>
          </a:prstGeom>
          <a:noFill/>
        </p:spPr>
        <p:txBody>
          <a:bodyPr wrap="square" rtlCol="0">
            <a:spAutoFit/>
          </a:bodyPr>
          <a:lstStyle/>
          <a:p>
            <a:r>
              <a:rPr lang="en-GB" sz="3200" b="1" dirty="0" smtClean="0">
                <a:solidFill>
                  <a:srgbClr val="0070C0"/>
                </a:solidFill>
              </a:rPr>
              <a:t>Heat power loss – The transfer of energy </a:t>
            </a:r>
          </a:p>
          <a:p>
            <a:endParaRPr lang="en-GB" dirty="0" smtClean="0"/>
          </a:p>
          <a:p>
            <a:r>
              <a:rPr lang="en-GB" sz="2400" dirty="0" smtClean="0"/>
              <a:t>1. </a:t>
            </a:r>
          </a:p>
          <a:p>
            <a:pPr algn="just"/>
            <a:r>
              <a:rPr lang="en-GB" dirty="0" smtClean="0"/>
              <a:t>  To find the heat power loss through any area of a </a:t>
            </a:r>
            <a:r>
              <a:rPr lang="en-GB" b="1" dirty="0" smtClean="0">
                <a:solidFill>
                  <a:srgbClr val="0070C0"/>
                </a:solidFill>
              </a:rPr>
              <a:t>composite structure </a:t>
            </a:r>
            <a:r>
              <a:rPr lang="en-GB" dirty="0" smtClean="0"/>
              <a:t>for any </a:t>
            </a:r>
          </a:p>
          <a:p>
            <a:pPr algn="just"/>
            <a:r>
              <a:rPr lang="en-GB" dirty="0" smtClean="0"/>
              <a:t>  temperature difference between the faces, the U value is multiplied by the </a:t>
            </a:r>
          </a:p>
          <a:p>
            <a:pPr algn="just"/>
            <a:r>
              <a:rPr lang="en-GB" dirty="0" smtClean="0"/>
              <a:t>  area and the temperature differences.</a:t>
            </a:r>
          </a:p>
          <a:p>
            <a:endParaRPr lang="en-GB" dirty="0" smtClean="0"/>
          </a:p>
          <a:p>
            <a:r>
              <a:rPr lang="en-GB" b="1" dirty="0" smtClean="0">
                <a:solidFill>
                  <a:srgbClr val="0070C0"/>
                </a:solidFill>
              </a:rPr>
              <a:t>                   Heat Loss = U value x Area X Temperature difference.</a:t>
            </a:r>
          </a:p>
          <a:p>
            <a:endParaRPr lang="en-GB" dirty="0" smtClean="0"/>
          </a:p>
          <a:p>
            <a:r>
              <a:rPr lang="en-GB" sz="2400" b="1" dirty="0" smtClean="0">
                <a:solidFill>
                  <a:srgbClr val="0070C0"/>
                </a:solidFill>
              </a:rPr>
              <a:t>                                       P = U x A x </a:t>
            </a:r>
            <a:r>
              <a:rPr lang="en-US" sz="2400" b="1" dirty="0" smtClean="0">
                <a:solidFill>
                  <a:srgbClr val="0070C0"/>
                </a:solidFill>
                <a:latin typeface="Symbol" pitchFamily="18" charset="2"/>
              </a:rPr>
              <a:t>(q</a:t>
            </a:r>
            <a:r>
              <a:rPr lang="en-US" sz="2400" b="1" baseline="-25000" dirty="0" smtClean="0">
                <a:solidFill>
                  <a:srgbClr val="0070C0"/>
                </a:solidFill>
                <a:latin typeface="Symbol" pitchFamily="18" charset="2"/>
              </a:rPr>
              <a:t>1 </a:t>
            </a:r>
            <a:r>
              <a:rPr lang="en-US" sz="2400" b="1" dirty="0" smtClean="0">
                <a:solidFill>
                  <a:srgbClr val="0070C0"/>
                </a:solidFill>
              </a:rPr>
              <a:t>–</a:t>
            </a:r>
            <a:r>
              <a:rPr lang="en-US" sz="2400" b="1" dirty="0" smtClean="0">
                <a:solidFill>
                  <a:srgbClr val="0070C0"/>
                </a:solidFill>
                <a:latin typeface="Symbol" pitchFamily="18" charset="2"/>
              </a:rPr>
              <a:t> q</a:t>
            </a:r>
            <a:r>
              <a:rPr lang="en-US" sz="2400" b="1" baseline="-25000" dirty="0" smtClean="0">
                <a:solidFill>
                  <a:srgbClr val="0070C0"/>
                </a:solidFill>
                <a:latin typeface="Symbol" pitchFamily="18" charset="2"/>
              </a:rPr>
              <a:t>2</a:t>
            </a:r>
            <a:r>
              <a:rPr lang="en-US" sz="2400" b="1" dirty="0" smtClean="0">
                <a:solidFill>
                  <a:srgbClr val="0070C0"/>
                </a:solidFill>
                <a:latin typeface="Symbol" pitchFamily="18" charset="2"/>
              </a:rPr>
              <a:t>)</a:t>
            </a:r>
          </a:p>
          <a:p>
            <a:endParaRPr lang="en-US" dirty="0" smtClean="0">
              <a:latin typeface="Symbol" pitchFamily="18" charset="2"/>
            </a:endParaRPr>
          </a:p>
        </p:txBody>
      </p:sp>
      <p:sp>
        <p:nvSpPr>
          <p:cNvPr id="3" name="TextBox 2"/>
          <p:cNvSpPr txBox="1"/>
          <p:nvPr/>
        </p:nvSpPr>
        <p:spPr>
          <a:xfrm>
            <a:off x="323528" y="3717032"/>
            <a:ext cx="7344816" cy="3323987"/>
          </a:xfrm>
          <a:prstGeom prst="rect">
            <a:avLst/>
          </a:prstGeom>
          <a:noFill/>
        </p:spPr>
        <p:txBody>
          <a:bodyPr wrap="square" rtlCol="0">
            <a:spAutoFit/>
          </a:bodyPr>
          <a:lstStyle/>
          <a:p>
            <a:r>
              <a:rPr lang="en-GB" sz="2400" dirty="0" smtClean="0"/>
              <a:t>2. </a:t>
            </a:r>
          </a:p>
          <a:p>
            <a:pPr algn="just"/>
            <a:r>
              <a:rPr lang="en-GB" sz="2400" dirty="0" smtClean="0"/>
              <a:t>  </a:t>
            </a:r>
            <a:r>
              <a:rPr lang="en-GB" dirty="0" smtClean="0"/>
              <a:t>The power loss from an enclosure due to conduction through the fabric is </a:t>
            </a:r>
          </a:p>
          <a:p>
            <a:pPr algn="just"/>
            <a:r>
              <a:rPr lang="en-GB" dirty="0" smtClean="0"/>
              <a:t>   obtained by </a:t>
            </a:r>
            <a:r>
              <a:rPr lang="en-GB" b="1" dirty="0" smtClean="0">
                <a:solidFill>
                  <a:srgbClr val="0070C0"/>
                </a:solidFill>
              </a:rPr>
              <a:t>adding together the individual heat losses</a:t>
            </a:r>
            <a:r>
              <a:rPr lang="en-GB" dirty="0" smtClean="0"/>
              <a:t> from: </a:t>
            </a:r>
          </a:p>
          <a:p>
            <a:pPr algn="just"/>
            <a:endParaRPr lang="en-GB" dirty="0" smtClean="0"/>
          </a:p>
          <a:p>
            <a:r>
              <a:rPr lang="en-GB" dirty="0" smtClean="0"/>
              <a:t>   walls </a:t>
            </a:r>
          </a:p>
          <a:p>
            <a:r>
              <a:rPr lang="en-GB" dirty="0" smtClean="0"/>
              <a:t>   floors</a:t>
            </a:r>
          </a:p>
          <a:p>
            <a:r>
              <a:rPr lang="en-GB" dirty="0" smtClean="0"/>
              <a:t>   ceilings</a:t>
            </a:r>
          </a:p>
          <a:p>
            <a:r>
              <a:rPr lang="en-GB" dirty="0" smtClean="0"/>
              <a:t>   doors </a:t>
            </a:r>
          </a:p>
          <a:p>
            <a:r>
              <a:rPr lang="en-GB" dirty="0" smtClean="0"/>
              <a:t>   windows          etc.</a:t>
            </a:r>
          </a:p>
          <a:p>
            <a:endParaRPr lang="en-GB" dirty="0" smtClean="0"/>
          </a:p>
          <a:p>
            <a:endParaRPr lang="en-GB" dirty="0"/>
          </a:p>
        </p:txBody>
      </p:sp>
      <p:sp>
        <p:nvSpPr>
          <p:cNvPr id="4" name="TextBox 3"/>
          <p:cNvSpPr txBox="1"/>
          <p:nvPr/>
        </p:nvSpPr>
        <p:spPr>
          <a:xfrm>
            <a:off x="6228184" y="3212976"/>
            <a:ext cx="1368152" cy="307777"/>
          </a:xfrm>
          <a:prstGeom prst="rect">
            <a:avLst/>
          </a:prstGeom>
          <a:noFill/>
        </p:spPr>
        <p:txBody>
          <a:bodyPr wrap="square" rtlCol="0">
            <a:spAutoFit/>
          </a:bodyPr>
          <a:lstStyle/>
          <a:p>
            <a:r>
              <a:rPr lang="en-GB" sz="1400" b="1" dirty="0" smtClean="0">
                <a:solidFill>
                  <a:srgbClr val="0070C0"/>
                </a:solidFill>
              </a:rPr>
              <a:t>Units = Watts</a:t>
            </a:r>
            <a:endParaRPr lang="en-GB" sz="1400" b="1" dirty="0">
              <a:solidFill>
                <a:srgbClr val="0070C0"/>
              </a:solidFill>
            </a:endParaRP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122" name="Picture 2" descr="http://image.slidesharecdn.com/spaceheating-120213070221-phpapp01/95/space-heating-10-728.jpg?cb=132913867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26630"/>
            <a:ext cx="9143998"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7704856" y="-27384"/>
            <a:ext cx="1475656" cy="6858000"/>
          </a:xfrm>
          <a:prstGeom prst="rect">
            <a:avLst/>
          </a:prstGeom>
          <a:solidFill>
            <a:schemeClr val="bg1"/>
          </a:solidFill>
        </p:spPr>
        <p:txBody>
          <a:bodyPr wrap="square" rtlCol="0">
            <a:spAutoFit/>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p:txBody>
      </p:sp>
      <p:sp>
        <p:nvSpPr>
          <p:cNvPr id="2" name="Rectangle 1"/>
          <p:cNvSpPr/>
          <p:nvPr/>
        </p:nvSpPr>
        <p:spPr>
          <a:xfrm>
            <a:off x="1691680" y="6021288"/>
            <a:ext cx="6552728" cy="707886"/>
          </a:xfrm>
          <a:prstGeom prst="rect">
            <a:avLst/>
          </a:prstGeom>
          <a:ln w="19050">
            <a:solidFill>
              <a:schemeClr val="tx1"/>
            </a:solidFill>
          </a:ln>
        </p:spPr>
        <p:txBody>
          <a:bodyPr wrap="square">
            <a:spAutoFit/>
          </a:bodyPr>
          <a:lstStyle/>
          <a:p>
            <a:r>
              <a:rPr lang="en-GB" sz="2000" b="1" dirty="0">
                <a:solidFill>
                  <a:srgbClr val="0070C0"/>
                </a:solidFill>
              </a:rPr>
              <a:t>Heat Loss = U value x Area X Temperature difference.</a:t>
            </a:r>
          </a:p>
          <a:p>
            <a:r>
              <a:rPr lang="en-GB" sz="2000" b="1" dirty="0" smtClean="0">
                <a:solidFill>
                  <a:srgbClr val="0070C0"/>
                </a:solidFill>
              </a:rPr>
              <a:t>                                       </a:t>
            </a:r>
            <a:r>
              <a:rPr lang="en-GB" sz="2000" b="1" dirty="0">
                <a:solidFill>
                  <a:srgbClr val="0070C0"/>
                </a:solidFill>
              </a:rPr>
              <a:t>P = U x A x </a:t>
            </a:r>
            <a:r>
              <a:rPr lang="en-US" sz="2000" b="1" dirty="0">
                <a:solidFill>
                  <a:srgbClr val="0070C0"/>
                </a:solidFill>
                <a:latin typeface="Symbol" pitchFamily="18" charset="2"/>
              </a:rPr>
              <a:t>(q</a:t>
            </a:r>
            <a:r>
              <a:rPr lang="en-US" sz="2000" b="1" baseline="-25000" dirty="0">
                <a:solidFill>
                  <a:srgbClr val="0070C0"/>
                </a:solidFill>
                <a:latin typeface="Symbol" pitchFamily="18" charset="2"/>
              </a:rPr>
              <a:t>1 </a:t>
            </a:r>
            <a:r>
              <a:rPr lang="en-US" sz="2000" b="1" dirty="0">
                <a:solidFill>
                  <a:srgbClr val="0070C0"/>
                </a:solidFill>
              </a:rPr>
              <a:t>–</a:t>
            </a:r>
            <a:r>
              <a:rPr lang="en-US" sz="2000" b="1" dirty="0">
                <a:solidFill>
                  <a:srgbClr val="0070C0"/>
                </a:solidFill>
                <a:latin typeface="Symbol" pitchFamily="18" charset="2"/>
              </a:rPr>
              <a:t> q</a:t>
            </a:r>
            <a:r>
              <a:rPr lang="en-US" sz="2000" b="1" baseline="-25000" dirty="0">
                <a:solidFill>
                  <a:srgbClr val="0070C0"/>
                </a:solidFill>
                <a:latin typeface="Symbol" pitchFamily="18" charset="2"/>
              </a:rPr>
              <a:t>2</a:t>
            </a:r>
            <a:r>
              <a:rPr lang="en-US" sz="2000" b="1" dirty="0">
                <a:solidFill>
                  <a:srgbClr val="0070C0"/>
                </a:solidFill>
                <a:latin typeface="Symbol" pitchFamily="18" charset="2"/>
              </a:rPr>
              <a:t>)</a:t>
            </a:r>
          </a:p>
        </p:txBody>
      </p:sp>
    </p:spTree>
    <p:extLst>
      <p:ext uri="{BB962C8B-B14F-4D97-AF65-F5344CB8AC3E}">
        <p14:creationId xmlns:p14="http://schemas.microsoft.com/office/powerpoint/2010/main" val="171809438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620688"/>
            <a:ext cx="8064896" cy="2893100"/>
          </a:xfrm>
          <a:prstGeom prst="rect">
            <a:avLst/>
          </a:prstGeom>
          <a:noFill/>
        </p:spPr>
        <p:txBody>
          <a:bodyPr wrap="square" rtlCol="0">
            <a:spAutoFit/>
          </a:bodyPr>
          <a:lstStyle/>
          <a:p>
            <a:r>
              <a:rPr lang="en-GB" sz="3200" dirty="0" smtClean="0"/>
              <a:t>Example 1: </a:t>
            </a:r>
          </a:p>
          <a:p>
            <a:endParaRPr lang="en-GB" sz="2400" dirty="0" smtClean="0"/>
          </a:p>
          <a:p>
            <a:r>
              <a:rPr lang="en-GB" dirty="0" smtClean="0"/>
              <a:t>Calculate the heat power loss from a sealed flat-roofed kitchen 12m x 10m x 3m high when the internal temperature is 22 degrees C and the external temperature is -3 degrees C. </a:t>
            </a:r>
          </a:p>
          <a:p>
            <a:endParaRPr lang="en-GB" dirty="0" smtClean="0"/>
          </a:p>
          <a:p>
            <a:r>
              <a:rPr lang="en-GB" dirty="0" smtClean="0"/>
              <a:t>The U values : Floor 1.5 W m</a:t>
            </a:r>
            <a:r>
              <a:rPr lang="en-GB" sz="1400" baseline="30000" dirty="0" smtClean="0"/>
              <a:t>2</a:t>
            </a:r>
            <a:r>
              <a:rPr lang="en-GB" dirty="0" smtClean="0"/>
              <a:t> K</a:t>
            </a:r>
          </a:p>
          <a:p>
            <a:r>
              <a:rPr lang="en-GB" dirty="0" smtClean="0"/>
              <a:t>                          Roof  3.0 W m</a:t>
            </a:r>
            <a:r>
              <a:rPr lang="en-GB" sz="1400" baseline="30000" dirty="0" smtClean="0"/>
              <a:t>2</a:t>
            </a:r>
            <a:r>
              <a:rPr lang="en-GB" dirty="0" smtClean="0"/>
              <a:t> K</a:t>
            </a:r>
          </a:p>
          <a:p>
            <a:r>
              <a:rPr lang="en-GB" dirty="0" smtClean="0"/>
              <a:t>                          Walls 2.5 W m</a:t>
            </a:r>
            <a:r>
              <a:rPr lang="en-GB" sz="1400" baseline="30000" dirty="0" smtClean="0"/>
              <a:t>2</a:t>
            </a:r>
            <a:r>
              <a:rPr lang="en-GB" dirty="0" smtClean="0"/>
              <a:t> K</a:t>
            </a:r>
            <a:endParaRPr lang="en-GB" dirty="0"/>
          </a:p>
        </p:txBody>
      </p:sp>
      <p:sp>
        <p:nvSpPr>
          <p:cNvPr id="4" name="Rectangle 3"/>
          <p:cNvSpPr/>
          <p:nvPr/>
        </p:nvSpPr>
        <p:spPr>
          <a:xfrm>
            <a:off x="3779912" y="2132856"/>
            <a:ext cx="2002471" cy="369332"/>
          </a:xfrm>
          <a:prstGeom prst="rect">
            <a:avLst/>
          </a:prstGeom>
        </p:spPr>
        <p:txBody>
          <a:bodyPr wrap="none">
            <a:spAutoFit/>
          </a:bodyPr>
          <a:lstStyle/>
          <a:p>
            <a:r>
              <a:rPr lang="en-GB" b="1" dirty="0" smtClean="0">
                <a:solidFill>
                  <a:srgbClr val="0070C0"/>
                </a:solidFill>
              </a:rPr>
              <a:t>P = U x A x </a:t>
            </a:r>
            <a:r>
              <a:rPr lang="en-US" b="1" dirty="0" smtClean="0">
                <a:solidFill>
                  <a:srgbClr val="0070C0"/>
                </a:solidFill>
                <a:latin typeface="Symbol" pitchFamily="18" charset="2"/>
              </a:rPr>
              <a:t>(q</a:t>
            </a:r>
            <a:r>
              <a:rPr lang="en-US" b="1" baseline="-25000" dirty="0" smtClean="0">
                <a:solidFill>
                  <a:srgbClr val="0070C0"/>
                </a:solidFill>
                <a:latin typeface="Symbol" pitchFamily="18" charset="2"/>
              </a:rPr>
              <a:t>1 </a:t>
            </a:r>
            <a:r>
              <a:rPr lang="en-US" b="1" dirty="0" smtClean="0">
                <a:solidFill>
                  <a:srgbClr val="0070C0"/>
                </a:solidFill>
              </a:rPr>
              <a:t>–</a:t>
            </a:r>
            <a:r>
              <a:rPr lang="en-US" b="1" dirty="0" smtClean="0">
                <a:solidFill>
                  <a:srgbClr val="0070C0"/>
                </a:solidFill>
                <a:latin typeface="Symbol" pitchFamily="18" charset="2"/>
              </a:rPr>
              <a:t> q</a:t>
            </a:r>
            <a:r>
              <a:rPr lang="en-US" b="1" baseline="-25000" dirty="0" smtClean="0">
                <a:solidFill>
                  <a:srgbClr val="0070C0"/>
                </a:solidFill>
                <a:latin typeface="Symbol" pitchFamily="18" charset="2"/>
              </a:rPr>
              <a:t>2</a:t>
            </a:r>
            <a:r>
              <a:rPr lang="en-US" b="1" dirty="0" smtClean="0">
                <a:solidFill>
                  <a:srgbClr val="0070C0"/>
                </a:solidFill>
                <a:latin typeface="Symbol" pitchFamily="18" charset="2"/>
              </a:rPr>
              <a:t>)</a:t>
            </a:r>
          </a:p>
        </p:txBody>
      </p:sp>
      <p:sp>
        <p:nvSpPr>
          <p:cNvPr id="5" name="TextBox 4"/>
          <p:cNvSpPr txBox="1"/>
          <p:nvPr/>
        </p:nvSpPr>
        <p:spPr>
          <a:xfrm>
            <a:off x="499056" y="5373216"/>
            <a:ext cx="3528392" cy="369332"/>
          </a:xfrm>
          <a:prstGeom prst="rect">
            <a:avLst/>
          </a:prstGeom>
          <a:noFill/>
        </p:spPr>
        <p:txBody>
          <a:bodyPr wrap="square" rtlCol="0">
            <a:spAutoFit/>
          </a:bodyPr>
          <a:lstStyle/>
          <a:p>
            <a:r>
              <a:rPr lang="en-GB" dirty="0" smtClean="0"/>
              <a:t>1 WATT = 1 Joule / second</a:t>
            </a:r>
            <a:endParaRPr lang="en-GB" dirty="0"/>
          </a:p>
        </p:txBody>
      </p:sp>
      <p:sp>
        <p:nvSpPr>
          <p:cNvPr id="6" name="TextBox 5"/>
          <p:cNvSpPr txBox="1"/>
          <p:nvPr/>
        </p:nvSpPr>
        <p:spPr>
          <a:xfrm>
            <a:off x="467544" y="5805264"/>
            <a:ext cx="5256584" cy="369332"/>
          </a:xfrm>
          <a:prstGeom prst="rect">
            <a:avLst/>
          </a:prstGeom>
          <a:noFill/>
        </p:spPr>
        <p:txBody>
          <a:bodyPr wrap="square" rtlCol="0">
            <a:spAutoFit/>
          </a:bodyPr>
          <a:lstStyle/>
          <a:p>
            <a:r>
              <a:rPr lang="en-GB" b="1" dirty="0" smtClean="0">
                <a:solidFill>
                  <a:srgbClr val="0070C0"/>
                </a:solidFill>
              </a:rPr>
              <a:t>Note : Be careful with the area of the walls.</a:t>
            </a:r>
            <a:endParaRPr lang="en-GB" b="1" dirty="0">
              <a:solidFill>
                <a:srgbClr val="0070C0"/>
              </a:solidFill>
            </a:endParaRP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620688"/>
            <a:ext cx="6408712" cy="1846659"/>
          </a:xfrm>
          <a:prstGeom prst="rect">
            <a:avLst/>
          </a:prstGeom>
        </p:spPr>
        <p:txBody>
          <a:bodyPr wrap="square">
            <a:spAutoFit/>
          </a:bodyPr>
          <a:lstStyle/>
          <a:p>
            <a:endParaRPr lang="en-GB" dirty="0" smtClean="0"/>
          </a:p>
          <a:p>
            <a:r>
              <a:rPr lang="en-GB" sz="3200" dirty="0" smtClean="0"/>
              <a:t>Draw up a table:</a:t>
            </a:r>
          </a:p>
          <a:p>
            <a:endParaRPr lang="en-GB" sz="3200" dirty="0" smtClean="0"/>
          </a:p>
          <a:p>
            <a:endParaRPr lang="en-GB" sz="3200" dirty="0"/>
          </a:p>
        </p:txBody>
      </p:sp>
      <p:sp>
        <p:nvSpPr>
          <p:cNvPr id="3" name="TextBox 2"/>
          <p:cNvSpPr txBox="1"/>
          <p:nvPr/>
        </p:nvSpPr>
        <p:spPr>
          <a:xfrm>
            <a:off x="539552" y="1700808"/>
            <a:ext cx="8064896" cy="923330"/>
          </a:xfrm>
          <a:prstGeom prst="rect">
            <a:avLst/>
          </a:prstGeom>
          <a:noFill/>
        </p:spPr>
        <p:txBody>
          <a:bodyPr wrap="square" rtlCol="0">
            <a:spAutoFit/>
          </a:bodyPr>
          <a:lstStyle/>
          <a:p>
            <a:r>
              <a:rPr lang="en-GB" dirty="0" smtClean="0"/>
              <a:t> Item         U value     Area     Temp. Difference         POWER LOSS</a:t>
            </a:r>
          </a:p>
          <a:p>
            <a:endParaRPr lang="en-GB" dirty="0" smtClean="0"/>
          </a:p>
          <a:p>
            <a:endParaRPr lang="en-GB" dirty="0"/>
          </a:p>
        </p:txBody>
      </p:sp>
      <p:cxnSp>
        <p:nvCxnSpPr>
          <p:cNvPr id="5" name="Straight Connector 4"/>
          <p:cNvCxnSpPr/>
          <p:nvPr/>
        </p:nvCxnSpPr>
        <p:spPr>
          <a:xfrm>
            <a:off x="539552" y="2636912"/>
            <a:ext cx="6552728" cy="0"/>
          </a:xfrm>
          <a:prstGeom prst="line">
            <a:avLst/>
          </a:prstGeom>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683568" y="2708920"/>
            <a:ext cx="7488832" cy="2031325"/>
          </a:xfrm>
          <a:prstGeom prst="rect">
            <a:avLst/>
          </a:prstGeom>
          <a:noFill/>
        </p:spPr>
        <p:txBody>
          <a:bodyPr wrap="square" rtlCol="0">
            <a:spAutoFit/>
          </a:bodyPr>
          <a:lstStyle/>
          <a:p>
            <a:r>
              <a:rPr lang="en-GB" dirty="0" smtClean="0"/>
              <a:t>Floor          1.5           120                25                               4500</a:t>
            </a:r>
          </a:p>
          <a:p>
            <a:r>
              <a:rPr lang="en-GB" dirty="0" smtClean="0"/>
              <a:t>Roof           3.0           120                25                               9000</a:t>
            </a:r>
          </a:p>
          <a:p>
            <a:r>
              <a:rPr lang="en-GB" dirty="0" smtClean="0"/>
              <a:t>Walls          2.5           132                25                               8250</a:t>
            </a:r>
          </a:p>
          <a:p>
            <a:endParaRPr lang="en-GB" dirty="0" smtClean="0"/>
          </a:p>
          <a:p>
            <a:r>
              <a:rPr lang="en-GB" dirty="0" smtClean="0"/>
              <a:t>					     21,750</a:t>
            </a:r>
          </a:p>
          <a:p>
            <a:endParaRPr lang="en-GB" dirty="0" smtClean="0"/>
          </a:p>
          <a:p>
            <a:endParaRPr lang="en-GB" dirty="0"/>
          </a:p>
        </p:txBody>
      </p:sp>
      <p:sp>
        <p:nvSpPr>
          <p:cNvPr id="7" name="TextBox 6"/>
          <p:cNvSpPr txBox="1"/>
          <p:nvPr/>
        </p:nvSpPr>
        <p:spPr>
          <a:xfrm>
            <a:off x="611560" y="4365104"/>
            <a:ext cx="6840760" cy="523220"/>
          </a:xfrm>
          <a:prstGeom prst="rect">
            <a:avLst/>
          </a:prstGeom>
          <a:noFill/>
        </p:spPr>
        <p:txBody>
          <a:bodyPr wrap="square" rtlCol="0">
            <a:spAutoFit/>
          </a:bodyPr>
          <a:lstStyle/>
          <a:p>
            <a:r>
              <a:rPr lang="en-GB" sz="2800" dirty="0" smtClean="0"/>
              <a:t>Total Power Loss   = 21,750 Watts</a:t>
            </a:r>
            <a:endParaRPr lang="en-GB" sz="2800" dirty="0"/>
          </a:p>
        </p:txBody>
      </p:sp>
      <p:sp>
        <p:nvSpPr>
          <p:cNvPr id="9" name="TextBox 8"/>
          <p:cNvSpPr txBox="1"/>
          <p:nvPr/>
        </p:nvSpPr>
        <p:spPr>
          <a:xfrm>
            <a:off x="611560" y="5013176"/>
            <a:ext cx="7848872" cy="1015663"/>
          </a:xfrm>
          <a:prstGeom prst="rect">
            <a:avLst/>
          </a:prstGeom>
          <a:noFill/>
        </p:spPr>
        <p:txBody>
          <a:bodyPr wrap="square" rtlCol="0">
            <a:spAutoFit/>
          </a:bodyPr>
          <a:lstStyle/>
          <a:p>
            <a:pPr algn="just"/>
            <a:r>
              <a:rPr lang="en-GB" dirty="0" smtClean="0"/>
              <a:t>So.....the amount of heat that has to be supplied to this space every second is </a:t>
            </a:r>
            <a:r>
              <a:rPr lang="en-GB" sz="2400" b="1" dirty="0" smtClean="0">
                <a:solidFill>
                  <a:srgbClr val="0070C0"/>
                </a:solidFill>
              </a:rPr>
              <a:t>21750 Joules </a:t>
            </a:r>
            <a:r>
              <a:rPr lang="en-GB" dirty="0" smtClean="0"/>
              <a:t>or </a:t>
            </a:r>
            <a:r>
              <a:rPr lang="en-GB" sz="2400" b="1" dirty="0" smtClean="0">
                <a:solidFill>
                  <a:srgbClr val="0070C0"/>
                </a:solidFill>
              </a:rPr>
              <a:t>21.75 KJ</a:t>
            </a:r>
            <a:r>
              <a:rPr lang="en-GB" sz="2400" dirty="0" smtClean="0">
                <a:solidFill>
                  <a:srgbClr val="0070C0"/>
                </a:solidFill>
              </a:rPr>
              <a:t> </a:t>
            </a:r>
            <a:r>
              <a:rPr lang="en-GB" dirty="0" smtClean="0"/>
              <a:t>in order to maintain the required 22 degree Celsius internal temperature  because   1 WATT = 1 Joule/second</a:t>
            </a:r>
            <a:endParaRPr lang="en-GB" dirty="0"/>
          </a:p>
        </p:txBody>
      </p:sp>
      <p:sp>
        <p:nvSpPr>
          <p:cNvPr id="8" name="TextBox 7"/>
          <p:cNvSpPr txBox="1"/>
          <p:nvPr/>
        </p:nvSpPr>
        <p:spPr>
          <a:xfrm>
            <a:off x="467544" y="260648"/>
            <a:ext cx="4248472" cy="646331"/>
          </a:xfrm>
          <a:prstGeom prst="rect">
            <a:avLst/>
          </a:prstGeom>
          <a:noFill/>
        </p:spPr>
        <p:txBody>
          <a:bodyPr wrap="square" rtlCol="0">
            <a:spAutoFit/>
          </a:bodyPr>
          <a:lstStyle/>
          <a:p>
            <a:r>
              <a:rPr lang="en-GB" sz="3600" b="1" dirty="0" smtClean="0">
                <a:solidFill>
                  <a:srgbClr val="0070C0"/>
                </a:solidFill>
              </a:rPr>
              <a:t>ANSWER</a:t>
            </a:r>
            <a:endParaRPr lang="en-GB" sz="3600" b="1" dirty="0">
              <a:solidFill>
                <a:srgbClr val="0070C0"/>
              </a:solidFill>
            </a:endParaRPr>
          </a:p>
        </p:txBody>
      </p:sp>
      <p:cxnSp>
        <p:nvCxnSpPr>
          <p:cNvPr id="11" name="Straight Connector 10"/>
          <p:cNvCxnSpPr/>
          <p:nvPr/>
        </p:nvCxnSpPr>
        <p:spPr>
          <a:xfrm>
            <a:off x="5220072" y="3717032"/>
            <a:ext cx="1512168" cy="0"/>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 calcmode="lin" valueType="num">
                                      <p:cBhvr additive="base">
                                        <p:cTn id="2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7">
                                            <p:txEl>
                                              <p:pRg st="0" end="0"/>
                                            </p:txEl>
                                          </p:spTgt>
                                        </p:tgtEl>
                                        <p:attrNameLst>
                                          <p:attrName>style.visibility</p:attrName>
                                        </p:attrNameLst>
                                      </p:cBhvr>
                                      <p:to>
                                        <p:strVal val="visible"/>
                                      </p:to>
                                    </p:set>
                                    <p:anim calcmode="lin" valueType="num">
                                      <p:cBhvr additive="base">
                                        <p:cTn id="31"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9">
                                            <p:txEl>
                                              <p:pRg st="0" end="0"/>
                                            </p:txEl>
                                          </p:spTgt>
                                        </p:tgtEl>
                                        <p:attrNameLst>
                                          <p:attrName>style.visibility</p:attrName>
                                        </p:attrNameLst>
                                      </p:cBhvr>
                                      <p:to>
                                        <p:strVal val="visible"/>
                                      </p:to>
                                    </p:set>
                                    <p:anim calcmode="lin" valueType="num">
                                      <p:cBhvr additive="base">
                                        <p:cTn id="3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2339752" y="2348880"/>
            <a:ext cx="4536504" cy="830997"/>
          </a:xfrm>
          <a:prstGeom prst="rect">
            <a:avLst/>
          </a:prstGeom>
          <a:noFill/>
        </p:spPr>
        <p:txBody>
          <a:bodyPr wrap="square" rtlCol="0">
            <a:spAutoFit/>
          </a:bodyPr>
          <a:lstStyle/>
          <a:p>
            <a:pPr algn="ctr"/>
            <a:r>
              <a:rPr lang="en-GB" sz="4800" dirty="0" smtClean="0"/>
              <a:t>PART 2</a:t>
            </a:r>
            <a:endParaRPr lang="en-US" sz="4800" dirty="0"/>
          </a:p>
        </p:txBody>
      </p:sp>
    </p:spTree>
    <p:extLst>
      <p:ext uri="{BB962C8B-B14F-4D97-AF65-F5344CB8AC3E}">
        <p14:creationId xmlns:p14="http://schemas.microsoft.com/office/powerpoint/2010/main" val="242773746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332656"/>
            <a:ext cx="4191000" cy="584775"/>
          </a:xfrm>
          <a:prstGeom prst="rect">
            <a:avLst/>
          </a:prstGeom>
          <a:noFill/>
        </p:spPr>
        <p:txBody>
          <a:bodyPr wrap="square" rtlCol="0">
            <a:spAutoFit/>
          </a:bodyPr>
          <a:lstStyle/>
          <a:p>
            <a:r>
              <a:rPr lang="en-US" sz="3200" b="1" dirty="0" smtClean="0">
                <a:solidFill>
                  <a:srgbClr val="0070C0"/>
                </a:solidFill>
              </a:rPr>
              <a:t>3. Thermal conductivity</a:t>
            </a:r>
            <a:endParaRPr lang="en-US" sz="3200" b="1" dirty="0">
              <a:solidFill>
                <a:srgbClr val="0070C0"/>
              </a:solidFill>
            </a:endParaRPr>
          </a:p>
        </p:txBody>
      </p:sp>
      <p:sp>
        <p:nvSpPr>
          <p:cNvPr id="3" name="TextBox 2"/>
          <p:cNvSpPr txBox="1"/>
          <p:nvPr/>
        </p:nvSpPr>
        <p:spPr>
          <a:xfrm>
            <a:off x="609600" y="1066800"/>
            <a:ext cx="8066856" cy="5632311"/>
          </a:xfrm>
          <a:prstGeom prst="rect">
            <a:avLst/>
          </a:prstGeom>
          <a:noFill/>
        </p:spPr>
        <p:txBody>
          <a:bodyPr wrap="square" rtlCol="0">
            <a:spAutoFit/>
          </a:bodyPr>
          <a:lstStyle/>
          <a:p>
            <a:r>
              <a:rPr lang="en-US" sz="2400" b="1" dirty="0" smtClean="0">
                <a:solidFill>
                  <a:srgbClr val="0070C0"/>
                </a:solidFill>
              </a:rPr>
              <a:t>Thermal conductivity coefficient (</a:t>
            </a:r>
            <a:r>
              <a:rPr lang="en-US" sz="2400" b="1" dirty="0" smtClean="0">
                <a:solidFill>
                  <a:srgbClr val="0070C0"/>
                </a:solidFill>
                <a:latin typeface="Symbol" pitchFamily="18" charset="2"/>
              </a:rPr>
              <a:t>l)</a:t>
            </a:r>
            <a:r>
              <a:rPr lang="en-US" sz="2400" b="1" dirty="0" smtClean="0">
                <a:solidFill>
                  <a:srgbClr val="0070C0"/>
                </a:solidFill>
              </a:rPr>
              <a:t> </a:t>
            </a:r>
            <a:r>
              <a:rPr lang="en-US" dirty="0" smtClean="0"/>
              <a:t>is a measure of the </a:t>
            </a:r>
            <a:r>
              <a:rPr lang="en-US" b="1" dirty="0" smtClean="0">
                <a:solidFill>
                  <a:srgbClr val="0070C0"/>
                </a:solidFill>
              </a:rPr>
              <a:t>rate</a:t>
            </a:r>
            <a:r>
              <a:rPr lang="en-US" dirty="0" smtClean="0"/>
              <a:t> at which heat is conducted </a:t>
            </a:r>
            <a:r>
              <a:rPr lang="en-US" b="1" dirty="0" smtClean="0">
                <a:solidFill>
                  <a:srgbClr val="0070C0"/>
                </a:solidFill>
              </a:rPr>
              <a:t>through a particular material </a:t>
            </a:r>
            <a:r>
              <a:rPr lang="en-US" dirty="0" smtClean="0"/>
              <a:t>under specified conditions. </a:t>
            </a:r>
          </a:p>
          <a:p>
            <a:endParaRPr lang="en-US" dirty="0" smtClean="0"/>
          </a:p>
          <a:p>
            <a:r>
              <a:rPr lang="en-US" b="1" dirty="0" smtClean="0">
                <a:solidFill>
                  <a:srgbClr val="0070C0"/>
                </a:solidFill>
              </a:rPr>
              <a:t>Units : W/m K  </a:t>
            </a:r>
            <a:r>
              <a:rPr lang="en-US" dirty="0" smtClean="0"/>
              <a:t>(Watt per metre Kelvin)</a:t>
            </a:r>
          </a:p>
          <a:p>
            <a:endParaRPr lang="en-US" dirty="0" smtClean="0"/>
          </a:p>
          <a:p>
            <a:r>
              <a:rPr lang="en-US" b="1" u="sng" dirty="0" smtClean="0"/>
              <a:t>Measurement of thermal conductivity</a:t>
            </a:r>
          </a:p>
          <a:p>
            <a:endParaRPr lang="en-US" dirty="0" smtClean="0"/>
          </a:p>
          <a:p>
            <a:r>
              <a:rPr lang="en-US" dirty="0" smtClean="0"/>
              <a:t>The </a:t>
            </a:r>
            <a:r>
              <a:rPr lang="en-US" b="1" dirty="0" smtClean="0">
                <a:solidFill>
                  <a:srgbClr val="0070C0"/>
                </a:solidFill>
              </a:rPr>
              <a:t>Coefficient of thermal conductivity </a:t>
            </a:r>
            <a:r>
              <a:rPr lang="en-US" dirty="0" smtClean="0"/>
              <a:t>(</a:t>
            </a:r>
            <a:r>
              <a:rPr lang="en-US" i="1" dirty="0" smtClean="0"/>
              <a:t>lambda </a:t>
            </a:r>
            <a:r>
              <a:rPr lang="en-US" dirty="0" smtClean="0">
                <a:latin typeface="Symbol" pitchFamily="18" charset="2"/>
              </a:rPr>
              <a:t>l</a:t>
            </a:r>
            <a:r>
              <a:rPr lang="en-US" i="1" dirty="0" smtClean="0"/>
              <a:t> </a:t>
            </a:r>
            <a:r>
              <a:rPr lang="en-US" sz="1400" i="1" dirty="0"/>
              <a:t>(</a:t>
            </a:r>
            <a:r>
              <a:rPr lang="en-US" sz="1400" i="1" dirty="0" smtClean="0"/>
              <a:t>or k value)</a:t>
            </a:r>
            <a:r>
              <a:rPr lang="en-US" dirty="0" smtClean="0"/>
              <a:t>) is measured as the rate of heat flow in watts across a thickness of 1 m of material for a temperature difference of 1 degree Kelvin and a surface area of 1 m</a:t>
            </a:r>
            <a:r>
              <a:rPr lang="en-US" baseline="30000" dirty="0" smtClean="0"/>
              <a:t>2</a:t>
            </a:r>
          </a:p>
          <a:p>
            <a:endParaRPr lang="en-US" baseline="30000" dirty="0" smtClean="0"/>
          </a:p>
          <a:p>
            <a:r>
              <a:rPr lang="en-US" baseline="30000" dirty="0" smtClean="0"/>
              <a:t>	</a:t>
            </a:r>
            <a:r>
              <a:rPr lang="en-US" b="1" baseline="30000" dirty="0" smtClean="0">
                <a:solidFill>
                  <a:srgbClr val="0070C0"/>
                </a:solidFill>
              </a:rPr>
              <a:t>                             </a:t>
            </a:r>
            <a:r>
              <a:rPr lang="en-US" b="1" i="1" dirty="0" smtClean="0">
                <a:solidFill>
                  <a:srgbClr val="0070C0"/>
                </a:solidFill>
              </a:rPr>
              <a:t>H         </a:t>
            </a:r>
            <a:r>
              <a:rPr lang="en-US" b="1" dirty="0" smtClean="0">
                <a:solidFill>
                  <a:srgbClr val="0070C0"/>
                </a:solidFill>
              </a:rPr>
              <a:t>=            </a:t>
            </a:r>
            <a:r>
              <a:rPr lang="en-US" b="1" dirty="0" smtClean="0">
                <a:solidFill>
                  <a:srgbClr val="0070C0"/>
                </a:solidFill>
                <a:latin typeface="Symbol" pitchFamily="18" charset="2"/>
              </a:rPr>
              <a:t>l </a:t>
            </a:r>
            <a:r>
              <a:rPr lang="en-US" b="1" dirty="0">
                <a:solidFill>
                  <a:srgbClr val="0070C0"/>
                </a:solidFill>
                <a:latin typeface="Symbol" pitchFamily="18" charset="2"/>
              </a:rPr>
              <a:t> </a:t>
            </a:r>
            <a:r>
              <a:rPr lang="en-US" b="1" dirty="0" smtClean="0">
                <a:solidFill>
                  <a:srgbClr val="0070C0"/>
                </a:solidFill>
                <a:latin typeface="Symbol" pitchFamily="18" charset="2"/>
              </a:rPr>
              <a:t>  </a:t>
            </a:r>
            <a:r>
              <a:rPr lang="en-US" b="1" i="1" dirty="0" smtClean="0">
                <a:solidFill>
                  <a:srgbClr val="0070C0"/>
                </a:solidFill>
                <a:latin typeface="Symbol" pitchFamily="18" charset="2"/>
              </a:rPr>
              <a:t>A    </a:t>
            </a:r>
            <a:r>
              <a:rPr lang="en-US" b="1" dirty="0" smtClean="0">
                <a:solidFill>
                  <a:srgbClr val="0070C0"/>
                </a:solidFill>
                <a:latin typeface="Symbol" pitchFamily="18" charset="2"/>
              </a:rPr>
              <a:t>(q</a:t>
            </a:r>
            <a:r>
              <a:rPr lang="en-US" b="1" baseline="-25000" dirty="0" smtClean="0">
                <a:solidFill>
                  <a:srgbClr val="0070C0"/>
                </a:solidFill>
                <a:latin typeface="Symbol" pitchFamily="18" charset="2"/>
              </a:rPr>
              <a:t>1 </a:t>
            </a:r>
            <a:r>
              <a:rPr lang="en-US" b="1" dirty="0" smtClean="0">
                <a:solidFill>
                  <a:srgbClr val="0070C0"/>
                </a:solidFill>
                <a:latin typeface="+mj-lt"/>
              </a:rPr>
              <a:t>–</a:t>
            </a:r>
            <a:r>
              <a:rPr lang="en-US" b="1" dirty="0" smtClean="0">
                <a:solidFill>
                  <a:srgbClr val="0070C0"/>
                </a:solidFill>
                <a:latin typeface="Symbol" pitchFamily="18" charset="2"/>
              </a:rPr>
              <a:t> q</a:t>
            </a:r>
            <a:r>
              <a:rPr lang="en-US" b="1" baseline="-25000" dirty="0" smtClean="0">
                <a:solidFill>
                  <a:srgbClr val="0070C0"/>
                </a:solidFill>
                <a:latin typeface="Symbol" pitchFamily="18" charset="2"/>
              </a:rPr>
              <a:t>2</a:t>
            </a:r>
            <a:r>
              <a:rPr lang="en-US" b="1" dirty="0" smtClean="0">
                <a:solidFill>
                  <a:srgbClr val="0070C0"/>
                </a:solidFill>
                <a:latin typeface="Symbol" pitchFamily="18" charset="2"/>
              </a:rPr>
              <a:t>)</a:t>
            </a:r>
          </a:p>
          <a:p>
            <a:r>
              <a:rPr lang="en-US" b="1" i="1" dirty="0" smtClean="0">
                <a:solidFill>
                  <a:srgbClr val="0070C0"/>
                </a:solidFill>
                <a:latin typeface="+mj-lt"/>
              </a:rPr>
              <a:t>	                    t                                    d</a:t>
            </a:r>
          </a:p>
          <a:p>
            <a:r>
              <a:rPr lang="en-US" dirty="0" smtClean="0">
                <a:latin typeface="+mj-lt"/>
              </a:rPr>
              <a:t>where</a:t>
            </a:r>
          </a:p>
          <a:p>
            <a:r>
              <a:rPr lang="en-US" dirty="0" smtClean="0">
                <a:latin typeface="Symbol" pitchFamily="18" charset="2"/>
              </a:rPr>
              <a:t>	</a:t>
            </a:r>
            <a:r>
              <a:rPr lang="en-US" i="1" dirty="0" smtClean="0"/>
              <a:t> </a:t>
            </a:r>
            <a:r>
              <a:rPr lang="en-US" b="1" i="1" dirty="0" smtClean="0">
                <a:solidFill>
                  <a:srgbClr val="0070C0"/>
                </a:solidFill>
              </a:rPr>
              <a:t>H/t      </a:t>
            </a:r>
            <a:r>
              <a:rPr lang="en-US" b="1" dirty="0" smtClean="0">
                <a:solidFill>
                  <a:srgbClr val="0070C0"/>
                </a:solidFill>
                <a:latin typeface="Symbol" pitchFamily="18" charset="2"/>
              </a:rPr>
              <a:t>= </a:t>
            </a:r>
            <a:r>
              <a:rPr lang="en-US" b="1" dirty="0" smtClean="0">
                <a:solidFill>
                  <a:srgbClr val="0070C0"/>
                </a:solidFill>
              </a:rPr>
              <a:t>rate of heat flow (conductivity) between the faces (J/s=Watt)</a:t>
            </a:r>
            <a:endParaRPr lang="en-US" b="1" dirty="0" smtClean="0">
              <a:solidFill>
                <a:srgbClr val="0070C0"/>
              </a:solidFill>
              <a:latin typeface="Symbol" pitchFamily="18" charset="2"/>
            </a:endParaRPr>
          </a:p>
          <a:p>
            <a:r>
              <a:rPr lang="en-US" b="1" dirty="0" smtClean="0">
                <a:solidFill>
                  <a:srgbClr val="0070C0"/>
                </a:solidFill>
                <a:latin typeface="Symbol" pitchFamily="18" charset="2"/>
              </a:rPr>
              <a:t>                  l        = </a:t>
            </a:r>
            <a:r>
              <a:rPr lang="en-US" b="1" dirty="0" smtClean="0">
                <a:solidFill>
                  <a:srgbClr val="0070C0"/>
                </a:solidFill>
              </a:rPr>
              <a:t>coefficient of thermal conductivity for that material (Watt/m K)</a:t>
            </a:r>
            <a:endParaRPr lang="en-US" b="1" dirty="0" smtClean="0">
              <a:solidFill>
                <a:srgbClr val="0070C0"/>
              </a:solidFill>
              <a:latin typeface="Symbol" pitchFamily="18" charset="2"/>
            </a:endParaRPr>
          </a:p>
          <a:p>
            <a:r>
              <a:rPr lang="en-US" b="1" i="1" dirty="0" smtClean="0">
                <a:solidFill>
                  <a:srgbClr val="0070C0"/>
                </a:solidFill>
                <a:latin typeface="Symbol" pitchFamily="18" charset="2"/>
              </a:rPr>
              <a:t>	A         </a:t>
            </a:r>
            <a:r>
              <a:rPr lang="en-US" b="1" dirty="0" smtClean="0">
                <a:solidFill>
                  <a:srgbClr val="0070C0"/>
                </a:solidFill>
                <a:latin typeface="Symbol" pitchFamily="18" charset="2"/>
              </a:rPr>
              <a:t>= </a:t>
            </a:r>
            <a:r>
              <a:rPr lang="en-US" b="1" dirty="0" smtClean="0">
                <a:solidFill>
                  <a:srgbClr val="0070C0"/>
                </a:solidFill>
              </a:rPr>
              <a:t>cross sectional area of the sample (m</a:t>
            </a:r>
            <a:r>
              <a:rPr lang="en-US" b="1" baseline="30000" dirty="0" smtClean="0">
                <a:solidFill>
                  <a:srgbClr val="0070C0"/>
                </a:solidFill>
              </a:rPr>
              <a:t>2</a:t>
            </a:r>
            <a:r>
              <a:rPr lang="en-US" b="1" dirty="0" smtClean="0">
                <a:solidFill>
                  <a:srgbClr val="0070C0"/>
                </a:solidFill>
              </a:rPr>
              <a:t>)</a:t>
            </a:r>
          </a:p>
          <a:p>
            <a:r>
              <a:rPr lang="en-US" b="1" dirty="0" smtClean="0">
                <a:solidFill>
                  <a:srgbClr val="0070C0"/>
                </a:solidFill>
                <a:latin typeface="Symbol" pitchFamily="18" charset="2"/>
              </a:rPr>
              <a:t>	q</a:t>
            </a:r>
            <a:r>
              <a:rPr lang="en-US" b="1" baseline="-25000" dirty="0" smtClean="0">
                <a:solidFill>
                  <a:srgbClr val="0070C0"/>
                </a:solidFill>
                <a:latin typeface="Symbol" pitchFamily="18" charset="2"/>
              </a:rPr>
              <a:t>1 </a:t>
            </a:r>
            <a:r>
              <a:rPr lang="en-US" b="1" dirty="0" smtClean="0">
                <a:solidFill>
                  <a:srgbClr val="0070C0"/>
                </a:solidFill>
              </a:rPr>
              <a:t>–</a:t>
            </a:r>
            <a:r>
              <a:rPr lang="en-US" b="1" dirty="0" smtClean="0">
                <a:solidFill>
                  <a:srgbClr val="0070C0"/>
                </a:solidFill>
                <a:latin typeface="Symbol" pitchFamily="18" charset="2"/>
              </a:rPr>
              <a:t> q</a:t>
            </a:r>
            <a:r>
              <a:rPr lang="en-US" b="1" baseline="-25000" dirty="0" smtClean="0">
                <a:solidFill>
                  <a:srgbClr val="0070C0"/>
                </a:solidFill>
                <a:latin typeface="Symbol" pitchFamily="18" charset="2"/>
              </a:rPr>
              <a:t>2 </a:t>
            </a:r>
            <a:r>
              <a:rPr lang="en-US" b="1" dirty="0" smtClean="0">
                <a:solidFill>
                  <a:srgbClr val="0070C0"/>
                </a:solidFill>
                <a:latin typeface="Symbol" pitchFamily="18" charset="2"/>
              </a:rPr>
              <a:t>= </a:t>
            </a:r>
            <a:r>
              <a:rPr lang="en-US" b="1" dirty="0" smtClean="0">
                <a:solidFill>
                  <a:srgbClr val="0070C0"/>
                </a:solidFill>
              </a:rPr>
              <a:t>temperature difference between the faces (</a:t>
            </a:r>
            <a:r>
              <a:rPr lang="en-US" b="1" baseline="30000" dirty="0" smtClean="0">
                <a:solidFill>
                  <a:srgbClr val="0070C0"/>
                </a:solidFill>
              </a:rPr>
              <a:t>o </a:t>
            </a:r>
            <a:r>
              <a:rPr lang="en-US" b="1" dirty="0" smtClean="0">
                <a:solidFill>
                  <a:srgbClr val="0070C0"/>
                </a:solidFill>
              </a:rPr>
              <a:t>C or </a:t>
            </a:r>
            <a:r>
              <a:rPr lang="en-US" b="1" baseline="30000" dirty="0" smtClean="0">
                <a:solidFill>
                  <a:srgbClr val="0070C0"/>
                </a:solidFill>
              </a:rPr>
              <a:t>o </a:t>
            </a:r>
            <a:r>
              <a:rPr lang="en-US" b="1" dirty="0" smtClean="0">
                <a:solidFill>
                  <a:srgbClr val="0070C0"/>
                </a:solidFill>
              </a:rPr>
              <a:t>K)</a:t>
            </a:r>
          </a:p>
          <a:p>
            <a:r>
              <a:rPr lang="en-US" b="1" dirty="0" smtClean="0">
                <a:solidFill>
                  <a:srgbClr val="0070C0"/>
                </a:solidFill>
              </a:rPr>
              <a:t>	</a:t>
            </a:r>
            <a:r>
              <a:rPr lang="en-US" b="1" i="1" dirty="0" smtClean="0">
                <a:solidFill>
                  <a:srgbClr val="0070C0"/>
                </a:solidFill>
              </a:rPr>
              <a:t>d          </a:t>
            </a:r>
            <a:r>
              <a:rPr lang="en-US" b="1" dirty="0" smtClean="0">
                <a:solidFill>
                  <a:srgbClr val="0070C0"/>
                </a:solidFill>
                <a:latin typeface="Symbol" pitchFamily="18" charset="2"/>
              </a:rPr>
              <a:t>= </a:t>
            </a:r>
            <a:r>
              <a:rPr lang="en-US" b="1" dirty="0" smtClean="0">
                <a:solidFill>
                  <a:srgbClr val="0070C0"/>
                </a:solidFill>
              </a:rPr>
              <a:t> distance between the faces (m)</a:t>
            </a:r>
            <a:endParaRPr lang="en-US" b="1" dirty="0" smtClean="0">
              <a:solidFill>
                <a:srgbClr val="0070C0"/>
              </a:solidFill>
              <a:latin typeface="Symbol" pitchFamily="18" charset="2"/>
            </a:endParaRPr>
          </a:p>
          <a:p>
            <a:r>
              <a:rPr lang="en-US" dirty="0" smtClean="0"/>
              <a:t> </a:t>
            </a:r>
            <a:endParaRPr lang="en-US" dirty="0"/>
          </a:p>
        </p:txBody>
      </p:sp>
      <p:cxnSp>
        <p:nvCxnSpPr>
          <p:cNvPr id="5" name="Straight Connector 4"/>
          <p:cNvCxnSpPr/>
          <p:nvPr/>
        </p:nvCxnSpPr>
        <p:spPr>
          <a:xfrm>
            <a:off x="3923928" y="4437112"/>
            <a:ext cx="172819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2555776" y="4437112"/>
            <a:ext cx="304800" cy="158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323528" y="4149080"/>
            <a:ext cx="2304256" cy="646331"/>
          </a:xfrm>
          <a:prstGeom prst="rect">
            <a:avLst/>
          </a:prstGeom>
          <a:noFill/>
        </p:spPr>
        <p:txBody>
          <a:bodyPr wrap="square" rtlCol="0">
            <a:spAutoFit/>
          </a:bodyPr>
          <a:lstStyle/>
          <a:p>
            <a:r>
              <a:rPr lang="en-GB" b="1" dirty="0" smtClean="0">
                <a:solidFill>
                  <a:srgbClr val="0070C0"/>
                </a:solidFill>
              </a:rPr>
              <a:t>Rate of Heat Flow  =</a:t>
            </a:r>
          </a:p>
          <a:p>
            <a:endParaRPr lang="en-GB" b="1" dirty="0">
              <a:solidFill>
                <a:srgbClr val="0070C0"/>
              </a:solidFill>
            </a:endParaRPr>
          </a:p>
        </p:txBody>
      </p:sp>
      <p:sp>
        <p:nvSpPr>
          <p:cNvPr id="8" name="TextBox 7"/>
          <p:cNvSpPr txBox="1"/>
          <p:nvPr/>
        </p:nvSpPr>
        <p:spPr>
          <a:xfrm>
            <a:off x="395536" y="4365104"/>
            <a:ext cx="1800200" cy="369332"/>
          </a:xfrm>
          <a:prstGeom prst="rect">
            <a:avLst/>
          </a:prstGeom>
          <a:noFill/>
        </p:spPr>
        <p:txBody>
          <a:bodyPr wrap="square" rtlCol="0">
            <a:spAutoFit/>
          </a:bodyPr>
          <a:lstStyle/>
          <a:p>
            <a:r>
              <a:rPr lang="en-GB" b="1" dirty="0" smtClean="0">
                <a:solidFill>
                  <a:srgbClr val="0070C0"/>
                </a:solidFill>
              </a:rPr>
              <a:t>(Conductivity)</a:t>
            </a:r>
            <a:endParaRPr lang="en-GB" b="1" dirty="0">
              <a:solidFill>
                <a:srgbClr val="0070C0"/>
              </a:solidFill>
            </a:endParaRPr>
          </a:p>
        </p:txBody>
      </p:sp>
      <p:sp>
        <p:nvSpPr>
          <p:cNvPr id="9" name="TextBox 8"/>
          <p:cNvSpPr txBox="1"/>
          <p:nvPr/>
        </p:nvSpPr>
        <p:spPr>
          <a:xfrm>
            <a:off x="4139952" y="4129335"/>
            <a:ext cx="288032" cy="307777"/>
          </a:xfrm>
          <a:prstGeom prst="rect">
            <a:avLst/>
          </a:prstGeom>
          <a:noFill/>
        </p:spPr>
        <p:txBody>
          <a:bodyPr wrap="square" rtlCol="0">
            <a:spAutoFit/>
          </a:bodyPr>
          <a:lstStyle/>
          <a:p>
            <a:r>
              <a:rPr lang="en-GB" sz="1400" b="1" dirty="0" smtClean="0">
                <a:solidFill>
                  <a:srgbClr val="0070C0"/>
                </a:solidFill>
              </a:rPr>
              <a:t>x</a:t>
            </a:r>
            <a:endParaRPr lang="en-GB" sz="1400" b="1" dirty="0">
              <a:solidFill>
                <a:srgbClr val="0070C0"/>
              </a:solidFill>
            </a:endParaRPr>
          </a:p>
        </p:txBody>
      </p:sp>
      <p:sp>
        <p:nvSpPr>
          <p:cNvPr id="10" name="TextBox 9"/>
          <p:cNvSpPr txBox="1"/>
          <p:nvPr/>
        </p:nvSpPr>
        <p:spPr>
          <a:xfrm>
            <a:off x="4499992" y="4129335"/>
            <a:ext cx="288032" cy="307777"/>
          </a:xfrm>
          <a:prstGeom prst="rect">
            <a:avLst/>
          </a:prstGeom>
          <a:noFill/>
        </p:spPr>
        <p:txBody>
          <a:bodyPr wrap="square" rtlCol="0">
            <a:spAutoFit/>
          </a:bodyPr>
          <a:lstStyle/>
          <a:p>
            <a:r>
              <a:rPr lang="en-GB" sz="1400" b="1" dirty="0" smtClean="0">
                <a:solidFill>
                  <a:srgbClr val="0070C0"/>
                </a:solidFill>
              </a:rPr>
              <a:t>x</a:t>
            </a:r>
            <a:endParaRPr lang="en-GB" sz="1400" b="1" dirty="0">
              <a:solidFill>
                <a:srgbClr val="0070C0"/>
              </a:solidFill>
            </a:endParaRPr>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14400" y="1219200"/>
            <a:ext cx="4572000" cy="646331"/>
          </a:xfrm>
          <a:prstGeom prst="rect">
            <a:avLst/>
          </a:prstGeom>
        </p:spPr>
        <p:txBody>
          <a:bodyPr>
            <a:spAutoFit/>
          </a:bodyPr>
          <a:lstStyle/>
          <a:p>
            <a:r>
              <a:rPr lang="en-US" i="1" dirty="0" smtClean="0"/>
              <a:t>	H   </a:t>
            </a:r>
            <a:r>
              <a:rPr lang="en-US" dirty="0" smtClean="0"/>
              <a:t>=       </a:t>
            </a:r>
            <a:r>
              <a:rPr lang="en-US" dirty="0" smtClean="0">
                <a:latin typeface="Symbol" pitchFamily="18" charset="2"/>
              </a:rPr>
              <a:t>l </a:t>
            </a:r>
            <a:r>
              <a:rPr lang="en-US" i="1" dirty="0" smtClean="0">
                <a:latin typeface="Symbol" pitchFamily="18" charset="2"/>
              </a:rPr>
              <a:t>A</a:t>
            </a:r>
            <a:r>
              <a:rPr lang="en-US" dirty="0" smtClean="0">
                <a:latin typeface="Symbol" pitchFamily="18" charset="2"/>
              </a:rPr>
              <a:t>(q</a:t>
            </a:r>
            <a:r>
              <a:rPr lang="en-US" baseline="-25000" dirty="0" smtClean="0">
                <a:latin typeface="Symbol" pitchFamily="18" charset="2"/>
              </a:rPr>
              <a:t>1 </a:t>
            </a:r>
            <a:r>
              <a:rPr lang="en-US" dirty="0" smtClean="0"/>
              <a:t>–</a:t>
            </a:r>
            <a:r>
              <a:rPr lang="en-US" dirty="0" smtClean="0">
                <a:latin typeface="Symbol" pitchFamily="18" charset="2"/>
              </a:rPr>
              <a:t> q</a:t>
            </a:r>
            <a:r>
              <a:rPr lang="en-US" baseline="-25000" dirty="0" smtClean="0">
                <a:latin typeface="Symbol" pitchFamily="18" charset="2"/>
              </a:rPr>
              <a:t>2</a:t>
            </a:r>
            <a:r>
              <a:rPr lang="en-US" dirty="0" smtClean="0">
                <a:latin typeface="Symbol" pitchFamily="18" charset="2"/>
              </a:rPr>
              <a:t>)</a:t>
            </a:r>
          </a:p>
          <a:p>
            <a:r>
              <a:rPr lang="en-US" i="1" dirty="0" smtClean="0"/>
              <a:t>	t                     d</a:t>
            </a:r>
          </a:p>
        </p:txBody>
      </p:sp>
      <p:cxnSp>
        <p:nvCxnSpPr>
          <p:cNvPr id="6" name="Straight Connector 5"/>
          <p:cNvCxnSpPr/>
          <p:nvPr/>
        </p:nvCxnSpPr>
        <p:spPr>
          <a:xfrm>
            <a:off x="2699792" y="1556792"/>
            <a:ext cx="990600" cy="158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1828800" y="1524000"/>
            <a:ext cx="228600" cy="158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463123" y="3861048"/>
            <a:ext cx="6241939" cy="3323987"/>
          </a:xfrm>
          <a:prstGeom prst="rect">
            <a:avLst/>
          </a:prstGeom>
          <a:noFill/>
        </p:spPr>
        <p:txBody>
          <a:bodyPr wrap="square" rtlCol="0">
            <a:spAutoFit/>
          </a:bodyPr>
          <a:lstStyle/>
          <a:p>
            <a:r>
              <a:rPr lang="en-US" sz="2400" b="1" dirty="0" smtClean="0">
                <a:solidFill>
                  <a:srgbClr val="0070C0"/>
                </a:solidFill>
              </a:rPr>
              <a:t>Resistivity (</a:t>
            </a:r>
            <a:r>
              <a:rPr lang="en-US" sz="2400" b="1" i="1" dirty="0" smtClean="0">
                <a:solidFill>
                  <a:srgbClr val="0070C0"/>
                </a:solidFill>
              </a:rPr>
              <a:t>r</a:t>
            </a:r>
            <a:r>
              <a:rPr lang="en-US" sz="2400" b="1" dirty="0" smtClean="0">
                <a:solidFill>
                  <a:srgbClr val="0070C0"/>
                </a:solidFill>
              </a:rPr>
              <a:t>)</a:t>
            </a:r>
          </a:p>
          <a:p>
            <a:endParaRPr lang="en-US" b="1" dirty="0" smtClean="0"/>
          </a:p>
          <a:p>
            <a:r>
              <a:rPr lang="en-US" b="1" dirty="0" smtClean="0">
                <a:solidFill>
                  <a:srgbClr val="0070C0"/>
                </a:solidFill>
              </a:rPr>
              <a:t>Resistivity (</a:t>
            </a:r>
            <a:r>
              <a:rPr lang="en-US" b="1" i="1" dirty="0" smtClean="0">
                <a:solidFill>
                  <a:srgbClr val="0070C0"/>
                </a:solidFill>
              </a:rPr>
              <a:t>r) </a:t>
            </a:r>
            <a:r>
              <a:rPr lang="en-US" dirty="0" smtClean="0"/>
              <a:t>is the alternative index of conduction in materials and is the reciprocal of thermal conductivity</a:t>
            </a:r>
            <a:r>
              <a:rPr lang="en-US" b="1" i="1" dirty="0">
                <a:solidFill>
                  <a:srgbClr val="0070C0"/>
                </a:solidFill>
              </a:rPr>
              <a:t>.</a:t>
            </a:r>
            <a:endParaRPr lang="en-US" dirty="0" smtClean="0"/>
          </a:p>
          <a:p>
            <a:endParaRPr lang="en-US" b="1" dirty="0" smtClean="0">
              <a:solidFill>
                <a:srgbClr val="0070C0"/>
              </a:solidFill>
            </a:endParaRPr>
          </a:p>
          <a:p>
            <a:r>
              <a:rPr lang="en-US" b="1" dirty="0" smtClean="0">
                <a:solidFill>
                  <a:srgbClr val="0070C0"/>
                </a:solidFill>
              </a:rPr>
              <a:t>	</a:t>
            </a:r>
            <a:r>
              <a:rPr lang="en-US" sz="2400" b="1" dirty="0" smtClean="0">
                <a:solidFill>
                  <a:srgbClr val="0070C0"/>
                </a:solidFill>
              </a:rPr>
              <a:t>r = 1 / </a:t>
            </a:r>
            <a:r>
              <a:rPr lang="en-US" sz="2400" b="1" dirty="0" smtClean="0">
                <a:solidFill>
                  <a:srgbClr val="0070C0"/>
                </a:solidFill>
                <a:latin typeface="Symbol" pitchFamily="18" charset="2"/>
              </a:rPr>
              <a:t>l</a:t>
            </a:r>
          </a:p>
          <a:p>
            <a:endParaRPr lang="en-US" b="1" dirty="0" smtClean="0">
              <a:solidFill>
                <a:srgbClr val="0070C0"/>
              </a:solidFill>
              <a:latin typeface="Symbol" pitchFamily="18" charset="2"/>
            </a:endParaRPr>
          </a:p>
          <a:p>
            <a:r>
              <a:rPr lang="en-US" dirty="0" smtClean="0"/>
              <a:t>Similarly the Units for resistivity are also the reciprocal to </a:t>
            </a:r>
            <a:r>
              <a:rPr lang="en-US" b="1" dirty="0" smtClean="0">
                <a:solidFill>
                  <a:srgbClr val="0070C0"/>
                </a:solidFill>
                <a:latin typeface="Symbol" pitchFamily="18" charset="2"/>
              </a:rPr>
              <a:t>l</a:t>
            </a:r>
            <a:endParaRPr lang="en-US" dirty="0" smtClean="0"/>
          </a:p>
          <a:p>
            <a:r>
              <a:rPr lang="en-US" dirty="0" smtClean="0"/>
              <a:t>And so are  </a:t>
            </a:r>
            <a:r>
              <a:rPr lang="en-US" b="1" dirty="0" smtClean="0">
                <a:solidFill>
                  <a:srgbClr val="0070C0"/>
                </a:solidFill>
              </a:rPr>
              <a:t>m K /W</a:t>
            </a:r>
          </a:p>
          <a:p>
            <a:endParaRPr lang="en-US" dirty="0" smtClean="0">
              <a:solidFill>
                <a:srgbClr val="0070C0"/>
              </a:solidFill>
            </a:endParaRPr>
          </a:p>
          <a:p>
            <a:endParaRPr lang="en-US" dirty="0">
              <a:solidFill>
                <a:srgbClr val="0070C0"/>
              </a:solidFill>
            </a:endParaRPr>
          </a:p>
        </p:txBody>
      </p:sp>
      <p:pic>
        <p:nvPicPr>
          <p:cNvPr id="16" name="Picture 2"/>
          <p:cNvPicPr>
            <a:picLocks noChangeAspect="1" noChangeArrowheads="1"/>
          </p:cNvPicPr>
          <p:nvPr/>
        </p:nvPicPr>
        <p:blipFill>
          <a:blip r:embed="rId2" cstate="print"/>
          <a:srcRect/>
          <a:stretch>
            <a:fillRect/>
          </a:stretch>
        </p:blipFill>
        <p:spPr bwMode="auto">
          <a:xfrm>
            <a:off x="3264231" y="1728902"/>
            <a:ext cx="5820913" cy="2431340"/>
          </a:xfrm>
          <a:prstGeom prst="rect">
            <a:avLst/>
          </a:prstGeom>
          <a:noFill/>
          <a:ln w="9525">
            <a:noFill/>
            <a:miter lim="800000"/>
            <a:headEnd/>
            <a:tailEnd/>
          </a:ln>
          <a:effectLst/>
        </p:spPr>
      </p:pic>
      <p:sp>
        <p:nvSpPr>
          <p:cNvPr id="9" name="TextBox 8"/>
          <p:cNvSpPr txBox="1"/>
          <p:nvPr/>
        </p:nvSpPr>
        <p:spPr>
          <a:xfrm>
            <a:off x="611560" y="1124744"/>
            <a:ext cx="1224136" cy="1015663"/>
          </a:xfrm>
          <a:prstGeom prst="rect">
            <a:avLst/>
          </a:prstGeom>
          <a:noFill/>
        </p:spPr>
        <p:txBody>
          <a:bodyPr wrap="square" rtlCol="0">
            <a:spAutoFit/>
          </a:bodyPr>
          <a:lstStyle/>
          <a:p>
            <a:r>
              <a:rPr lang="en-GB" sz="2000" b="1" dirty="0" smtClean="0">
                <a:solidFill>
                  <a:srgbClr val="0070C0"/>
                </a:solidFill>
              </a:rPr>
              <a:t>Rate of HEAT FLOW   </a:t>
            </a:r>
            <a:endParaRPr lang="en-GB" sz="2000" b="1" dirty="0">
              <a:solidFill>
                <a:srgbClr val="0070C0"/>
              </a:solidFill>
            </a:endParaRPr>
          </a:p>
        </p:txBody>
      </p:sp>
      <p:sp>
        <p:nvSpPr>
          <p:cNvPr id="10" name="TextBox 9"/>
          <p:cNvSpPr txBox="1"/>
          <p:nvPr/>
        </p:nvSpPr>
        <p:spPr>
          <a:xfrm>
            <a:off x="1331640" y="1340768"/>
            <a:ext cx="360040" cy="369332"/>
          </a:xfrm>
          <a:prstGeom prst="rect">
            <a:avLst/>
          </a:prstGeom>
          <a:noFill/>
        </p:spPr>
        <p:txBody>
          <a:bodyPr wrap="square" rtlCol="0">
            <a:spAutoFit/>
          </a:bodyPr>
          <a:lstStyle/>
          <a:p>
            <a:r>
              <a:rPr lang="en-GB" dirty="0" smtClean="0"/>
              <a:t>=</a:t>
            </a:r>
            <a:endParaRPr lang="en-GB" dirty="0"/>
          </a:p>
        </p:txBody>
      </p:sp>
      <p:sp>
        <p:nvSpPr>
          <p:cNvPr id="12" name="Rectangle 11"/>
          <p:cNvSpPr/>
          <p:nvPr/>
        </p:nvSpPr>
        <p:spPr>
          <a:xfrm>
            <a:off x="4283968" y="1231612"/>
            <a:ext cx="4801176" cy="584775"/>
          </a:xfrm>
          <a:prstGeom prst="rect">
            <a:avLst/>
          </a:prstGeom>
        </p:spPr>
        <p:txBody>
          <a:bodyPr wrap="square">
            <a:spAutoFit/>
          </a:bodyPr>
          <a:lstStyle/>
          <a:p>
            <a:pPr>
              <a:buFont typeface="Symbol"/>
              <a:buChar char="l"/>
            </a:pPr>
            <a:r>
              <a:rPr lang="en-US" sz="1600" dirty="0" smtClean="0">
                <a:latin typeface="Symbol" pitchFamily="18" charset="2"/>
              </a:rPr>
              <a:t>= </a:t>
            </a:r>
            <a:r>
              <a:rPr lang="en-US" sz="1600" dirty="0" smtClean="0"/>
              <a:t>coefficient of thermal conductivity for that material</a:t>
            </a:r>
          </a:p>
          <a:p>
            <a:r>
              <a:rPr lang="en-US" sz="1600" dirty="0" smtClean="0"/>
              <a:t>                                              (Watt/m K)</a:t>
            </a:r>
            <a:endParaRPr lang="en-GB" sz="1600" dirty="0"/>
          </a:p>
        </p:txBody>
      </p:sp>
      <p:sp>
        <p:nvSpPr>
          <p:cNvPr id="13" name="TextBox 12"/>
          <p:cNvSpPr txBox="1"/>
          <p:nvPr/>
        </p:nvSpPr>
        <p:spPr>
          <a:xfrm>
            <a:off x="687996" y="332655"/>
            <a:ext cx="3384376" cy="461665"/>
          </a:xfrm>
          <a:prstGeom prst="rect">
            <a:avLst/>
          </a:prstGeom>
          <a:noFill/>
        </p:spPr>
        <p:txBody>
          <a:bodyPr wrap="square" rtlCol="0">
            <a:spAutoFit/>
          </a:bodyPr>
          <a:lstStyle/>
          <a:p>
            <a:r>
              <a:rPr lang="en-GB" sz="2400" b="1" u="sng" dirty="0" smtClean="0">
                <a:solidFill>
                  <a:srgbClr val="0070C0"/>
                </a:solidFill>
              </a:rPr>
              <a:t>Conductivity </a:t>
            </a:r>
            <a:endParaRPr lang="en-GB" sz="2400" b="1" u="sng" dirty="0">
              <a:solidFill>
                <a:srgbClr val="0070C0"/>
              </a:solidFill>
            </a:endParaRPr>
          </a:p>
        </p:txBody>
      </p:sp>
      <p:sp>
        <p:nvSpPr>
          <p:cNvPr id="14" name="TextBox 13"/>
          <p:cNvSpPr txBox="1"/>
          <p:nvPr/>
        </p:nvSpPr>
        <p:spPr>
          <a:xfrm>
            <a:off x="323528" y="2060848"/>
            <a:ext cx="2232248" cy="369332"/>
          </a:xfrm>
          <a:prstGeom prst="rect">
            <a:avLst/>
          </a:prstGeom>
          <a:noFill/>
        </p:spPr>
        <p:txBody>
          <a:bodyPr wrap="square" rtlCol="0">
            <a:spAutoFit/>
          </a:bodyPr>
          <a:lstStyle/>
          <a:p>
            <a:r>
              <a:rPr lang="en-GB" b="1" dirty="0" smtClean="0">
                <a:solidFill>
                  <a:srgbClr val="0070C0"/>
                </a:solidFill>
              </a:rPr>
              <a:t>    (Conductivity)</a:t>
            </a:r>
            <a:endParaRPr lang="en-GB" b="1" dirty="0">
              <a:solidFill>
                <a:srgbClr val="0070C0"/>
              </a:solidFill>
            </a:endParaRPr>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915816" y="620688"/>
            <a:ext cx="5724128" cy="646331"/>
          </a:xfrm>
          <a:prstGeom prst="rect">
            <a:avLst/>
          </a:prstGeom>
        </p:spPr>
        <p:txBody>
          <a:bodyPr wrap="square">
            <a:spAutoFit/>
          </a:bodyPr>
          <a:lstStyle/>
          <a:p>
            <a:r>
              <a:rPr lang="en-US" i="1" dirty="0" smtClean="0"/>
              <a:t>H           </a:t>
            </a:r>
            <a:r>
              <a:rPr lang="en-US" dirty="0" smtClean="0"/>
              <a:t>=  </a:t>
            </a:r>
            <a:r>
              <a:rPr lang="en-US" dirty="0" smtClean="0">
                <a:latin typeface="Symbol" pitchFamily="18" charset="2"/>
              </a:rPr>
              <a:t>l </a:t>
            </a:r>
            <a:r>
              <a:rPr lang="en-US" i="1" dirty="0" smtClean="0">
                <a:latin typeface="Symbol" pitchFamily="18" charset="2"/>
              </a:rPr>
              <a:t>A</a:t>
            </a:r>
            <a:r>
              <a:rPr lang="en-US" dirty="0" smtClean="0">
                <a:latin typeface="Symbol" pitchFamily="18" charset="2"/>
              </a:rPr>
              <a:t>(q</a:t>
            </a:r>
            <a:r>
              <a:rPr lang="en-US" baseline="-25000" dirty="0" smtClean="0">
                <a:latin typeface="Symbol" pitchFamily="18" charset="2"/>
              </a:rPr>
              <a:t>1 </a:t>
            </a:r>
            <a:r>
              <a:rPr lang="en-US" dirty="0" smtClean="0"/>
              <a:t>–</a:t>
            </a:r>
            <a:r>
              <a:rPr lang="en-US" dirty="0" smtClean="0">
                <a:latin typeface="Symbol" pitchFamily="18" charset="2"/>
              </a:rPr>
              <a:t> q</a:t>
            </a:r>
            <a:r>
              <a:rPr lang="en-US" baseline="-25000" dirty="0" smtClean="0">
                <a:latin typeface="Symbol" pitchFamily="18" charset="2"/>
              </a:rPr>
              <a:t>2</a:t>
            </a:r>
            <a:r>
              <a:rPr lang="en-US" dirty="0" smtClean="0">
                <a:latin typeface="Symbol" pitchFamily="18" charset="2"/>
              </a:rPr>
              <a:t>)</a:t>
            </a:r>
          </a:p>
          <a:p>
            <a:r>
              <a:rPr lang="en-US" i="1" dirty="0" smtClean="0"/>
              <a:t>t                         d</a:t>
            </a:r>
          </a:p>
        </p:txBody>
      </p:sp>
      <p:cxnSp>
        <p:nvCxnSpPr>
          <p:cNvPr id="5" name="Straight Connector 4"/>
          <p:cNvCxnSpPr/>
          <p:nvPr/>
        </p:nvCxnSpPr>
        <p:spPr>
          <a:xfrm>
            <a:off x="2843808" y="980728"/>
            <a:ext cx="43204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3923928" y="980728"/>
            <a:ext cx="1080120" cy="0"/>
          </a:xfrm>
          <a:prstGeom prst="line">
            <a:avLst/>
          </a:prstGeom>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323528" y="476672"/>
            <a:ext cx="2160240" cy="1200329"/>
          </a:xfrm>
          <a:prstGeom prst="rect">
            <a:avLst/>
          </a:prstGeom>
          <a:noFill/>
        </p:spPr>
        <p:txBody>
          <a:bodyPr wrap="square" rtlCol="0">
            <a:spAutoFit/>
          </a:bodyPr>
          <a:lstStyle/>
          <a:p>
            <a:r>
              <a:rPr lang="en-GB" sz="2400" b="1" dirty="0" smtClean="0">
                <a:solidFill>
                  <a:srgbClr val="0070C0"/>
                </a:solidFill>
              </a:rPr>
              <a:t>Rate of Heat Flow (Conductivity)</a:t>
            </a:r>
          </a:p>
        </p:txBody>
      </p:sp>
      <p:sp>
        <p:nvSpPr>
          <p:cNvPr id="11" name="TextBox 10"/>
          <p:cNvSpPr txBox="1"/>
          <p:nvPr/>
        </p:nvSpPr>
        <p:spPr>
          <a:xfrm>
            <a:off x="323528" y="2060848"/>
            <a:ext cx="8280920" cy="2523768"/>
          </a:xfrm>
          <a:prstGeom prst="rect">
            <a:avLst/>
          </a:prstGeom>
          <a:noFill/>
        </p:spPr>
        <p:txBody>
          <a:bodyPr wrap="square" rtlCol="0">
            <a:spAutoFit/>
          </a:bodyPr>
          <a:lstStyle/>
          <a:p>
            <a:r>
              <a:rPr lang="en-GB" sz="3200" dirty="0" smtClean="0"/>
              <a:t>EXAMPLE 2 </a:t>
            </a:r>
            <a:r>
              <a:rPr lang="en-GB" dirty="0" smtClean="0"/>
              <a:t>:   </a:t>
            </a:r>
          </a:p>
          <a:p>
            <a:endParaRPr lang="en-GB" dirty="0" smtClean="0"/>
          </a:p>
          <a:p>
            <a:endParaRPr lang="en-GB" dirty="0" smtClean="0"/>
          </a:p>
          <a:p>
            <a:pPr algn="just"/>
            <a:r>
              <a:rPr lang="en-GB" dirty="0" smtClean="0"/>
              <a:t>What is the rate of heat energy conduction (heat flow) through a single pane of glass of thickness 5mm and dimensions 70cm  x 30 cm when the temperatures of the glass surfaces are 21 degrees internally and 6 degrees externally. </a:t>
            </a:r>
          </a:p>
          <a:p>
            <a:pPr algn="just"/>
            <a:endParaRPr lang="en-GB" dirty="0" smtClean="0"/>
          </a:p>
          <a:p>
            <a:pPr algn="just"/>
            <a:r>
              <a:rPr lang="en-GB" dirty="0" smtClean="0"/>
              <a:t>The thermal conductivity of glass is 1.1 W /m K</a:t>
            </a:r>
            <a:endParaRPr lang="en-GB" dirty="0"/>
          </a:p>
        </p:txBody>
      </p:sp>
      <p:sp>
        <p:nvSpPr>
          <p:cNvPr id="12" name="TextBox 11"/>
          <p:cNvSpPr txBox="1"/>
          <p:nvPr/>
        </p:nvSpPr>
        <p:spPr>
          <a:xfrm>
            <a:off x="2195736" y="692696"/>
            <a:ext cx="432048" cy="369332"/>
          </a:xfrm>
          <a:prstGeom prst="rect">
            <a:avLst/>
          </a:prstGeom>
          <a:noFill/>
        </p:spPr>
        <p:txBody>
          <a:bodyPr wrap="square" rtlCol="0">
            <a:spAutoFit/>
          </a:bodyPr>
          <a:lstStyle/>
          <a:p>
            <a:r>
              <a:rPr lang="en-GB" dirty="0" smtClean="0"/>
              <a:t>=</a:t>
            </a:r>
            <a:endParaRPr lang="en-GB" dirty="0"/>
          </a:p>
        </p:txBody>
      </p:sp>
      <p:sp>
        <p:nvSpPr>
          <p:cNvPr id="8" name="TextBox 7"/>
          <p:cNvSpPr txBox="1"/>
          <p:nvPr/>
        </p:nvSpPr>
        <p:spPr>
          <a:xfrm>
            <a:off x="323528" y="5445224"/>
            <a:ext cx="5976664" cy="369332"/>
          </a:xfrm>
          <a:prstGeom prst="rect">
            <a:avLst/>
          </a:prstGeom>
          <a:noFill/>
        </p:spPr>
        <p:txBody>
          <a:bodyPr wrap="square" rtlCol="0">
            <a:spAutoFit/>
          </a:bodyPr>
          <a:lstStyle/>
          <a:p>
            <a:r>
              <a:rPr lang="en-GB" b="1" dirty="0" smtClean="0">
                <a:solidFill>
                  <a:srgbClr val="0070C0"/>
                </a:solidFill>
              </a:rPr>
              <a:t>Note : Be careful of units. Convert dimensions to Metres.</a:t>
            </a:r>
            <a:endParaRPr lang="en-GB" b="1" dirty="0">
              <a:solidFill>
                <a:srgbClr val="0070C0"/>
              </a:solidFill>
            </a:endParaRPr>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052736"/>
            <a:ext cx="2665986" cy="369332"/>
          </a:xfrm>
          <a:prstGeom prst="rect">
            <a:avLst/>
          </a:prstGeom>
        </p:spPr>
        <p:txBody>
          <a:bodyPr wrap="none">
            <a:spAutoFit/>
          </a:bodyPr>
          <a:lstStyle/>
          <a:p>
            <a:r>
              <a:rPr lang="en-GB" dirty="0" smtClean="0"/>
              <a:t>Rate of Heat Transmission </a:t>
            </a:r>
            <a:endParaRPr lang="en-GB" dirty="0"/>
          </a:p>
        </p:txBody>
      </p:sp>
      <p:sp>
        <p:nvSpPr>
          <p:cNvPr id="3" name="TextBox 2"/>
          <p:cNvSpPr txBox="1"/>
          <p:nvPr/>
        </p:nvSpPr>
        <p:spPr>
          <a:xfrm>
            <a:off x="3275856" y="1052736"/>
            <a:ext cx="432048" cy="369332"/>
          </a:xfrm>
          <a:prstGeom prst="rect">
            <a:avLst/>
          </a:prstGeom>
          <a:noFill/>
        </p:spPr>
        <p:txBody>
          <a:bodyPr wrap="square" rtlCol="0">
            <a:spAutoFit/>
          </a:bodyPr>
          <a:lstStyle/>
          <a:p>
            <a:r>
              <a:rPr lang="en-GB" dirty="0" smtClean="0"/>
              <a:t>=</a:t>
            </a:r>
            <a:endParaRPr lang="en-GB" dirty="0"/>
          </a:p>
        </p:txBody>
      </p:sp>
      <p:sp>
        <p:nvSpPr>
          <p:cNvPr id="4" name="Rectangle 3"/>
          <p:cNvSpPr/>
          <p:nvPr/>
        </p:nvSpPr>
        <p:spPr>
          <a:xfrm>
            <a:off x="3851920" y="980728"/>
            <a:ext cx="4572000" cy="646331"/>
          </a:xfrm>
          <a:prstGeom prst="rect">
            <a:avLst/>
          </a:prstGeom>
        </p:spPr>
        <p:txBody>
          <a:bodyPr>
            <a:spAutoFit/>
          </a:bodyPr>
          <a:lstStyle/>
          <a:p>
            <a:r>
              <a:rPr lang="en-US" i="1" dirty="0" smtClean="0"/>
              <a:t>H         </a:t>
            </a:r>
            <a:r>
              <a:rPr lang="en-US" dirty="0" smtClean="0"/>
              <a:t>=  </a:t>
            </a:r>
            <a:r>
              <a:rPr lang="en-US" dirty="0" smtClean="0">
                <a:latin typeface="Symbol" pitchFamily="18" charset="2"/>
              </a:rPr>
              <a:t>l </a:t>
            </a:r>
            <a:r>
              <a:rPr lang="en-US" i="1" dirty="0" smtClean="0">
                <a:latin typeface="Symbol" pitchFamily="18" charset="2"/>
              </a:rPr>
              <a:t>A</a:t>
            </a:r>
            <a:r>
              <a:rPr lang="en-US" dirty="0" smtClean="0">
                <a:latin typeface="Symbol" pitchFamily="18" charset="2"/>
              </a:rPr>
              <a:t>(q</a:t>
            </a:r>
            <a:r>
              <a:rPr lang="en-US" baseline="-25000" dirty="0" smtClean="0">
                <a:latin typeface="Symbol" pitchFamily="18" charset="2"/>
              </a:rPr>
              <a:t>1 </a:t>
            </a:r>
            <a:r>
              <a:rPr lang="en-US" dirty="0" smtClean="0"/>
              <a:t>–</a:t>
            </a:r>
            <a:r>
              <a:rPr lang="en-US" dirty="0" smtClean="0">
                <a:latin typeface="Symbol" pitchFamily="18" charset="2"/>
              </a:rPr>
              <a:t> q</a:t>
            </a:r>
            <a:r>
              <a:rPr lang="en-US" baseline="-25000" dirty="0" smtClean="0">
                <a:latin typeface="Symbol" pitchFamily="18" charset="2"/>
              </a:rPr>
              <a:t>2</a:t>
            </a:r>
            <a:r>
              <a:rPr lang="en-US" dirty="0" smtClean="0">
                <a:latin typeface="Symbol" pitchFamily="18" charset="2"/>
              </a:rPr>
              <a:t>)</a:t>
            </a:r>
          </a:p>
          <a:p>
            <a:r>
              <a:rPr lang="en-US" i="1" dirty="0" smtClean="0"/>
              <a:t>t                          d</a:t>
            </a:r>
          </a:p>
        </p:txBody>
      </p:sp>
      <p:cxnSp>
        <p:nvCxnSpPr>
          <p:cNvPr id="6" name="Straight Connector 5"/>
          <p:cNvCxnSpPr/>
          <p:nvPr/>
        </p:nvCxnSpPr>
        <p:spPr>
          <a:xfrm>
            <a:off x="3707904" y="1340768"/>
            <a:ext cx="43204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4745233" y="1336830"/>
            <a:ext cx="1152128" cy="0"/>
          </a:xfrm>
          <a:prstGeom prst="line">
            <a:avLst/>
          </a:prstGeom>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2195736" y="2060848"/>
            <a:ext cx="6336704" cy="1569660"/>
          </a:xfrm>
          <a:prstGeom prst="rect">
            <a:avLst/>
          </a:prstGeom>
          <a:noFill/>
        </p:spPr>
        <p:txBody>
          <a:bodyPr wrap="square" rtlCol="0">
            <a:spAutoFit/>
          </a:bodyPr>
          <a:lstStyle/>
          <a:p>
            <a:r>
              <a:rPr lang="en-GB" dirty="0" smtClean="0"/>
              <a:t>                     = 1.1 x ( 0.7 x 0.3) x ( 21 – 6 )</a:t>
            </a:r>
          </a:p>
          <a:p>
            <a:endParaRPr lang="en-GB" dirty="0" smtClean="0"/>
          </a:p>
          <a:p>
            <a:r>
              <a:rPr lang="en-GB" dirty="0" smtClean="0"/>
              <a:t>                                          .005</a:t>
            </a:r>
          </a:p>
          <a:p>
            <a:endParaRPr lang="en-GB" dirty="0" smtClean="0"/>
          </a:p>
          <a:p>
            <a:r>
              <a:rPr lang="en-GB" sz="2400" dirty="0" smtClean="0"/>
              <a:t>                       = 693 WATTS</a:t>
            </a:r>
            <a:endParaRPr lang="en-GB" sz="2400" dirty="0"/>
          </a:p>
        </p:txBody>
      </p:sp>
      <p:cxnSp>
        <p:nvCxnSpPr>
          <p:cNvPr id="11" name="Straight Connector 10"/>
          <p:cNvCxnSpPr/>
          <p:nvPr/>
        </p:nvCxnSpPr>
        <p:spPr>
          <a:xfrm>
            <a:off x="3563888" y="2420888"/>
            <a:ext cx="2520280" cy="0"/>
          </a:xfrm>
          <a:prstGeom prst="line">
            <a:avLst/>
          </a:prstGeom>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395536" y="260648"/>
            <a:ext cx="3600400" cy="584775"/>
          </a:xfrm>
          <a:prstGeom prst="rect">
            <a:avLst/>
          </a:prstGeom>
          <a:noFill/>
        </p:spPr>
        <p:txBody>
          <a:bodyPr wrap="square" rtlCol="0">
            <a:spAutoFit/>
          </a:bodyPr>
          <a:lstStyle/>
          <a:p>
            <a:r>
              <a:rPr lang="en-GB" sz="3200" b="1" dirty="0" smtClean="0">
                <a:solidFill>
                  <a:srgbClr val="0070C0"/>
                </a:solidFill>
              </a:rPr>
              <a:t>ANSWER</a:t>
            </a:r>
            <a:endParaRPr lang="en-GB" sz="3200" b="1" dirty="0">
              <a:solidFill>
                <a:srgbClr val="0070C0"/>
              </a:solidFill>
            </a:endParaRPr>
          </a:p>
        </p:txBody>
      </p:sp>
      <p:sp>
        <p:nvSpPr>
          <p:cNvPr id="12" name="TextBox 11"/>
          <p:cNvSpPr txBox="1"/>
          <p:nvPr/>
        </p:nvSpPr>
        <p:spPr>
          <a:xfrm>
            <a:off x="3851920" y="4077072"/>
            <a:ext cx="4464496" cy="523220"/>
          </a:xfrm>
          <a:prstGeom prst="rect">
            <a:avLst/>
          </a:prstGeom>
          <a:noFill/>
        </p:spPr>
        <p:txBody>
          <a:bodyPr wrap="square" rtlCol="0">
            <a:spAutoFit/>
          </a:bodyPr>
          <a:lstStyle/>
          <a:p>
            <a:r>
              <a:rPr lang="en-GB" sz="2800" b="1" dirty="0" smtClean="0">
                <a:solidFill>
                  <a:srgbClr val="0070C0"/>
                </a:solidFill>
              </a:rPr>
              <a:t>693 joules per second.</a:t>
            </a:r>
            <a:endParaRPr lang="en-GB" sz="2800" b="1" dirty="0">
              <a:solidFill>
                <a:srgbClr val="0070C0"/>
              </a:solidFill>
            </a:endParaRPr>
          </a:p>
        </p:txBody>
      </p:sp>
      <p:sp>
        <p:nvSpPr>
          <p:cNvPr id="5" name="Rectangle 4"/>
          <p:cNvSpPr/>
          <p:nvPr/>
        </p:nvSpPr>
        <p:spPr>
          <a:xfrm>
            <a:off x="696736" y="4074004"/>
            <a:ext cx="2665986" cy="369332"/>
          </a:xfrm>
          <a:prstGeom prst="rect">
            <a:avLst/>
          </a:prstGeom>
        </p:spPr>
        <p:txBody>
          <a:bodyPr wrap="none">
            <a:spAutoFit/>
          </a:bodyPr>
          <a:lstStyle/>
          <a:p>
            <a:r>
              <a:rPr lang="en-GB" dirty="0"/>
              <a:t>Rate of Heat Transmission </a:t>
            </a:r>
          </a:p>
        </p:txBody>
      </p:sp>
      <p:sp>
        <p:nvSpPr>
          <p:cNvPr id="13" name="TextBox 12"/>
          <p:cNvSpPr txBox="1"/>
          <p:nvPr/>
        </p:nvSpPr>
        <p:spPr>
          <a:xfrm>
            <a:off x="3362722" y="4079114"/>
            <a:ext cx="432048" cy="369332"/>
          </a:xfrm>
          <a:prstGeom prst="rect">
            <a:avLst/>
          </a:prstGeom>
          <a:noFill/>
        </p:spPr>
        <p:txBody>
          <a:bodyPr wrap="square" rtlCol="0">
            <a:spAutoFit/>
          </a:bodyPr>
          <a:lstStyle/>
          <a:p>
            <a:r>
              <a:rPr lang="en-GB" dirty="0" smtClean="0"/>
              <a:t>=</a:t>
            </a:r>
            <a:endParaRPr lang="en-GB" dirty="0"/>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1" y="762000"/>
            <a:ext cx="8077200" cy="5293757"/>
          </a:xfrm>
          <a:prstGeom prst="rect">
            <a:avLst/>
          </a:prstGeom>
        </p:spPr>
        <p:txBody>
          <a:bodyPr wrap="square">
            <a:spAutoFit/>
          </a:bodyPr>
          <a:lstStyle/>
          <a:p>
            <a:r>
              <a:rPr lang="en-US" sz="3200" b="1" dirty="0" smtClean="0"/>
              <a:t>Thermal conductivity values</a:t>
            </a:r>
          </a:p>
          <a:p>
            <a:endParaRPr lang="en-US" b="1" dirty="0" smtClean="0"/>
          </a:p>
          <a:p>
            <a:r>
              <a:rPr lang="en-US" dirty="0" smtClean="0"/>
              <a:t>Thermal conductivity values for building materials </a:t>
            </a:r>
            <a:r>
              <a:rPr lang="en-US" b="1" dirty="0" smtClean="0">
                <a:solidFill>
                  <a:srgbClr val="0070C0"/>
                </a:solidFill>
              </a:rPr>
              <a:t>can vary </a:t>
            </a:r>
            <a:r>
              <a:rPr lang="en-US" dirty="0" smtClean="0"/>
              <a:t>due to the following :-</a:t>
            </a:r>
          </a:p>
          <a:p>
            <a:endParaRPr lang="en-US" b="1" dirty="0" smtClean="0">
              <a:solidFill>
                <a:srgbClr val="0070C0"/>
              </a:solidFill>
            </a:endParaRPr>
          </a:p>
          <a:p>
            <a:pPr>
              <a:buFont typeface="Arial" pitchFamily="34" charset="0"/>
              <a:buChar char="•"/>
            </a:pPr>
            <a:r>
              <a:rPr lang="en-US" b="1" dirty="0" smtClean="0">
                <a:solidFill>
                  <a:srgbClr val="0070C0"/>
                </a:solidFill>
              </a:rPr>
              <a:t> Manufacturing variations in density or thickness</a:t>
            </a:r>
          </a:p>
          <a:p>
            <a:pPr lvl="1">
              <a:buFont typeface="Arial" pitchFamily="34" charset="0"/>
              <a:buChar char="•"/>
            </a:pPr>
            <a:r>
              <a:rPr lang="en-US" dirty="0" smtClean="0"/>
              <a:t> Different manufacturing batches may vary in thickness / density for brickwork,</a:t>
            </a:r>
          </a:p>
          <a:p>
            <a:pPr lvl="1"/>
            <a:r>
              <a:rPr lang="en-US" dirty="0" smtClean="0"/>
              <a:t>   stone / concrete / insulation, hence affecting the thermal conductivity values</a:t>
            </a:r>
          </a:p>
          <a:p>
            <a:pPr>
              <a:buFont typeface="Arial" pitchFamily="34" charset="0"/>
              <a:buChar char="•"/>
            </a:pPr>
            <a:endParaRPr lang="en-US" dirty="0" smtClean="0"/>
          </a:p>
          <a:p>
            <a:pPr>
              <a:buFont typeface="Arial" pitchFamily="34" charset="0"/>
              <a:buChar char="•"/>
            </a:pPr>
            <a:r>
              <a:rPr lang="en-US" dirty="0" smtClean="0"/>
              <a:t> </a:t>
            </a:r>
            <a:r>
              <a:rPr lang="en-US" b="1" dirty="0" smtClean="0">
                <a:solidFill>
                  <a:srgbClr val="0070C0"/>
                </a:solidFill>
              </a:rPr>
              <a:t>Changes in moisture content</a:t>
            </a:r>
          </a:p>
          <a:p>
            <a:pPr lvl="1">
              <a:buFont typeface="Arial" pitchFamily="34" charset="0"/>
              <a:buChar char="•"/>
            </a:pPr>
            <a:r>
              <a:rPr lang="en-US" dirty="0" smtClean="0"/>
              <a:t> The presence of water in pores increases conduction and hence </a:t>
            </a:r>
            <a:r>
              <a:rPr lang="en-US" b="1" dirty="0" smtClean="0">
                <a:solidFill>
                  <a:srgbClr val="0070C0"/>
                </a:solidFill>
              </a:rPr>
              <a:t>increases</a:t>
            </a:r>
          </a:p>
          <a:p>
            <a:pPr lvl="1"/>
            <a:r>
              <a:rPr lang="en-US" b="1" dirty="0">
                <a:solidFill>
                  <a:srgbClr val="0070C0"/>
                </a:solidFill>
              </a:rPr>
              <a:t> </a:t>
            </a:r>
            <a:r>
              <a:rPr lang="en-US" b="1" dirty="0" smtClean="0">
                <a:solidFill>
                  <a:srgbClr val="0070C0"/>
                </a:solidFill>
              </a:rPr>
              <a:t>  thermal conductivity values or decreases the insulation effects</a:t>
            </a:r>
          </a:p>
          <a:p>
            <a:pPr>
              <a:buFont typeface="Arial" pitchFamily="34" charset="0"/>
              <a:buChar char="•"/>
            </a:pPr>
            <a:endParaRPr lang="en-US" b="1" dirty="0" smtClean="0">
              <a:solidFill>
                <a:srgbClr val="0070C0"/>
              </a:solidFill>
            </a:endParaRPr>
          </a:p>
          <a:p>
            <a:pPr>
              <a:buFont typeface="Arial" pitchFamily="34" charset="0"/>
              <a:buChar char="•"/>
            </a:pPr>
            <a:r>
              <a:rPr lang="en-US" b="1" dirty="0" smtClean="0">
                <a:solidFill>
                  <a:srgbClr val="0070C0"/>
                </a:solidFill>
              </a:rPr>
              <a:t> Effects of time on insulating properties</a:t>
            </a:r>
          </a:p>
          <a:p>
            <a:pPr lvl="1">
              <a:buFont typeface="Arial" pitchFamily="34" charset="0"/>
              <a:buChar char="•"/>
            </a:pPr>
            <a:r>
              <a:rPr lang="en-US" dirty="0" smtClean="0"/>
              <a:t> Some materials e.g. plastic based materials </a:t>
            </a:r>
            <a:r>
              <a:rPr lang="en-US" b="1" dirty="0" smtClean="0">
                <a:solidFill>
                  <a:srgbClr val="0070C0"/>
                </a:solidFill>
              </a:rPr>
              <a:t>deteriorate in performance as  </a:t>
            </a:r>
          </a:p>
          <a:p>
            <a:pPr lvl="1"/>
            <a:r>
              <a:rPr lang="en-US" b="1" dirty="0" smtClean="0">
                <a:solidFill>
                  <a:srgbClr val="0070C0"/>
                </a:solidFill>
              </a:rPr>
              <a:t>   they age.</a:t>
            </a:r>
          </a:p>
          <a:p>
            <a:endParaRPr lang="en-US" b="1" dirty="0" smtClean="0"/>
          </a:p>
          <a:p>
            <a:endParaRPr lang="en-US" b="1" dirty="0" smtClean="0"/>
          </a:p>
          <a:p>
            <a:endParaRPr lang="en-US" b="1" dirty="0" smtClean="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anim calcmode="lin" valueType="num">
                                      <p:cBhvr additive="base">
                                        <p:cTn id="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4" end="4"/>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anim calcmode="lin" valueType="num">
                                      <p:cBhvr additive="base">
                                        <p:cTn id="11"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5" end="5"/>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anim calcmode="lin" valueType="num">
                                      <p:cBhvr additive="base">
                                        <p:cTn id="15"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2">
                                            <p:txEl>
                                              <p:pRg st="8" end="8"/>
                                            </p:txEl>
                                          </p:spTgt>
                                        </p:tgtEl>
                                        <p:attrNameLst>
                                          <p:attrName>style.visibility</p:attrName>
                                        </p:attrNameLst>
                                      </p:cBhvr>
                                      <p:to>
                                        <p:strVal val="visible"/>
                                      </p:to>
                                    </p:set>
                                    <p:anim calcmode="lin" valueType="num">
                                      <p:cBhvr additive="base">
                                        <p:cTn id="21"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8" end="8"/>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
                                            <p:txEl>
                                              <p:pRg st="9" end="9"/>
                                            </p:txEl>
                                          </p:spTgt>
                                        </p:tgtEl>
                                        <p:attrNameLst>
                                          <p:attrName>style.visibility</p:attrName>
                                        </p:attrNameLst>
                                      </p:cBhvr>
                                      <p:to>
                                        <p:strVal val="visible"/>
                                      </p:to>
                                    </p:set>
                                    <p:anim calcmode="lin" valueType="num">
                                      <p:cBhvr additive="base">
                                        <p:cTn id="25"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9" end="9"/>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
                                            <p:txEl>
                                              <p:pRg st="10" end="10"/>
                                            </p:txEl>
                                          </p:spTgt>
                                        </p:tgtEl>
                                        <p:attrNameLst>
                                          <p:attrName>style.visibility</p:attrName>
                                        </p:attrNameLst>
                                      </p:cBhvr>
                                      <p:to>
                                        <p:strVal val="visible"/>
                                      </p:to>
                                    </p:set>
                                    <p:anim calcmode="lin" valueType="num">
                                      <p:cBhvr additive="base">
                                        <p:cTn id="29"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2">
                                            <p:txEl>
                                              <p:pRg st="12" end="12"/>
                                            </p:txEl>
                                          </p:spTgt>
                                        </p:tgtEl>
                                        <p:attrNameLst>
                                          <p:attrName>style.visibility</p:attrName>
                                        </p:attrNameLst>
                                      </p:cBhvr>
                                      <p:to>
                                        <p:strVal val="visible"/>
                                      </p:to>
                                    </p:set>
                                    <p:anim calcmode="lin" valueType="num">
                                      <p:cBhvr additive="base">
                                        <p:cTn id="35"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12" end="12"/>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2">
                                            <p:txEl>
                                              <p:pRg st="13" end="13"/>
                                            </p:txEl>
                                          </p:spTgt>
                                        </p:tgtEl>
                                        <p:attrNameLst>
                                          <p:attrName>style.visibility</p:attrName>
                                        </p:attrNameLst>
                                      </p:cBhvr>
                                      <p:to>
                                        <p:strVal val="visible"/>
                                      </p:to>
                                    </p:set>
                                    <p:anim calcmode="lin" valueType="num">
                                      <p:cBhvr additive="base">
                                        <p:cTn id="39"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2">
                                            <p:txEl>
                                              <p:pRg st="13" end="13"/>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2">
                                            <p:txEl>
                                              <p:pRg st="14" end="14"/>
                                            </p:txEl>
                                          </p:spTgt>
                                        </p:tgtEl>
                                        <p:attrNameLst>
                                          <p:attrName>style.visibility</p:attrName>
                                        </p:attrNameLst>
                                      </p:cBhvr>
                                      <p:to>
                                        <p:strVal val="visible"/>
                                      </p:to>
                                    </p:set>
                                    <p:anim calcmode="lin" valueType="num">
                                      <p:cBhvr additive="base">
                                        <p:cTn id="43" dur="500" fill="hold"/>
                                        <p:tgtEl>
                                          <p:spTgt spid="2">
                                            <p:txEl>
                                              <p:pRg st="14" end="1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304800"/>
            <a:ext cx="1950368" cy="584775"/>
          </a:xfrm>
          <a:prstGeom prst="rect">
            <a:avLst/>
          </a:prstGeom>
          <a:noFill/>
        </p:spPr>
        <p:txBody>
          <a:bodyPr wrap="square" rtlCol="0">
            <a:spAutoFit/>
          </a:bodyPr>
          <a:lstStyle/>
          <a:p>
            <a:r>
              <a:rPr lang="en-US" sz="3200" b="1" i="1" dirty="0" smtClean="0"/>
              <a:t>R</a:t>
            </a:r>
            <a:r>
              <a:rPr lang="en-US" sz="3200" b="1" dirty="0" smtClean="0"/>
              <a:t>-values - </a:t>
            </a:r>
            <a:endParaRPr lang="en-US" sz="3200" b="1" dirty="0"/>
          </a:p>
        </p:txBody>
      </p:sp>
      <p:sp>
        <p:nvSpPr>
          <p:cNvPr id="3" name="Rectangle 2"/>
          <p:cNvSpPr/>
          <p:nvPr/>
        </p:nvSpPr>
        <p:spPr>
          <a:xfrm>
            <a:off x="685800" y="1143000"/>
            <a:ext cx="7543800" cy="4955203"/>
          </a:xfrm>
          <a:prstGeom prst="rect">
            <a:avLst/>
          </a:prstGeom>
        </p:spPr>
        <p:txBody>
          <a:bodyPr wrap="square">
            <a:spAutoFit/>
          </a:bodyPr>
          <a:lstStyle/>
          <a:p>
            <a:r>
              <a:rPr lang="en-US" dirty="0" smtClean="0"/>
              <a:t>Thermal Resistance </a:t>
            </a:r>
            <a:r>
              <a:rPr lang="en-US" b="1" i="1" dirty="0" smtClean="0">
                <a:solidFill>
                  <a:srgbClr val="0070C0"/>
                </a:solidFill>
              </a:rPr>
              <a:t>R</a:t>
            </a:r>
            <a:r>
              <a:rPr lang="en-US" b="1" dirty="0" smtClean="0">
                <a:solidFill>
                  <a:srgbClr val="0070C0"/>
                </a:solidFill>
              </a:rPr>
              <a:t> </a:t>
            </a:r>
            <a:r>
              <a:rPr lang="en-US" dirty="0" smtClean="0"/>
              <a:t>is a measure of the opposition of heat transfer offered by a particular component in a building element.  </a:t>
            </a:r>
          </a:p>
          <a:p>
            <a:endParaRPr lang="en-US" dirty="0" smtClean="0"/>
          </a:p>
          <a:p>
            <a:r>
              <a:rPr lang="en-US" b="1" dirty="0" smtClean="0">
                <a:solidFill>
                  <a:srgbClr val="0070C0"/>
                </a:solidFill>
              </a:rPr>
              <a:t>Unit : m</a:t>
            </a:r>
            <a:r>
              <a:rPr lang="en-US" b="1" baseline="30000" dirty="0" smtClean="0">
                <a:solidFill>
                  <a:srgbClr val="0070C0"/>
                </a:solidFill>
              </a:rPr>
              <a:t>2</a:t>
            </a:r>
            <a:r>
              <a:rPr lang="en-US" b="1" dirty="0" smtClean="0">
                <a:solidFill>
                  <a:srgbClr val="0070C0"/>
                </a:solidFill>
              </a:rPr>
              <a:t> K/W</a:t>
            </a:r>
          </a:p>
          <a:p>
            <a:endParaRPr lang="en-US" dirty="0" smtClean="0"/>
          </a:p>
          <a:p>
            <a:r>
              <a:rPr lang="en-US" dirty="0" smtClean="0"/>
              <a:t>There are 3 general types :-</a:t>
            </a:r>
          </a:p>
          <a:p>
            <a:endParaRPr lang="en-US" dirty="0" smtClean="0"/>
          </a:p>
          <a:p>
            <a:pPr>
              <a:buFont typeface="Arial" pitchFamily="34" charset="0"/>
              <a:buChar char="•"/>
            </a:pPr>
            <a:r>
              <a:rPr lang="en-US" dirty="0" smtClean="0"/>
              <a:t> </a:t>
            </a:r>
            <a:r>
              <a:rPr lang="en-US" b="1" dirty="0" smtClean="0">
                <a:solidFill>
                  <a:srgbClr val="0070C0"/>
                </a:solidFill>
              </a:rPr>
              <a:t>Material resistances</a:t>
            </a:r>
          </a:p>
          <a:p>
            <a:pPr>
              <a:buFont typeface="Arial" pitchFamily="34" charset="0"/>
              <a:buChar char="•"/>
            </a:pPr>
            <a:r>
              <a:rPr lang="en-US" dirty="0" smtClean="0"/>
              <a:t> </a:t>
            </a:r>
            <a:r>
              <a:rPr lang="en-US" b="1" dirty="0" smtClean="0">
                <a:solidFill>
                  <a:srgbClr val="0070C0"/>
                </a:solidFill>
              </a:rPr>
              <a:t>Surface resistances</a:t>
            </a:r>
          </a:p>
          <a:p>
            <a:pPr>
              <a:buFont typeface="Arial" pitchFamily="34" charset="0"/>
              <a:buChar char="•"/>
            </a:pPr>
            <a:r>
              <a:rPr lang="en-US" dirty="0" smtClean="0"/>
              <a:t> </a:t>
            </a:r>
            <a:r>
              <a:rPr lang="en-US" b="1" dirty="0" smtClean="0">
                <a:solidFill>
                  <a:srgbClr val="0070C0"/>
                </a:solidFill>
              </a:rPr>
              <a:t>Airspace resistances</a:t>
            </a:r>
          </a:p>
          <a:p>
            <a:pPr>
              <a:buFont typeface="Arial" pitchFamily="34" charset="0"/>
              <a:buChar char="•"/>
            </a:pPr>
            <a:endParaRPr lang="en-US" dirty="0" smtClean="0"/>
          </a:p>
          <a:p>
            <a:r>
              <a:rPr lang="en-US" dirty="0" smtClean="0"/>
              <a:t>            </a:t>
            </a:r>
            <a:r>
              <a:rPr lang="en-US" b="1" dirty="0" smtClean="0">
                <a:solidFill>
                  <a:srgbClr val="0070C0"/>
                </a:solidFill>
              </a:rPr>
              <a:t>For composite elements, the total thermal resistance is the sum </a:t>
            </a:r>
          </a:p>
          <a:p>
            <a:r>
              <a:rPr lang="en-US" b="1" dirty="0" smtClean="0">
                <a:solidFill>
                  <a:srgbClr val="0070C0"/>
                </a:solidFill>
              </a:rPr>
              <a:t>        of the thermal resistances of all components in a structural element. </a:t>
            </a:r>
          </a:p>
          <a:p>
            <a:endParaRPr lang="en-US" dirty="0" smtClean="0"/>
          </a:p>
          <a:p>
            <a:r>
              <a:rPr lang="en-US" dirty="0" smtClean="0"/>
              <a:t>                          E.g. </a:t>
            </a:r>
          </a:p>
          <a:p>
            <a:endParaRPr lang="en-US" dirty="0" smtClean="0"/>
          </a:p>
          <a:p>
            <a:pPr algn="ctr"/>
            <a:r>
              <a:rPr lang="en-US" sz="2800" i="1" dirty="0" smtClean="0"/>
              <a:t>R</a:t>
            </a:r>
            <a:r>
              <a:rPr lang="en-US" sz="2800" baseline="-25000" dirty="0" smtClean="0"/>
              <a:t>T</a:t>
            </a:r>
            <a:r>
              <a:rPr lang="en-US" sz="2800" dirty="0" smtClean="0"/>
              <a:t> = </a:t>
            </a:r>
            <a:r>
              <a:rPr lang="en-US" sz="2800" i="1" dirty="0" smtClean="0"/>
              <a:t>R </a:t>
            </a:r>
            <a:r>
              <a:rPr lang="en-US" sz="2800" baseline="-25000" dirty="0" smtClean="0"/>
              <a:t>si</a:t>
            </a:r>
            <a:r>
              <a:rPr lang="en-US" sz="2800" dirty="0" smtClean="0"/>
              <a:t> + </a:t>
            </a:r>
            <a:r>
              <a:rPr lang="en-US" sz="2800" i="1" dirty="0" smtClean="0"/>
              <a:t>R</a:t>
            </a:r>
            <a:r>
              <a:rPr lang="en-US" sz="2800" baseline="-25000" dirty="0" smtClean="0"/>
              <a:t>1</a:t>
            </a:r>
            <a:r>
              <a:rPr lang="en-US" sz="2800" dirty="0" smtClean="0"/>
              <a:t> + </a:t>
            </a:r>
            <a:r>
              <a:rPr lang="en-US" sz="2800" i="1" dirty="0" smtClean="0"/>
              <a:t>R</a:t>
            </a:r>
            <a:r>
              <a:rPr lang="en-US" sz="2800" baseline="-25000" dirty="0" smtClean="0"/>
              <a:t>2</a:t>
            </a:r>
            <a:r>
              <a:rPr lang="en-US" sz="2800" dirty="0" smtClean="0"/>
              <a:t>  + </a:t>
            </a:r>
            <a:r>
              <a:rPr lang="en-US" sz="2800" i="1" dirty="0" smtClean="0"/>
              <a:t>R </a:t>
            </a:r>
            <a:r>
              <a:rPr lang="en-US" sz="2800" baseline="-25000" dirty="0" smtClean="0"/>
              <a:t>so</a:t>
            </a:r>
            <a:endParaRPr lang="en-US" sz="2800" baseline="-25000" dirty="0"/>
          </a:p>
        </p:txBody>
      </p:sp>
      <p:pic>
        <p:nvPicPr>
          <p:cNvPr id="4098" name="Picture 2"/>
          <p:cNvPicPr>
            <a:picLocks noChangeAspect="1" noChangeArrowheads="1"/>
          </p:cNvPicPr>
          <p:nvPr/>
        </p:nvPicPr>
        <p:blipFill>
          <a:blip r:embed="rId2" cstate="print"/>
          <a:srcRect/>
          <a:stretch>
            <a:fillRect/>
          </a:stretch>
        </p:blipFill>
        <p:spPr bwMode="auto">
          <a:xfrm>
            <a:off x="4932040" y="1916832"/>
            <a:ext cx="4211960" cy="2186314"/>
          </a:xfrm>
          <a:prstGeom prst="rect">
            <a:avLst/>
          </a:prstGeom>
          <a:noFill/>
          <a:ln w="9525">
            <a:noFill/>
            <a:miter lim="800000"/>
            <a:headEnd/>
            <a:tailEnd/>
          </a:ln>
          <a:effectLst/>
        </p:spPr>
      </p:pic>
      <p:sp>
        <p:nvSpPr>
          <p:cNvPr id="4" name="Rectangle 3"/>
          <p:cNvSpPr/>
          <p:nvPr/>
        </p:nvSpPr>
        <p:spPr>
          <a:xfrm>
            <a:off x="2483768" y="304799"/>
            <a:ext cx="3576364" cy="584775"/>
          </a:xfrm>
          <a:prstGeom prst="rect">
            <a:avLst/>
          </a:prstGeom>
        </p:spPr>
        <p:txBody>
          <a:bodyPr wrap="none">
            <a:spAutoFit/>
          </a:bodyPr>
          <a:lstStyle/>
          <a:p>
            <a:r>
              <a:rPr lang="en-US" sz="3200" b="1" dirty="0"/>
              <a:t>Thermal Resistance </a:t>
            </a:r>
            <a:endParaRPr lang="en-GB" sz="3200" dirty="0"/>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7158" y="285728"/>
            <a:ext cx="8247290" cy="2862322"/>
          </a:xfrm>
          <a:prstGeom prst="rect">
            <a:avLst/>
          </a:prstGeom>
          <a:noFill/>
        </p:spPr>
        <p:txBody>
          <a:bodyPr wrap="square" rtlCol="0">
            <a:spAutoFit/>
          </a:bodyPr>
          <a:lstStyle/>
          <a:p>
            <a:endParaRPr lang="en-US" sz="2400" b="1" dirty="0" smtClean="0">
              <a:solidFill>
                <a:srgbClr val="0070C0"/>
              </a:solidFill>
            </a:endParaRPr>
          </a:p>
          <a:p>
            <a:endParaRPr lang="en-US" sz="2400" b="1" dirty="0" smtClean="0">
              <a:solidFill>
                <a:srgbClr val="0070C0"/>
              </a:solidFill>
            </a:endParaRPr>
          </a:p>
          <a:p>
            <a:pPr algn="just"/>
            <a:r>
              <a:rPr lang="en-US" dirty="0" smtClean="0"/>
              <a:t>The resistance of each layer of material in the structure depends on the rate at which the material conducts heat and the thickness of that material. The resistance can be calculated:</a:t>
            </a:r>
          </a:p>
          <a:p>
            <a:pPr algn="just"/>
            <a:endParaRPr lang="en-US" dirty="0" smtClean="0"/>
          </a:p>
          <a:p>
            <a:pPr algn="just"/>
            <a:r>
              <a:rPr lang="en-US" dirty="0" smtClean="0"/>
              <a:t>                                                  </a:t>
            </a:r>
            <a:r>
              <a:rPr lang="en-US" sz="2400" b="1" dirty="0" smtClean="0">
                <a:solidFill>
                  <a:srgbClr val="0070C0"/>
                </a:solidFill>
              </a:rPr>
              <a:t>R = d / </a:t>
            </a:r>
            <a:r>
              <a:rPr lang="en-US" sz="2400" b="1" dirty="0" smtClean="0">
                <a:solidFill>
                  <a:srgbClr val="0070C0"/>
                </a:solidFill>
                <a:latin typeface="Symbol" pitchFamily="18" charset="2"/>
              </a:rPr>
              <a:t>l</a:t>
            </a:r>
          </a:p>
          <a:p>
            <a:pPr algn="just"/>
            <a:endParaRPr lang="en-US" dirty="0" smtClean="0"/>
          </a:p>
          <a:p>
            <a:pPr algn="just"/>
            <a:endParaRPr lang="en-US" dirty="0" smtClean="0">
              <a:latin typeface="Symbol" pitchFamily="18" charset="2"/>
            </a:endParaRPr>
          </a:p>
        </p:txBody>
      </p:sp>
      <p:sp>
        <p:nvSpPr>
          <p:cNvPr id="3" name="TextBox 2"/>
          <p:cNvSpPr txBox="1"/>
          <p:nvPr/>
        </p:nvSpPr>
        <p:spPr>
          <a:xfrm>
            <a:off x="395536" y="2564904"/>
            <a:ext cx="6929486" cy="2308324"/>
          </a:xfrm>
          <a:prstGeom prst="rect">
            <a:avLst/>
          </a:prstGeom>
          <a:noFill/>
        </p:spPr>
        <p:txBody>
          <a:bodyPr wrap="square" rtlCol="0">
            <a:spAutoFit/>
          </a:bodyPr>
          <a:lstStyle/>
          <a:p>
            <a:r>
              <a:rPr lang="en-US" dirty="0" smtClean="0"/>
              <a:t>Where </a:t>
            </a:r>
            <a:r>
              <a:rPr lang="en-US" b="1" dirty="0" smtClean="0">
                <a:solidFill>
                  <a:srgbClr val="0070C0"/>
                </a:solidFill>
              </a:rPr>
              <a:t>R = Thermal resistance of the component (m</a:t>
            </a:r>
            <a:r>
              <a:rPr lang="en-US" sz="1600" b="1" baseline="30000" dirty="0" smtClean="0">
                <a:solidFill>
                  <a:srgbClr val="0070C0"/>
                </a:solidFill>
              </a:rPr>
              <a:t>2</a:t>
            </a:r>
            <a:r>
              <a:rPr lang="en-US" b="1" dirty="0" smtClean="0">
                <a:solidFill>
                  <a:srgbClr val="0070C0"/>
                </a:solidFill>
              </a:rPr>
              <a:t> K/W)</a:t>
            </a:r>
          </a:p>
          <a:p>
            <a:r>
              <a:rPr lang="en-US" b="1" dirty="0" smtClean="0">
                <a:solidFill>
                  <a:srgbClr val="0070C0"/>
                </a:solidFill>
              </a:rPr>
              <a:t>             d = The thickness of the material</a:t>
            </a:r>
            <a:r>
              <a:rPr lang="en-US" b="1" dirty="0" smtClean="0">
                <a:solidFill>
                  <a:srgbClr val="0070C0"/>
                </a:solidFill>
                <a:latin typeface="Symbol" pitchFamily="18" charset="2"/>
              </a:rPr>
              <a:t> (</a:t>
            </a:r>
            <a:r>
              <a:rPr lang="en-US" b="1" dirty="0" smtClean="0">
                <a:solidFill>
                  <a:srgbClr val="0070C0"/>
                </a:solidFill>
              </a:rPr>
              <a:t>m)</a:t>
            </a:r>
            <a:endParaRPr lang="en-US" b="1" dirty="0" smtClean="0">
              <a:solidFill>
                <a:srgbClr val="0070C0"/>
              </a:solidFill>
              <a:latin typeface="Symbol" pitchFamily="18" charset="2"/>
            </a:endParaRPr>
          </a:p>
          <a:p>
            <a:r>
              <a:rPr lang="en-US" b="1" dirty="0" smtClean="0">
                <a:solidFill>
                  <a:srgbClr val="0070C0"/>
                </a:solidFill>
                <a:latin typeface="Symbol" pitchFamily="18" charset="2"/>
              </a:rPr>
              <a:t>            l= </a:t>
            </a:r>
          </a:p>
          <a:p>
            <a:r>
              <a:rPr lang="en-US" b="1" dirty="0" smtClean="0">
                <a:solidFill>
                  <a:srgbClr val="0070C0"/>
                </a:solidFill>
                <a:latin typeface="Symbol" pitchFamily="18" charset="2"/>
              </a:rPr>
              <a:t>    </a:t>
            </a:r>
          </a:p>
          <a:p>
            <a:endParaRPr lang="en-US" dirty="0">
              <a:latin typeface="Symbol" pitchFamily="18" charset="2"/>
            </a:endParaRPr>
          </a:p>
          <a:p>
            <a:r>
              <a:rPr lang="en-US" dirty="0" smtClean="0">
                <a:latin typeface="Symbol" pitchFamily="18" charset="2"/>
              </a:rPr>
              <a:t>         </a:t>
            </a:r>
            <a:endParaRPr lang="en-US" dirty="0" smtClean="0"/>
          </a:p>
          <a:p>
            <a:r>
              <a:rPr lang="en-US" dirty="0" smtClean="0"/>
              <a:t>              </a:t>
            </a:r>
          </a:p>
          <a:p>
            <a:r>
              <a:rPr lang="en-US" dirty="0" smtClean="0"/>
              <a:t>              </a:t>
            </a:r>
            <a:endParaRPr lang="en-US" dirty="0"/>
          </a:p>
        </p:txBody>
      </p:sp>
      <p:sp>
        <p:nvSpPr>
          <p:cNvPr id="4" name="TextBox 3"/>
          <p:cNvSpPr txBox="1"/>
          <p:nvPr/>
        </p:nvSpPr>
        <p:spPr>
          <a:xfrm>
            <a:off x="1331640" y="3140968"/>
            <a:ext cx="6286544" cy="369332"/>
          </a:xfrm>
          <a:prstGeom prst="rect">
            <a:avLst/>
          </a:prstGeom>
          <a:noFill/>
        </p:spPr>
        <p:txBody>
          <a:bodyPr wrap="square" rtlCol="0">
            <a:spAutoFit/>
          </a:bodyPr>
          <a:lstStyle/>
          <a:p>
            <a:r>
              <a:rPr lang="en-US" b="1" dirty="0" smtClean="0">
                <a:solidFill>
                  <a:srgbClr val="0070C0"/>
                </a:solidFill>
              </a:rPr>
              <a:t> Thermal conductivity of the material ( W / m K )</a:t>
            </a:r>
            <a:endParaRPr lang="en-US" b="1" dirty="0">
              <a:solidFill>
                <a:srgbClr val="0070C0"/>
              </a:solidFill>
            </a:endParaRPr>
          </a:p>
        </p:txBody>
      </p:sp>
      <p:sp>
        <p:nvSpPr>
          <p:cNvPr id="6" name="Rectangle 5"/>
          <p:cNvSpPr/>
          <p:nvPr/>
        </p:nvSpPr>
        <p:spPr>
          <a:xfrm>
            <a:off x="395536" y="3861048"/>
            <a:ext cx="4248472" cy="830997"/>
          </a:xfrm>
          <a:prstGeom prst="rect">
            <a:avLst/>
          </a:prstGeom>
        </p:spPr>
        <p:txBody>
          <a:bodyPr wrap="square">
            <a:spAutoFit/>
          </a:bodyPr>
          <a:lstStyle/>
          <a:p>
            <a:endParaRPr lang="en-US" sz="2400" b="1" dirty="0" smtClean="0">
              <a:solidFill>
                <a:srgbClr val="0070C0"/>
              </a:solidFill>
            </a:endParaRPr>
          </a:p>
          <a:p>
            <a:r>
              <a:rPr lang="en-US" sz="2400" b="1" dirty="0" smtClean="0">
                <a:solidFill>
                  <a:srgbClr val="0070C0"/>
                </a:solidFill>
              </a:rPr>
              <a:t>2. Surface Resistances:</a:t>
            </a:r>
          </a:p>
        </p:txBody>
      </p:sp>
      <p:sp>
        <p:nvSpPr>
          <p:cNvPr id="7" name="TextBox 6"/>
          <p:cNvSpPr txBox="1"/>
          <p:nvPr/>
        </p:nvSpPr>
        <p:spPr>
          <a:xfrm>
            <a:off x="343948" y="4678886"/>
            <a:ext cx="8640960" cy="1754326"/>
          </a:xfrm>
          <a:prstGeom prst="rect">
            <a:avLst/>
          </a:prstGeom>
          <a:noFill/>
        </p:spPr>
        <p:txBody>
          <a:bodyPr wrap="square" rtlCol="0">
            <a:spAutoFit/>
          </a:bodyPr>
          <a:lstStyle/>
          <a:p>
            <a:r>
              <a:rPr lang="en-US" dirty="0" smtClean="0"/>
              <a:t>Usually </a:t>
            </a:r>
            <a:r>
              <a:rPr lang="en-US" b="1" dirty="0" smtClean="0">
                <a:solidFill>
                  <a:srgbClr val="0070C0"/>
                </a:solidFill>
              </a:rPr>
              <a:t>found by consulting standard table values</a:t>
            </a:r>
            <a:r>
              <a:rPr lang="en-US" dirty="0" smtClean="0"/>
              <a:t>. </a:t>
            </a:r>
          </a:p>
          <a:p>
            <a:endParaRPr lang="en-US" dirty="0" smtClean="0"/>
          </a:p>
          <a:p>
            <a:r>
              <a:rPr lang="en-US" dirty="0" smtClean="0"/>
              <a:t>   Factors affecting are :-</a:t>
            </a:r>
          </a:p>
          <a:p>
            <a:endParaRPr lang="en-US" dirty="0" smtClean="0"/>
          </a:p>
          <a:p>
            <a:pPr>
              <a:buFont typeface="Arial" pitchFamily="34" charset="0"/>
              <a:buChar char="•"/>
            </a:pPr>
            <a:r>
              <a:rPr lang="en-US" dirty="0" smtClean="0"/>
              <a:t> Climatic effects – sheltered or exposed</a:t>
            </a:r>
          </a:p>
          <a:p>
            <a:pPr>
              <a:buFont typeface="Arial" pitchFamily="34" charset="0"/>
              <a:buChar char="•"/>
            </a:pPr>
            <a:r>
              <a:rPr lang="en-US" dirty="0" smtClean="0"/>
              <a:t> Surface properties  - polished or normal building material </a:t>
            </a:r>
            <a:endParaRPr lang="en-US" dirty="0"/>
          </a:p>
        </p:txBody>
      </p:sp>
      <p:sp>
        <p:nvSpPr>
          <p:cNvPr id="5" name="Rectangle 4"/>
          <p:cNvSpPr/>
          <p:nvPr/>
        </p:nvSpPr>
        <p:spPr>
          <a:xfrm>
            <a:off x="251520" y="620688"/>
            <a:ext cx="3206327" cy="461665"/>
          </a:xfrm>
          <a:prstGeom prst="rect">
            <a:avLst/>
          </a:prstGeom>
        </p:spPr>
        <p:txBody>
          <a:bodyPr wrap="none">
            <a:spAutoFit/>
          </a:bodyPr>
          <a:lstStyle/>
          <a:p>
            <a:r>
              <a:rPr lang="en-US" sz="2400" b="1" dirty="0">
                <a:solidFill>
                  <a:srgbClr val="0070C0"/>
                </a:solidFill>
              </a:rPr>
              <a:t>1. Material Resistances:</a:t>
            </a:r>
          </a:p>
        </p:txBody>
      </p:sp>
      <p:sp>
        <p:nvSpPr>
          <p:cNvPr id="8" name="TextBox 7"/>
          <p:cNvSpPr txBox="1"/>
          <p:nvPr/>
        </p:nvSpPr>
        <p:spPr>
          <a:xfrm>
            <a:off x="251520" y="116632"/>
            <a:ext cx="6624736" cy="461665"/>
          </a:xfrm>
          <a:prstGeom prst="rect">
            <a:avLst/>
          </a:prstGeom>
          <a:noFill/>
        </p:spPr>
        <p:txBody>
          <a:bodyPr wrap="square" rtlCol="0">
            <a:spAutoFit/>
          </a:bodyPr>
          <a:lstStyle/>
          <a:p>
            <a:r>
              <a:rPr lang="en-GB" sz="2400" b="1" dirty="0" smtClean="0">
                <a:solidFill>
                  <a:srgbClr val="0070C0"/>
                </a:solidFill>
              </a:rPr>
              <a:t>Resistances can be of three types</a:t>
            </a:r>
            <a:endParaRPr lang="en-GB" sz="2400" b="1" dirty="0">
              <a:solidFill>
                <a:srgbClr val="0070C0"/>
              </a:solidFill>
            </a:endParaRPr>
          </a:p>
        </p:txBody>
      </p:sp>
      <p:sp>
        <p:nvSpPr>
          <p:cNvPr id="9" name="Rectangle 8"/>
          <p:cNvSpPr/>
          <p:nvPr/>
        </p:nvSpPr>
        <p:spPr>
          <a:xfrm>
            <a:off x="6180651" y="4232121"/>
            <a:ext cx="2785028" cy="553998"/>
          </a:xfrm>
          <a:prstGeom prst="rect">
            <a:avLst/>
          </a:prstGeom>
        </p:spPr>
        <p:txBody>
          <a:bodyPr wrap="square">
            <a:spAutoFit/>
          </a:bodyPr>
          <a:lstStyle/>
          <a:p>
            <a:endParaRPr lang="en-GB" dirty="0"/>
          </a:p>
          <a:p>
            <a:r>
              <a:rPr lang="en-GB" sz="1200" dirty="0"/>
              <a:t>Table </a:t>
            </a:r>
            <a:r>
              <a:rPr lang="en-GB" sz="1200" dirty="0" smtClean="0"/>
              <a:t>1 and 2 </a:t>
            </a:r>
            <a:r>
              <a:rPr lang="en-GB" sz="1200" dirty="0"/>
              <a:t>of EN ISO 6946 : 2007 </a:t>
            </a:r>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1472" y="785794"/>
            <a:ext cx="3207609" cy="461665"/>
          </a:xfrm>
          <a:prstGeom prst="rect">
            <a:avLst/>
          </a:prstGeom>
        </p:spPr>
        <p:txBody>
          <a:bodyPr wrap="none">
            <a:spAutoFit/>
          </a:bodyPr>
          <a:lstStyle/>
          <a:p>
            <a:r>
              <a:rPr lang="en-US" sz="2400" b="1" dirty="0" smtClean="0">
                <a:solidFill>
                  <a:srgbClr val="0070C0"/>
                </a:solidFill>
              </a:rPr>
              <a:t>3. Airspace Resistances:</a:t>
            </a:r>
          </a:p>
        </p:txBody>
      </p:sp>
      <p:sp>
        <p:nvSpPr>
          <p:cNvPr id="3" name="Rectangle 2"/>
          <p:cNvSpPr/>
          <p:nvPr/>
        </p:nvSpPr>
        <p:spPr>
          <a:xfrm>
            <a:off x="714348" y="1500174"/>
            <a:ext cx="6575005" cy="2031325"/>
          </a:xfrm>
          <a:prstGeom prst="rect">
            <a:avLst/>
          </a:prstGeom>
        </p:spPr>
        <p:txBody>
          <a:bodyPr wrap="none">
            <a:spAutoFit/>
          </a:bodyPr>
          <a:lstStyle/>
          <a:p>
            <a:r>
              <a:rPr lang="en-US" dirty="0" smtClean="0"/>
              <a:t>Usually </a:t>
            </a:r>
            <a:r>
              <a:rPr lang="en-US" b="1" dirty="0" smtClean="0">
                <a:solidFill>
                  <a:srgbClr val="0070C0"/>
                </a:solidFill>
              </a:rPr>
              <a:t>found by consulting standard values</a:t>
            </a:r>
            <a:r>
              <a:rPr lang="en-US" dirty="0" smtClean="0"/>
              <a:t>. </a:t>
            </a:r>
          </a:p>
          <a:p>
            <a:endParaRPr lang="en-US" dirty="0" smtClean="0"/>
          </a:p>
          <a:p>
            <a:r>
              <a:rPr lang="en-US" dirty="0" smtClean="0"/>
              <a:t>Factors affecting are :-</a:t>
            </a:r>
          </a:p>
          <a:p>
            <a:endParaRPr lang="en-US" dirty="0" smtClean="0"/>
          </a:p>
          <a:p>
            <a:pPr>
              <a:buFont typeface="Arial" pitchFamily="34" charset="0"/>
              <a:buChar char="•"/>
            </a:pPr>
            <a:r>
              <a:rPr lang="en-US" dirty="0" smtClean="0"/>
              <a:t> Width of the air space</a:t>
            </a:r>
          </a:p>
          <a:p>
            <a:pPr>
              <a:buFont typeface="Arial" pitchFamily="34" charset="0"/>
              <a:buChar char="•"/>
            </a:pPr>
            <a:r>
              <a:rPr lang="en-US" dirty="0" smtClean="0"/>
              <a:t> Flow of air – whether the space is ventilated or un-ventilated</a:t>
            </a:r>
          </a:p>
          <a:p>
            <a:pPr>
              <a:buFont typeface="Arial" pitchFamily="34" charset="0"/>
              <a:buChar char="•"/>
            </a:pPr>
            <a:r>
              <a:rPr lang="en-US" dirty="0" smtClean="0"/>
              <a:t> Lining of airspace – normal material surface or ‘reflective’ surfaces </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anim calcmode="lin" valueType="num">
                                      <p:cBhvr additive="base">
                                        <p:cTn id="1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5" end="5"/>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anim calcmode="lin" valueType="num">
                                      <p:cBhvr additive="base">
                                        <p:cTn id="1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629399"/>
            <a:ext cx="8280920" cy="5786199"/>
          </a:xfrm>
          <a:prstGeom prst="rect">
            <a:avLst/>
          </a:prstGeom>
        </p:spPr>
        <p:txBody>
          <a:bodyPr wrap="square">
            <a:spAutoFit/>
          </a:bodyPr>
          <a:lstStyle/>
          <a:p>
            <a:r>
              <a:rPr lang="en-GB" b="1" dirty="0" smtClean="0">
                <a:solidFill>
                  <a:srgbClr val="0070C0"/>
                </a:solidFill>
              </a:rPr>
              <a:t>Lambda </a:t>
            </a:r>
            <a:r>
              <a:rPr lang="en-US" b="1" dirty="0" smtClean="0">
                <a:solidFill>
                  <a:srgbClr val="0070C0"/>
                </a:solidFill>
                <a:latin typeface="Symbol" pitchFamily="18" charset="2"/>
              </a:rPr>
              <a:t>l </a:t>
            </a:r>
            <a:r>
              <a:rPr lang="en-GB" b="1" dirty="0" smtClean="0">
                <a:solidFill>
                  <a:srgbClr val="0070C0"/>
                </a:solidFill>
              </a:rPr>
              <a:t>(Thermal Conductivity)</a:t>
            </a:r>
          </a:p>
          <a:p>
            <a:pPr algn="just"/>
            <a:r>
              <a:rPr lang="en-GB" dirty="0" smtClean="0"/>
              <a:t>Thermal conductivity is </a:t>
            </a:r>
            <a:r>
              <a:rPr lang="en-GB" b="1" dirty="0" smtClean="0">
                <a:solidFill>
                  <a:srgbClr val="0070C0"/>
                </a:solidFill>
              </a:rPr>
              <a:t>the rate at which heat is transmitted </a:t>
            </a:r>
            <a:r>
              <a:rPr lang="en-GB" dirty="0" smtClean="0"/>
              <a:t>through a material, measured in watts per square metre of surface area for a temperature gradient of one Kelvin per metre thickness - simplified to </a:t>
            </a:r>
            <a:r>
              <a:rPr lang="en-GB" b="1" dirty="0" smtClean="0">
                <a:solidFill>
                  <a:srgbClr val="0070C0"/>
                </a:solidFill>
              </a:rPr>
              <a:t>W/m K</a:t>
            </a:r>
          </a:p>
          <a:p>
            <a:pPr algn="just"/>
            <a:r>
              <a:rPr lang="en-GB" dirty="0" smtClean="0"/>
              <a:t>The Lower the value, the better the thermal efficiency of the material.</a:t>
            </a:r>
          </a:p>
          <a:p>
            <a:endParaRPr lang="en-GB" sz="1400" dirty="0" smtClean="0"/>
          </a:p>
          <a:p>
            <a:r>
              <a:rPr lang="en-GB" b="1" dirty="0" smtClean="0">
                <a:solidFill>
                  <a:srgbClr val="0070C0"/>
                </a:solidFill>
              </a:rPr>
              <a:t>R-Value (Thermal Resistance)</a:t>
            </a:r>
          </a:p>
          <a:p>
            <a:pPr algn="just"/>
            <a:r>
              <a:rPr lang="en-GB" dirty="0" smtClean="0"/>
              <a:t>Thermal resistance is measured in </a:t>
            </a:r>
            <a:r>
              <a:rPr lang="en-GB" b="1" dirty="0" smtClean="0">
                <a:solidFill>
                  <a:srgbClr val="0070C0"/>
                </a:solidFill>
              </a:rPr>
              <a:t>m</a:t>
            </a:r>
            <a:r>
              <a:rPr lang="en-GB" b="1" baseline="30000" dirty="0" smtClean="0">
                <a:solidFill>
                  <a:srgbClr val="0070C0"/>
                </a:solidFill>
              </a:rPr>
              <a:t>2</a:t>
            </a:r>
            <a:r>
              <a:rPr lang="en-GB" b="1" dirty="0" smtClean="0">
                <a:solidFill>
                  <a:srgbClr val="0070C0"/>
                </a:solidFill>
              </a:rPr>
              <a:t> K/W </a:t>
            </a:r>
            <a:r>
              <a:rPr lang="en-GB" dirty="0" smtClean="0"/>
              <a:t>and is equal to the thickness of the material (in metres) divided by the conductivity of that material. The resistances of each material within an element are added together to determine the overall resistance of the element. </a:t>
            </a:r>
            <a:r>
              <a:rPr lang="en-GB" b="1" dirty="0" smtClean="0">
                <a:solidFill>
                  <a:srgbClr val="0070C0"/>
                </a:solidFill>
              </a:rPr>
              <a:t>The higher the R-value, the more efficient the insulation.</a:t>
            </a:r>
          </a:p>
          <a:p>
            <a:endParaRPr lang="en-GB" dirty="0" smtClean="0"/>
          </a:p>
          <a:p>
            <a:r>
              <a:rPr lang="en-GB" b="1" dirty="0" smtClean="0">
                <a:solidFill>
                  <a:srgbClr val="0070C0"/>
                </a:solidFill>
              </a:rPr>
              <a:t>U-Value (Thermal Transmittance)</a:t>
            </a:r>
          </a:p>
          <a:p>
            <a:pPr algn="just"/>
            <a:r>
              <a:rPr lang="en-GB" dirty="0" smtClean="0"/>
              <a:t>Thermal transmittance, commonly known as the U-value, is a </a:t>
            </a:r>
            <a:r>
              <a:rPr lang="en-GB" b="1" dirty="0" smtClean="0">
                <a:solidFill>
                  <a:srgbClr val="0070C0"/>
                </a:solidFill>
              </a:rPr>
              <a:t>measure of heat loss through a building material / component</a:t>
            </a:r>
            <a:r>
              <a:rPr lang="en-GB" dirty="0" smtClean="0"/>
              <a:t>. It is expressed as watts per square metre, per degree Kelvin, </a:t>
            </a:r>
            <a:r>
              <a:rPr lang="en-GB" b="1" dirty="0" smtClean="0">
                <a:solidFill>
                  <a:srgbClr val="0070C0"/>
                </a:solidFill>
              </a:rPr>
              <a:t>W/m</a:t>
            </a:r>
            <a:r>
              <a:rPr lang="en-GB" b="1" baseline="30000" dirty="0" smtClean="0">
                <a:solidFill>
                  <a:srgbClr val="0070C0"/>
                </a:solidFill>
              </a:rPr>
              <a:t>2</a:t>
            </a:r>
            <a:r>
              <a:rPr lang="en-GB" b="1" dirty="0" smtClean="0">
                <a:solidFill>
                  <a:srgbClr val="0070C0"/>
                </a:solidFill>
              </a:rPr>
              <a:t>K</a:t>
            </a:r>
            <a:r>
              <a:rPr lang="en-GB" dirty="0" smtClean="0"/>
              <a:t>. The U-value is calculated from the reciprocal of the combined thermal resistances of the materials in the element, air spaces and surfaces, also taken into account is the effect of thermal bridges, air gaps and fixings.</a:t>
            </a:r>
            <a:r>
              <a:rPr lang="en-GB" b="1" dirty="0" smtClean="0"/>
              <a:t> </a:t>
            </a:r>
            <a:r>
              <a:rPr lang="en-GB" b="1" dirty="0">
                <a:solidFill>
                  <a:srgbClr val="0070C0"/>
                </a:solidFill>
              </a:rPr>
              <a:t>The </a:t>
            </a:r>
            <a:r>
              <a:rPr lang="en-GB" b="1" dirty="0" smtClean="0">
                <a:solidFill>
                  <a:srgbClr val="0070C0"/>
                </a:solidFill>
              </a:rPr>
              <a:t>lower </a:t>
            </a:r>
            <a:r>
              <a:rPr lang="en-GB" b="1" dirty="0">
                <a:solidFill>
                  <a:srgbClr val="0070C0"/>
                </a:solidFill>
              </a:rPr>
              <a:t>the </a:t>
            </a:r>
            <a:r>
              <a:rPr lang="en-GB" b="1" dirty="0" smtClean="0">
                <a:solidFill>
                  <a:srgbClr val="0070C0"/>
                </a:solidFill>
              </a:rPr>
              <a:t>U-value</a:t>
            </a:r>
            <a:r>
              <a:rPr lang="en-GB" b="1" dirty="0">
                <a:solidFill>
                  <a:srgbClr val="0070C0"/>
                </a:solidFill>
              </a:rPr>
              <a:t>, </a:t>
            </a:r>
            <a:r>
              <a:rPr lang="en-GB" b="1" dirty="0" smtClean="0">
                <a:solidFill>
                  <a:srgbClr val="0070C0"/>
                </a:solidFill>
              </a:rPr>
              <a:t>the lower the  heat loss.</a:t>
            </a:r>
            <a:endParaRPr lang="en-GB" b="1" dirty="0">
              <a:solidFill>
                <a:srgbClr val="0070C0"/>
              </a:solidFill>
            </a:endParaRPr>
          </a:p>
          <a:p>
            <a:pPr algn="just"/>
            <a:endParaRPr lang="en-GB" dirty="0"/>
          </a:p>
        </p:txBody>
      </p:sp>
      <p:sp>
        <p:nvSpPr>
          <p:cNvPr id="3" name="Rectangle 2"/>
          <p:cNvSpPr/>
          <p:nvPr/>
        </p:nvSpPr>
        <p:spPr>
          <a:xfrm>
            <a:off x="539552" y="6123210"/>
            <a:ext cx="8208912" cy="584775"/>
          </a:xfrm>
          <a:prstGeom prst="rect">
            <a:avLst/>
          </a:prstGeom>
        </p:spPr>
        <p:txBody>
          <a:bodyPr wrap="square">
            <a:spAutoFit/>
          </a:bodyPr>
          <a:lstStyle/>
          <a:p>
            <a:r>
              <a:rPr lang="en-GB" sz="1600" b="1" dirty="0" smtClean="0"/>
              <a:t>Note : </a:t>
            </a:r>
            <a:r>
              <a:rPr lang="en-GB" sz="1600" b="1" dirty="0" smtClean="0">
                <a:solidFill>
                  <a:srgbClr val="0070C0"/>
                </a:solidFill>
              </a:rPr>
              <a:t>Surfaces and cavities also provide thermal resistance and there are standard figures for </a:t>
            </a:r>
          </a:p>
          <a:p>
            <a:r>
              <a:rPr lang="en-GB" sz="1600" b="1" dirty="0">
                <a:solidFill>
                  <a:srgbClr val="0070C0"/>
                </a:solidFill>
              </a:rPr>
              <a:t> </a:t>
            </a:r>
            <a:r>
              <a:rPr lang="en-GB" sz="1600" b="1" dirty="0" smtClean="0">
                <a:solidFill>
                  <a:srgbClr val="0070C0"/>
                </a:solidFill>
              </a:rPr>
              <a:t>           these resistances that must be taken into account when calculating overall U-values. </a:t>
            </a:r>
          </a:p>
        </p:txBody>
      </p:sp>
      <p:sp>
        <p:nvSpPr>
          <p:cNvPr id="4" name="TextBox 3"/>
          <p:cNvSpPr txBox="1"/>
          <p:nvPr/>
        </p:nvSpPr>
        <p:spPr>
          <a:xfrm>
            <a:off x="395536" y="44624"/>
            <a:ext cx="4680520" cy="584775"/>
          </a:xfrm>
          <a:prstGeom prst="rect">
            <a:avLst/>
          </a:prstGeom>
          <a:noFill/>
        </p:spPr>
        <p:txBody>
          <a:bodyPr wrap="square" rtlCol="0">
            <a:spAutoFit/>
          </a:bodyPr>
          <a:lstStyle/>
          <a:p>
            <a:r>
              <a:rPr lang="en-GB" sz="3200" b="1" dirty="0" smtClean="0">
                <a:solidFill>
                  <a:srgbClr val="0070C0"/>
                </a:solidFill>
              </a:rPr>
              <a:t>Summary...</a:t>
            </a:r>
            <a:endParaRPr lang="en-GB" sz="3200"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55900" y="1225689"/>
            <a:ext cx="8080738" cy="5078313"/>
          </a:xfrm>
          <a:prstGeom prst="rect">
            <a:avLst/>
          </a:prstGeom>
        </p:spPr>
        <p:txBody>
          <a:bodyPr wrap="none">
            <a:spAutoFit/>
          </a:bodyPr>
          <a:lstStyle/>
          <a:p>
            <a:pPr algn="just"/>
            <a:r>
              <a:rPr lang="en-US" dirty="0" smtClean="0"/>
              <a:t>Calculate the U-value of a composite cavity wall with a 103mm thick brick outer leaf, </a:t>
            </a:r>
          </a:p>
          <a:p>
            <a:pPr algn="just"/>
            <a:r>
              <a:rPr lang="en-US" dirty="0" smtClean="0"/>
              <a:t>50 mm of clear cavity, 40 mm of insulation board, then a 115mm high performance</a:t>
            </a:r>
          </a:p>
          <a:p>
            <a:pPr algn="just"/>
            <a:r>
              <a:rPr lang="en-US" dirty="0" smtClean="0"/>
              <a:t>aerated concrete block inner leaf with a 15 mm layer of lightweight plaster. </a:t>
            </a:r>
          </a:p>
          <a:p>
            <a:pPr algn="just"/>
            <a:endParaRPr lang="en-US" dirty="0" smtClean="0"/>
          </a:p>
          <a:p>
            <a:r>
              <a:rPr lang="en-US" dirty="0" smtClean="0"/>
              <a:t>Values of </a:t>
            </a:r>
            <a:r>
              <a:rPr lang="en-US" b="1" dirty="0" smtClean="0">
                <a:solidFill>
                  <a:srgbClr val="0070C0"/>
                </a:solidFill>
              </a:rPr>
              <a:t>thermal conductivity </a:t>
            </a:r>
            <a:r>
              <a:rPr lang="en-US" dirty="0" smtClean="0"/>
              <a:t>in W/m K are :-</a:t>
            </a:r>
          </a:p>
          <a:p>
            <a:endParaRPr lang="en-US" dirty="0" smtClean="0"/>
          </a:p>
          <a:p>
            <a:r>
              <a:rPr lang="en-US" dirty="0" smtClean="0"/>
              <a:t>Lightweight plaster 			0.18</a:t>
            </a:r>
          </a:p>
          <a:p>
            <a:r>
              <a:rPr lang="en-US" dirty="0" smtClean="0"/>
              <a:t>Aerated concrete block work		0.11</a:t>
            </a:r>
          </a:p>
          <a:p>
            <a:r>
              <a:rPr lang="en-US" dirty="0" smtClean="0"/>
              <a:t>Insulation board			0.025</a:t>
            </a:r>
          </a:p>
          <a:p>
            <a:r>
              <a:rPr lang="en-US" dirty="0" smtClean="0"/>
              <a:t>Brickwork			0.77</a:t>
            </a:r>
          </a:p>
          <a:p>
            <a:endParaRPr lang="en-US" dirty="0" smtClean="0"/>
          </a:p>
          <a:p>
            <a:r>
              <a:rPr lang="en-US" dirty="0" smtClean="0"/>
              <a:t>Standard </a:t>
            </a:r>
            <a:r>
              <a:rPr lang="en-US" b="1" dirty="0" smtClean="0">
                <a:solidFill>
                  <a:srgbClr val="0070C0"/>
                </a:solidFill>
              </a:rPr>
              <a:t>thermal resistances </a:t>
            </a:r>
            <a:r>
              <a:rPr lang="en-US" dirty="0" smtClean="0"/>
              <a:t>are in m</a:t>
            </a:r>
            <a:r>
              <a:rPr lang="en-US" baseline="30000" dirty="0" smtClean="0"/>
              <a:t>2</a:t>
            </a:r>
            <a:r>
              <a:rPr lang="en-US" dirty="0" smtClean="0"/>
              <a:t>K /W are :-</a:t>
            </a:r>
          </a:p>
          <a:p>
            <a:endParaRPr lang="en-US" dirty="0" smtClean="0"/>
          </a:p>
          <a:p>
            <a:r>
              <a:rPr lang="en-US" dirty="0" smtClean="0"/>
              <a:t>Internal surface 			0.12</a:t>
            </a:r>
          </a:p>
          <a:p>
            <a:r>
              <a:rPr lang="en-US" dirty="0" smtClean="0"/>
              <a:t>External surface 			0.06</a:t>
            </a:r>
          </a:p>
          <a:p>
            <a:r>
              <a:rPr lang="en-US" dirty="0" smtClean="0"/>
              <a:t>Cavity 				0.18</a:t>
            </a:r>
          </a:p>
          <a:p>
            <a:endParaRPr lang="en-US" dirty="0" smtClean="0"/>
          </a:p>
          <a:p>
            <a:endParaRPr lang="en-US" dirty="0"/>
          </a:p>
        </p:txBody>
      </p:sp>
      <p:sp>
        <p:nvSpPr>
          <p:cNvPr id="3" name="TextBox 2"/>
          <p:cNvSpPr txBox="1"/>
          <p:nvPr/>
        </p:nvSpPr>
        <p:spPr>
          <a:xfrm>
            <a:off x="533400" y="304800"/>
            <a:ext cx="6019800" cy="584775"/>
          </a:xfrm>
          <a:prstGeom prst="rect">
            <a:avLst/>
          </a:prstGeom>
          <a:noFill/>
        </p:spPr>
        <p:txBody>
          <a:bodyPr wrap="square" rtlCol="0">
            <a:spAutoFit/>
          </a:bodyPr>
          <a:lstStyle/>
          <a:p>
            <a:r>
              <a:rPr lang="en-US" sz="3200" b="1" dirty="0" smtClean="0"/>
              <a:t>Example 3 – U value of composites</a:t>
            </a:r>
            <a:endParaRPr lang="en-US" sz="3200" b="1" dirty="0"/>
          </a:p>
        </p:txBody>
      </p:sp>
      <p:sp>
        <p:nvSpPr>
          <p:cNvPr id="4" name="TextBox 3"/>
          <p:cNvSpPr txBox="1"/>
          <p:nvPr/>
        </p:nvSpPr>
        <p:spPr>
          <a:xfrm>
            <a:off x="555900" y="6237312"/>
            <a:ext cx="4952204" cy="369332"/>
          </a:xfrm>
          <a:prstGeom prst="rect">
            <a:avLst/>
          </a:prstGeom>
          <a:noFill/>
        </p:spPr>
        <p:txBody>
          <a:bodyPr wrap="square" rtlCol="0">
            <a:spAutoFit/>
          </a:bodyPr>
          <a:lstStyle/>
          <a:p>
            <a:r>
              <a:rPr lang="en-GB" dirty="0" smtClean="0"/>
              <a:t>Remember to convert your thicknesses to metres</a:t>
            </a:r>
            <a:endParaRPr lang="en-GB" dirty="0"/>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p:cNvPicPr>
            <a:picLocks noChangeAspect="1" noChangeArrowheads="1"/>
          </p:cNvPicPr>
          <p:nvPr/>
        </p:nvPicPr>
        <p:blipFill>
          <a:blip r:embed="rId2" cstate="print"/>
          <a:srcRect/>
          <a:stretch>
            <a:fillRect/>
          </a:stretch>
        </p:blipFill>
        <p:spPr bwMode="auto">
          <a:xfrm>
            <a:off x="2133600" y="1524000"/>
            <a:ext cx="4657725" cy="4884317"/>
          </a:xfrm>
          <a:prstGeom prst="rect">
            <a:avLst/>
          </a:prstGeom>
          <a:noFill/>
          <a:ln w="9525">
            <a:noFill/>
            <a:miter lim="800000"/>
            <a:headEnd/>
            <a:tailEnd/>
          </a:ln>
          <a:effectLst/>
        </p:spPr>
      </p:pic>
      <p:sp>
        <p:nvSpPr>
          <p:cNvPr id="3" name="TextBox 2"/>
          <p:cNvSpPr txBox="1"/>
          <p:nvPr/>
        </p:nvSpPr>
        <p:spPr>
          <a:xfrm>
            <a:off x="533400" y="304800"/>
            <a:ext cx="6019800" cy="584775"/>
          </a:xfrm>
          <a:prstGeom prst="rect">
            <a:avLst/>
          </a:prstGeom>
          <a:noFill/>
        </p:spPr>
        <p:txBody>
          <a:bodyPr wrap="square" rtlCol="0">
            <a:spAutoFit/>
          </a:bodyPr>
          <a:lstStyle/>
          <a:p>
            <a:r>
              <a:rPr lang="en-US" sz="3200" b="1" dirty="0" smtClean="0"/>
              <a:t>Answer</a:t>
            </a:r>
            <a:endParaRPr lang="en-US" sz="3200" b="1" dirty="0"/>
          </a:p>
        </p:txBody>
      </p:sp>
      <p:sp>
        <p:nvSpPr>
          <p:cNvPr id="4" name="Rectangle 3"/>
          <p:cNvSpPr/>
          <p:nvPr/>
        </p:nvSpPr>
        <p:spPr>
          <a:xfrm>
            <a:off x="609600" y="990600"/>
            <a:ext cx="8047139" cy="369332"/>
          </a:xfrm>
          <a:prstGeom prst="rect">
            <a:avLst/>
          </a:prstGeom>
        </p:spPr>
        <p:txBody>
          <a:bodyPr wrap="none">
            <a:spAutoFit/>
          </a:bodyPr>
          <a:lstStyle/>
          <a:p>
            <a:r>
              <a:rPr lang="en-US" b="1" dirty="0" smtClean="0"/>
              <a:t>Step 1 </a:t>
            </a:r>
            <a:r>
              <a:rPr lang="en-US" dirty="0" smtClean="0"/>
              <a:t>	Sketch a diagram indicating all parts of the construction and surface layers</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784976" cy="738664"/>
          </a:xfrm>
          <a:prstGeom prst="rect">
            <a:avLst/>
          </a:prstGeom>
        </p:spPr>
        <p:txBody>
          <a:bodyPr wrap="square">
            <a:spAutoFit/>
          </a:bodyPr>
          <a:lstStyle/>
          <a:p>
            <a:r>
              <a:rPr lang="en-US" sz="2400" b="1" dirty="0" smtClean="0"/>
              <a:t>Step 2 </a:t>
            </a:r>
            <a:r>
              <a:rPr lang="en-US" sz="2400" dirty="0" smtClean="0"/>
              <a:t>: </a:t>
            </a:r>
            <a:r>
              <a:rPr lang="en-US" dirty="0" smtClean="0"/>
              <a:t>Tabulate all information and where necessary, calculate thermal resistance using formula </a:t>
            </a:r>
            <a:r>
              <a:rPr lang="en-US" i="1" dirty="0" smtClean="0"/>
              <a:t>R</a:t>
            </a:r>
            <a:r>
              <a:rPr lang="en-US" dirty="0" smtClean="0"/>
              <a:t> = </a:t>
            </a:r>
            <a:r>
              <a:rPr lang="en-US" i="1" dirty="0" smtClean="0"/>
              <a:t>d</a:t>
            </a:r>
            <a:r>
              <a:rPr lang="en-US" dirty="0" smtClean="0"/>
              <a:t>/</a:t>
            </a:r>
            <a:r>
              <a:rPr lang="en-US" b="1" dirty="0" smtClean="0">
                <a:solidFill>
                  <a:srgbClr val="0070C0"/>
                </a:solidFill>
                <a:latin typeface="Symbol" pitchFamily="18" charset="2"/>
              </a:rPr>
              <a:t> </a:t>
            </a:r>
            <a:r>
              <a:rPr lang="en-US" dirty="0" smtClean="0">
                <a:latin typeface="Symbol" pitchFamily="18" charset="2"/>
              </a:rPr>
              <a:t>l</a:t>
            </a:r>
            <a:endParaRPr lang="en-GB" dirty="0"/>
          </a:p>
        </p:txBody>
      </p:sp>
      <p:graphicFrame>
        <p:nvGraphicFramePr>
          <p:cNvPr id="3" name="Table 2"/>
          <p:cNvGraphicFramePr>
            <a:graphicFrameLocks noGrp="1"/>
          </p:cNvGraphicFramePr>
          <p:nvPr/>
        </p:nvGraphicFramePr>
        <p:xfrm>
          <a:off x="179512" y="1268760"/>
          <a:ext cx="8784975" cy="5102096"/>
        </p:xfrm>
        <a:graphic>
          <a:graphicData uri="http://schemas.openxmlformats.org/drawingml/2006/table">
            <a:tbl>
              <a:tblPr firstRow="1" bandRow="1">
                <a:tableStyleId>{5C22544A-7EE6-4342-B048-85BDC9FD1C3A}</a:tableStyleId>
              </a:tblPr>
              <a:tblGrid>
                <a:gridCol w="1756995">
                  <a:extLst>
                    <a:ext uri="{9D8B030D-6E8A-4147-A177-3AD203B41FA5}">
                      <a16:colId xmlns:a16="http://schemas.microsoft.com/office/drawing/2014/main" val="20000"/>
                    </a:ext>
                  </a:extLst>
                </a:gridCol>
                <a:gridCol w="1756995">
                  <a:extLst>
                    <a:ext uri="{9D8B030D-6E8A-4147-A177-3AD203B41FA5}">
                      <a16:colId xmlns:a16="http://schemas.microsoft.com/office/drawing/2014/main" val="20001"/>
                    </a:ext>
                  </a:extLst>
                </a:gridCol>
                <a:gridCol w="1756995">
                  <a:extLst>
                    <a:ext uri="{9D8B030D-6E8A-4147-A177-3AD203B41FA5}">
                      <a16:colId xmlns:a16="http://schemas.microsoft.com/office/drawing/2014/main" val="20002"/>
                    </a:ext>
                  </a:extLst>
                </a:gridCol>
                <a:gridCol w="2083877">
                  <a:extLst>
                    <a:ext uri="{9D8B030D-6E8A-4147-A177-3AD203B41FA5}">
                      <a16:colId xmlns:a16="http://schemas.microsoft.com/office/drawing/2014/main" val="20003"/>
                    </a:ext>
                  </a:extLst>
                </a:gridCol>
                <a:gridCol w="1430113">
                  <a:extLst>
                    <a:ext uri="{9D8B030D-6E8A-4147-A177-3AD203B41FA5}">
                      <a16:colId xmlns:a16="http://schemas.microsoft.com/office/drawing/2014/main" val="20004"/>
                    </a:ext>
                  </a:extLst>
                </a:gridCol>
              </a:tblGrid>
              <a:tr h="940960">
                <a:tc>
                  <a:txBody>
                    <a:bodyPr/>
                    <a:lstStyle/>
                    <a:p>
                      <a:endParaRPr lang="en-US" dirty="0"/>
                    </a:p>
                  </a:txBody>
                  <a:tcPr/>
                </a:tc>
                <a:tc>
                  <a:txBody>
                    <a:bodyPr/>
                    <a:lstStyle/>
                    <a:p>
                      <a:pPr algn="ctr"/>
                      <a:r>
                        <a:rPr lang="en-US" dirty="0" smtClean="0"/>
                        <a:t>Thickness Layer </a:t>
                      </a:r>
                      <a:r>
                        <a:rPr lang="en-US" i="1" dirty="0" smtClean="0"/>
                        <a:t>d</a:t>
                      </a:r>
                    </a:p>
                    <a:p>
                      <a:pPr algn="ctr"/>
                      <a:r>
                        <a:rPr lang="en-US" dirty="0" smtClean="0"/>
                        <a:t>(m)</a:t>
                      </a:r>
                      <a:endParaRPr lang="en-US"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dirty="0" smtClean="0"/>
                        <a:t>Thermal conductivity  </a:t>
                      </a:r>
                      <a:r>
                        <a:rPr lang="en-US" dirty="0" smtClean="0">
                          <a:latin typeface="Symbol" pitchFamily="18" charset="2"/>
                        </a:rPr>
                        <a:t>l</a:t>
                      </a:r>
                      <a:endParaRPr lang="en-US" dirty="0" smtClean="0"/>
                    </a:p>
                    <a:p>
                      <a:pPr algn="ctr"/>
                      <a:r>
                        <a:rPr lang="en-US" dirty="0" smtClean="0"/>
                        <a:t>(W/m K)</a:t>
                      </a:r>
                      <a:endParaRPr lang="en-US" dirty="0"/>
                    </a:p>
                  </a:txBody>
                  <a:tcPr/>
                </a:tc>
                <a:tc>
                  <a:txBody>
                    <a:bodyPr/>
                    <a:lstStyle/>
                    <a:p>
                      <a:pPr algn="ctr"/>
                      <a:r>
                        <a:rPr lang="en-US" i="1" dirty="0" smtClean="0"/>
                        <a:t>R</a:t>
                      </a:r>
                      <a:r>
                        <a:rPr lang="en-US" dirty="0" smtClean="0"/>
                        <a:t> = </a:t>
                      </a:r>
                      <a:r>
                        <a:rPr lang="en-US" i="1" dirty="0" smtClean="0"/>
                        <a:t>d</a:t>
                      </a:r>
                      <a:r>
                        <a:rPr lang="en-US" dirty="0" smtClean="0"/>
                        <a:t>/</a:t>
                      </a:r>
                      <a:r>
                        <a:rPr lang="en-US" b="1" dirty="0" smtClean="0">
                          <a:solidFill>
                            <a:srgbClr val="0070C0"/>
                          </a:solidFill>
                          <a:latin typeface="Symbol" pitchFamily="18" charset="2"/>
                        </a:rPr>
                        <a:t> </a:t>
                      </a:r>
                      <a:r>
                        <a:rPr lang="en-US" dirty="0" smtClean="0">
                          <a:latin typeface="Symbol" pitchFamily="18" charset="2"/>
                        </a:rPr>
                        <a:t>l</a:t>
                      </a:r>
                    </a:p>
                    <a:p>
                      <a:pPr marL="0" marR="0" indent="0" algn="ctr" defTabSz="914400" rtl="0" eaLnBrk="1" fontAlgn="auto" latinLnBrk="0" hangingPunct="1">
                        <a:lnSpc>
                          <a:spcPct val="100000"/>
                        </a:lnSpc>
                        <a:spcBef>
                          <a:spcPts val="0"/>
                        </a:spcBef>
                        <a:spcAft>
                          <a:spcPts val="0"/>
                        </a:spcAft>
                        <a:buClrTx/>
                        <a:buSzTx/>
                        <a:buFontTx/>
                        <a:buNone/>
                        <a:tabLst/>
                        <a:defRPr/>
                      </a:pPr>
                      <a:r>
                        <a:rPr lang="en-US" dirty="0" smtClean="0"/>
                        <a:t>(m</a:t>
                      </a:r>
                      <a:r>
                        <a:rPr lang="en-US" baseline="30000" dirty="0" smtClean="0"/>
                        <a:t>2 </a:t>
                      </a:r>
                      <a:r>
                        <a:rPr lang="en-US" dirty="0" smtClean="0"/>
                        <a:t>K/W)</a:t>
                      </a:r>
                    </a:p>
                    <a:p>
                      <a:pPr algn="ctr"/>
                      <a:endParaRPr lang="en-US" dirty="0"/>
                    </a:p>
                  </a:txBody>
                  <a:tcPr/>
                </a:tc>
                <a:tc>
                  <a:txBody>
                    <a:bodyPr/>
                    <a:lstStyle/>
                    <a:p>
                      <a:r>
                        <a:rPr lang="en-US" dirty="0" smtClean="0"/>
                        <a:t>Resistance </a:t>
                      </a:r>
                      <a:r>
                        <a:rPr lang="en-US" i="1" dirty="0" smtClean="0"/>
                        <a:t>R</a:t>
                      </a:r>
                    </a:p>
                    <a:p>
                      <a:r>
                        <a:rPr lang="en-US" dirty="0" smtClean="0"/>
                        <a:t>(m</a:t>
                      </a:r>
                      <a:r>
                        <a:rPr lang="en-US" baseline="30000" dirty="0" smtClean="0"/>
                        <a:t>2 </a:t>
                      </a:r>
                      <a:r>
                        <a:rPr lang="en-US" dirty="0" smtClean="0"/>
                        <a:t>K/W)</a:t>
                      </a:r>
                      <a:endParaRPr lang="en-US" dirty="0"/>
                    </a:p>
                  </a:txBody>
                  <a:tcPr/>
                </a:tc>
                <a:extLst>
                  <a:ext uri="{0D108BD9-81ED-4DB2-BD59-A6C34878D82A}">
                    <a16:rowId xmlns:a16="http://schemas.microsoft.com/office/drawing/2014/main" val="10000"/>
                  </a:ext>
                </a:extLst>
              </a:tr>
              <a:tr h="381612">
                <a:tc>
                  <a:txBody>
                    <a:bodyPr/>
                    <a:lstStyle/>
                    <a:p>
                      <a:r>
                        <a:rPr lang="en-US" dirty="0" smtClean="0"/>
                        <a:t>Internal surface</a:t>
                      </a:r>
                      <a:endParaRPr lang="en-US" dirty="0"/>
                    </a:p>
                  </a:txBody>
                  <a:tcPr/>
                </a:tc>
                <a:tc>
                  <a:txBody>
                    <a:bodyPr/>
                    <a:lstStyle/>
                    <a:p>
                      <a:pPr algn="ctr"/>
                      <a:r>
                        <a:rPr lang="en-US" dirty="0" smtClean="0"/>
                        <a:t>n/a</a:t>
                      </a:r>
                      <a:endParaRPr lang="en-US" dirty="0"/>
                    </a:p>
                  </a:txBody>
                  <a:tcPr/>
                </a:tc>
                <a:tc>
                  <a:txBody>
                    <a:bodyPr/>
                    <a:lstStyle/>
                    <a:p>
                      <a:pPr algn="ctr"/>
                      <a:r>
                        <a:rPr lang="en-US" dirty="0" smtClean="0"/>
                        <a:t>n/a</a:t>
                      </a:r>
                      <a:endParaRPr lang="en-US" dirty="0"/>
                    </a:p>
                  </a:txBody>
                  <a:tcPr/>
                </a:tc>
                <a:tc>
                  <a:txBody>
                    <a:bodyPr/>
                    <a:lstStyle/>
                    <a:p>
                      <a:pPr algn="ctr"/>
                      <a:r>
                        <a:rPr lang="en-US" dirty="0" smtClean="0"/>
                        <a:t>Standard</a:t>
                      </a:r>
                      <a:endParaRPr lang="en-US" dirty="0"/>
                    </a:p>
                  </a:txBody>
                  <a:tcPr/>
                </a:tc>
                <a:tc>
                  <a:txBody>
                    <a:bodyPr/>
                    <a:lstStyle/>
                    <a:p>
                      <a:pPr algn="ctr"/>
                      <a:r>
                        <a:rPr lang="en-US" dirty="0" smtClean="0"/>
                        <a:t>0.12</a:t>
                      </a:r>
                      <a:endParaRPr lang="en-US" dirty="0"/>
                    </a:p>
                  </a:txBody>
                  <a:tcPr/>
                </a:tc>
                <a:extLst>
                  <a:ext uri="{0D108BD9-81ED-4DB2-BD59-A6C34878D82A}">
                    <a16:rowId xmlns:a16="http://schemas.microsoft.com/office/drawing/2014/main" val="10001"/>
                  </a:ext>
                </a:extLst>
              </a:tr>
              <a:tr h="658672">
                <a:tc>
                  <a:txBody>
                    <a:bodyPr/>
                    <a:lstStyle/>
                    <a:p>
                      <a:r>
                        <a:rPr lang="en-US" dirty="0" smtClean="0"/>
                        <a:t>Lightweight plaster</a:t>
                      </a:r>
                      <a:endParaRPr lang="en-US" dirty="0"/>
                    </a:p>
                  </a:txBody>
                  <a:tcPr/>
                </a:tc>
                <a:tc>
                  <a:txBody>
                    <a:bodyPr/>
                    <a:lstStyle/>
                    <a:p>
                      <a:pPr algn="ctr"/>
                      <a:endParaRPr lang="en-US" dirty="0"/>
                    </a:p>
                  </a:txBody>
                  <a:tcPr/>
                </a:tc>
                <a:tc>
                  <a:txBody>
                    <a:bodyPr/>
                    <a:lstStyle/>
                    <a:p>
                      <a:pPr algn="ctr"/>
                      <a:endParaRPr lang="en-US" dirty="0"/>
                    </a:p>
                  </a:txBody>
                  <a:tcPr/>
                </a:tc>
                <a:tc>
                  <a:txBody>
                    <a:bodyPr/>
                    <a:lstStyle/>
                    <a:p>
                      <a:pPr algn="ctr"/>
                      <a:endParaRPr lang="en-US" dirty="0"/>
                    </a:p>
                  </a:txBody>
                  <a:tcPr/>
                </a:tc>
                <a:tc>
                  <a:txBody>
                    <a:bodyPr/>
                    <a:lstStyle/>
                    <a:p>
                      <a:pPr algn="ctr"/>
                      <a:endParaRPr lang="en-US" dirty="0"/>
                    </a:p>
                  </a:txBody>
                  <a:tcPr/>
                </a:tc>
                <a:extLst>
                  <a:ext uri="{0D108BD9-81ED-4DB2-BD59-A6C34878D82A}">
                    <a16:rowId xmlns:a16="http://schemas.microsoft.com/office/drawing/2014/main" val="10002"/>
                  </a:ext>
                </a:extLst>
              </a:tr>
              <a:tr h="658672">
                <a:tc>
                  <a:txBody>
                    <a:bodyPr/>
                    <a:lstStyle/>
                    <a:p>
                      <a:r>
                        <a:rPr lang="en-US" dirty="0" smtClean="0"/>
                        <a:t>Aerated</a:t>
                      </a:r>
                      <a:r>
                        <a:rPr lang="en-US" baseline="0" dirty="0" smtClean="0"/>
                        <a:t> concrete block</a:t>
                      </a:r>
                      <a:endParaRPr lang="en-US" dirty="0"/>
                    </a:p>
                  </a:txBody>
                  <a:tcPr/>
                </a:tc>
                <a:tc>
                  <a:txBody>
                    <a:bodyPr/>
                    <a:lstStyle/>
                    <a:p>
                      <a:pPr algn="ctr"/>
                      <a:endParaRPr lang="en-US" dirty="0"/>
                    </a:p>
                  </a:txBody>
                  <a:tcPr/>
                </a:tc>
                <a:tc>
                  <a:txBody>
                    <a:bodyPr/>
                    <a:lstStyle/>
                    <a:p>
                      <a:pPr algn="ctr"/>
                      <a:endParaRPr lang="en-US" dirty="0"/>
                    </a:p>
                  </a:txBody>
                  <a:tcPr/>
                </a:tc>
                <a:tc>
                  <a:txBody>
                    <a:bodyPr/>
                    <a:lstStyle/>
                    <a:p>
                      <a:pPr algn="ctr"/>
                      <a:endParaRPr lang="en-US" dirty="0"/>
                    </a:p>
                  </a:txBody>
                  <a:tcPr/>
                </a:tc>
                <a:tc>
                  <a:txBody>
                    <a:bodyPr/>
                    <a:lstStyle/>
                    <a:p>
                      <a:pPr algn="ctr"/>
                      <a:endParaRPr lang="en-US" dirty="0"/>
                    </a:p>
                  </a:txBody>
                  <a:tcPr/>
                </a:tc>
                <a:extLst>
                  <a:ext uri="{0D108BD9-81ED-4DB2-BD59-A6C34878D82A}">
                    <a16:rowId xmlns:a16="http://schemas.microsoft.com/office/drawing/2014/main" val="10003"/>
                  </a:ext>
                </a:extLst>
              </a:tr>
              <a:tr h="658672">
                <a:tc>
                  <a:txBody>
                    <a:bodyPr/>
                    <a:lstStyle/>
                    <a:p>
                      <a:r>
                        <a:rPr lang="en-US" dirty="0" smtClean="0"/>
                        <a:t>Polyurethane insulation board</a:t>
                      </a:r>
                      <a:endParaRPr lang="en-US" dirty="0"/>
                    </a:p>
                  </a:txBody>
                  <a:tcPr/>
                </a:tc>
                <a:tc>
                  <a:txBody>
                    <a:bodyPr/>
                    <a:lstStyle/>
                    <a:p>
                      <a:pPr algn="ctr"/>
                      <a:endParaRPr lang="en-US" dirty="0"/>
                    </a:p>
                  </a:txBody>
                  <a:tcPr/>
                </a:tc>
                <a:tc>
                  <a:txBody>
                    <a:bodyPr/>
                    <a:lstStyle/>
                    <a:p>
                      <a:pPr algn="ctr"/>
                      <a:endParaRPr lang="en-US" dirty="0"/>
                    </a:p>
                  </a:txBody>
                  <a:tcPr/>
                </a:tc>
                <a:tc>
                  <a:txBody>
                    <a:bodyPr/>
                    <a:lstStyle/>
                    <a:p>
                      <a:pPr algn="ctr"/>
                      <a:endParaRPr lang="en-US" dirty="0"/>
                    </a:p>
                  </a:txBody>
                  <a:tcPr/>
                </a:tc>
                <a:tc>
                  <a:txBody>
                    <a:bodyPr/>
                    <a:lstStyle/>
                    <a:p>
                      <a:pPr algn="ctr"/>
                      <a:endParaRPr lang="en-US" dirty="0"/>
                    </a:p>
                  </a:txBody>
                  <a:tcPr/>
                </a:tc>
                <a:extLst>
                  <a:ext uri="{0D108BD9-81ED-4DB2-BD59-A6C34878D82A}">
                    <a16:rowId xmlns:a16="http://schemas.microsoft.com/office/drawing/2014/main" val="10004"/>
                  </a:ext>
                </a:extLst>
              </a:tr>
              <a:tr h="381612">
                <a:tc>
                  <a:txBody>
                    <a:bodyPr/>
                    <a:lstStyle/>
                    <a:p>
                      <a:r>
                        <a:rPr lang="en-US" dirty="0" smtClean="0"/>
                        <a:t>Clear cavity</a:t>
                      </a:r>
                      <a:endParaRPr lang="en-US" dirty="0"/>
                    </a:p>
                  </a:txBody>
                  <a:tcPr/>
                </a:tc>
                <a:tc>
                  <a:txBody>
                    <a:bodyPr/>
                    <a:lstStyle/>
                    <a:p>
                      <a:pPr algn="ctr"/>
                      <a:r>
                        <a:rPr lang="en-US" dirty="0" smtClean="0"/>
                        <a:t>0.050</a:t>
                      </a:r>
                      <a:endParaRPr lang="en-US" dirty="0"/>
                    </a:p>
                  </a:txBody>
                  <a:tcPr/>
                </a:tc>
                <a:tc>
                  <a:txBody>
                    <a:bodyPr/>
                    <a:lstStyle/>
                    <a:p>
                      <a:pPr algn="ctr"/>
                      <a:r>
                        <a:rPr lang="en-US" dirty="0" smtClean="0"/>
                        <a:t>n/a</a:t>
                      </a:r>
                      <a:endParaRPr lang="en-US" dirty="0"/>
                    </a:p>
                  </a:txBody>
                  <a:tcPr/>
                </a:tc>
                <a:tc>
                  <a:txBody>
                    <a:bodyPr/>
                    <a:lstStyle/>
                    <a:p>
                      <a:pPr algn="ctr"/>
                      <a:r>
                        <a:rPr lang="en-US" dirty="0" smtClean="0"/>
                        <a:t>Standard</a:t>
                      </a:r>
                      <a:endParaRPr lang="en-US" dirty="0"/>
                    </a:p>
                  </a:txBody>
                  <a:tcPr/>
                </a:tc>
                <a:tc>
                  <a:txBody>
                    <a:bodyPr/>
                    <a:lstStyle/>
                    <a:p>
                      <a:pPr algn="ctr"/>
                      <a:r>
                        <a:rPr lang="en-US" dirty="0" smtClean="0"/>
                        <a:t>0.18</a:t>
                      </a:r>
                      <a:endParaRPr lang="en-US" dirty="0"/>
                    </a:p>
                  </a:txBody>
                  <a:tcPr/>
                </a:tc>
                <a:extLst>
                  <a:ext uri="{0D108BD9-81ED-4DB2-BD59-A6C34878D82A}">
                    <a16:rowId xmlns:a16="http://schemas.microsoft.com/office/drawing/2014/main" val="10005"/>
                  </a:ext>
                </a:extLst>
              </a:tr>
              <a:tr h="658672">
                <a:tc>
                  <a:txBody>
                    <a:bodyPr/>
                    <a:lstStyle/>
                    <a:p>
                      <a:r>
                        <a:rPr lang="en-US" dirty="0" smtClean="0"/>
                        <a:t>Exposed brickwork</a:t>
                      </a:r>
                      <a:endParaRPr lang="en-US" dirty="0"/>
                    </a:p>
                  </a:txBody>
                  <a:tcPr/>
                </a:tc>
                <a:tc>
                  <a:txBody>
                    <a:bodyPr/>
                    <a:lstStyle/>
                    <a:p>
                      <a:pPr algn="ctr"/>
                      <a:endParaRPr lang="en-US" dirty="0"/>
                    </a:p>
                  </a:txBody>
                  <a:tcPr/>
                </a:tc>
                <a:tc>
                  <a:txBody>
                    <a:bodyPr/>
                    <a:lstStyle/>
                    <a:p>
                      <a:pPr algn="ctr"/>
                      <a:endParaRPr lang="en-US" dirty="0"/>
                    </a:p>
                  </a:txBody>
                  <a:tcPr/>
                </a:tc>
                <a:tc>
                  <a:txBody>
                    <a:bodyPr/>
                    <a:lstStyle/>
                    <a:p>
                      <a:pPr algn="ctr"/>
                      <a:endParaRPr lang="en-US" dirty="0"/>
                    </a:p>
                  </a:txBody>
                  <a:tcPr/>
                </a:tc>
                <a:tc>
                  <a:txBody>
                    <a:bodyPr/>
                    <a:lstStyle/>
                    <a:p>
                      <a:pPr algn="ctr"/>
                      <a:endParaRPr lang="en-US" dirty="0"/>
                    </a:p>
                  </a:txBody>
                  <a:tcPr/>
                </a:tc>
                <a:extLst>
                  <a:ext uri="{0D108BD9-81ED-4DB2-BD59-A6C34878D82A}">
                    <a16:rowId xmlns:a16="http://schemas.microsoft.com/office/drawing/2014/main" val="10006"/>
                  </a:ext>
                </a:extLst>
              </a:tr>
              <a:tr h="381612">
                <a:tc>
                  <a:txBody>
                    <a:bodyPr/>
                    <a:lstStyle/>
                    <a:p>
                      <a:r>
                        <a:rPr lang="en-US" dirty="0" smtClean="0"/>
                        <a:t>External surface</a:t>
                      </a:r>
                      <a:endParaRPr lang="en-US" dirty="0"/>
                    </a:p>
                  </a:txBody>
                  <a:tcPr/>
                </a:tc>
                <a:tc>
                  <a:txBody>
                    <a:bodyPr/>
                    <a:lstStyle/>
                    <a:p>
                      <a:pPr algn="ctr"/>
                      <a:r>
                        <a:rPr lang="en-US" dirty="0" smtClean="0"/>
                        <a:t>n/a</a:t>
                      </a:r>
                      <a:endParaRPr lang="en-US" dirty="0"/>
                    </a:p>
                  </a:txBody>
                  <a:tcPr/>
                </a:tc>
                <a:tc>
                  <a:txBody>
                    <a:bodyPr/>
                    <a:lstStyle/>
                    <a:p>
                      <a:pPr algn="ctr"/>
                      <a:r>
                        <a:rPr lang="en-US" dirty="0" smtClean="0"/>
                        <a:t>n/a</a:t>
                      </a:r>
                      <a:endParaRPr lang="en-US" dirty="0"/>
                    </a:p>
                  </a:txBody>
                  <a:tcPr/>
                </a:tc>
                <a:tc>
                  <a:txBody>
                    <a:bodyPr/>
                    <a:lstStyle/>
                    <a:p>
                      <a:pPr algn="ctr"/>
                      <a:r>
                        <a:rPr lang="en-US" dirty="0" smtClean="0"/>
                        <a:t>Standard</a:t>
                      </a:r>
                      <a:endParaRPr lang="en-US" dirty="0"/>
                    </a:p>
                  </a:txBody>
                  <a:tcPr/>
                </a:tc>
                <a:tc>
                  <a:txBody>
                    <a:bodyPr/>
                    <a:lstStyle/>
                    <a:p>
                      <a:pPr algn="ctr"/>
                      <a:r>
                        <a:rPr lang="en-US" dirty="0" smtClean="0"/>
                        <a:t>0.06</a:t>
                      </a:r>
                      <a:endParaRPr lang="en-US" dirty="0"/>
                    </a:p>
                  </a:txBody>
                  <a:tcPr/>
                </a:tc>
                <a:extLst>
                  <a:ext uri="{0D108BD9-81ED-4DB2-BD59-A6C34878D82A}">
                    <a16:rowId xmlns:a16="http://schemas.microsoft.com/office/drawing/2014/main" val="10007"/>
                  </a:ext>
                </a:extLst>
              </a:tr>
              <a:tr h="381612">
                <a:tc>
                  <a:txBody>
                    <a:bodyPr/>
                    <a:lstStyle/>
                    <a:p>
                      <a:endParaRPr lang="en-US" dirty="0"/>
                    </a:p>
                  </a:txBody>
                  <a:tcPr/>
                </a:tc>
                <a:tc>
                  <a:txBody>
                    <a:bodyPr/>
                    <a:lstStyle/>
                    <a:p>
                      <a:pPr algn="ctr"/>
                      <a:endParaRPr lang="en-US" dirty="0"/>
                    </a:p>
                  </a:txBody>
                  <a:tcPr/>
                </a:tc>
                <a:tc>
                  <a:txBody>
                    <a:bodyPr/>
                    <a:lstStyle/>
                    <a:p>
                      <a:pPr algn="ctr"/>
                      <a:endParaRPr lang="en-US" dirty="0"/>
                    </a:p>
                  </a:txBody>
                  <a:tcPr/>
                </a:tc>
                <a:tc>
                  <a:txBody>
                    <a:bodyPr/>
                    <a:lstStyle/>
                    <a:p>
                      <a:pPr algn="ctr"/>
                      <a:r>
                        <a:rPr lang="en-US" dirty="0" smtClean="0"/>
                        <a:t>Total</a:t>
                      </a:r>
                      <a:r>
                        <a:rPr lang="en-US" baseline="0" dirty="0" smtClean="0"/>
                        <a:t> resistance R</a:t>
                      </a:r>
                      <a:r>
                        <a:rPr lang="en-US" baseline="-25000" dirty="0" smtClean="0"/>
                        <a:t>T</a:t>
                      </a:r>
                      <a:endParaRPr lang="en-US" baseline="-25000" dirty="0"/>
                    </a:p>
                  </a:txBody>
                  <a:tcPr/>
                </a:tc>
                <a:tc>
                  <a:txBody>
                    <a:bodyPr/>
                    <a:lstStyle/>
                    <a:p>
                      <a:pPr algn="ctr"/>
                      <a:endParaRPr lang="en-US" dirty="0"/>
                    </a:p>
                  </a:txBody>
                  <a:tcPr/>
                </a:tc>
                <a:extLst>
                  <a:ext uri="{0D108BD9-81ED-4DB2-BD59-A6C34878D82A}">
                    <a16:rowId xmlns:a16="http://schemas.microsoft.com/office/drawing/2014/main" val="10008"/>
                  </a:ext>
                </a:extLst>
              </a:tr>
            </a:tbl>
          </a:graphicData>
        </a:graphic>
      </p:graphicFrame>
      <p:sp>
        <p:nvSpPr>
          <p:cNvPr id="4" name="TextBox 3"/>
          <p:cNvSpPr txBox="1"/>
          <p:nvPr/>
        </p:nvSpPr>
        <p:spPr>
          <a:xfrm>
            <a:off x="2411760" y="764704"/>
            <a:ext cx="4464496" cy="369332"/>
          </a:xfrm>
          <a:prstGeom prst="rect">
            <a:avLst/>
          </a:prstGeom>
          <a:noFill/>
        </p:spPr>
        <p:txBody>
          <a:bodyPr wrap="square" rtlCol="0">
            <a:spAutoFit/>
          </a:bodyPr>
          <a:lstStyle/>
          <a:p>
            <a:r>
              <a:rPr lang="en-GB" b="1" dirty="0" smtClean="0">
                <a:solidFill>
                  <a:srgbClr val="0070C0"/>
                </a:solidFill>
              </a:rPr>
              <a:t>Note : Convert thicknesses to </a:t>
            </a:r>
            <a:r>
              <a:rPr lang="en-GB" b="1" u="sng" dirty="0" smtClean="0">
                <a:solidFill>
                  <a:srgbClr val="0070C0"/>
                </a:solidFill>
              </a:rPr>
              <a:t>Metres</a:t>
            </a:r>
            <a:endParaRPr lang="en-GB" b="1" u="sng" dirty="0">
              <a:solidFill>
                <a:srgbClr val="0070C0"/>
              </a:solidFill>
            </a:endParaRPr>
          </a:p>
        </p:txBody>
      </p:sp>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0" y="228600"/>
            <a:ext cx="6019800" cy="584775"/>
          </a:xfrm>
          <a:prstGeom prst="rect">
            <a:avLst/>
          </a:prstGeom>
          <a:noFill/>
        </p:spPr>
        <p:txBody>
          <a:bodyPr wrap="square" rtlCol="0">
            <a:spAutoFit/>
          </a:bodyPr>
          <a:lstStyle/>
          <a:p>
            <a:r>
              <a:rPr lang="en-US" sz="3200" b="1" dirty="0" smtClean="0"/>
              <a:t>Answer</a:t>
            </a:r>
            <a:endParaRPr lang="en-US" sz="3200" b="1" dirty="0"/>
          </a:p>
        </p:txBody>
      </p:sp>
      <p:sp>
        <p:nvSpPr>
          <p:cNvPr id="3" name="Rectangle 2"/>
          <p:cNvSpPr/>
          <p:nvPr/>
        </p:nvSpPr>
        <p:spPr>
          <a:xfrm>
            <a:off x="533400" y="762000"/>
            <a:ext cx="8085740" cy="1200329"/>
          </a:xfrm>
          <a:prstGeom prst="rect">
            <a:avLst/>
          </a:prstGeom>
        </p:spPr>
        <p:txBody>
          <a:bodyPr wrap="none">
            <a:spAutoFit/>
          </a:bodyPr>
          <a:lstStyle/>
          <a:p>
            <a:r>
              <a:rPr lang="en-US" dirty="0" smtClean="0"/>
              <a:t>Step 2	Tabulate all information and where necessary, calculate thermal resistance</a:t>
            </a:r>
          </a:p>
          <a:p>
            <a:r>
              <a:rPr lang="en-US" dirty="0" smtClean="0"/>
              <a:t>	using formula </a:t>
            </a:r>
            <a:r>
              <a:rPr lang="en-US" i="1" dirty="0" smtClean="0"/>
              <a:t>R</a:t>
            </a:r>
            <a:r>
              <a:rPr lang="en-US" dirty="0" smtClean="0"/>
              <a:t> = </a:t>
            </a:r>
            <a:r>
              <a:rPr lang="en-US" i="1" dirty="0" smtClean="0"/>
              <a:t>d</a:t>
            </a:r>
            <a:r>
              <a:rPr lang="en-US" dirty="0" smtClean="0"/>
              <a:t>/</a:t>
            </a:r>
            <a:r>
              <a:rPr lang="en-US" b="1" dirty="0" smtClean="0">
                <a:solidFill>
                  <a:srgbClr val="0070C0"/>
                </a:solidFill>
                <a:latin typeface="Symbol" pitchFamily="18" charset="2"/>
              </a:rPr>
              <a:t> </a:t>
            </a:r>
            <a:r>
              <a:rPr lang="en-US" dirty="0" smtClean="0">
                <a:latin typeface="Symbol" pitchFamily="18" charset="2"/>
              </a:rPr>
              <a:t>l</a:t>
            </a:r>
          </a:p>
          <a:p>
            <a:endParaRPr lang="en-US" b="1" dirty="0" smtClean="0">
              <a:solidFill>
                <a:srgbClr val="0070C0"/>
              </a:solidFill>
              <a:latin typeface="Symbol" pitchFamily="18" charset="2"/>
            </a:endParaRPr>
          </a:p>
          <a:p>
            <a:endParaRPr lang="en-US" dirty="0"/>
          </a:p>
        </p:txBody>
      </p:sp>
      <p:graphicFrame>
        <p:nvGraphicFramePr>
          <p:cNvPr id="4" name="Table 3"/>
          <p:cNvGraphicFramePr>
            <a:graphicFrameLocks noGrp="1"/>
          </p:cNvGraphicFramePr>
          <p:nvPr/>
        </p:nvGraphicFramePr>
        <p:xfrm>
          <a:off x="381000" y="1600200"/>
          <a:ext cx="8534400" cy="4958080"/>
        </p:xfrm>
        <a:graphic>
          <a:graphicData uri="http://schemas.openxmlformats.org/drawingml/2006/table">
            <a:tbl>
              <a:tblPr firstRow="1" bandRow="1">
                <a:tableStyleId>{5C22544A-7EE6-4342-B048-85BDC9FD1C3A}</a:tableStyleId>
              </a:tblPr>
              <a:tblGrid>
                <a:gridCol w="1706880">
                  <a:extLst>
                    <a:ext uri="{9D8B030D-6E8A-4147-A177-3AD203B41FA5}">
                      <a16:colId xmlns:a16="http://schemas.microsoft.com/office/drawing/2014/main" val="20000"/>
                    </a:ext>
                  </a:extLst>
                </a:gridCol>
                <a:gridCol w="1706880">
                  <a:extLst>
                    <a:ext uri="{9D8B030D-6E8A-4147-A177-3AD203B41FA5}">
                      <a16:colId xmlns:a16="http://schemas.microsoft.com/office/drawing/2014/main" val="20001"/>
                    </a:ext>
                  </a:extLst>
                </a:gridCol>
                <a:gridCol w="1706880">
                  <a:extLst>
                    <a:ext uri="{9D8B030D-6E8A-4147-A177-3AD203B41FA5}">
                      <a16:colId xmlns:a16="http://schemas.microsoft.com/office/drawing/2014/main" val="20002"/>
                    </a:ext>
                  </a:extLst>
                </a:gridCol>
                <a:gridCol w="2024438">
                  <a:extLst>
                    <a:ext uri="{9D8B030D-6E8A-4147-A177-3AD203B41FA5}">
                      <a16:colId xmlns:a16="http://schemas.microsoft.com/office/drawing/2014/main" val="20003"/>
                    </a:ext>
                  </a:extLst>
                </a:gridCol>
                <a:gridCol w="1389322">
                  <a:extLst>
                    <a:ext uri="{9D8B030D-6E8A-4147-A177-3AD203B41FA5}">
                      <a16:colId xmlns:a16="http://schemas.microsoft.com/office/drawing/2014/main" val="20004"/>
                    </a:ext>
                  </a:extLst>
                </a:gridCol>
              </a:tblGrid>
              <a:tr h="370840">
                <a:tc>
                  <a:txBody>
                    <a:bodyPr/>
                    <a:lstStyle/>
                    <a:p>
                      <a:endParaRPr lang="en-US" dirty="0"/>
                    </a:p>
                  </a:txBody>
                  <a:tcPr/>
                </a:tc>
                <a:tc>
                  <a:txBody>
                    <a:bodyPr/>
                    <a:lstStyle/>
                    <a:p>
                      <a:pPr algn="ctr"/>
                      <a:r>
                        <a:rPr lang="en-US" dirty="0" smtClean="0"/>
                        <a:t>Thickness Layer </a:t>
                      </a:r>
                      <a:r>
                        <a:rPr lang="en-US" i="1" dirty="0" smtClean="0"/>
                        <a:t>d</a:t>
                      </a:r>
                    </a:p>
                    <a:p>
                      <a:pPr algn="ctr"/>
                      <a:r>
                        <a:rPr lang="en-US" dirty="0" smtClean="0"/>
                        <a:t>(m)</a:t>
                      </a:r>
                      <a:endParaRPr lang="en-US"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dirty="0" smtClean="0"/>
                        <a:t>Thermal conductivity  </a:t>
                      </a:r>
                      <a:r>
                        <a:rPr lang="en-US" dirty="0" smtClean="0">
                          <a:latin typeface="Symbol" pitchFamily="18" charset="2"/>
                        </a:rPr>
                        <a:t>l</a:t>
                      </a:r>
                      <a:endParaRPr lang="en-US" dirty="0" smtClean="0"/>
                    </a:p>
                    <a:p>
                      <a:pPr algn="ctr"/>
                      <a:r>
                        <a:rPr lang="en-US" dirty="0" smtClean="0"/>
                        <a:t>(W/m K)</a:t>
                      </a:r>
                      <a:endParaRPr lang="en-US" dirty="0"/>
                    </a:p>
                  </a:txBody>
                  <a:tcPr/>
                </a:tc>
                <a:tc>
                  <a:txBody>
                    <a:bodyPr/>
                    <a:lstStyle/>
                    <a:p>
                      <a:pPr algn="ctr"/>
                      <a:r>
                        <a:rPr lang="en-US" i="1" dirty="0" smtClean="0"/>
                        <a:t>R</a:t>
                      </a:r>
                      <a:r>
                        <a:rPr lang="en-US" dirty="0" smtClean="0"/>
                        <a:t> = </a:t>
                      </a:r>
                      <a:r>
                        <a:rPr lang="en-US" i="1" dirty="0" smtClean="0"/>
                        <a:t>d</a:t>
                      </a:r>
                      <a:r>
                        <a:rPr lang="en-US" dirty="0" smtClean="0"/>
                        <a:t>/</a:t>
                      </a:r>
                      <a:r>
                        <a:rPr lang="en-US" b="1" dirty="0" smtClean="0">
                          <a:solidFill>
                            <a:srgbClr val="0070C0"/>
                          </a:solidFill>
                          <a:latin typeface="Symbol" pitchFamily="18" charset="2"/>
                        </a:rPr>
                        <a:t> </a:t>
                      </a:r>
                      <a:r>
                        <a:rPr lang="en-US" dirty="0" smtClean="0">
                          <a:latin typeface="Symbol" pitchFamily="18" charset="2"/>
                        </a:rPr>
                        <a:t>l</a:t>
                      </a:r>
                    </a:p>
                    <a:p>
                      <a:pPr marL="0" marR="0" indent="0" algn="ctr" defTabSz="914400" rtl="0" eaLnBrk="1" fontAlgn="auto" latinLnBrk="0" hangingPunct="1">
                        <a:lnSpc>
                          <a:spcPct val="100000"/>
                        </a:lnSpc>
                        <a:spcBef>
                          <a:spcPts val="0"/>
                        </a:spcBef>
                        <a:spcAft>
                          <a:spcPts val="0"/>
                        </a:spcAft>
                        <a:buClrTx/>
                        <a:buSzTx/>
                        <a:buFontTx/>
                        <a:buNone/>
                        <a:tabLst/>
                        <a:defRPr/>
                      </a:pPr>
                      <a:r>
                        <a:rPr lang="en-US" dirty="0" smtClean="0"/>
                        <a:t>(m</a:t>
                      </a:r>
                      <a:r>
                        <a:rPr lang="en-US" baseline="30000" dirty="0" smtClean="0"/>
                        <a:t>2 </a:t>
                      </a:r>
                      <a:r>
                        <a:rPr lang="en-US" dirty="0" smtClean="0"/>
                        <a:t>K/W)</a:t>
                      </a:r>
                    </a:p>
                    <a:p>
                      <a:pPr algn="ctr"/>
                      <a:endParaRPr lang="en-US" dirty="0"/>
                    </a:p>
                  </a:txBody>
                  <a:tcPr/>
                </a:tc>
                <a:tc>
                  <a:txBody>
                    <a:bodyPr/>
                    <a:lstStyle/>
                    <a:p>
                      <a:r>
                        <a:rPr lang="en-US" dirty="0" smtClean="0"/>
                        <a:t>Resistance </a:t>
                      </a:r>
                      <a:r>
                        <a:rPr lang="en-US" i="1" dirty="0" smtClean="0"/>
                        <a:t>R</a:t>
                      </a:r>
                    </a:p>
                    <a:p>
                      <a:r>
                        <a:rPr lang="en-US" dirty="0" smtClean="0"/>
                        <a:t>(m</a:t>
                      </a:r>
                      <a:r>
                        <a:rPr lang="en-US" baseline="30000" dirty="0" smtClean="0"/>
                        <a:t>2 </a:t>
                      </a:r>
                      <a:r>
                        <a:rPr lang="en-US" dirty="0" smtClean="0"/>
                        <a:t>K/W)</a:t>
                      </a:r>
                      <a:endParaRPr lang="en-US" dirty="0"/>
                    </a:p>
                  </a:txBody>
                  <a:tcPr/>
                </a:tc>
                <a:extLst>
                  <a:ext uri="{0D108BD9-81ED-4DB2-BD59-A6C34878D82A}">
                    <a16:rowId xmlns:a16="http://schemas.microsoft.com/office/drawing/2014/main" val="10000"/>
                  </a:ext>
                </a:extLst>
              </a:tr>
              <a:tr h="370840">
                <a:tc>
                  <a:txBody>
                    <a:bodyPr/>
                    <a:lstStyle/>
                    <a:p>
                      <a:r>
                        <a:rPr lang="en-US" dirty="0" smtClean="0"/>
                        <a:t>Internal surface</a:t>
                      </a:r>
                      <a:endParaRPr lang="en-US" dirty="0"/>
                    </a:p>
                  </a:txBody>
                  <a:tcPr/>
                </a:tc>
                <a:tc>
                  <a:txBody>
                    <a:bodyPr/>
                    <a:lstStyle/>
                    <a:p>
                      <a:pPr algn="ctr"/>
                      <a:r>
                        <a:rPr lang="en-US" dirty="0" smtClean="0"/>
                        <a:t>n/a</a:t>
                      </a:r>
                      <a:endParaRPr lang="en-US" dirty="0"/>
                    </a:p>
                  </a:txBody>
                  <a:tcPr/>
                </a:tc>
                <a:tc>
                  <a:txBody>
                    <a:bodyPr/>
                    <a:lstStyle/>
                    <a:p>
                      <a:pPr algn="ctr"/>
                      <a:r>
                        <a:rPr lang="en-US" dirty="0" smtClean="0"/>
                        <a:t>n/a</a:t>
                      </a:r>
                      <a:endParaRPr lang="en-US" dirty="0"/>
                    </a:p>
                  </a:txBody>
                  <a:tcPr/>
                </a:tc>
                <a:tc>
                  <a:txBody>
                    <a:bodyPr/>
                    <a:lstStyle/>
                    <a:p>
                      <a:pPr algn="ctr"/>
                      <a:r>
                        <a:rPr lang="en-US" dirty="0" smtClean="0"/>
                        <a:t>Standard</a:t>
                      </a:r>
                      <a:endParaRPr lang="en-US" dirty="0"/>
                    </a:p>
                  </a:txBody>
                  <a:tcPr/>
                </a:tc>
                <a:tc>
                  <a:txBody>
                    <a:bodyPr/>
                    <a:lstStyle/>
                    <a:p>
                      <a:pPr algn="ctr"/>
                      <a:r>
                        <a:rPr lang="en-US" dirty="0" smtClean="0"/>
                        <a:t>0.120</a:t>
                      </a:r>
                      <a:endParaRPr lang="en-US" dirty="0"/>
                    </a:p>
                  </a:txBody>
                  <a:tcPr/>
                </a:tc>
                <a:extLst>
                  <a:ext uri="{0D108BD9-81ED-4DB2-BD59-A6C34878D82A}">
                    <a16:rowId xmlns:a16="http://schemas.microsoft.com/office/drawing/2014/main" val="10001"/>
                  </a:ext>
                </a:extLst>
              </a:tr>
              <a:tr h="370840">
                <a:tc>
                  <a:txBody>
                    <a:bodyPr/>
                    <a:lstStyle/>
                    <a:p>
                      <a:r>
                        <a:rPr lang="en-US" dirty="0" smtClean="0"/>
                        <a:t>Lightweight plaster</a:t>
                      </a:r>
                      <a:endParaRPr lang="en-US" dirty="0"/>
                    </a:p>
                  </a:txBody>
                  <a:tcPr/>
                </a:tc>
                <a:tc>
                  <a:txBody>
                    <a:bodyPr/>
                    <a:lstStyle/>
                    <a:p>
                      <a:pPr algn="ctr"/>
                      <a:r>
                        <a:rPr lang="en-US" dirty="0" smtClean="0"/>
                        <a:t>0.015</a:t>
                      </a:r>
                      <a:endParaRPr lang="en-US" dirty="0"/>
                    </a:p>
                  </a:txBody>
                  <a:tcPr/>
                </a:tc>
                <a:tc>
                  <a:txBody>
                    <a:bodyPr/>
                    <a:lstStyle/>
                    <a:p>
                      <a:pPr algn="ctr"/>
                      <a:r>
                        <a:rPr lang="en-US" dirty="0" smtClean="0"/>
                        <a:t>0.18</a:t>
                      </a:r>
                      <a:endParaRPr lang="en-US" dirty="0"/>
                    </a:p>
                  </a:txBody>
                  <a:tcPr/>
                </a:tc>
                <a:tc>
                  <a:txBody>
                    <a:bodyPr/>
                    <a:lstStyle/>
                    <a:p>
                      <a:pPr algn="ctr"/>
                      <a:r>
                        <a:rPr lang="en-US" dirty="0" smtClean="0"/>
                        <a:t>0.015 / 0.18</a:t>
                      </a:r>
                      <a:endParaRPr lang="en-US" dirty="0"/>
                    </a:p>
                  </a:txBody>
                  <a:tcPr/>
                </a:tc>
                <a:tc>
                  <a:txBody>
                    <a:bodyPr/>
                    <a:lstStyle/>
                    <a:p>
                      <a:pPr algn="ctr"/>
                      <a:r>
                        <a:rPr lang="en-US" dirty="0" smtClean="0"/>
                        <a:t>0.083</a:t>
                      </a:r>
                      <a:endParaRPr lang="en-US" dirty="0"/>
                    </a:p>
                  </a:txBody>
                  <a:tcPr/>
                </a:tc>
                <a:extLst>
                  <a:ext uri="{0D108BD9-81ED-4DB2-BD59-A6C34878D82A}">
                    <a16:rowId xmlns:a16="http://schemas.microsoft.com/office/drawing/2014/main" val="10002"/>
                  </a:ext>
                </a:extLst>
              </a:tr>
              <a:tr h="370840">
                <a:tc>
                  <a:txBody>
                    <a:bodyPr/>
                    <a:lstStyle/>
                    <a:p>
                      <a:r>
                        <a:rPr lang="en-US" dirty="0" smtClean="0"/>
                        <a:t>Aerated</a:t>
                      </a:r>
                      <a:r>
                        <a:rPr lang="en-US" baseline="0" dirty="0" smtClean="0"/>
                        <a:t> concrete block</a:t>
                      </a:r>
                      <a:endParaRPr lang="en-US" dirty="0"/>
                    </a:p>
                  </a:txBody>
                  <a:tcPr/>
                </a:tc>
                <a:tc>
                  <a:txBody>
                    <a:bodyPr/>
                    <a:lstStyle/>
                    <a:p>
                      <a:pPr algn="ctr"/>
                      <a:r>
                        <a:rPr lang="en-US" dirty="0" smtClean="0"/>
                        <a:t>0.115</a:t>
                      </a:r>
                      <a:endParaRPr lang="en-US" dirty="0"/>
                    </a:p>
                  </a:txBody>
                  <a:tcPr/>
                </a:tc>
                <a:tc>
                  <a:txBody>
                    <a:bodyPr/>
                    <a:lstStyle/>
                    <a:p>
                      <a:pPr algn="ctr"/>
                      <a:r>
                        <a:rPr lang="en-US" dirty="0" smtClean="0"/>
                        <a:t>0.11</a:t>
                      </a:r>
                      <a:endParaRPr lang="en-US" dirty="0"/>
                    </a:p>
                  </a:txBody>
                  <a:tcPr/>
                </a:tc>
                <a:tc>
                  <a:txBody>
                    <a:bodyPr/>
                    <a:lstStyle/>
                    <a:p>
                      <a:pPr algn="ctr"/>
                      <a:r>
                        <a:rPr lang="en-US" dirty="0" smtClean="0"/>
                        <a:t>0.115 / 0.11</a:t>
                      </a:r>
                      <a:endParaRPr lang="en-US" dirty="0"/>
                    </a:p>
                  </a:txBody>
                  <a:tcPr/>
                </a:tc>
                <a:tc>
                  <a:txBody>
                    <a:bodyPr/>
                    <a:lstStyle/>
                    <a:p>
                      <a:pPr algn="ctr"/>
                      <a:r>
                        <a:rPr lang="en-US" dirty="0" smtClean="0"/>
                        <a:t>1.045</a:t>
                      </a:r>
                      <a:endParaRPr lang="en-US" dirty="0"/>
                    </a:p>
                  </a:txBody>
                  <a:tcPr/>
                </a:tc>
                <a:extLst>
                  <a:ext uri="{0D108BD9-81ED-4DB2-BD59-A6C34878D82A}">
                    <a16:rowId xmlns:a16="http://schemas.microsoft.com/office/drawing/2014/main" val="10003"/>
                  </a:ext>
                </a:extLst>
              </a:tr>
              <a:tr h="370840">
                <a:tc>
                  <a:txBody>
                    <a:bodyPr/>
                    <a:lstStyle/>
                    <a:p>
                      <a:r>
                        <a:rPr lang="en-US" dirty="0" smtClean="0"/>
                        <a:t>Polyurethane insulation board</a:t>
                      </a:r>
                      <a:endParaRPr lang="en-US" dirty="0"/>
                    </a:p>
                  </a:txBody>
                  <a:tcPr/>
                </a:tc>
                <a:tc>
                  <a:txBody>
                    <a:bodyPr/>
                    <a:lstStyle/>
                    <a:p>
                      <a:pPr algn="ctr"/>
                      <a:r>
                        <a:rPr lang="en-US" dirty="0" smtClean="0"/>
                        <a:t>0.040</a:t>
                      </a:r>
                      <a:endParaRPr lang="en-US" dirty="0"/>
                    </a:p>
                  </a:txBody>
                  <a:tcPr/>
                </a:tc>
                <a:tc>
                  <a:txBody>
                    <a:bodyPr/>
                    <a:lstStyle/>
                    <a:p>
                      <a:pPr algn="ctr"/>
                      <a:r>
                        <a:rPr lang="en-US" dirty="0" smtClean="0"/>
                        <a:t>0.025</a:t>
                      </a:r>
                      <a:endParaRPr lang="en-US" dirty="0"/>
                    </a:p>
                  </a:txBody>
                  <a:tcPr/>
                </a:tc>
                <a:tc>
                  <a:txBody>
                    <a:bodyPr/>
                    <a:lstStyle/>
                    <a:p>
                      <a:pPr algn="ctr"/>
                      <a:r>
                        <a:rPr lang="en-US" dirty="0" smtClean="0"/>
                        <a:t>0.040 / 0.025</a:t>
                      </a:r>
                      <a:endParaRPr lang="en-US" dirty="0"/>
                    </a:p>
                  </a:txBody>
                  <a:tcPr/>
                </a:tc>
                <a:tc>
                  <a:txBody>
                    <a:bodyPr/>
                    <a:lstStyle/>
                    <a:p>
                      <a:pPr algn="ctr"/>
                      <a:r>
                        <a:rPr lang="en-US" dirty="0" smtClean="0"/>
                        <a:t>1.600</a:t>
                      </a:r>
                      <a:endParaRPr lang="en-US" dirty="0"/>
                    </a:p>
                  </a:txBody>
                  <a:tcPr/>
                </a:tc>
                <a:extLst>
                  <a:ext uri="{0D108BD9-81ED-4DB2-BD59-A6C34878D82A}">
                    <a16:rowId xmlns:a16="http://schemas.microsoft.com/office/drawing/2014/main" val="10004"/>
                  </a:ext>
                </a:extLst>
              </a:tr>
              <a:tr h="370840">
                <a:tc>
                  <a:txBody>
                    <a:bodyPr/>
                    <a:lstStyle/>
                    <a:p>
                      <a:r>
                        <a:rPr lang="en-US" dirty="0" smtClean="0"/>
                        <a:t>Clear cavity</a:t>
                      </a:r>
                      <a:endParaRPr lang="en-US" dirty="0"/>
                    </a:p>
                  </a:txBody>
                  <a:tcPr/>
                </a:tc>
                <a:tc>
                  <a:txBody>
                    <a:bodyPr/>
                    <a:lstStyle/>
                    <a:p>
                      <a:pPr algn="ctr"/>
                      <a:r>
                        <a:rPr lang="en-US" dirty="0" smtClean="0"/>
                        <a:t>0.050</a:t>
                      </a:r>
                      <a:endParaRPr lang="en-US" dirty="0"/>
                    </a:p>
                  </a:txBody>
                  <a:tcPr/>
                </a:tc>
                <a:tc>
                  <a:txBody>
                    <a:bodyPr/>
                    <a:lstStyle/>
                    <a:p>
                      <a:pPr algn="ctr"/>
                      <a:r>
                        <a:rPr lang="en-US" dirty="0" smtClean="0"/>
                        <a:t>n/a</a:t>
                      </a:r>
                      <a:endParaRPr lang="en-US" dirty="0"/>
                    </a:p>
                  </a:txBody>
                  <a:tcPr/>
                </a:tc>
                <a:tc>
                  <a:txBody>
                    <a:bodyPr/>
                    <a:lstStyle/>
                    <a:p>
                      <a:pPr algn="ctr"/>
                      <a:r>
                        <a:rPr lang="en-US" dirty="0" smtClean="0"/>
                        <a:t>Standard</a:t>
                      </a:r>
                      <a:endParaRPr lang="en-US" dirty="0"/>
                    </a:p>
                  </a:txBody>
                  <a:tcPr/>
                </a:tc>
                <a:tc>
                  <a:txBody>
                    <a:bodyPr/>
                    <a:lstStyle/>
                    <a:p>
                      <a:pPr algn="ctr"/>
                      <a:r>
                        <a:rPr lang="en-US" dirty="0" smtClean="0"/>
                        <a:t>0.180</a:t>
                      </a:r>
                      <a:endParaRPr lang="en-US" dirty="0"/>
                    </a:p>
                  </a:txBody>
                  <a:tcPr/>
                </a:tc>
                <a:extLst>
                  <a:ext uri="{0D108BD9-81ED-4DB2-BD59-A6C34878D82A}">
                    <a16:rowId xmlns:a16="http://schemas.microsoft.com/office/drawing/2014/main" val="10005"/>
                  </a:ext>
                </a:extLst>
              </a:tr>
              <a:tr h="484728">
                <a:tc>
                  <a:txBody>
                    <a:bodyPr/>
                    <a:lstStyle/>
                    <a:p>
                      <a:r>
                        <a:rPr lang="en-US" dirty="0" smtClean="0"/>
                        <a:t>Exposed brickwork</a:t>
                      </a:r>
                      <a:endParaRPr lang="en-US" dirty="0"/>
                    </a:p>
                  </a:txBody>
                  <a:tcPr/>
                </a:tc>
                <a:tc>
                  <a:txBody>
                    <a:bodyPr/>
                    <a:lstStyle/>
                    <a:p>
                      <a:pPr algn="ctr"/>
                      <a:r>
                        <a:rPr lang="en-US" dirty="0" smtClean="0"/>
                        <a:t>0.103</a:t>
                      </a:r>
                      <a:endParaRPr lang="en-US" dirty="0"/>
                    </a:p>
                  </a:txBody>
                  <a:tcPr/>
                </a:tc>
                <a:tc>
                  <a:txBody>
                    <a:bodyPr/>
                    <a:lstStyle/>
                    <a:p>
                      <a:pPr algn="ctr"/>
                      <a:r>
                        <a:rPr lang="en-US" dirty="0" smtClean="0"/>
                        <a:t>0.77</a:t>
                      </a:r>
                      <a:endParaRPr lang="en-US" dirty="0"/>
                    </a:p>
                  </a:txBody>
                  <a:tcPr/>
                </a:tc>
                <a:tc>
                  <a:txBody>
                    <a:bodyPr/>
                    <a:lstStyle/>
                    <a:p>
                      <a:pPr algn="ctr"/>
                      <a:r>
                        <a:rPr lang="en-US" dirty="0" smtClean="0"/>
                        <a:t>0.103 / 0.77</a:t>
                      </a:r>
                      <a:endParaRPr lang="en-US" dirty="0"/>
                    </a:p>
                  </a:txBody>
                  <a:tcPr/>
                </a:tc>
                <a:tc>
                  <a:txBody>
                    <a:bodyPr/>
                    <a:lstStyle/>
                    <a:p>
                      <a:pPr algn="ctr"/>
                      <a:r>
                        <a:rPr lang="en-US" dirty="0" smtClean="0"/>
                        <a:t>0.133</a:t>
                      </a:r>
                      <a:endParaRPr lang="en-US" dirty="0"/>
                    </a:p>
                  </a:txBody>
                  <a:tcPr/>
                </a:tc>
                <a:extLst>
                  <a:ext uri="{0D108BD9-81ED-4DB2-BD59-A6C34878D82A}">
                    <a16:rowId xmlns:a16="http://schemas.microsoft.com/office/drawing/2014/main" val="10006"/>
                  </a:ext>
                </a:extLst>
              </a:tr>
              <a:tr h="370840">
                <a:tc>
                  <a:txBody>
                    <a:bodyPr/>
                    <a:lstStyle/>
                    <a:p>
                      <a:r>
                        <a:rPr lang="en-US" dirty="0" smtClean="0"/>
                        <a:t>External surface</a:t>
                      </a:r>
                      <a:endParaRPr lang="en-US" dirty="0"/>
                    </a:p>
                  </a:txBody>
                  <a:tcPr/>
                </a:tc>
                <a:tc>
                  <a:txBody>
                    <a:bodyPr/>
                    <a:lstStyle/>
                    <a:p>
                      <a:pPr algn="ctr"/>
                      <a:r>
                        <a:rPr lang="en-US" dirty="0" smtClean="0"/>
                        <a:t>n/a</a:t>
                      </a:r>
                      <a:endParaRPr lang="en-US" dirty="0"/>
                    </a:p>
                  </a:txBody>
                  <a:tcPr/>
                </a:tc>
                <a:tc>
                  <a:txBody>
                    <a:bodyPr/>
                    <a:lstStyle/>
                    <a:p>
                      <a:pPr algn="ctr"/>
                      <a:r>
                        <a:rPr lang="en-US" dirty="0" smtClean="0"/>
                        <a:t>n/a</a:t>
                      </a:r>
                      <a:endParaRPr lang="en-US" dirty="0"/>
                    </a:p>
                  </a:txBody>
                  <a:tcPr/>
                </a:tc>
                <a:tc>
                  <a:txBody>
                    <a:bodyPr/>
                    <a:lstStyle/>
                    <a:p>
                      <a:pPr algn="ctr"/>
                      <a:r>
                        <a:rPr lang="en-US" dirty="0" smtClean="0"/>
                        <a:t>Standard</a:t>
                      </a:r>
                      <a:endParaRPr lang="en-US" dirty="0"/>
                    </a:p>
                  </a:txBody>
                  <a:tcPr/>
                </a:tc>
                <a:tc>
                  <a:txBody>
                    <a:bodyPr/>
                    <a:lstStyle/>
                    <a:p>
                      <a:pPr algn="ctr"/>
                      <a:r>
                        <a:rPr lang="en-US" dirty="0" smtClean="0"/>
                        <a:t>0.060</a:t>
                      </a:r>
                      <a:endParaRPr lang="en-US" dirty="0"/>
                    </a:p>
                  </a:txBody>
                  <a:tcPr/>
                </a:tc>
                <a:extLst>
                  <a:ext uri="{0D108BD9-81ED-4DB2-BD59-A6C34878D82A}">
                    <a16:rowId xmlns:a16="http://schemas.microsoft.com/office/drawing/2014/main" val="10007"/>
                  </a:ext>
                </a:extLst>
              </a:tr>
              <a:tr h="370840">
                <a:tc>
                  <a:txBody>
                    <a:bodyPr/>
                    <a:lstStyle/>
                    <a:p>
                      <a:endParaRPr lang="en-US" dirty="0"/>
                    </a:p>
                  </a:txBody>
                  <a:tcPr/>
                </a:tc>
                <a:tc>
                  <a:txBody>
                    <a:bodyPr/>
                    <a:lstStyle/>
                    <a:p>
                      <a:pPr algn="ctr"/>
                      <a:endParaRPr lang="en-US" dirty="0"/>
                    </a:p>
                  </a:txBody>
                  <a:tcPr/>
                </a:tc>
                <a:tc>
                  <a:txBody>
                    <a:bodyPr/>
                    <a:lstStyle/>
                    <a:p>
                      <a:pPr algn="ctr"/>
                      <a:endParaRPr lang="en-US" dirty="0"/>
                    </a:p>
                  </a:txBody>
                  <a:tcPr/>
                </a:tc>
                <a:tc>
                  <a:txBody>
                    <a:bodyPr/>
                    <a:lstStyle/>
                    <a:p>
                      <a:pPr algn="ctr"/>
                      <a:r>
                        <a:rPr lang="en-US" dirty="0" smtClean="0"/>
                        <a:t>Total</a:t>
                      </a:r>
                      <a:r>
                        <a:rPr lang="en-US" baseline="0" dirty="0" smtClean="0"/>
                        <a:t> resistance R</a:t>
                      </a:r>
                      <a:r>
                        <a:rPr lang="en-US" baseline="-25000" dirty="0" smtClean="0"/>
                        <a:t>T</a:t>
                      </a:r>
                      <a:endParaRPr lang="en-US" baseline="-25000" dirty="0"/>
                    </a:p>
                  </a:txBody>
                  <a:tcPr/>
                </a:tc>
                <a:tc>
                  <a:txBody>
                    <a:bodyPr/>
                    <a:lstStyle/>
                    <a:p>
                      <a:pPr algn="ctr"/>
                      <a:r>
                        <a:rPr lang="en-US" dirty="0" smtClean="0"/>
                        <a:t>3.222</a:t>
                      </a:r>
                      <a:endParaRPr lang="en-US" dirty="0"/>
                    </a:p>
                  </a:txBody>
                  <a:tcPr/>
                </a:tc>
                <a:extLst>
                  <a:ext uri="{0D108BD9-81ED-4DB2-BD59-A6C34878D82A}">
                    <a16:rowId xmlns:a16="http://schemas.microsoft.com/office/drawing/2014/main" val="10008"/>
                  </a:ext>
                </a:extLst>
              </a:tr>
            </a:tbl>
          </a:graphicData>
        </a:graphic>
      </p:graphicFrame>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0" y="1066800"/>
            <a:ext cx="6821098" cy="3016210"/>
          </a:xfrm>
          <a:prstGeom prst="rect">
            <a:avLst/>
          </a:prstGeom>
        </p:spPr>
        <p:txBody>
          <a:bodyPr wrap="none">
            <a:spAutoFit/>
          </a:bodyPr>
          <a:lstStyle/>
          <a:p>
            <a:r>
              <a:rPr lang="en-US" b="1" dirty="0" smtClean="0"/>
              <a:t>Step 3 </a:t>
            </a:r>
            <a:r>
              <a:rPr lang="en-US" dirty="0" smtClean="0"/>
              <a:t>	Use the U-value formula  </a:t>
            </a:r>
          </a:p>
          <a:p>
            <a:endParaRPr lang="en-US" dirty="0" smtClean="0"/>
          </a:p>
          <a:p>
            <a:r>
              <a:rPr lang="en-US" dirty="0" smtClean="0"/>
              <a:t>	U = 1 / R</a:t>
            </a:r>
            <a:r>
              <a:rPr lang="en-US" baseline="-25000" dirty="0" smtClean="0"/>
              <a:t>T</a:t>
            </a:r>
          </a:p>
          <a:p>
            <a:r>
              <a:rPr lang="en-US" dirty="0" smtClean="0"/>
              <a:t>	U = 1 / 3.222</a:t>
            </a:r>
          </a:p>
          <a:p>
            <a:endParaRPr lang="en-US" dirty="0" smtClean="0"/>
          </a:p>
          <a:p>
            <a:endParaRPr lang="en-US" dirty="0" smtClean="0"/>
          </a:p>
          <a:p>
            <a:endParaRPr lang="en-US" dirty="0" smtClean="0"/>
          </a:p>
          <a:p>
            <a:r>
              <a:rPr lang="en-US" dirty="0" smtClean="0"/>
              <a:t>	</a:t>
            </a:r>
            <a:r>
              <a:rPr lang="en-US" sz="2400" dirty="0" smtClean="0"/>
              <a:t>U value for the whole wall = </a:t>
            </a:r>
            <a:r>
              <a:rPr lang="en-US" sz="2800" b="1" dirty="0" smtClean="0">
                <a:solidFill>
                  <a:srgbClr val="0070C0"/>
                </a:solidFill>
              </a:rPr>
              <a:t>0.310 W /m</a:t>
            </a:r>
            <a:r>
              <a:rPr lang="en-US" sz="2800" b="1" baseline="30000" dirty="0" smtClean="0">
                <a:solidFill>
                  <a:srgbClr val="0070C0"/>
                </a:solidFill>
              </a:rPr>
              <a:t>2</a:t>
            </a:r>
            <a:r>
              <a:rPr lang="en-US" sz="2800" b="1" dirty="0" smtClean="0">
                <a:solidFill>
                  <a:srgbClr val="0070C0"/>
                </a:solidFill>
              </a:rPr>
              <a:t> K</a:t>
            </a:r>
          </a:p>
          <a:p>
            <a:endParaRPr lang="en-US" dirty="0" smtClean="0"/>
          </a:p>
          <a:p>
            <a:endParaRPr lang="en-US" dirty="0"/>
          </a:p>
        </p:txBody>
      </p:sp>
      <p:sp>
        <p:nvSpPr>
          <p:cNvPr id="3" name="TextBox 2"/>
          <p:cNvSpPr txBox="1"/>
          <p:nvPr/>
        </p:nvSpPr>
        <p:spPr>
          <a:xfrm>
            <a:off x="457200" y="228600"/>
            <a:ext cx="6019800" cy="584775"/>
          </a:xfrm>
          <a:prstGeom prst="rect">
            <a:avLst/>
          </a:prstGeom>
          <a:noFill/>
        </p:spPr>
        <p:txBody>
          <a:bodyPr wrap="square" rtlCol="0">
            <a:spAutoFit/>
          </a:bodyPr>
          <a:lstStyle/>
          <a:p>
            <a:r>
              <a:rPr lang="en-US" sz="3200" b="1" dirty="0" smtClean="0"/>
              <a:t>Answer</a:t>
            </a:r>
            <a:endParaRPr lang="en-US" sz="3200" b="1" dirty="0"/>
          </a:p>
        </p:txBody>
      </p:sp>
      <p:sp>
        <p:nvSpPr>
          <p:cNvPr id="4" name="TextBox 3"/>
          <p:cNvSpPr txBox="1"/>
          <p:nvPr/>
        </p:nvSpPr>
        <p:spPr>
          <a:xfrm>
            <a:off x="1691680" y="4005064"/>
            <a:ext cx="5891418" cy="461665"/>
          </a:xfrm>
          <a:prstGeom prst="rect">
            <a:avLst/>
          </a:prstGeom>
          <a:noFill/>
        </p:spPr>
        <p:txBody>
          <a:bodyPr wrap="square" rtlCol="0">
            <a:spAutoFit/>
          </a:bodyPr>
          <a:lstStyle/>
          <a:p>
            <a:pPr algn="ctr"/>
            <a:r>
              <a:rPr lang="en-GB" sz="1200" dirty="0" smtClean="0"/>
              <a:t>The amount of heat energy that will flow through 1m</a:t>
            </a:r>
            <a:r>
              <a:rPr lang="en-GB" sz="1200" baseline="30000" dirty="0" smtClean="0"/>
              <a:t>2</a:t>
            </a:r>
            <a:r>
              <a:rPr lang="en-GB" sz="1200" dirty="0" smtClean="0"/>
              <a:t> of this composite wall when the temperature difference between the faces is 1 degree K.</a:t>
            </a:r>
            <a:endParaRPr lang="en-GB" sz="1200" dirty="0"/>
          </a:p>
        </p:txBody>
      </p:sp>
      <p:cxnSp>
        <p:nvCxnSpPr>
          <p:cNvPr id="6" name="Straight Arrow Connector 5"/>
          <p:cNvCxnSpPr/>
          <p:nvPr/>
        </p:nvCxnSpPr>
        <p:spPr>
          <a:xfrm>
            <a:off x="6300192" y="3501008"/>
            <a:ext cx="0" cy="504056"/>
          </a:xfrm>
          <a:prstGeom prst="straightConnector1">
            <a:avLst/>
          </a:prstGeom>
          <a:ln w="38100">
            <a:solidFill>
              <a:srgbClr val="0070C0"/>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304800"/>
            <a:ext cx="6019800" cy="584775"/>
          </a:xfrm>
          <a:prstGeom prst="rect">
            <a:avLst/>
          </a:prstGeom>
          <a:noFill/>
        </p:spPr>
        <p:txBody>
          <a:bodyPr wrap="square" rtlCol="0">
            <a:spAutoFit/>
          </a:bodyPr>
          <a:lstStyle/>
          <a:p>
            <a:r>
              <a:rPr lang="en-US" sz="3200" b="1" dirty="0" smtClean="0"/>
              <a:t> Example 4: Combining U values</a:t>
            </a:r>
            <a:endParaRPr lang="en-US" sz="3200" b="1" dirty="0"/>
          </a:p>
        </p:txBody>
      </p:sp>
      <p:sp>
        <p:nvSpPr>
          <p:cNvPr id="3" name="Rectangle 2"/>
          <p:cNvSpPr/>
          <p:nvPr/>
        </p:nvSpPr>
        <p:spPr>
          <a:xfrm>
            <a:off x="685800" y="1447800"/>
            <a:ext cx="6599820" cy="3908762"/>
          </a:xfrm>
          <a:prstGeom prst="rect">
            <a:avLst/>
          </a:prstGeom>
        </p:spPr>
        <p:txBody>
          <a:bodyPr wrap="none">
            <a:spAutoFit/>
          </a:bodyPr>
          <a:lstStyle/>
          <a:p>
            <a:r>
              <a:rPr lang="en-US" sz="3200" b="1" dirty="0" smtClean="0"/>
              <a:t>Average U Values</a:t>
            </a:r>
          </a:p>
          <a:p>
            <a:endParaRPr lang="en-US" b="1" dirty="0" smtClean="0"/>
          </a:p>
          <a:p>
            <a:r>
              <a:rPr lang="en-US" dirty="0" smtClean="0"/>
              <a:t>To calculate the average U values, the general formula is as follows :-</a:t>
            </a:r>
          </a:p>
          <a:p>
            <a:endParaRPr lang="en-US" dirty="0" smtClean="0"/>
          </a:p>
          <a:p>
            <a:r>
              <a:rPr lang="en-US" b="1" i="1" dirty="0" smtClean="0">
                <a:solidFill>
                  <a:srgbClr val="0070C0"/>
                </a:solidFill>
              </a:rPr>
              <a:t>U</a:t>
            </a:r>
            <a:r>
              <a:rPr lang="en-US" b="1" dirty="0" smtClean="0">
                <a:solidFill>
                  <a:srgbClr val="0070C0"/>
                </a:solidFill>
              </a:rPr>
              <a:t> (average) = (</a:t>
            </a:r>
            <a:r>
              <a:rPr lang="en-US" b="1" i="1" dirty="0" smtClean="0">
                <a:solidFill>
                  <a:srgbClr val="0070C0"/>
                </a:solidFill>
              </a:rPr>
              <a:t>A</a:t>
            </a:r>
            <a:r>
              <a:rPr lang="en-US" b="1" baseline="-25000" dirty="0" smtClean="0">
                <a:solidFill>
                  <a:srgbClr val="0070C0"/>
                </a:solidFill>
              </a:rPr>
              <a:t>1 </a:t>
            </a:r>
            <a:r>
              <a:rPr lang="en-US" b="1" dirty="0" smtClean="0">
                <a:solidFill>
                  <a:srgbClr val="0070C0"/>
                </a:solidFill>
              </a:rPr>
              <a:t>x </a:t>
            </a:r>
            <a:r>
              <a:rPr lang="en-US" b="1" i="1" dirty="0" smtClean="0">
                <a:solidFill>
                  <a:srgbClr val="0070C0"/>
                </a:solidFill>
              </a:rPr>
              <a:t>U</a:t>
            </a:r>
            <a:r>
              <a:rPr lang="en-US" b="1" baseline="-25000" dirty="0" smtClean="0">
                <a:solidFill>
                  <a:srgbClr val="0070C0"/>
                </a:solidFill>
              </a:rPr>
              <a:t>1</a:t>
            </a:r>
            <a:r>
              <a:rPr lang="en-US" b="1" dirty="0" smtClean="0">
                <a:solidFill>
                  <a:srgbClr val="0070C0"/>
                </a:solidFill>
              </a:rPr>
              <a:t>) + (</a:t>
            </a:r>
            <a:r>
              <a:rPr lang="en-US" b="1" i="1" dirty="0" smtClean="0">
                <a:solidFill>
                  <a:srgbClr val="0070C0"/>
                </a:solidFill>
              </a:rPr>
              <a:t>A</a:t>
            </a:r>
            <a:r>
              <a:rPr lang="en-US" b="1" baseline="-25000" dirty="0" smtClean="0">
                <a:solidFill>
                  <a:srgbClr val="0070C0"/>
                </a:solidFill>
              </a:rPr>
              <a:t>2 </a:t>
            </a:r>
            <a:r>
              <a:rPr lang="en-US" b="1" dirty="0" smtClean="0">
                <a:solidFill>
                  <a:srgbClr val="0070C0"/>
                </a:solidFill>
              </a:rPr>
              <a:t>x </a:t>
            </a:r>
            <a:r>
              <a:rPr lang="en-US" b="1" i="1" dirty="0" smtClean="0">
                <a:solidFill>
                  <a:srgbClr val="0070C0"/>
                </a:solidFill>
              </a:rPr>
              <a:t>U</a:t>
            </a:r>
            <a:r>
              <a:rPr lang="en-US" b="1" baseline="-25000" dirty="0" smtClean="0">
                <a:solidFill>
                  <a:srgbClr val="0070C0"/>
                </a:solidFill>
              </a:rPr>
              <a:t>2</a:t>
            </a:r>
            <a:r>
              <a:rPr lang="en-US" b="1" dirty="0" smtClean="0">
                <a:solidFill>
                  <a:srgbClr val="0070C0"/>
                </a:solidFill>
              </a:rPr>
              <a:t>) +……</a:t>
            </a:r>
          </a:p>
          <a:p>
            <a:endParaRPr lang="en-US" b="1" dirty="0" smtClean="0">
              <a:solidFill>
                <a:srgbClr val="0070C0"/>
              </a:solidFill>
            </a:endParaRPr>
          </a:p>
          <a:p>
            <a:r>
              <a:rPr lang="en-US" b="1" i="1" dirty="0" smtClean="0">
                <a:solidFill>
                  <a:srgbClr val="0070C0"/>
                </a:solidFill>
              </a:rPr>
              <a:t>	                   A</a:t>
            </a:r>
            <a:r>
              <a:rPr lang="en-US" b="1" baseline="-25000" dirty="0" smtClean="0">
                <a:solidFill>
                  <a:srgbClr val="0070C0"/>
                </a:solidFill>
              </a:rPr>
              <a:t>1</a:t>
            </a:r>
            <a:r>
              <a:rPr lang="en-US" b="1" dirty="0" smtClean="0">
                <a:solidFill>
                  <a:srgbClr val="0070C0"/>
                </a:solidFill>
              </a:rPr>
              <a:t> + </a:t>
            </a:r>
            <a:r>
              <a:rPr lang="en-US" b="1" i="1" dirty="0" smtClean="0">
                <a:solidFill>
                  <a:srgbClr val="0070C0"/>
                </a:solidFill>
              </a:rPr>
              <a:t>A</a:t>
            </a:r>
            <a:r>
              <a:rPr lang="en-US" b="1" baseline="-25000" dirty="0" smtClean="0">
                <a:solidFill>
                  <a:srgbClr val="0070C0"/>
                </a:solidFill>
              </a:rPr>
              <a:t>2 </a:t>
            </a:r>
            <a:r>
              <a:rPr lang="en-US" b="1" dirty="0" smtClean="0">
                <a:solidFill>
                  <a:srgbClr val="0070C0"/>
                </a:solidFill>
              </a:rPr>
              <a:t>+…</a:t>
            </a:r>
          </a:p>
          <a:p>
            <a:endParaRPr lang="en-US" dirty="0" smtClean="0"/>
          </a:p>
          <a:p>
            <a:r>
              <a:rPr lang="en-US" dirty="0" smtClean="0"/>
              <a:t>Where </a:t>
            </a:r>
            <a:r>
              <a:rPr lang="en-US" i="1" dirty="0" smtClean="0"/>
              <a:t>A</a:t>
            </a:r>
            <a:r>
              <a:rPr lang="en-US" baseline="-25000" dirty="0" smtClean="0"/>
              <a:t>1</a:t>
            </a:r>
            <a:r>
              <a:rPr lang="en-US" dirty="0" smtClean="0"/>
              <a:t> , </a:t>
            </a:r>
            <a:r>
              <a:rPr lang="en-US" i="1" dirty="0" smtClean="0"/>
              <a:t>A</a:t>
            </a:r>
            <a:r>
              <a:rPr lang="en-US" baseline="-25000" dirty="0" smtClean="0"/>
              <a:t>2</a:t>
            </a:r>
            <a:r>
              <a:rPr lang="en-US" dirty="0" smtClean="0"/>
              <a:t> etc are the areas with the </a:t>
            </a:r>
            <a:r>
              <a:rPr lang="en-US" i="1" dirty="0" smtClean="0"/>
              <a:t>U</a:t>
            </a:r>
            <a:r>
              <a:rPr lang="en-US" dirty="0" smtClean="0"/>
              <a:t> values </a:t>
            </a:r>
            <a:r>
              <a:rPr lang="en-US" i="1" dirty="0" smtClean="0"/>
              <a:t>U</a:t>
            </a:r>
            <a:r>
              <a:rPr lang="en-US" baseline="-25000" dirty="0" smtClean="0"/>
              <a:t>1</a:t>
            </a:r>
            <a:r>
              <a:rPr lang="en-US" dirty="0" smtClean="0"/>
              <a:t> ,</a:t>
            </a:r>
            <a:r>
              <a:rPr lang="en-US" i="1" dirty="0" smtClean="0"/>
              <a:t>U</a:t>
            </a:r>
            <a:r>
              <a:rPr lang="en-US" baseline="-25000" dirty="0" smtClean="0"/>
              <a:t>2</a:t>
            </a:r>
            <a:r>
              <a:rPr lang="en-US" dirty="0" smtClean="0"/>
              <a:t> etc</a:t>
            </a:r>
          </a:p>
          <a:p>
            <a:endParaRPr lang="en-US" dirty="0" smtClean="0"/>
          </a:p>
          <a:p>
            <a:r>
              <a:rPr lang="en-US" dirty="0" smtClean="0"/>
              <a:t>                           </a:t>
            </a:r>
          </a:p>
          <a:p>
            <a:endParaRPr lang="en-US" dirty="0" smtClean="0"/>
          </a:p>
          <a:p>
            <a:endParaRPr lang="en-US" dirty="0"/>
          </a:p>
        </p:txBody>
      </p:sp>
      <p:cxnSp>
        <p:nvCxnSpPr>
          <p:cNvPr id="5" name="Straight Connector 4"/>
          <p:cNvCxnSpPr/>
          <p:nvPr/>
        </p:nvCxnSpPr>
        <p:spPr>
          <a:xfrm>
            <a:off x="2267744" y="3212976"/>
            <a:ext cx="1447800" cy="1588"/>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304800"/>
            <a:ext cx="6019800" cy="584775"/>
          </a:xfrm>
          <a:prstGeom prst="rect">
            <a:avLst/>
          </a:prstGeom>
          <a:noFill/>
        </p:spPr>
        <p:txBody>
          <a:bodyPr wrap="square" rtlCol="0">
            <a:spAutoFit/>
          </a:bodyPr>
          <a:lstStyle/>
          <a:p>
            <a:r>
              <a:rPr lang="en-US" sz="3200" b="1" dirty="0" smtClean="0"/>
              <a:t>Example 4</a:t>
            </a:r>
            <a:endParaRPr lang="en-US" sz="3200" b="1" dirty="0"/>
          </a:p>
        </p:txBody>
      </p:sp>
      <p:sp>
        <p:nvSpPr>
          <p:cNvPr id="3" name="Rectangle 2"/>
          <p:cNvSpPr/>
          <p:nvPr/>
        </p:nvSpPr>
        <p:spPr>
          <a:xfrm>
            <a:off x="762000" y="1219200"/>
            <a:ext cx="7956217" cy="2308324"/>
          </a:xfrm>
          <a:prstGeom prst="rect">
            <a:avLst/>
          </a:prstGeom>
        </p:spPr>
        <p:txBody>
          <a:bodyPr wrap="none">
            <a:spAutoFit/>
          </a:bodyPr>
          <a:lstStyle/>
          <a:p>
            <a:r>
              <a:rPr lang="en-US" dirty="0" smtClean="0"/>
              <a:t>A 3 bedroom semi detached house has a total window area of 20m</a:t>
            </a:r>
            <a:r>
              <a:rPr lang="en-US" baseline="30000" dirty="0" smtClean="0"/>
              <a:t>2</a:t>
            </a:r>
            <a:r>
              <a:rPr lang="en-US" dirty="0" smtClean="0"/>
              <a:t> with a mixture</a:t>
            </a:r>
          </a:p>
          <a:p>
            <a:r>
              <a:rPr lang="en-US" dirty="0" smtClean="0"/>
              <a:t>of 16m</a:t>
            </a:r>
            <a:r>
              <a:rPr lang="en-US" baseline="30000" dirty="0" smtClean="0"/>
              <a:t>2</a:t>
            </a:r>
            <a:r>
              <a:rPr lang="en-US" dirty="0" smtClean="0"/>
              <a:t> double glazing and 4m</a:t>
            </a:r>
            <a:r>
              <a:rPr lang="en-US" baseline="30000" dirty="0" smtClean="0"/>
              <a:t>2</a:t>
            </a:r>
            <a:r>
              <a:rPr lang="en-US" dirty="0" smtClean="0"/>
              <a:t> single glazing, The </a:t>
            </a:r>
            <a:r>
              <a:rPr lang="en-US" i="1" dirty="0" smtClean="0"/>
              <a:t>U</a:t>
            </a:r>
            <a:r>
              <a:rPr lang="en-US" dirty="0" smtClean="0"/>
              <a:t> values are</a:t>
            </a:r>
          </a:p>
          <a:p>
            <a:endParaRPr lang="en-US" dirty="0" smtClean="0"/>
          </a:p>
          <a:p>
            <a:pPr lvl="1">
              <a:buFont typeface="Arial" pitchFamily="34" charset="0"/>
              <a:buChar char="•"/>
            </a:pPr>
            <a:r>
              <a:rPr lang="en-US" dirty="0" smtClean="0"/>
              <a:t> 1.8 W/m</a:t>
            </a:r>
            <a:r>
              <a:rPr lang="en-US" baseline="30000" dirty="0" smtClean="0"/>
              <a:t>2</a:t>
            </a:r>
            <a:r>
              <a:rPr lang="en-US" dirty="0" smtClean="0"/>
              <a:t> K for the double glazing</a:t>
            </a:r>
          </a:p>
          <a:p>
            <a:pPr lvl="1">
              <a:buFont typeface="Arial" pitchFamily="34" charset="0"/>
              <a:buChar char="•"/>
            </a:pPr>
            <a:r>
              <a:rPr lang="en-US" dirty="0" smtClean="0"/>
              <a:t> 2.8 W/m</a:t>
            </a:r>
            <a:r>
              <a:rPr lang="en-US" baseline="30000" dirty="0" smtClean="0"/>
              <a:t>2</a:t>
            </a:r>
            <a:r>
              <a:rPr lang="en-US" dirty="0" smtClean="0"/>
              <a:t> K for the single glazing</a:t>
            </a:r>
          </a:p>
          <a:p>
            <a:endParaRPr lang="en-US" dirty="0" smtClean="0"/>
          </a:p>
          <a:p>
            <a:r>
              <a:rPr lang="en-US" dirty="0" smtClean="0"/>
              <a:t>Calculate the average </a:t>
            </a:r>
            <a:r>
              <a:rPr lang="en-US" i="1" dirty="0" smtClean="0"/>
              <a:t>U</a:t>
            </a:r>
            <a:r>
              <a:rPr lang="en-US" dirty="0" smtClean="0"/>
              <a:t> value of the windows. </a:t>
            </a:r>
          </a:p>
          <a:p>
            <a:endParaRPr lang="en-US" dirty="0"/>
          </a:p>
        </p:txBody>
      </p:sp>
      <p:cxnSp>
        <p:nvCxnSpPr>
          <p:cNvPr id="6" name="Straight Connector 5"/>
          <p:cNvCxnSpPr/>
          <p:nvPr/>
        </p:nvCxnSpPr>
        <p:spPr>
          <a:xfrm>
            <a:off x="3131840" y="3717032"/>
            <a:ext cx="1295400" cy="1588"/>
          </a:xfrm>
          <a:prstGeom prst="line">
            <a:avLst/>
          </a:prstGeom>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899592" y="4725144"/>
            <a:ext cx="5112568" cy="923330"/>
          </a:xfrm>
          <a:prstGeom prst="rect">
            <a:avLst/>
          </a:prstGeom>
          <a:noFill/>
        </p:spPr>
        <p:txBody>
          <a:bodyPr wrap="square" rtlCol="0">
            <a:spAutoFit/>
          </a:bodyPr>
          <a:lstStyle/>
          <a:p>
            <a:r>
              <a:rPr lang="en-GB" dirty="0" smtClean="0"/>
              <a:t>Step 1 :  List your known values</a:t>
            </a:r>
          </a:p>
          <a:p>
            <a:endParaRPr lang="en-GB" dirty="0" smtClean="0"/>
          </a:p>
          <a:p>
            <a:r>
              <a:rPr lang="en-GB" dirty="0" smtClean="0"/>
              <a:t>Step 2 :  Substitute into the formula above</a:t>
            </a:r>
            <a:endParaRPr lang="en-GB" dirty="0"/>
          </a:p>
        </p:txBody>
      </p:sp>
      <p:sp>
        <p:nvSpPr>
          <p:cNvPr id="5" name="Rectangle 4"/>
          <p:cNvSpPr/>
          <p:nvPr/>
        </p:nvSpPr>
        <p:spPr>
          <a:xfrm>
            <a:off x="1493540" y="3256955"/>
            <a:ext cx="4572000" cy="923330"/>
          </a:xfrm>
          <a:prstGeom prst="rect">
            <a:avLst/>
          </a:prstGeom>
        </p:spPr>
        <p:txBody>
          <a:bodyPr>
            <a:spAutoFit/>
          </a:bodyPr>
          <a:lstStyle/>
          <a:p>
            <a:r>
              <a:rPr lang="en-US" b="1" i="1" dirty="0">
                <a:solidFill>
                  <a:srgbClr val="0070C0"/>
                </a:solidFill>
              </a:rPr>
              <a:t>U</a:t>
            </a:r>
            <a:r>
              <a:rPr lang="en-US" b="1" dirty="0">
                <a:solidFill>
                  <a:srgbClr val="0070C0"/>
                </a:solidFill>
              </a:rPr>
              <a:t> (average) = (</a:t>
            </a:r>
            <a:r>
              <a:rPr lang="en-US" b="1" i="1" dirty="0">
                <a:solidFill>
                  <a:srgbClr val="0070C0"/>
                </a:solidFill>
              </a:rPr>
              <a:t>A</a:t>
            </a:r>
            <a:r>
              <a:rPr lang="en-US" b="1" baseline="-25000" dirty="0">
                <a:solidFill>
                  <a:srgbClr val="0070C0"/>
                </a:solidFill>
              </a:rPr>
              <a:t>1</a:t>
            </a:r>
            <a:r>
              <a:rPr lang="en-US" b="1" dirty="0">
                <a:solidFill>
                  <a:srgbClr val="0070C0"/>
                </a:solidFill>
              </a:rPr>
              <a:t>x </a:t>
            </a:r>
            <a:r>
              <a:rPr lang="en-US" b="1" i="1" dirty="0">
                <a:solidFill>
                  <a:srgbClr val="0070C0"/>
                </a:solidFill>
              </a:rPr>
              <a:t>U</a:t>
            </a:r>
            <a:r>
              <a:rPr lang="en-US" b="1" baseline="-25000" dirty="0">
                <a:solidFill>
                  <a:srgbClr val="0070C0"/>
                </a:solidFill>
              </a:rPr>
              <a:t>1</a:t>
            </a:r>
            <a:r>
              <a:rPr lang="en-US" b="1" dirty="0">
                <a:solidFill>
                  <a:srgbClr val="0070C0"/>
                </a:solidFill>
              </a:rPr>
              <a:t>) + (</a:t>
            </a:r>
            <a:r>
              <a:rPr lang="en-US" b="1" i="1" dirty="0">
                <a:solidFill>
                  <a:srgbClr val="0070C0"/>
                </a:solidFill>
              </a:rPr>
              <a:t>A</a:t>
            </a:r>
            <a:r>
              <a:rPr lang="en-US" b="1" baseline="-25000" dirty="0">
                <a:solidFill>
                  <a:srgbClr val="0070C0"/>
                </a:solidFill>
              </a:rPr>
              <a:t>2 </a:t>
            </a:r>
            <a:r>
              <a:rPr lang="en-US" b="1" dirty="0">
                <a:solidFill>
                  <a:srgbClr val="0070C0"/>
                </a:solidFill>
              </a:rPr>
              <a:t>x </a:t>
            </a:r>
            <a:r>
              <a:rPr lang="en-US" b="1" i="1" dirty="0">
                <a:solidFill>
                  <a:srgbClr val="0070C0"/>
                </a:solidFill>
              </a:rPr>
              <a:t>U</a:t>
            </a:r>
            <a:r>
              <a:rPr lang="en-US" b="1" baseline="-25000" dirty="0">
                <a:solidFill>
                  <a:srgbClr val="0070C0"/>
                </a:solidFill>
              </a:rPr>
              <a:t>2</a:t>
            </a:r>
            <a:r>
              <a:rPr lang="en-US" b="1" dirty="0">
                <a:solidFill>
                  <a:srgbClr val="0070C0"/>
                </a:solidFill>
              </a:rPr>
              <a:t>) +……</a:t>
            </a:r>
          </a:p>
          <a:p>
            <a:endParaRPr lang="en-US" b="1" dirty="0">
              <a:solidFill>
                <a:srgbClr val="0070C0"/>
              </a:solidFill>
            </a:endParaRPr>
          </a:p>
          <a:p>
            <a:r>
              <a:rPr lang="en-US" b="1" i="1" dirty="0">
                <a:solidFill>
                  <a:srgbClr val="0070C0"/>
                </a:solidFill>
              </a:rPr>
              <a:t>	         </a:t>
            </a:r>
            <a:r>
              <a:rPr lang="en-US" b="1" i="1" dirty="0" smtClean="0">
                <a:solidFill>
                  <a:srgbClr val="0070C0"/>
                </a:solidFill>
              </a:rPr>
              <a:t>         </a:t>
            </a:r>
            <a:r>
              <a:rPr lang="en-US" b="1" i="1" dirty="0">
                <a:solidFill>
                  <a:srgbClr val="0070C0"/>
                </a:solidFill>
              </a:rPr>
              <a:t>A</a:t>
            </a:r>
            <a:r>
              <a:rPr lang="en-US" b="1" baseline="-25000" dirty="0">
                <a:solidFill>
                  <a:srgbClr val="0070C0"/>
                </a:solidFill>
              </a:rPr>
              <a:t>1</a:t>
            </a:r>
            <a:r>
              <a:rPr lang="en-US" b="1" dirty="0">
                <a:solidFill>
                  <a:srgbClr val="0070C0"/>
                </a:solidFill>
              </a:rPr>
              <a:t> + </a:t>
            </a:r>
            <a:r>
              <a:rPr lang="en-US" b="1" i="1" dirty="0">
                <a:solidFill>
                  <a:srgbClr val="0070C0"/>
                </a:solidFill>
              </a:rPr>
              <a:t>A</a:t>
            </a:r>
            <a:r>
              <a:rPr lang="en-US" b="1" baseline="-25000" dirty="0">
                <a:solidFill>
                  <a:srgbClr val="0070C0"/>
                </a:solidFill>
              </a:rPr>
              <a:t>2 </a:t>
            </a:r>
            <a:r>
              <a:rPr lang="en-US" b="1" dirty="0">
                <a:solidFill>
                  <a:srgbClr val="0070C0"/>
                </a:solidFill>
              </a:rPr>
              <a:t>+…</a:t>
            </a:r>
          </a:p>
        </p:txBody>
      </p:sp>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304800"/>
            <a:ext cx="6019800" cy="584775"/>
          </a:xfrm>
          <a:prstGeom prst="rect">
            <a:avLst/>
          </a:prstGeom>
          <a:noFill/>
        </p:spPr>
        <p:txBody>
          <a:bodyPr wrap="square" rtlCol="0">
            <a:spAutoFit/>
          </a:bodyPr>
          <a:lstStyle/>
          <a:p>
            <a:r>
              <a:rPr lang="en-US" sz="3200" b="1" dirty="0" smtClean="0"/>
              <a:t>Answer</a:t>
            </a:r>
            <a:endParaRPr lang="en-US" sz="3200" b="1" dirty="0"/>
          </a:p>
        </p:txBody>
      </p:sp>
      <p:sp>
        <p:nvSpPr>
          <p:cNvPr id="3" name="Rectangle 2"/>
          <p:cNvSpPr/>
          <p:nvPr/>
        </p:nvSpPr>
        <p:spPr>
          <a:xfrm>
            <a:off x="609600" y="838200"/>
            <a:ext cx="7956217" cy="2308324"/>
          </a:xfrm>
          <a:prstGeom prst="rect">
            <a:avLst/>
          </a:prstGeom>
        </p:spPr>
        <p:txBody>
          <a:bodyPr wrap="none">
            <a:spAutoFit/>
          </a:bodyPr>
          <a:lstStyle/>
          <a:p>
            <a:r>
              <a:rPr lang="en-US" dirty="0" smtClean="0"/>
              <a:t>A 3 bedroom semi detached house has a total window area of 20m</a:t>
            </a:r>
            <a:r>
              <a:rPr lang="en-US" baseline="30000" dirty="0" smtClean="0"/>
              <a:t>2</a:t>
            </a:r>
            <a:r>
              <a:rPr lang="en-US" dirty="0" smtClean="0"/>
              <a:t> with a mixture</a:t>
            </a:r>
          </a:p>
          <a:p>
            <a:r>
              <a:rPr lang="en-US" dirty="0" smtClean="0"/>
              <a:t>Of 16m</a:t>
            </a:r>
            <a:r>
              <a:rPr lang="en-US" baseline="30000" dirty="0" smtClean="0"/>
              <a:t>2</a:t>
            </a:r>
            <a:r>
              <a:rPr lang="en-US" dirty="0" smtClean="0"/>
              <a:t> double glazing and 4m</a:t>
            </a:r>
            <a:r>
              <a:rPr lang="en-US" baseline="30000" dirty="0" smtClean="0"/>
              <a:t>2</a:t>
            </a:r>
            <a:r>
              <a:rPr lang="en-US" dirty="0" smtClean="0"/>
              <a:t> single glazing, The </a:t>
            </a:r>
            <a:r>
              <a:rPr lang="en-US" i="1" dirty="0" smtClean="0"/>
              <a:t>U</a:t>
            </a:r>
            <a:r>
              <a:rPr lang="en-US" dirty="0" smtClean="0"/>
              <a:t> values are</a:t>
            </a:r>
          </a:p>
          <a:p>
            <a:endParaRPr lang="en-US" dirty="0" smtClean="0"/>
          </a:p>
          <a:p>
            <a:pPr lvl="1">
              <a:buFont typeface="Arial" pitchFamily="34" charset="0"/>
              <a:buChar char="•"/>
            </a:pPr>
            <a:r>
              <a:rPr lang="en-US" dirty="0" smtClean="0"/>
              <a:t> 1.8 W/m</a:t>
            </a:r>
            <a:r>
              <a:rPr lang="en-US" baseline="30000" dirty="0" smtClean="0"/>
              <a:t>2</a:t>
            </a:r>
            <a:r>
              <a:rPr lang="en-US" dirty="0" smtClean="0"/>
              <a:t> K for the double glazing</a:t>
            </a:r>
          </a:p>
          <a:p>
            <a:pPr lvl="1">
              <a:buFont typeface="Arial" pitchFamily="34" charset="0"/>
              <a:buChar char="•"/>
            </a:pPr>
            <a:r>
              <a:rPr lang="en-US" dirty="0" smtClean="0"/>
              <a:t> 2.8 W/m</a:t>
            </a:r>
            <a:r>
              <a:rPr lang="en-US" baseline="30000" dirty="0" smtClean="0"/>
              <a:t>2</a:t>
            </a:r>
            <a:r>
              <a:rPr lang="en-US" dirty="0" smtClean="0"/>
              <a:t> K for the single glazing</a:t>
            </a:r>
          </a:p>
          <a:p>
            <a:endParaRPr lang="en-US" dirty="0" smtClean="0"/>
          </a:p>
          <a:p>
            <a:r>
              <a:rPr lang="en-US" dirty="0" smtClean="0"/>
              <a:t>Calculate the average </a:t>
            </a:r>
            <a:r>
              <a:rPr lang="en-US" i="1" dirty="0" smtClean="0"/>
              <a:t>U</a:t>
            </a:r>
            <a:r>
              <a:rPr lang="en-US" dirty="0" smtClean="0"/>
              <a:t> values of the windows. </a:t>
            </a:r>
          </a:p>
          <a:p>
            <a:endParaRPr lang="en-US" dirty="0"/>
          </a:p>
        </p:txBody>
      </p:sp>
      <p:graphicFrame>
        <p:nvGraphicFramePr>
          <p:cNvPr id="8" name="Table 7"/>
          <p:cNvGraphicFramePr>
            <a:graphicFrameLocks noGrp="1"/>
          </p:cNvGraphicFramePr>
          <p:nvPr/>
        </p:nvGraphicFramePr>
        <p:xfrm>
          <a:off x="762000" y="2971800"/>
          <a:ext cx="6096000" cy="340360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r>
                        <a:rPr lang="en-US" dirty="0" smtClean="0"/>
                        <a:t>Step</a:t>
                      </a:r>
                      <a:endParaRPr lang="en-US" dirty="0"/>
                    </a:p>
                  </a:txBody>
                  <a:tcPr/>
                </a:tc>
                <a:tc>
                  <a:txBody>
                    <a:bodyPr/>
                    <a:lstStyle/>
                    <a:p>
                      <a:r>
                        <a:rPr lang="en-US" dirty="0" smtClean="0"/>
                        <a:t>Calculation</a:t>
                      </a:r>
                      <a:endParaRPr lang="en-US" dirty="0"/>
                    </a:p>
                  </a:txBody>
                  <a:tcPr/>
                </a:tc>
                <a:extLst>
                  <a:ext uri="{0D108BD9-81ED-4DB2-BD59-A6C34878D82A}">
                    <a16:rowId xmlns:a16="http://schemas.microsoft.com/office/drawing/2014/main" val="10000"/>
                  </a:ext>
                </a:extLst>
              </a:tr>
              <a:tr h="370840">
                <a:tc>
                  <a:txBody>
                    <a:bodyPr/>
                    <a:lstStyle/>
                    <a:p>
                      <a:r>
                        <a:rPr lang="en-US" dirty="0" smtClean="0"/>
                        <a:t>Known values</a:t>
                      </a:r>
                      <a:endParaRPr lang="en-US" dirty="0"/>
                    </a:p>
                  </a:txBody>
                  <a:tcPr/>
                </a:tc>
                <a:tc>
                  <a:txBody>
                    <a:bodyPr/>
                    <a:lstStyle/>
                    <a:p>
                      <a:r>
                        <a:rPr lang="en-US" i="1" dirty="0" smtClean="0"/>
                        <a:t>U</a:t>
                      </a:r>
                      <a:r>
                        <a:rPr lang="en-US" baseline="-25000" dirty="0" smtClean="0"/>
                        <a:t>1 </a:t>
                      </a:r>
                      <a:r>
                        <a:rPr lang="en-US" baseline="0" dirty="0" smtClean="0"/>
                        <a:t>= </a:t>
                      </a:r>
                      <a:r>
                        <a:rPr lang="en-US" dirty="0" smtClean="0"/>
                        <a:t>1.8 W/m</a:t>
                      </a:r>
                      <a:r>
                        <a:rPr lang="en-US" baseline="30000" dirty="0" smtClean="0"/>
                        <a:t>2</a:t>
                      </a:r>
                      <a:r>
                        <a:rPr lang="en-US" dirty="0" smtClean="0"/>
                        <a:t> K   </a:t>
                      </a:r>
                      <a:r>
                        <a:rPr lang="en-US" i="1" dirty="0" smtClean="0"/>
                        <a:t>A</a:t>
                      </a:r>
                      <a:r>
                        <a:rPr lang="en-US" baseline="-25000" dirty="0" smtClean="0"/>
                        <a:t>1</a:t>
                      </a:r>
                      <a:r>
                        <a:rPr lang="en-US" baseline="0" dirty="0" smtClean="0"/>
                        <a:t>= 16m</a:t>
                      </a:r>
                      <a:r>
                        <a:rPr lang="en-US" baseline="30000" dirty="0" smtClean="0"/>
                        <a:t>2</a:t>
                      </a:r>
                      <a:endParaRPr lang="en-US" baseline="30000" dirty="0"/>
                    </a:p>
                  </a:txBody>
                  <a:tcPr/>
                </a:tc>
                <a:extLst>
                  <a:ext uri="{0D108BD9-81ED-4DB2-BD59-A6C34878D82A}">
                    <a16:rowId xmlns:a16="http://schemas.microsoft.com/office/drawing/2014/main" val="10001"/>
                  </a:ext>
                </a:extLst>
              </a:tr>
              <a:tr h="370840">
                <a:tc>
                  <a:txBody>
                    <a:bodyPr/>
                    <a:lstStyle/>
                    <a:p>
                      <a:endParaRPr lang="en-US"/>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i="1" dirty="0" smtClean="0"/>
                        <a:t>U</a:t>
                      </a:r>
                      <a:r>
                        <a:rPr lang="en-US" i="0" baseline="-25000" dirty="0" smtClean="0"/>
                        <a:t>2</a:t>
                      </a:r>
                      <a:r>
                        <a:rPr lang="en-US" baseline="0" dirty="0" smtClean="0"/>
                        <a:t>= 2</a:t>
                      </a:r>
                      <a:r>
                        <a:rPr lang="en-US" dirty="0" smtClean="0"/>
                        <a:t>.8 W/m</a:t>
                      </a:r>
                      <a:r>
                        <a:rPr lang="en-US" baseline="30000" dirty="0" smtClean="0"/>
                        <a:t>2</a:t>
                      </a:r>
                      <a:r>
                        <a:rPr lang="en-US" dirty="0" smtClean="0"/>
                        <a:t> K   </a:t>
                      </a:r>
                      <a:r>
                        <a:rPr lang="en-US" i="1" dirty="0" smtClean="0"/>
                        <a:t>A</a:t>
                      </a:r>
                      <a:r>
                        <a:rPr lang="en-US" i="0" baseline="-25000" dirty="0" smtClean="0"/>
                        <a:t>2</a:t>
                      </a:r>
                      <a:r>
                        <a:rPr lang="en-US" baseline="0" dirty="0" smtClean="0"/>
                        <a:t>= 4m</a:t>
                      </a:r>
                      <a:r>
                        <a:rPr lang="en-US" baseline="30000" dirty="0" smtClean="0"/>
                        <a:t>2</a:t>
                      </a:r>
                      <a:endParaRPr lang="en-US" dirty="0"/>
                    </a:p>
                  </a:txBody>
                  <a:tcPr/>
                </a:tc>
                <a:extLst>
                  <a:ext uri="{0D108BD9-81ED-4DB2-BD59-A6C34878D82A}">
                    <a16:rowId xmlns:a16="http://schemas.microsoft.com/office/drawing/2014/main" val="10002"/>
                  </a:ext>
                </a:extLst>
              </a:tr>
              <a:tr h="370840">
                <a:tc>
                  <a:txBody>
                    <a:bodyPr/>
                    <a:lstStyle/>
                    <a:p>
                      <a:r>
                        <a:rPr lang="en-US" dirty="0" smtClean="0"/>
                        <a:t>Unknown value </a:t>
                      </a:r>
                      <a:endParaRPr lang="en-US" dirty="0"/>
                    </a:p>
                  </a:txBody>
                  <a:tcPr/>
                </a:tc>
                <a:tc>
                  <a:txBody>
                    <a:bodyPr/>
                    <a:lstStyle/>
                    <a:p>
                      <a:r>
                        <a:rPr lang="en-US" i="1" dirty="0" smtClean="0"/>
                        <a:t>U</a:t>
                      </a:r>
                      <a:r>
                        <a:rPr lang="en-US" dirty="0" smtClean="0"/>
                        <a:t> (average) = ?</a:t>
                      </a:r>
                      <a:endParaRPr lang="en-US" dirty="0"/>
                    </a:p>
                  </a:txBody>
                  <a:tcPr/>
                </a:tc>
                <a:extLst>
                  <a:ext uri="{0D108BD9-81ED-4DB2-BD59-A6C34878D82A}">
                    <a16:rowId xmlns:a16="http://schemas.microsoft.com/office/drawing/2014/main" val="10003"/>
                  </a:ext>
                </a:extLst>
              </a:tr>
              <a:tr h="370840">
                <a:tc>
                  <a:txBody>
                    <a:bodyPr/>
                    <a:lstStyle/>
                    <a:p>
                      <a:r>
                        <a:rPr lang="en-US" dirty="0" smtClean="0"/>
                        <a:t>Use formula</a:t>
                      </a:r>
                      <a:endParaRPr lang="en-US" dirty="0"/>
                    </a:p>
                  </a:txBody>
                  <a:tcPr/>
                </a:tc>
                <a:tc>
                  <a:txBody>
                    <a:bodyPr/>
                    <a:lstStyle/>
                    <a:p>
                      <a:r>
                        <a:rPr lang="en-US" i="1" u="none" dirty="0" smtClean="0"/>
                        <a:t>A</a:t>
                      </a:r>
                      <a:r>
                        <a:rPr lang="en-US" u="none" baseline="-25000" dirty="0" smtClean="0"/>
                        <a:t>1</a:t>
                      </a:r>
                      <a:r>
                        <a:rPr lang="en-US" i="1" u="none" dirty="0" smtClean="0"/>
                        <a:t>U</a:t>
                      </a:r>
                      <a:r>
                        <a:rPr lang="en-US" u="none" baseline="-25000" dirty="0" smtClean="0"/>
                        <a:t>1</a:t>
                      </a:r>
                      <a:r>
                        <a:rPr lang="en-US" u="none" dirty="0" smtClean="0"/>
                        <a:t> + </a:t>
                      </a:r>
                      <a:r>
                        <a:rPr lang="en-US" i="1" u="none" dirty="0" smtClean="0"/>
                        <a:t>A</a:t>
                      </a:r>
                      <a:r>
                        <a:rPr lang="en-US" u="none" baseline="-25000" dirty="0" smtClean="0"/>
                        <a:t>2</a:t>
                      </a:r>
                      <a:r>
                        <a:rPr lang="en-US" i="1" u="none" dirty="0" smtClean="0"/>
                        <a:t>U</a:t>
                      </a:r>
                      <a:r>
                        <a:rPr lang="en-US" u="none" baseline="-25000" dirty="0" smtClean="0"/>
                        <a:t>2</a:t>
                      </a:r>
                      <a:endParaRPr lang="en-US" u="none" dirty="0" smtClean="0"/>
                    </a:p>
                    <a:p>
                      <a:r>
                        <a:rPr lang="en-US" i="1" dirty="0" smtClean="0"/>
                        <a:t>    A</a:t>
                      </a:r>
                      <a:r>
                        <a:rPr lang="en-US" baseline="-25000" dirty="0" smtClean="0"/>
                        <a:t>1</a:t>
                      </a:r>
                      <a:r>
                        <a:rPr lang="en-US" dirty="0" smtClean="0"/>
                        <a:t> + </a:t>
                      </a:r>
                      <a:r>
                        <a:rPr lang="en-US" i="1" dirty="0" smtClean="0"/>
                        <a:t>A</a:t>
                      </a:r>
                      <a:r>
                        <a:rPr lang="en-US" baseline="-25000" dirty="0" smtClean="0"/>
                        <a:t>2 </a:t>
                      </a:r>
                      <a:endParaRPr lang="en-US" dirty="0"/>
                    </a:p>
                  </a:txBody>
                  <a:tcPr/>
                </a:tc>
                <a:extLst>
                  <a:ext uri="{0D108BD9-81ED-4DB2-BD59-A6C34878D82A}">
                    <a16:rowId xmlns:a16="http://schemas.microsoft.com/office/drawing/2014/main" val="10004"/>
                  </a:ext>
                </a:extLst>
              </a:tr>
              <a:tr h="370840">
                <a:tc>
                  <a:txBody>
                    <a:bodyPr/>
                    <a:lstStyle/>
                    <a:p>
                      <a:r>
                        <a:rPr lang="en-US" dirty="0" smtClean="0"/>
                        <a:t>Substitute</a:t>
                      </a:r>
                      <a:r>
                        <a:rPr lang="en-US" baseline="0" dirty="0" smtClean="0"/>
                        <a:t> in formula</a:t>
                      </a:r>
                      <a:endParaRPr lang="en-US" dirty="0"/>
                    </a:p>
                  </a:txBody>
                  <a:tcPr/>
                </a:tc>
                <a:tc>
                  <a:txBody>
                    <a:bodyPr/>
                    <a:lstStyle/>
                    <a:p>
                      <a:r>
                        <a:rPr lang="en-US" u="sng" dirty="0" smtClean="0"/>
                        <a:t>(16 X 1.8 )+ (4 x 2.8)</a:t>
                      </a:r>
                    </a:p>
                    <a:p>
                      <a:r>
                        <a:rPr lang="en-US" dirty="0" smtClean="0"/>
                        <a:t>        (16 + 4)</a:t>
                      </a:r>
                      <a:endParaRPr lang="en-US" dirty="0"/>
                    </a:p>
                  </a:txBody>
                  <a:tcPr/>
                </a:tc>
                <a:extLst>
                  <a:ext uri="{0D108BD9-81ED-4DB2-BD59-A6C34878D82A}">
                    <a16:rowId xmlns:a16="http://schemas.microsoft.com/office/drawing/2014/main" val="10005"/>
                  </a:ext>
                </a:extLst>
              </a:tr>
              <a:tr h="370840">
                <a:tc>
                  <a:txBody>
                    <a:bodyPr/>
                    <a:lstStyle/>
                    <a:p>
                      <a:endParaRPr lang="en-US" dirty="0"/>
                    </a:p>
                  </a:txBody>
                  <a:tcPr/>
                </a:tc>
                <a:tc>
                  <a:txBody>
                    <a:bodyPr/>
                    <a:lstStyle/>
                    <a:p>
                      <a:r>
                        <a:rPr lang="en-US" dirty="0" smtClean="0"/>
                        <a:t>= </a:t>
                      </a:r>
                      <a:r>
                        <a:rPr lang="en-US" u="sng" dirty="0" smtClean="0"/>
                        <a:t>28.8+ 11.2 </a:t>
                      </a:r>
                      <a:r>
                        <a:rPr lang="en-US" u="none" dirty="0" smtClean="0"/>
                        <a:t>=</a:t>
                      </a:r>
                      <a:r>
                        <a:rPr lang="en-US" u="none" baseline="0" dirty="0" smtClean="0"/>
                        <a:t> </a:t>
                      </a:r>
                      <a:r>
                        <a:rPr lang="en-US" u="sng" baseline="0" dirty="0" smtClean="0"/>
                        <a:t>40 </a:t>
                      </a:r>
                      <a:r>
                        <a:rPr lang="en-US" u="none" baseline="0" dirty="0" smtClean="0"/>
                        <a:t>= 2</a:t>
                      </a:r>
                      <a:endParaRPr lang="en-US" u="none" dirty="0" smtClean="0"/>
                    </a:p>
                    <a:p>
                      <a:r>
                        <a:rPr lang="en-US" u="none" dirty="0" smtClean="0"/>
                        <a:t>         20             20</a:t>
                      </a:r>
                      <a:endParaRPr lang="en-US" u="none" dirty="0"/>
                    </a:p>
                  </a:txBody>
                  <a:tcPr/>
                </a:tc>
                <a:extLst>
                  <a:ext uri="{0D108BD9-81ED-4DB2-BD59-A6C34878D82A}">
                    <a16:rowId xmlns:a16="http://schemas.microsoft.com/office/drawing/2014/main" val="10006"/>
                  </a:ext>
                </a:extLst>
              </a:tr>
            </a:tbl>
          </a:graphicData>
        </a:graphic>
      </p:graphicFrame>
      <p:sp>
        <p:nvSpPr>
          <p:cNvPr id="11" name="Rectangle 10"/>
          <p:cNvSpPr/>
          <p:nvPr/>
        </p:nvSpPr>
        <p:spPr>
          <a:xfrm>
            <a:off x="838200" y="6488668"/>
            <a:ext cx="7848600" cy="369332"/>
          </a:xfrm>
          <a:prstGeom prst="rect">
            <a:avLst/>
          </a:prstGeom>
        </p:spPr>
        <p:txBody>
          <a:bodyPr wrap="square">
            <a:spAutoFit/>
          </a:bodyPr>
          <a:lstStyle/>
          <a:p>
            <a:r>
              <a:rPr lang="en-US" b="1" dirty="0" smtClean="0"/>
              <a:t>Therefore average U values of windows are 2.0 W/m</a:t>
            </a:r>
            <a:r>
              <a:rPr lang="en-US" b="1" baseline="30000" dirty="0" smtClean="0"/>
              <a:t>2</a:t>
            </a:r>
            <a:r>
              <a:rPr lang="en-US" b="1" dirty="0" smtClean="0"/>
              <a:t>K </a:t>
            </a:r>
            <a:endParaRPr lang="en-US" b="1" dirty="0"/>
          </a:p>
        </p:txBody>
      </p:sp>
      <p:cxnSp>
        <p:nvCxnSpPr>
          <p:cNvPr id="13" name="Straight Connector 12"/>
          <p:cNvCxnSpPr/>
          <p:nvPr/>
        </p:nvCxnSpPr>
        <p:spPr>
          <a:xfrm>
            <a:off x="3810000" y="4800600"/>
            <a:ext cx="1143000" cy="158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304800"/>
            <a:ext cx="6019800" cy="584775"/>
          </a:xfrm>
          <a:prstGeom prst="rect">
            <a:avLst/>
          </a:prstGeom>
          <a:noFill/>
        </p:spPr>
        <p:txBody>
          <a:bodyPr wrap="square" rtlCol="0">
            <a:spAutoFit/>
          </a:bodyPr>
          <a:lstStyle/>
          <a:p>
            <a:r>
              <a:rPr lang="en-US" sz="3200" b="1" dirty="0" smtClean="0"/>
              <a:t>5. Temperature gradient</a:t>
            </a:r>
            <a:endParaRPr lang="en-US" sz="3200" b="1" dirty="0"/>
          </a:p>
        </p:txBody>
      </p:sp>
      <p:sp>
        <p:nvSpPr>
          <p:cNvPr id="3" name="Rectangle 2"/>
          <p:cNvSpPr/>
          <p:nvPr/>
        </p:nvSpPr>
        <p:spPr>
          <a:xfrm>
            <a:off x="609600" y="1066800"/>
            <a:ext cx="7925246" cy="2031325"/>
          </a:xfrm>
          <a:prstGeom prst="rect">
            <a:avLst/>
          </a:prstGeom>
        </p:spPr>
        <p:txBody>
          <a:bodyPr wrap="none">
            <a:spAutoFit/>
          </a:bodyPr>
          <a:lstStyle/>
          <a:p>
            <a:r>
              <a:rPr lang="en-US" b="1" dirty="0" smtClean="0">
                <a:solidFill>
                  <a:srgbClr val="0070C0"/>
                </a:solidFill>
              </a:rPr>
              <a:t>A temperature difference between the inside and outside of a wall or roof </a:t>
            </a:r>
          </a:p>
          <a:p>
            <a:r>
              <a:rPr lang="en-US" b="1" dirty="0" smtClean="0">
                <a:solidFill>
                  <a:srgbClr val="0070C0"/>
                </a:solidFill>
              </a:rPr>
              <a:t>causes a progressive change in temperature from the warm side to the cold side.</a:t>
            </a:r>
          </a:p>
          <a:p>
            <a:endParaRPr lang="en-US" dirty="0" smtClean="0"/>
          </a:p>
          <a:p>
            <a:r>
              <a:rPr lang="en-US" dirty="0" smtClean="0"/>
              <a:t>This </a:t>
            </a:r>
            <a:r>
              <a:rPr lang="en-US" b="1" i="1" dirty="0">
                <a:solidFill>
                  <a:srgbClr val="0070C0"/>
                </a:solidFill>
              </a:rPr>
              <a:t>T</a:t>
            </a:r>
            <a:r>
              <a:rPr lang="en-US" b="1" i="1" dirty="0" smtClean="0">
                <a:solidFill>
                  <a:srgbClr val="0070C0"/>
                </a:solidFill>
              </a:rPr>
              <a:t>emperature </a:t>
            </a:r>
            <a:r>
              <a:rPr lang="en-US" b="1" i="1" dirty="0">
                <a:solidFill>
                  <a:srgbClr val="0070C0"/>
                </a:solidFill>
              </a:rPr>
              <a:t>G</a:t>
            </a:r>
            <a:r>
              <a:rPr lang="en-US" b="1" i="1" dirty="0" smtClean="0">
                <a:solidFill>
                  <a:srgbClr val="0070C0"/>
                </a:solidFill>
              </a:rPr>
              <a:t>radient </a:t>
            </a:r>
            <a:r>
              <a:rPr lang="en-US" dirty="0" smtClean="0"/>
              <a:t>changes uniformly through each component, provided </a:t>
            </a:r>
          </a:p>
          <a:p>
            <a:r>
              <a:rPr lang="en-US" dirty="0" smtClean="0"/>
              <a:t>that the material is homogenous and the temperatures remain constant .</a:t>
            </a:r>
          </a:p>
          <a:p>
            <a:endParaRPr lang="en-US" dirty="0" smtClean="0"/>
          </a:p>
          <a:p>
            <a:endParaRPr lang="en-US" dirty="0"/>
          </a:p>
        </p:txBody>
      </p:sp>
      <p:pic>
        <p:nvPicPr>
          <p:cNvPr id="30722" name="Picture 2" descr="http://www.buildingscience.com/documents/digests/bsd-114-interior-insulation-retrofits-of-load-bearing-masonry-walls-in-cold-climates/images/figure_04a_temp_gradient.jpg"/>
          <p:cNvPicPr>
            <a:picLocks noChangeAspect="1" noChangeArrowheads="1"/>
          </p:cNvPicPr>
          <p:nvPr/>
        </p:nvPicPr>
        <p:blipFill>
          <a:blip r:embed="rId2" cstate="print"/>
          <a:srcRect/>
          <a:stretch>
            <a:fillRect/>
          </a:stretch>
        </p:blipFill>
        <p:spPr bwMode="auto">
          <a:xfrm>
            <a:off x="1066799" y="2971800"/>
            <a:ext cx="6934201" cy="2881852"/>
          </a:xfrm>
          <a:prstGeom prst="rect">
            <a:avLst/>
          </a:prstGeom>
          <a:noFill/>
        </p:spPr>
      </p:pic>
      <p:sp>
        <p:nvSpPr>
          <p:cNvPr id="5" name="TextBox 4"/>
          <p:cNvSpPr txBox="1"/>
          <p:nvPr/>
        </p:nvSpPr>
        <p:spPr>
          <a:xfrm>
            <a:off x="0" y="4191000"/>
            <a:ext cx="1676400" cy="276999"/>
          </a:xfrm>
          <a:prstGeom prst="rect">
            <a:avLst/>
          </a:prstGeom>
          <a:noFill/>
        </p:spPr>
        <p:txBody>
          <a:bodyPr wrap="square" rtlCol="0">
            <a:spAutoFit/>
          </a:bodyPr>
          <a:lstStyle/>
          <a:p>
            <a:r>
              <a:rPr lang="en-US" sz="1200" b="1" dirty="0" smtClean="0"/>
              <a:t>Temperature gradient</a:t>
            </a:r>
            <a:endParaRPr lang="en-US" sz="1200" b="1" dirty="0"/>
          </a:p>
        </p:txBody>
      </p:sp>
      <p:cxnSp>
        <p:nvCxnSpPr>
          <p:cNvPr id="7" name="Straight Arrow Connector 6"/>
          <p:cNvCxnSpPr/>
          <p:nvPr/>
        </p:nvCxnSpPr>
        <p:spPr>
          <a:xfrm>
            <a:off x="1547664" y="4329500"/>
            <a:ext cx="1043136" cy="24250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0" y="4648200"/>
            <a:ext cx="1676400" cy="276999"/>
          </a:xfrm>
          <a:prstGeom prst="rect">
            <a:avLst/>
          </a:prstGeom>
          <a:noFill/>
        </p:spPr>
        <p:txBody>
          <a:bodyPr wrap="square" rtlCol="0">
            <a:spAutoFit/>
          </a:bodyPr>
          <a:lstStyle/>
          <a:p>
            <a:r>
              <a:rPr lang="en-US" sz="1200" dirty="0" smtClean="0"/>
              <a:t>Outside temperature</a:t>
            </a:r>
            <a:endParaRPr lang="en-US" sz="1200" dirty="0"/>
          </a:p>
        </p:txBody>
      </p:sp>
      <p:sp>
        <p:nvSpPr>
          <p:cNvPr id="9" name="TextBox 8"/>
          <p:cNvSpPr txBox="1"/>
          <p:nvPr/>
        </p:nvSpPr>
        <p:spPr>
          <a:xfrm>
            <a:off x="3657600" y="3276600"/>
            <a:ext cx="1676400" cy="276999"/>
          </a:xfrm>
          <a:prstGeom prst="rect">
            <a:avLst/>
          </a:prstGeom>
          <a:noFill/>
        </p:spPr>
        <p:txBody>
          <a:bodyPr wrap="square" rtlCol="0">
            <a:spAutoFit/>
          </a:bodyPr>
          <a:lstStyle/>
          <a:p>
            <a:r>
              <a:rPr lang="en-US" sz="1200" dirty="0" smtClean="0"/>
              <a:t>Inside temperature</a:t>
            </a:r>
            <a:endParaRPr lang="en-US" sz="1200" dirty="0"/>
          </a:p>
        </p:txBody>
      </p:sp>
      <p:cxnSp>
        <p:nvCxnSpPr>
          <p:cNvPr id="11" name="Straight Arrow Connector 10"/>
          <p:cNvCxnSpPr/>
          <p:nvPr/>
        </p:nvCxnSpPr>
        <p:spPr>
          <a:xfrm rot="16200000" flipH="1">
            <a:off x="1447800" y="4800600"/>
            <a:ext cx="45720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H="1">
            <a:off x="3200399" y="3429000"/>
            <a:ext cx="457201" cy="1905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0" y="3657600"/>
            <a:ext cx="1676400" cy="276999"/>
          </a:xfrm>
          <a:prstGeom prst="rect">
            <a:avLst/>
          </a:prstGeom>
          <a:noFill/>
        </p:spPr>
        <p:txBody>
          <a:bodyPr wrap="square" rtlCol="0">
            <a:spAutoFit/>
          </a:bodyPr>
          <a:lstStyle/>
          <a:p>
            <a:r>
              <a:rPr lang="en-US" sz="1200" b="1" dirty="0" smtClean="0"/>
              <a:t>Boundary temperature</a:t>
            </a:r>
            <a:endParaRPr lang="en-US" sz="1200" b="1" dirty="0"/>
          </a:p>
        </p:txBody>
      </p:sp>
      <p:cxnSp>
        <p:nvCxnSpPr>
          <p:cNvPr id="16" name="Straight Arrow Connector 15"/>
          <p:cNvCxnSpPr/>
          <p:nvPr/>
        </p:nvCxnSpPr>
        <p:spPr>
          <a:xfrm>
            <a:off x="1600200" y="3810000"/>
            <a:ext cx="1531640" cy="124599"/>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4" name="Rectangle 3"/>
          <p:cNvSpPr/>
          <p:nvPr/>
        </p:nvSpPr>
        <p:spPr>
          <a:xfrm>
            <a:off x="7668343" y="5589240"/>
            <a:ext cx="1458273" cy="954107"/>
          </a:xfrm>
          <a:prstGeom prst="rect">
            <a:avLst/>
          </a:prstGeom>
          <a:ln w="9525">
            <a:solidFill>
              <a:schemeClr val="tx1"/>
            </a:solidFill>
          </a:ln>
        </p:spPr>
        <p:txBody>
          <a:bodyPr wrap="square">
            <a:spAutoFit/>
          </a:bodyPr>
          <a:lstStyle/>
          <a:p>
            <a:pPr algn="ctr"/>
            <a:r>
              <a:rPr lang="en-US" sz="1400" b="1" dirty="0" smtClean="0">
                <a:solidFill>
                  <a:srgbClr val="0070C0"/>
                </a:solidFill>
              </a:rPr>
              <a:t>Possible location </a:t>
            </a:r>
            <a:r>
              <a:rPr lang="en-US" sz="1400" b="1" dirty="0">
                <a:solidFill>
                  <a:srgbClr val="0070C0"/>
                </a:solidFill>
              </a:rPr>
              <a:t>of condensation and freezing planes </a:t>
            </a:r>
            <a:endParaRPr lang="en-GB" sz="1400" dirty="0"/>
          </a:p>
        </p:txBody>
      </p:sp>
      <p:cxnSp>
        <p:nvCxnSpPr>
          <p:cNvPr id="10" name="Straight Arrow Connector 9"/>
          <p:cNvCxnSpPr/>
          <p:nvPr/>
        </p:nvCxnSpPr>
        <p:spPr>
          <a:xfrm flipH="1" flipV="1">
            <a:off x="6732240" y="5029200"/>
            <a:ext cx="1008112" cy="56004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188640"/>
            <a:ext cx="6019800" cy="584775"/>
          </a:xfrm>
          <a:prstGeom prst="rect">
            <a:avLst/>
          </a:prstGeom>
          <a:noFill/>
        </p:spPr>
        <p:txBody>
          <a:bodyPr wrap="square" rtlCol="0">
            <a:spAutoFit/>
          </a:bodyPr>
          <a:lstStyle/>
          <a:p>
            <a:r>
              <a:rPr lang="en-US" sz="3200" b="1" dirty="0" smtClean="0"/>
              <a:t>Temperature gradient</a:t>
            </a:r>
            <a:endParaRPr lang="en-US" sz="3200" b="1" dirty="0"/>
          </a:p>
        </p:txBody>
      </p:sp>
      <p:sp>
        <p:nvSpPr>
          <p:cNvPr id="3" name="Rectangle 2"/>
          <p:cNvSpPr/>
          <p:nvPr/>
        </p:nvSpPr>
        <p:spPr>
          <a:xfrm>
            <a:off x="216898" y="2636912"/>
            <a:ext cx="8702832" cy="923330"/>
          </a:xfrm>
          <a:prstGeom prst="rect">
            <a:avLst/>
          </a:prstGeom>
        </p:spPr>
        <p:txBody>
          <a:bodyPr wrap="none">
            <a:spAutoFit/>
          </a:bodyPr>
          <a:lstStyle/>
          <a:p>
            <a:r>
              <a:rPr lang="en-US" dirty="0" smtClean="0"/>
              <a:t>The formula below applies to </a:t>
            </a:r>
            <a:r>
              <a:rPr lang="en-US" b="1" dirty="0" smtClean="0">
                <a:solidFill>
                  <a:srgbClr val="0070C0"/>
                </a:solidFill>
              </a:rPr>
              <a:t>calculating the temperature difference at boundary points :-</a:t>
            </a:r>
          </a:p>
          <a:p>
            <a:endParaRPr lang="en-US" b="1" dirty="0" smtClean="0">
              <a:solidFill>
                <a:srgbClr val="0070C0"/>
              </a:solidFill>
            </a:endParaRPr>
          </a:p>
          <a:p>
            <a:r>
              <a:rPr lang="en-US" dirty="0" smtClean="0"/>
              <a:t> </a:t>
            </a:r>
            <a:endParaRPr lang="en-US" dirty="0"/>
          </a:p>
        </p:txBody>
      </p:sp>
      <p:sp>
        <p:nvSpPr>
          <p:cNvPr id="4" name="Rectangle 3"/>
          <p:cNvSpPr/>
          <p:nvPr/>
        </p:nvSpPr>
        <p:spPr>
          <a:xfrm>
            <a:off x="1115616" y="3429000"/>
            <a:ext cx="3140968" cy="1384995"/>
          </a:xfrm>
          <a:prstGeom prst="rect">
            <a:avLst/>
          </a:prstGeom>
        </p:spPr>
        <p:txBody>
          <a:bodyPr wrap="square">
            <a:spAutoFit/>
          </a:bodyPr>
          <a:lstStyle/>
          <a:p>
            <a:pPr>
              <a:buFont typeface="Symbol" pitchFamily="18" charset="2"/>
              <a:buChar char="D"/>
            </a:pPr>
            <a:r>
              <a:rPr lang="en-US" sz="2400" b="1" dirty="0" smtClean="0">
                <a:solidFill>
                  <a:srgbClr val="0070C0"/>
                </a:solidFill>
                <a:latin typeface="Symbol" pitchFamily="18" charset="2"/>
              </a:rPr>
              <a:t>q </a:t>
            </a:r>
            <a:r>
              <a:rPr lang="en-US" sz="2400" b="1" dirty="0" smtClean="0">
                <a:solidFill>
                  <a:srgbClr val="0070C0"/>
                </a:solidFill>
              </a:rPr>
              <a:t> =  </a:t>
            </a:r>
            <a:r>
              <a:rPr lang="en-US" sz="2400" b="1" i="1" u="sng" dirty="0" smtClean="0">
                <a:solidFill>
                  <a:srgbClr val="0070C0"/>
                </a:solidFill>
              </a:rPr>
              <a:t>R</a:t>
            </a:r>
          </a:p>
          <a:p>
            <a:r>
              <a:rPr lang="en-US" dirty="0" smtClean="0">
                <a:latin typeface="Symbol" pitchFamily="18" charset="2"/>
              </a:rPr>
              <a:t> </a:t>
            </a:r>
            <a:r>
              <a:rPr lang="en-US" sz="2400" b="1" dirty="0" smtClean="0">
                <a:solidFill>
                  <a:srgbClr val="0070C0"/>
                </a:solidFill>
                <a:latin typeface="Symbol" pitchFamily="18" charset="2"/>
              </a:rPr>
              <a:t>q</a:t>
            </a:r>
            <a:r>
              <a:rPr lang="en-US" sz="2400" b="1" baseline="-25000" dirty="0" smtClean="0">
                <a:solidFill>
                  <a:srgbClr val="0070C0"/>
                </a:solidFill>
              </a:rPr>
              <a:t>T</a:t>
            </a:r>
            <a:r>
              <a:rPr lang="en-US" sz="2400" b="1" dirty="0" smtClean="0">
                <a:solidFill>
                  <a:srgbClr val="0070C0"/>
                </a:solidFill>
              </a:rPr>
              <a:t>       R</a:t>
            </a:r>
            <a:r>
              <a:rPr lang="en-US" sz="2400" b="1" baseline="-25000" dirty="0" smtClean="0">
                <a:solidFill>
                  <a:srgbClr val="0070C0"/>
                </a:solidFill>
              </a:rPr>
              <a:t>T</a:t>
            </a:r>
            <a:endParaRPr lang="en-US" sz="2400" b="1" i="1" baseline="-25000" dirty="0" smtClean="0">
              <a:solidFill>
                <a:srgbClr val="0070C0"/>
              </a:solidFill>
            </a:endParaRPr>
          </a:p>
          <a:p>
            <a:endParaRPr lang="en-US" i="1" u="sng" dirty="0" smtClean="0">
              <a:latin typeface="Symbol" pitchFamily="18" charset="2"/>
            </a:endParaRPr>
          </a:p>
          <a:p>
            <a:endParaRPr lang="en-US" dirty="0" smtClean="0">
              <a:latin typeface="Symbol" pitchFamily="18" charset="2"/>
            </a:endParaRPr>
          </a:p>
        </p:txBody>
      </p:sp>
      <p:cxnSp>
        <p:nvCxnSpPr>
          <p:cNvPr id="6" name="Straight Connector 5"/>
          <p:cNvCxnSpPr/>
          <p:nvPr/>
        </p:nvCxnSpPr>
        <p:spPr>
          <a:xfrm>
            <a:off x="1187624" y="3861048"/>
            <a:ext cx="304800" cy="1588"/>
          </a:xfrm>
          <a:prstGeom prst="line">
            <a:avLst/>
          </a:prstGeom>
        </p:spPr>
        <p:style>
          <a:lnRef idx="2">
            <a:schemeClr val="accent1"/>
          </a:lnRef>
          <a:fillRef idx="0">
            <a:schemeClr val="accent1"/>
          </a:fillRef>
          <a:effectRef idx="1">
            <a:schemeClr val="accent1"/>
          </a:effectRef>
          <a:fontRef idx="minor">
            <a:schemeClr val="tx1"/>
          </a:fontRef>
        </p:style>
      </p:cxnSp>
      <p:sp>
        <p:nvSpPr>
          <p:cNvPr id="7" name="Rectangle 6"/>
          <p:cNvSpPr/>
          <p:nvPr/>
        </p:nvSpPr>
        <p:spPr>
          <a:xfrm>
            <a:off x="542764" y="4437112"/>
            <a:ext cx="7914456" cy="1846659"/>
          </a:xfrm>
          <a:prstGeom prst="rect">
            <a:avLst/>
          </a:prstGeom>
        </p:spPr>
        <p:txBody>
          <a:bodyPr wrap="square">
            <a:spAutoFit/>
          </a:bodyPr>
          <a:lstStyle/>
          <a:p>
            <a:r>
              <a:rPr lang="en-US" b="1" dirty="0" smtClean="0">
                <a:solidFill>
                  <a:srgbClr val="0070C0"/>
                </a:solidFill>
              </a:rPr>
              <a:t>Where:</a:t>
            </a:r>
            <a:r>
              <a:rPr lang="en-US" b="1" dirty="0" smtClean="0">
                <a:solidFill>
                  <a:srgbClr val="0070C0"/>
                </a:solidFill>
                <a:latin typeface="Symbol" pitchFamily="18" charset="2"/>
              </a:rPr>
              <a:t> </a:t>
            </a:r>
            <a:r>
              <a:rPr lang="en-US" sz="2400" b="1" dirty="0" smtClean="0">
                <a:solidFill>
                  <a:srgbClr val="0070C0"/>
                </a:solidFill>
                <a:latin typeface="Symbol" pitchFamily="18" charset="2"/>
              </a:rPr>
              <a:t>Dq </a:t>
            </a:r>
            <a:r>
              <a:rPr lang="en-US" sz="2400" b="1" dirty="0" smtClean="0">
                <a:solidFill>
                  <a:srgbClr val="0070C0"/>
                </a:solidFill>
              </a:rPr>
              <a:t>= temperature difference across a particular layer</a:t>
            </a:r>
          </a:p>
          <a:p>
            <a:r>
              <a:rPr lang="en-US" sz="2400" b="1" dirty="0" smtClean="0">
                <a:solidFill>
                  <a:srgbClr val="0070C0"/>
                </a:solidFill>
              </a:rPr>
              <a:t>             R   = resistance of that layer</a:t>
            </a:r>
          </a:p>
          <a:p>
            <a:r>
              <a:rPr lang="en-US" sz="2400" b="1" dirty="0" smtClean="0">
                <a:solidFill>
                  <a:srgbClr val="0070C0"/>
                </a:solidFill>
              </a:rPr>
              <a:t>             </a:t>
            </a:r>
            <a:r>
              <a:rPr lang="en-US" sz="2400" b="1" dirty="0" smtClean="0">
                <a:solidFill>
                  <a:srgbClr val="0070C0"/>
                </a:solidFill>
                <a:latin typeface="Symbol" pitchFamily="18" charset="2"/>
              </a:rPr>
              <a:t>q</a:t>
            </a:r>
            <a:r>
              <a:rPr lang="en-US" sz="2400" b="1" baseline="-25000" dirty="0" smtClean="0">
                <a:solidFill>
                  <a:srgbClr val="0070C0"/>
                </a:solidFill>
              </a:rPr>
              <a:t>T </a:t>
            </a:r>
            <a:r>
              <a:rPr lang="en-US" sz="2400" b="1" dirty="0" smtClean="0">
                <a:solidFill>
                  <a:srgbClr val="0070C0"/>
                </a:solidFill>
              </a:rPr>
              <a:t> = total temperature difference across the structure</a:t>
            </a:r>
          </a:p>
          <a:p>
            <a:r>
              <a:rPr lang="en-US" sz="2400" b="1" dirty="0" smtClean="0">
                <a:solidFill>
                  <a:srgbClr val="0070C0"/>
                </a:solidFill>
              </a:rPr>
              <a:t>             R</a:t>
            </a:r>
            <a:r>
              <a:rPr lang="en-US" sz="2400" b="1" baseline="-25000" dirty="0" smtClean="0">
                <a:solidFill>
                  <a:srgbClr val="0070C0"/>
                </a:solidFill>
              </a:rPr>
              <a:t>T  </a:t>
            </a:r>
            <a:r>
              <a:rPr lang="en-US" sz="2400" b="1" dirty="0" smtClean="0">
                <a:solidFill>
                  <a:srgbClr val="0070C0"/>
                </a:solidFill>
              </a:rPr>
              <a:t>= total resistance of the structure</a:t>
            </a:r>
          </a:p>
          <a:p>
            <a:r>
              <a:rPr lang="en-US" b="1" dirty="0" smtClean="0">
                <a:solidFill>
                  <a:srgbClr val="0070C0"/>
                </a:solidFill>
              </a:rPr>
              <a:t>  </a:t>
            </a:r>
          </a:p>
        </p:txBody>
      </p:sp>
      <p:sp>
        <p:nvSpPr>
          <p:cNvPr id="8" name="Rectangle 7"/>
          <p:cNvSpPr/>
          <p:nvPr/>
        </p:nvSpPr>
        <p:spPr>
          <a:xfrm>
            <a:off x="179512" y="908720"/>
            <a:ext cx="8640960" cy="1477328"/>
          </a:xfrm>
          <a:prstGeom prst="rect">
            <a:avLst/>
          </a:prstGeom>
        </p:spPr>
        <p:txBody>
          <a:bodyPr wrap="square">
            <a:spAutoFit/>
          </a:bodyPr>
          <a:lstStyle/>
          <a:p>
            <a:pPr algn="just"/>
            <a:r>
              <a:rPr lang="en-US" dirty="0" smtClean="0"/>
              <a:t>The temperature existing at any point in a wall under any given exterior and interior temperature conditions is of great significance in designing problem-free building enclosures. </a:t>
            </a:r>
            <a:r>
              <a:rPr lang="en-US" b="1" dirty="0" smtClean="0">
                <a:solidFill>
                  <a:srgbClr val="0070C0"/>
                </a:solidFill>
              </a:rPr>
              <a:t>An ability to calculate the thermal gradient permits the designer to forecast the location of condensation and freezing planes in the wall, and to assess the suitability of any construction. </a:t>
            </a:r>
            <a:endParaRPr lang="en-US" b="1" dirty="0">
              <a:solidFill>
                <a:srgbClr val="0070C0"/>
              </a:solidFill>
            </a:endParaRPr>
          </a:p>
        </p:txBody>
      </p:sp>
      <p:sp>
        <p:nvSpPr>
          <p:cNvPr id="9" name="TextBox 8"/>
          <p:cNvSpPr txBox="1"/>
          <p:nvPr/>
        </p:nvSpPr>
        <p:spPr>
          <a:xfrm>
            <a:off x="6732240" y="6340970"/>
            <a:ext cx="2088232" cy="461665"/>
          </a:xfrm>
          <a:prstGeom prst="rect">
            <a:avLst/>
          </a:prstGeom>
          <a:noFill/>
        </p:spPr>
        <p:txBody>
          <a:bodyPr wrap="square" rtlCol="0">
            <a:spAutoFit/>
          </a:bodyPr>
          <a:lstStyle/>
          <a:p>
            <a:r>
              <a:rPr lang="en-GB" sz="2400" b="1" dirty="0" smtClean="0">
                <a:solidFill>
                  <a:srgbClr val="0070C0"/>
                </a:solidFill>
              </a:rPr>
              <a:t>COPY DOWN</a:t>
            </a:r>
            <a:endParaRPr lang="en-GB" sz="2400" b="1" dirty="0">
              <a:solidFill>
                <a:srgbClr val="0070C0"/>
              </a:solidFill>
            </a:endParaRPr>
          </a:p>
        </p:txBody>
      </p:sp>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304800"/>
            <a:ext cx="6019800" cy="584775"/>
          </a:xfrm>
          <a:prstGeom prst="rect">
            <a:avLst/>
          </a:prstGeom>
          <a:noFill/>
        </p:spPr>
        <p:txBody>
          <a:bodyPr wrap="square" rtlCol="0">
            <a:spAutoFit/>
          </a:bodyPr>
          <a:lstStyle/>
          <a:p>
            <a:r>
              <a:rPr lang="en-US" sz="3200" b="1" dirty="0" smtClean="0"/>
              <a:t>Example 5</a:t>
            </a:r>
            <a:endParaRPr lang="en-US" sz="3200" b="1" dirty="0"/>
          </a:p>
        </p:txBody>
      </p:sp>
      <p:sp>
        <p:nvSpPr>
          <p:cNvPr id="3" name="Rectangle 2"/>
          <p:cNvSpPr/>
          <p:nvPr/>
        </p:nvSpPr>
        <p:spPr>
          <a:xfrm>
            <a:off x="609600" y="1143000"/>
            <a:ext cx="7628820" cy="2215991"/>
          </a:xfrm>
          <a:prstGeom prst="rect">
            <a:avLst/>
          </a:prstGeom>
        </p:spPr>
        <p:txBody>
          <a:bodyPr wrap="none">
            <a:spAutoFit/>
          </a:bodyPr>
          <a:lstStyle/>
          <a:p>
            <a:pPr algn="just"/>
            <a:r>
              <a:rPr lang="en-US" sz="2000" dirty="0" smtClean="0"/>
              <a:t>A room has an external wall with a U value of 1.5 W/m</a:t>
            </a:r>
            <a:r>
              <a:rPr lang="en-US" sz="2000" baseline="30000" dirty="0" smtClean="0"/>
              <a:t>2</a:t>
            </a:r>
            <a:r>
              <a:rPr lang="en-US" sz="2000" dirty="0" smtClean="0"/>
              <a:t>K</a:t>
            </a:r>
          </a:p>
          <a:p>
            <a:pPr algn="just"/>
            <a:r>
              <a:rPr lang="en-US" sz="2000" dirty="0" smtClean="0"/>
              <a:t>and contains air at 20</a:t>
            </a:r>
            <a:r>
              <a:rPr lang="en-US" sz="2000" baseline="30000" dirty="0" smtClean="0"/>
              <a:t>o</a:t>
            </a:r>
            <a:r>
              <a:rPr lang="en-US" sz="2000" dirty="0" smtClean="0"/>
              <a:t>C when the outside temperature is 5</a:t>
            </a:r>
            <a:r>
              <a:rPr lang="en-US" sz="2000" baseline="30000" dirty="0" smtClean="0"/>
              <a:t>o</a:t>
            </a:r>
            <a:r>
              <a:rPr lang="en-US" sz="2000" dirty="0" smtClean="0"/>
              <a:t>C . </a:t>
            </a:r>
          </a:p>
          <a:p>
            <a:pPr algn="just"/>
            <a:endParaRPr lang="en-US" sz="2000" dirty="0" smtClean="0"/>
          </a:p>
          <a:p>
            <a:pPr algn="just"/>
            <a:r>
              <a:rPr lang="en-US" sz="2000" dirty="0" smtClean="0"/>
              <a:t>The resistance of the internal surface layer ( a plaster) is 0.12 W/m</a:t>
            </a:r>
            <a:r>
              <a:rPr lang="en-US" sz="2000" baseline="30000" dirty="0" smtClean="0"/>
              <a:t>2</a:t>
            </a:r>
            <a:r>
              <a:rPr lang="en-US" sz="2000" dirty="0" smtClean="0"/>
              <a:t>K. </a:t>
            </a:r>
          </a:p>
          <a:p>
            <a:pPr algn="just"/>
            <a:endParaRPr lang="en-US" sz="2000" dirty="0" smtClean="0"/>
          </a:p>
          <a:p>
            <a:pPr algn="just"/>
            <a:r>
              <a:rPr lang="en-US" sz="2000" dirty="0" smtClean="0"/>
              <a:t>Calculate the boundary temperature on the internal surface of the wall.</a:t>
            </a:r>
          </a:p>
          <a:p>
            <a:endParaRPr lang="en-US" dirty="0"/>
          </a:p>
        </p:txBody>
      </p:sp>
      <p:sp>
        <p:nvSpPr>
          <p:cNvPr id="4" name="Rectangle 3"/>
          <p:cNvSpPr/>
          <p:nvPr/>
        </p:nvSpPr>
        <p:spPr>
          <a:xfrm>
            <a:off x="971600" y="3212976"/>
            <a:ext cx="1205368" cy="1384995"/>
          </a:xfrm>
          <a:prstGeom prst="rect">
            <a:avLst/>
          </a:prstGeom>
        </p:spPr>
        <p:txBody>
          <a:bodyPr wrap="square">
            <a:spAutoFit/>
          </a:bodyPr>
          <a:lstStyle/>
          <a:p>
            <a:pPr>
              <a:buFont typeface="Symbol" pitchFamily="18" charset="2"/>
              <a:buChar char="D"/>
            </a:pPr>
            <a:r>
              <a:rPr lang="en-US" sz="2400" dirty="0" smtClean="0">
                <a:latin typeface="Symbol" pitchFamily="18" charset="2"/>
              </a:rPr>
              <a:t>q </a:t>
            </a:r>
            <a:r>
              <a:rPr lang="en-US" sz="2400" dirty="0" smtClean="0"/>
              <a:t> = </a:t>
            </a:r>
            <a:r>
              <a:rPr lang="en-US" sz="2400" i="1" u="sng" dirty="0" smtClean="0"/>
              <a:t>R</a:t>
            </a:r>
          </a:p>
          <a:p>
            <a:r>
              <a:rPr lang="en-US" dirty="0" smtClean="0">
                <a:latin typeface="Symbol" pitchFamily="18" charset="2"/>
              </a:rPr>
              <a:t> </a:t>
            </a:r>
            <a:r>
              <a:rPr lang="en-US" sz="2400" dirty="0" smtClean="0">
                <a:latin typeface="Symbol" pitchFamily="18" charset="2"/>
              </a:rPr>
              <a:t>q</a:t>
            </a:r>
            <a:r>
              <a:rPr lang="en-US" sz="2400" baseline="-25000" dirty="0" smtClean="0"/>
              <a:t>T</a:t>
            </a:r>
            <a:r>
              <a:rPr lang="en-US" sz="2400" dirty="0" smtClean="0"/>
              <a:t>     R</a:t>
            </a:r>
            <a:r>
              <a:rPr lang="en-US" sz="2400" baseline="-25000" dirty="0" smtClean="0"/>
              <a:t>T</a:t>
            </a:r>
            <a:endParaRPr lang="en-US" sz="2400" i="1" baseline="-25000" dirty="0" smtClean="0"/>
          </a:p>
          <a:p>
            <a:endParaRPr lang="en-US" i="1" u="sng" dirty="0" smtClean="0">
              <a:latin typeface="Symbol" pitchFamily="18" charset="2"/>
            </a:endParaRPr>
          </a:p>
          <a:p>
            <a:endParaRPr lang="en-US" dirty="0" smtClean="0">
              <a:latin typeface="Symbol" pitchFamily="18" charset="2"/>
            </a:endParaRPr>
          </a:p>
        </p:txBody>
      </p:sp>
      <p:cxnSp>
        <p:nvCxnSpPr>
          <p:cNvPr id="6" name="Straight Connector 5"/>
          <p:cNvCxnSpPr/>
          <p:nvPr/>
        </p:nvCxnSpPr>
        <p:spPr>
          <a:xfrm>
            <a:off x="1043608" y="3645024"/>
            <a:ext cx="304800" cy="1588"/>
          </a:xfrm>
          <a:prstGeom prst="line">
            <a:avLst/>
          </a:prstGeom>
        </p:spPr>
        <p:style>
          <a:lnRef idx="2">
            <a:schemeClr val="dk1"/>
          </a:lnRef>
          <a:fillRef idx="0">
            <a:schemeClr val="dk1"/>
          </a:fillRef>
          <a:effectRef idx="1">
            <a:schemeClr val="dk1"/>
          </a:effectRef>
          <a:fontRef idx="minor">
            <a:schemeClr val="tx1"/>
          </a:fontRef>
        </p:style>
      </p:cxnSp>
      <p:sp>
        <p:nvSpPr>
          <p:cNvPr id="7" name="Rectangle 6"/>
          <p:cNvSpPr/>
          <p:nvPr/>
        </p:nvSpPr>
        <p:spPr>
          <a:xfrm>
            <a:off x="755576" y="4653136"/>
            <a:ext cx="6228184" cy="1200329"/>
          </a:xfrm>
          <a:prstGeom prst="rect">
            <a:avLst/>
          </a:prstGeom>
        </p:spPr>
        <p:txBody>
          <a:bodyPr wrap="square">
            <a:spAutoFit/>
          </a:bodyPr>
          <a:lstStyle/>
          <a:p>
            <a:r>
              <a:rPr lang="en-US" dirty="0" smtClean="0"/>
              <a:t>where</a:t>
            </a:r>
            <a:r>
              <a:rPr lang="en-US" dirty="0" smtClean="0">
                <a:latin typeface="Symbol" pitchFamily="18" charset="2"/>
              </a:rPr>
              <a:t> Dq </a:t>
            </a:r>
            <a:r>
              <a:rPr lang="en-US" dirty="0" smtClean="0"/>
              <a:t>= temperature difference across a particular layer</a:t>
            </a:r>
          </a:p>
          <a:p>
            <a:r>
              <a:rPr lang="en-US" dirty="0" smtClean="0"/>
              <a:t>             R   = resistance of that layer</a:t>
            </a:r>
          </a:p>
          <a:p>
            <a:r>
              <a:rPr lang="en-US" dirty="0" smtClean="0"/>
              <a:t>             </a:t>
            </a:r>
            <a:r>
              <a:rPr lang="en-US" dirty="0" smtClean="0">
                <a:latin typeface="Symbol" pitchFamily="18" charset="2"/>
              </a:rPr>
              <a:t>q</a:t>
            </a:r>
            <a:r>
              <a:rPr lang="en-US" baseline="-25000" dirty="0" smtClean="0"/>
              <a:t>T </a:t>
            </a:r>
            <a:r>
              <a:rPr lang="en-US" dirty="0" smtClean="0"/>
              <a:t> = total temperature difference across the structure</a:t>
            </a:r>
          </a:p>
          <a:p>
            <a:r>
              <a:rPr lang="en-US" dirty="0" smtClean="0"/>
              <a:t>             R</a:t>
            </a:r>
            <a:r>
              <a:rPr lang="en-US" baseline="-25000" dirty="0" smtClean="0"/>
              <a:t>T  </a:t>
            </a:r>
            <a:r>
              <a:rPr lang="en-US" dirty="0" smtClean="0"/>
              <a:t>= total resistance of the structure</a:t>
            </a:r>
          </a:p>
        </p:txBody>
      </p:sp>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620688"/>
            <a:ext cx="6019800" cy="584775"/>
          </a:xfrm>
          <a:prstGeom prst="rect">
            <a:avLst/>
          </a:prstGeom>
          <a:noFill/>
        </p:spPr>
        <p:txBody>
          <a:bodyPr wrap="square" rtlCol="0">
            <a:spAutoFit/>
          </a:bodyPr>
          <a:lstStyle/>
          <a:p>
            <a:r>
              <a:rPr lang="en-US" sz="3200" b="1" dirty="0" smtClean="0"/>
              <a:t>Answer</a:t>
            </a:r>
            <a:endParaRPr lang="en-US" sz="3200" b="1" dirty="0"/>
          </a:p>
        </p:txBody>
      </p:sp>
      <p:sp>
        <p:nvSpPr>
          <p:cNvPr id="3" name="Rectangle 2"/>
          <p:cNvSpPr/>
          <p:nvPr/>
        </p:nvSpPr>
        <p:spPr>
          <a:xfrm>
            <a:off x="539552" y="1484784"/>
            <a:ext cx="8347285" cy="4247317"/>
          </a:xfrm>
          <a:prstGeom prst="rect">
            <a:avLst/>
          </a:prstGeom>
        </p:spPr>
        <p:txBody>
          <a:bodyPr wrap="square">
            <a:spAutoFit/>
          </a:bodyPr>
          <a:lstStyle/>
          <a:p>
            <a:r>
              <a:rPr lang="en-US" dirty="0" smtClean="0"/>
              <a:t>A room has an external wall with a U value of 1.5W/m</a:t>
            </a:r>
            <a:r>
              <a:rPr lang="en-US" baseline="30000" dirty="0" smtClean="0"/>
              <a:t>2</a:t>
            </a:r>
            <a:r>
              <a:rPr lang="en-US" dirty="0" smtClean="0"/>
              <a:t>K and contains air at 20</a:t>
            </a:r>
            <a:r>
              <a:rPr lang="en-US" baseline="30000" dirty="0" smtClean="0"/>
              <a:t>o</a:t>
            </a:r>
            <a:r>
              <a:rPr lang="en-US" dirty="0" smtClean="0"/>
              <a:t>C when </a:t>
            </a:r>
          </a:p>
          <a:p>
            <a:r>
              <a:rPr lang="en-US" dirty="0" smtClean="0"/>
              <a:t>the outside temperature is 5</a:t>
            </a:r>
            <a:r>
              <a:rPr lang="en-US" baseline="30000" dirty="0" smtClean="0"/>
              <a:t>o</a:t>
            </a:r>
            <a:r>
              <a:rPr lang="en-US" dirty="0" smtClean="0"/>
              <a:t>C . </a:t>
            </a:r>
          </a:p>
          <a:p>
            <a:r>
              <a:rPr lang="en-US" dirty="0" smtClean="0"/>
              <a:t>The resistance of the internal layer is 0.12W/m</a:t>
            </a:r>
            <a:r>
              <a:rPr lang="en-US" baseline="30000" dirty="0" smtClean="0"/>
              <a:t>2</a:t>
            </a:r>
            <a:r>
              <a:rPr lang="en-US" dirty="0" smtClean="0"/>
              <a:t>K. </a:t>
            </a:r>
          </a:p>
          <a:p>
            <a:endParaRPr lang="en-US" dirty="0" smtClean="0"/>
          </a:p>
          <a:p>
            <a:r>
              <a:rPr lang="en-US" dirty="0" smtClean="0"/>
              <a:t>Calculate the boundary temperature on the internal surface of the wall.</a:t>
            </a:r>
          </a:p>
          <a:p>
            <a:endParaRPr lang="en-US" dirty="0" smtClean="0"/>
          </a:p>
          <a:p>
            <a:r>
              <a:rPr lang="en-US" dirty="0" smtClean="0"/>
              <a:t>Temperature drop across internal surface layer  = 	</a:t>
            </a:r>
            <a:r>
              <a:rPr lang="en-US" dirty="0" smtClean="0">
                <a:latin typeface="Symbol" pitchFamily="18" charset="2"/>
              </a:rPr>
              <a:t>Dq = ?</a:t>
            </a:r>
          </a:p>
          <a:p>
            <a:endParaRPr lang="en-US" dirty="0" smtClean="0">
              <a:latin typeface="Symbol" pitchFamily="18" charset="2"/>
            </a:endParaRPr>
          </a:p>
          <a:p>
            <a:r>
              <a:rPr lang="en-US" dirty="0" smtClean="0"/>
              <a:t>Total temperature drop across wall  	               = 	</a:t>
            </a:r>
            <a:r>
              <a:rPr lang="en-US" dirty="0" smtClean="0">
                <a:latin typeface="Symbol" pitchFamily="18" charset="2"/>
              </a:rPr>
              <a:t> q</a:t>
            </a:r>
            <a:r>
              <a:rPr lang="en-US" baseline="-25000" dirty="0" smtClean="0"/>
              <a:t>T</a:t>
            </a:r>
            <a:r>
              <a:rPr lang="en-US" dirty="0" smtClean="0"/>
              <a:t> = 20-5 = 15</a:t>
            </a:r>
            <a:r>
              <a:rPr lang="en-US" baseline="30000" dirty="0" smtClean="0"/>
              <a:t>o</a:t>
            </a:r>
            <a:r>
              <a:rPr lang="en-US" dirty="0" smtClean="0"/>
              <a:t>C  </a:t>
            </a:r>
          </a:p>
          <a:p>
            <a:r>
              <a:rPr lang="en-US" dirty="0" smtClean="0"/>
              <a:t>  </a:t>
            </a:r>
          </a:p>
          <a:p>
            <a:r>
              <a:rPr lang="en-US" dirty="0" smtClean="0"/>
              <a:t>Resistance of internal surface layer 	               = 	</a:t>
            </a:r>
            <a:r>
              <a:rPr lang="en-US" i="1" dirty="0" smtClean="0"/>
              <a:t>R</a:t>
            </a:r>
            <a:r>
              <a:rPr lang="en-US" dirty="0" smtClean="0"/>
              <a:t> = 0.12</a:t>
            </a:r>
          </a:p>
          <a:p>
            <a:endParaRPr lang="en-US" dirty="0" smtClean="0"/>
          </a:p>
          <a:p>
            <a:r>
              <a:rPr lang="en-US" dirty="0" smtClean="0"/>
              <a:t>Total resistance of the wall 		               = 	</a:t>
            </a:r>
            <a:r>
              <a:rPr lang="en-US" i="1" dirty="0" smtClean="0"/>
              <a:t>R</a:t>
            </a:r>
            <a:r>
              <a:rPr lang="en-US" baseline="-25000" dirty="0" smtClean="0"/>
              <a:t>T</a:t>
            </a:r>
            <a:r>
              <a:rPr lang="en-US" dirty="0" smtClean="0"/>
              <a:t> = 1/</a:t>
            </a:r>
            <a:r>
              <a:rPr lang="en-US" i="1" dirty="0" smtClean="0"/>
              <a:t>U</a:t>
            </a:r>
          </a:p>
          <a:p>
            <a:r>
              <a:rPr lang="en-US" i="1" dirty="0" smtClean="0"/>
              <a:t>					                      </a:t>
            </a:r>
            <a:r>
              <a:rPr lang="en-US" dirty="0" smtClean="0"/>
              <a:t>= 1/1.5</a:t>
            </a:r>
          </a:p>
          <a:p>
            <a:r>
              <a:rPr lang="en-US" dirty="0" smtClean="0"/>
              <a:t>					                      = 0.667</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additive="base">
                                        <p:cTn id="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anim calcmode="lin" valueType="num">
                                      <p:cBhvr additive="base">
                                        <p:cTn id="1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0" end="10"/>
                                            </p:txEl>
                                          </p:spTgt>
                                        </p:tgtEl>
                                        <p:attrNameLst>
                                          <p:attrName>style.visibility</p:attrName>
                                        </p:attrNameLst>
                                      </p:cBhvr>
                                      <p:to>
                                        <p:strVal val="visible"/>
                                      </p:to>
                                    </p:set>
                                    <p:anim calcmode="lin" valueType="num">
                                      <p:cBhvr additive="base">
                                        <p:cTn id="1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12" end="12"/>
                                            </p:txEl>
                                          </p:spTgt>
                                        </p:tgtEl>
                                        <p:attrNameLst>
                                          <p:attrName>style.visibility</p:attrName>
                                        </p:attrNameLst>
                                      </p:cBhvr>
                                      <p:to>
                                        <p:strVal val="visible"/>
                                      </p:to>
                                    </p:set>
                                    <p:anim calcmode="lin" valueType="num">
                                      <p:cBhvr additive="base">
                                        <p:cTn id="25"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2" end="12"/>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13" end="13"/>
                                            </p:txEl>
                                          </p:spTgt>
                                        </p:tgtEl>
                                        <p:attrNameLst>
                                          <p:attrName>style.visibility</p:attrName>
                                        </p:attrNameLst>
                                      </p:cBhvr>
                                      <p:to>
                                        <p:strVal val="visible"/>
                                      </p:to>
                                    </p:set>
                                    <p:anim calcmode="lin" valueType="num">
                                      <p:cBhvr additive="base">
                                        <p:cTn id="29"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13" end="13"/>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14" end="14"/>
                                            </p:txEl>
                                          </p:spTgt>
                                        </p:tgtEl>
                                        <p:attrNameLst>
                                          <p:attrName>style.visibility</p:attrName>
                                        </p:attrNameLst>
                                      </p:cBhvr>
                                      <p:to>
                                        <p:strVal val="visible"/>
                                      </p:to>
                                    </p:set>
                                    <p:anim calcmode="lin" valueType="num">
                                      <p:cBhvr additive="base">
                                        <p:cTn id="33"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3568" y="4653136"/>
            <a:ext cx="7488832" cy="1477328"/>
          </a:xfrm>
          <a:prstGeom prst="rect">
            <a:avLst/>
          </a:prstGeom>
        </p:spPr>
        <p:txBody>
          <a:bodyPr wrap="square">
            <a:spAutoFit/>
          </a:bodyPr>
          <a:lstStyle/>
          <a:p>
            <a:r>
              <a:rPr lang="en-US" dirty="0" smtClean="0"/>
              <a:t>Temperature drop across internal surface layer (the plaster) </a:t>
            </a:r>
            <a:r>
              <a:rPr lang="en-US" sz="2400" b="1" dirty="0" smtClean="0">
                <a:solidFill>
                  <a:srgbClr val="0070C0"/>
                </a:solidFill>
              </a:rPr>
              <a:t>= 2.7</a:t>
            </a:r>
            <a:r>
              <a:rPr lang="en-US" sz="2400" b="1" baseline="30000" dirty="0" smtClean="0">
                <a:solidFill>
                  <a:srgbClr val="0070C0"/>
                </a:solidFill>
              </a:rPr>
              <a:t>o</a:t>
            </a:r>
            <a:r>
              <a:rPr lang="en-US" sz="2400" b="1" dirty="0" smtClean="0">
                <a:solidFill>
                  <a:srgbClr val="0070C0"/>
                </a:solidFill>
              </a:rPr>
              <a:t>C</a:t>
            </a:r>
          </a:p>
          <a:p>
            <a:endParaRPr lang="en-US" sz="2400" b="1" dirty="0" smtClean="0">
              <a:solidFill>
                <a:srgbClr val="0070C0"/>
              </a:solidFill>
            </a:endParaRPr>
          </a:p>
          <a:p>
            <a:r>
              <a:rPr lang="en-US" dirty="0" smtClean="0"/>
              <a:t>So boundary temperature on the inside surface of the plaster is….</a:t>
            </a:r>
          </a:p>
          <a:p>
            <a:r>
              <a:rPr lang="en-US" sz="2400" b="1" dirty="0" smtClean="0">
                <a:solidFill>
                  <a:srgbClr val="0070C0"/>
                </a:solidFill>
              </a:rPr>
              <a:t>= 20</a:t>
            </a:r>
            <a:r>
              <a:rPr lang="en-US" sz="2400" b="1" baseline="30000" dirty="0" smtClean="0">
                <a:solidFill>
                  <a:srgbClr val="0070C0"/>
                </a:solidFill>
              </a:rPr>
              <a:t>o</a:t>
            </a:r>
            <a:r>
              <a:rPr lang="en-US" sz="2400" b="1" dirty="0" smtClean="0">
                <a:solidFill>
                  <a:srgbClr val="0070C0"/>
                </a:solidFill>
              </a:rPr>
              <a:t>C   – 2.7</a:t>
            </a:r>
            <a:r>
              <a:rPr lang="en-US" sz="2400" b="1" baseline="30000" dirty="0" smtClean="0">
                <a:solidFill>
                  <a:srgbClr val="0070C0"/>
                </a:solidFill>
              </a:rPr>
              <a:t>o</a:t>
            </a:r>
            <a:r>
              <a:rPr lang="en-US" sz="2400" b="1" dirty="0" smtClean="0">
                <a:solidFill>
                  <a:srgbClr val="0070C0"/>
                </a:solidFill>
              </a:rPr>
              <a:t>C     =    17.3</a:t>
            </a:r>
            <a:r>
              <a:rPr lang="en-US" sz="2400" b="1" baseline="30000" dirty="0" smtClean="0">
                <a:solidFill>
                  <a:srgbClr val="0070C0"/>
                </a:solidFill>
              </a:rPr>
              <a:t>o</a:t>
            </a:r>
            <a:r>
              <a:rPr lang="en-US" sz="2400" b="1" dirty="0" smtClean="0">
                <a:solidFill>
                  <a:srgbClr val="0070C0"/>
                </a:solidFill>
              </a:rPr>
              <a:t>C</a:t>
            </a:r>
            <a:endParaRPr lang="en-GB" sz="2400" dirty="0"/>
          </a:p>
        </p:txBody>
      </p:sp>
      <p:sp>
        <p:nvSpPr>
          <p:cNvPr id="3" name="Rectangle 2"/>
          <p:cNvSpPr/>
          <p:nvPr/>
        </p:nvSpPr>
        <p:spPr>
          <a:xfrm>
            <a:off x="683568" y="2636912"/>
            <a:ext cx="4572000" cy="1477328"/>
          </a:xfrm>
          <a:prstGeom prst="rect">
            <a:avLst/>
          </a:prstGeom>
        </p:spPr>
        <p:txBody>
          <a:bodyPr>
            <a:spAutoFit/>
          </a:bodyPr>
          <a:lstStyle/>
          <a:p>
            <a:r>
              <a:rPr lang="en-US" u="sng" dirty="0" smtClean="0">
                <a:latin typeface="Symbol" pitchFamily="18" charset="2"/>
              </a:rPr>
              <a:t>Dq</a:t>
            </a:r>
            <a:r>
              <a:rPr lang="en-US" dirty="0" smtClean="0">
                <a:latin typeface="Symbol" pitchFamily="18" charset="2"/>
              </a:rPr>
              <a:t> = </a:t>
            </a:r>
            <a:r>
              <a:rPr lang="en-US" u="sng" dirty="0" smtClean="0"/>
              <a:t>0.12</a:t>
            </a:r>
          </a:p>
          <a:p>
            <a:r>
              <a:rPr lang="en-US" dirty="0" smtClean="0"/>
              <a:t> 15     0.667</a:t>
            </a:r>
          </a:p>
          <a:p>
            <a:endParaRPr lang="en-US" dirty="0" smtClean="0"/>
          </a:p>
          <a:p>
            <a:r>
              <a:rPr lang="en-US" dirty="0" smtClean="0">
                <a:latin typeface="Symbol" pitchFamily="18" charset="2"/>
              </a:rPr>
              <a:t>Dq = </a:t>
            </a:r>
            <a:r>
              <a:rPr lang="en-US" u="sng" dirty="0" smtClean="0"/>
              <a:t>0.12 </a:t>
            </a:r>
            <a:r>
              <a:rPr lang="en-US" dirty="0" smtClean="0"/>
              <a:t>x 15 = 2.699        say 2.7</a:t>
            </a:r>
          </a:p>
          <a:p>
            <a:r>
              <a:rPr lang="en-US" dirty="0" smtClean="0"/>
              <a:t>         0.667</a:t>
            </a:r>
            <a:endParaRPr lang="en-US" dirty="0"/>
          </a:p>
        </p:txBody>
      </p:sp>
      <p:sp>
        <p:nvSpPr>
          <p:cNvPr id="4" name="Rectangle 3"/>
          <p:cNvSpPr/>
          <p:nvPr/>
        </p:nvSpPr>
        <p:spPr>
          <a:xfrm>
            <a:off x="755576" y="1556792"/>
            <a:ext cx="900568" cy="1661993"/>
          </a:xfrm>
          <a:prstGeom prst="rect">
            <a:avLst/>
          </a:prstGeom>
        </p:spPr>
        <p:txBody>
          <a:bodyPr wrap="square">
            <a:spAutoFit/>
          </a:bodyPr>
          <a:lstStyle/>
          <a:p>
            <a:pPr>
              <a:buFont typeface="Symbol" pitchFamily="18" charset="2"/>
              <a:buChar char="D"/>
            </a:pPr>
            <a:r>
              <a:rPr lang="en-US" dirty="0" smtClean="0">
                <a:latin typeface="Symbol" pitchFamily="18" charset="2"/>
              </a:rPr>
              <a:t>q </a:t>
            </a:r>
            <a:r>
              <a:rPr lang="en-US" dirty="0" smtClean="0"/>
              <a:t> = </a:t>
            </a:r>
            <a:r>
              <a:rPr lang="en-US" i="1" u="sng" dirty="0" smtClean="0"/>
              <a:t>R</a:t>
            </a:r>
          </a:p>
          <a:p>
            <a:r>
              <a:rPr lang="en-US" dirty="0" smtClean="0">
                <a:latin typeface="Symbol" pitchFamily="18" charset="2"/>
              </a:rPr>
              <a:t> q</a:t>
            </a:r>
            <a:r>
              <a:rPr lang="en-US" baseline="-25000" dirty="0" smtClean="0"/>
              <a:t>T</a:t>
            </a:r>
            <a:r>
              <a:rPr lang="en-US" dirty="0" smtClean="0"/>
              <a:t>     R</a:t>
            </a:r>
            <a:r>
              <a:rPr lang="en-US" baseline="-25000" dirty="0" smtClean="0"/>
              <a:t>T</a:t>
            </a:r>
          </a:p>
          <a:p>
            <a:endParaRPr lang="en-US" i="1" baseline="-25000" dirty="0" smtClean="0"/>
          </a:p>
          <a:p>
            <a:endParaRPr lang="en-US" i="1" dirty="0" smtClean="0"/>
          </a:p>
          <a:p>
            <a:endParaRPr lang="en-US" i="1" u="sng" dirty="0" smtClean="0">
              <a:latin typeface="Symbol" pitchFamily="18" charset="2"/>
            </a:endParaRPr>
          </a:p>
          <a:p>
            <a:endParaRPr lang="en-US" dirty="0" smtClean="0">
              <a:latin typeface="Symbol" pitchFamily="18" charset="2"/>
            </a:endParaRPr>
          </a:p>
        </p:txBody>
      </p:sp>
      <p:cxnSp>
        <p:nvCxnSpPr>
          <p:cNvPr id="5" name="Straight Connector 4"/>
          <p:cNvCxnSpPr/>
          <p:nvPr/>
        </p:nvCxnSpPr>
        <p:spPr>
          <a:xfrm>
            <a:off x="827584" y="1844824"/>
            <a:ext cx="381000" cy="1588"/>
          </a:xfrm>
          <a:prstGeom prst="line">
            <a:avLst/>
          </a:prstGeom>
        </p:spPr>
        <p:style>
          <a:lnRef idx="1">
            <a:schemeClr val="accent1"/>
          </a:lnRef>
          <a:fillRef idx="0">
            <a:schemeClr val="accent1"/>
          </a:fillRef>
          <a:effectRef idx="0">
            <a:schemeClr val="accent1"/>
          </a:effectRef>
          <a:fontRef idx="minor">
            <a:schemeClr val="tx1"/>
          </a:fontRef>
        </p:style>
      </p:cxnSp>
      <p:sp>
        <p:nvSpPr>
          <p:cNvPr id="6" name="Rectangle 5"/>
          <p:cNvSpPr/>
          <p:nvPr/>
        </p:nvSpPr>
        <p:spPr>
          <a:xfrm>
            <a:off x="683568" y="548680"/>
            <a:ext cx="3600400" cy="584775"/>
          </a:xfrm>
          <a:prstGeom prst="rect">
            <a:avLst/>
          </a:prstGeom>
        </p:spPr>
        <p:txBody>
          <a:bodyPr wrap="square">
            <a:spAutoFit/>
          </a:bodyPr>
          <a:lstStyle/>
          <a:p>
            <a:r>
              <a:rPr lang="en-US" sz="3200" b="1" dirty="0" smtClean="0"/>
              <a:t>Answer (contd.)</a:t>
            </a:r>
            <a:endParaRPr lang="en-US" sz="32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2">
                                            <p:txEl>
                                              <p:pRg st="0" end="0"/>
                                            </p:txEl>
                                          </p:spTgt>
                                        </p:tgtEl>
                                        <p:attrNameLst>
                                          <p:attrName>style.visibility</p:attrName>
                                        </p:attrNameLst>
                                      </p:cBhvr>
                                      <p:to>
                                        <p:strVal val="visible"/>
                                      </p:to>
                                    </p:set>
                                    <p:anim calcmode="lin" valueType="num">
                                      <p:cBhvr additive="base">
                                        <p:cTn id="2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2">
                                            <p:txEl>
                                              <p:pRg st="2" end="2"/>
                                            </p:txEl>
                                          </p:spTgt>
                                        </p:tgtEl>
                                        <p:attrNameLst>
                                          <p:attrName>style.visibility</p:attrName>
                                        </p:attrNameLst>
                                      </p:cBhvr>
                                      <p:to>
                                        <p:strVal val="visible"/>
                                      </p:to>
                                    </p:set>
                                    <p:anim calcmode="lin" valueType="num">
                                      <p:cBhvr additive="base">
                                        <p:cTn id="3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2">
                                            <p:txEl>
                                              <p:pRg st="3" end="3"/>
                                            </p:txEl>
                                          </p:spTgt>
                                        </p:tgtEl>
                                        <p:attrNameLst>
                                          <p:attrName>style.visibility</p:attrName>
                                        </p:attrNameLst>
                                      </p:cBhvr>
                                      <p:to>
                                        <p:strVal val="visible"/>
                                      </p:to>
                                    </p:set>
                                    <p:anim calcmode="lin" valueType="num">
                                      <p:cBhvr additive="base">
                                        <p:cTn id="3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339752" y="1988840"/>
            <a:ext cx="4271106" cy="646331"/>
          </a:xfrm>
          <a:prstGeom prst="rect">
            <a:avLst/>
          </a:prstGeom>
          <a:noFill/>
        </p:spPr>
        <p:txBody>
          <a:bodyPr wrap="none" rtlCol="0">
            <a:spAutoFit/>
          </a:bodyPr>
          <a:lstStyle/>
          <a:p>
            <a:r>
              <a:rPr lang="en-GB" sz="3600" dirty="0" smtClean="0"/>
              <a:t>REVISION QUESTIONS</a:t>
            </a:r>
            <a:endParaRPr lang="en-GB" sz="3600" dirty="0"/>
          </a:p>
        </p:txBody>
      </p:sp>
    </p:spTree>
    <p:extLst>
      <p:ext uri="{BB962C8B-B14F-4D97-AF65-F5344CB8AC3E}">
        <p14:creationId xmlns:p14="http://schemas.microsoft.com/office/powerpoint/2010/main" val="428529695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99592" y="360056"/>
            <a:ext cx="7416824" cy="6198063"/>
          </a:xfrm>
          <a:prstGeom prst="rect">
            <a:avLst/>
          </a:prstGeom>
        </p:spPr>
      </p:pic>
    </p:spTree>
    <p:extLst>
      <p:ext uri="{BB962C8B-B14F-4D97-AF65-F5344CB8AC3E}">
        <p14:creationId xmlns:p14="http://schemas.microsoft.com/office/powerpoint/2010/main" val="244119078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11560" y="404664"/>
            <a:ext cx="8692235" cy="5400600"/>
          </a:xfrm>
          <a:prstGeom prst="rect">
            <a:avLst/>
          </a:prstGeom>
        </p:spPr>
      </p:pic>
    </p:spTree>
    <p:extLst>
      <p:ext uri="{BB962C8B-B14F-4D97-AF65-F5344CB8AC3E}">
        <p14:creationId xmlns:p14="http://schemas.microsoft.com/office/powerpoint/2010/main" val="401332037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55576" y="188640"/>
            <a:ext cx="7200800" cy="6544757"/>
          </a:xfrm>
          <a:prstGeom prst="rect">
            <a:avLst/>
          </a:prstGeom>
        </p:spPr>
      </p:pic>
    </p:spTree>
    <p:extLst>
      <p:ext uri="{BB962C8B-B14F-4D97-AF65-F5344CB8AC3E}">
        <p14:creationId xmlns:p14="http://schemas.microsoft.com/office/powerpoint/2010/main" val="3774569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1763688" y="1124744"/>
            <a:ext cx="5904656" cy="1538883"/>
          </a:xfrm>
          <a:prstGeom prst="rect">
            <a:avLst/>
          </a:prstGeom>
          <a:noFill/>
        </p:spPr>
        <p:txBody>
          <a:bodyPr wrap="square" rtlCol="0">
            <a:spAutoFit/>
          </a:bodyPr>
          <a:lstStyle/>
          <a:p>
            <a:pPr algn="ctr"/>
            <a:r>
              <a:rPr lang="en-GB" sz="5400" b="1" dirty="0" smtClean="0">
                <a:solidFill>
                  <a:srgbClr val="0070C0"/>
                </a:solidFill>
              </a:rPr>
              <a:t>EXAM</a:t>
            </a:r>
          </a:p>
          <a:p>
            <a:pPr algn="ctr"/>
            <a:r>
              <a:rPr lang="en-GB" sz="4000" b="1" dirty="0" smtClean="0">
                <a:solidFill>
                  <a:srgbClr val="0070C0"/>
                </a:solidFill>
              </a:rPr>
              <a:t>SOUND, LIGHT and HEAT</a:t>
            </a:r>
            <a:endParaRPr lang="en-GB" sz="4000" b="1" dirty="0">
              <a:solidFill>
                <a:srgbClr val="0070C0"/>
              </a:solidFill>
            </a:endParaRPr>
          </a:p>
        </p:txBody>
      </p:sp>
      <p:sp>
        <p:nvSpPr>
          <p:cNvPr id="3" name="TextBox 2"/>
          <p:cNvSpPr txBox="1"/>
          <p:nvPr/>
        </p:nvSpPr>
        <p:spPr>
          <a:xfrm>
            <a:off x="1979712" y="2852936"/>
            <a:ext cx="5184576" cy="923330"/>
          </a:xfrm>
          <a:prstGeom prst="rect">
            <a:avLst/>
          </a:prstGeom>
          <a:noFill/>
        </p:spPr>
        <p:txBody>
          <a:bodyPr wrap="square" rtlCol="0">
            <a:spAutoFit/>
          </a:bodyPr>
          <a:lstStyle/>
          <a:p>
            <a:pPr algn="ctr"/>
            <a:endParaRPr lang="en-GB" dirty="0" smtClean="0"/>
          </a:p>
          <a:p>
            <a:pPr algn="ctr"/>
            <a:r>
              <a:rPr lang="en-GB" dirty="0" smtClean="0"/>
              <a:t>At Townhill Campus</a:t>
            </a:r>
          </a:p>
          <a:p>
            <a:pPr algn="ctr"/>
            <a:r>
              <a:rPr lang="en-GB" dirty="0" smtClean="0"/>
              <a:t>Tuesday 15</a:t>
            </a:r>
            <a:r>
              <a:rPr lang="en-GB" baseline="30000" dirty="0" smtClean="0"/>
              <a:t>Th</a:t>
            </a:r>
            <a:r>
              <a:rPr lang="en-GB" dirty="0" smtClean="0"/>
              <a:t> May at 9am</a:t>
            </a:r>
            <a:endParaRPr lang="en-GB" dirty="0"/>
          </a:p>
        </p:txBody>
      </p:sp>
      <p:sp>
        <p:nvSpPr>
          <p:cNvPr id="4" name="TextBox 3"/>
          <p:cNvSpPr txBox="1"/>
          <p:nvPr/>
        </p:nvSpPr>
        <p:spPr>
          <a:xfrm>
            <a:off x="611560" y="4581128"/>
            <a:ext cx="3600400" cy="1877437"/>
          </a:xfrm>
          <a:prstGeom prst="rect">
            <a:avLst/>
          </a:prstGeom>
          <a:noFill/>
        </p:spPr>
        <p:txBody>
          <a:bodyPr wrap="square" rtlCol="0">
            <a:spAutoFit/>
          </a:bodyPr>
          <a:lstStyle/>
          <a:p>
            <a:r>
              <a:rPr lang="en-GB" b="1" dirty="0" smtClean="0">
                <a:solidFill>
                  <a:srgbClr val="0070C0"/>
                </a:solidFill>
              </a:rPr>
              <a:t>You will need:</a:t>
            </a:r>
          </a:p>
          <a:p>
            <a:endParaRPr lang="en-GB" b="1" dirty="0" smtClean="0">
              <a:solidFill>
                <a:srgbClr val="0070C0"/>
              </a:solidFill>
            </a:endParaRPr>
          </a:p>
          <a:p>
            <a:r>
              <a:rPr lang="en-GB" sz="2000" b="1" dirty="0" smtClean="0"/>
              <a:t>Pen</a:t>
            </a:r>
          </a:p>
          <a:p>
            <a:r>
              <a:rPr lang="en-GB" sz="2000" b="1" dirty="0" smtClean="0"/>
              <a:t>Pencil</a:t>
            </a:r>
          </a:p>
          <a:p>
            <a:r>
              <a:rPr lang="en-GB" sz="2000" b="1" dirty="0" smtClean="0"/>
              <a:t>Rubber</a:t>
            </a:r>
          </a:p>
          <a:p>
            <a:r>
              <a:rPr lang="en-GB" sz="2000" b="1" dirty="0" smtClean="0"/>
              <a:t>Calculator</a:t>
            </a:r>
            <a:endParaRPr lang="en-GB" sz="2000" b="1" dirty="0"/>
          </a:p>
        </p:txBody>
      </p:sp>
      <p:sp>
        <p:nvSpPr>
          <p:cNvPr id="5" name="TextBox 4"/>
          <p:cNvSpPr txBox="1"/>
          <p:nvPr/>
        </p:nvSpPr>
        <p:spPr>
          <a:xfrm>
            <a:off x="5399584" y="5157192"/>
            <a:ext cx="3744416" cy="923330"/>
          </a:xfrm>
          <a:prstGeom prst="rect">
            <a:avLst/>
          </a:prstGeom>
          <a:noFill/>
        </p:spPr>
        <p:txBody>
          <a:bodyPr wrap="square" rtlCol="0">
            <a:spAutoFit/>
          </a:bodyPr>
          <a:lstStyle/>
          <a:p>
            <a:pPr algn="ctr"/>
            <a:r>
              <a:rPr lang="en-GB" dirty="0" smtClean="0"/>
              <a:t>1hour 15mins to complete</a:t>
            </a:r>
          </a:p>
          <a:p>
            <a:pPr algn="ctr"/>
            <a:r>
              <a:rPr lang="en-GB" dirty="0" smtClean="0"/>
              <a:t>EXAM CONDITIONS</a:t>
            </a:r>
          </a:p>
          <a:p>
            <a:pPr algn="ctr"/>
            <a:r>
              <a:rPr lang="en-GB" dirty="0" smtClean="0"/>
              <a:t>Task split into 2 parts</a:t>
            </a:r>
            <a:endParaRPr lang="en-GB" dirty="0"/>
          </a:p>
        </p:txBody>
      </p:sp>
    </p:spTree>
    <p:extLst>
      <p:ext uri="{BB962C8B-B14F-4D97-AF65-F5344CB8AC3E}">
        <p14:creationId xmlns:p14="http://schemas.microsoft.com/office/powerpoint/2010/main" val="340373075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683568" y="980728"/>
            <a:ext cx="7488832" cy="461665"/>
          </a:xfrm>
          <a:prstGeom prst="rect">
            <a:avLst/>
          </a:prstGeom>
          <a:noFill/>
        </p:spPr>
        <p:txBody>
          <a:bodyPr wrap="square" rtlCol="0">
            <a:spAutoFit/>
          </a:bodyPr>
          <a:lstStyle/>
          <a:p>
            <a:r>
              <a:rPr lang="en-GB" sz="2400" b="1" dirty="0" smtClean="0">
                <a:solidFill>
                  <a:srgbClr val="0070C0"/>
                </a:solidFill>
              </a:rPr>
              <a:t>General form of the 35 multiple choice questions</a:t>
            </a:r>
            <a:endParaRPr lang="en-GB" sz="2400" b="1" dirty="0">
              <a:solidFill>
                <a:srgbClr val="0070C0"/>
              </a:solidFill>
            </a:endParaRPr>
          </a:p>
        </p:txBody>
      </p:sp>
      <p:sp>
        <p:nvSpPr>
          <p:cNvPr id="3" name="TextBox 2"/>
          <p:cNvSpPr txBox="1"/>
          <p:nvPr/>
        </p:nvSpPr>
        <p:spPr>
          <a:xfrm>
            <a:off x="683568" y="1844824"/>
            <a:ext cx="6984776" cy="3385542"/>
          </a:xfrm>
          <a:prstGeom prst="rect">
            <a:avLst/>
          </a:prstGeom>
          <a:noFill/>
        </p:spPr>
        <p:txBody>
          <a:bodyPr wrap="square" rtlCol="0">
            <a:spAutoFit/>
          </a:bodyPr>
          <a:lstStyle/>
          <a:p>
            <a:pPr marL="342900" indent="-342900">
              <a:buAutoNum type="arabicPeriod"/>
            </a:pPr>
            <a:r>
              <a:rPr lang="en-GB" sz="2800" dirty="0" smtClean="0"/>
              <a:t>Definitions</a:t>
            </a:r>
          </a:p>
          <a:p>
            <a:pPr marL="342900" indent="-342900">
              <a:buAutoNum type="arabicPeriod"/>
            </a:pPr>
            <a:r>
              <a:rPr lang="en-GB" sz="2800" dirty="0" smtClean="0"/>
              <a:t>True or False statements</a:t>
            </a:r>
          </a:p>
          <a:p>
            <a:pPr marL="342900" indent="-342900">
              <a:buAutoNum type="arabicPeriod"/>
            </a:pPr>
            <a:r>
              <a:rPr lang="en-GB" sz="2800" dirty="0" smtClean="0"/>
              <a:t>Minor calculative</a:t>
            </a:r>
          </a:p>
          <a:p>
            <a:pPr marL="342900" indent="-342900">
              <a:buAutoNum type="arabicPeriod"/>
            </a:pPr>
            <a:r>
              <a:rPr lang="en-GB" sz="2800" dirty="0" smtClean="0"/>
              <a:t>The units of calculation</a:t>
            </a:r>
          </a:p>
          <a:p>
            <a:pPr marL="342900" indent="-342900">
              <a:buAutoNum type="arabicPeriod"/>
            </a:pPr>
            <a:r>
              <a:rPr lang="en-GB" sz="2800" dirty="0" smtClean="0"/>
              <a:t>The terms of an equation</a:t>
            </a:r>
          </a:p>
          <a:p>
            <a:pPr marL="342900" indent="-342900">
              <a:buAutoNum type="arabicPeriod"/>
            </a:pPr>
            <a:r>
              <a:rPr lang="en-GB" sz="2800" dirty="0" smtClean="0"/>
              <a:t>Applying  knowledge to supply the solution to a practical situation</a:t>
            </a:r>
          </a:p>
          <a:p>
            <a:pPr marL="342900" indent="-342900">
              <a:buAutoNum type="arabicPeriod"/>
            </a:pP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075" name="Rectangle 3"/>
          <p:cNvSpPr>
            <a:spLocks noChangeArrowheads="1"/>
          </p:cNvSpPr>
          <p:nvPr/>
        </p:nvSpPr>
        <p:spPr bwMode="auto">
          <a:xfrm>
            <a:off x="0" y="918543"/>
            <a:ext cx="8424936" cy="600164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685800" algn="l" defTabSz="914400" rtl="0" eaLnBrk="0" fontAlgn="base" latinLnBrk="0" hangingPunct="0">
              <a:lnSpc>
                <a:spcPct val="100000"/>
              </a:lnSpc>
              <a:spcBef>
                <a:spcPct val="0"/>
              </a:spcBef>
              <a:spcAft>
                <a:spcPct val="0"/>
              </a:spcAft>
              <a:buClrTx/>
              <a:buSzTx/>
              <a:tabLst>
                <a:tab pos="457200" algn="l"/>
              </a:tabLst>
            </a:pPr>
            <a:r>
              <a:rPr kumimoji="0" lang="en-US" sz="1200" b="1"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Qu.1. The luminous flux emitted by one steradian by a point source of light of one candela is called:</a:t>
            </a:r>
            <a:endParaRPr kumimoji="0" lang="en-GB" sz="1200" b="1"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A. a joule</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B. a calorie</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C. an apostilb</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D. a watt</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E. a </a:t>
            </a:r>
            <a:r>
              <a:rPr kumimoji="0" lang="en-US" sz="1200" b="1" i="1"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π </a:t>
            </a: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radian</a:t>
            </a: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tabLst>
                <a:tab pos="457200" algn="l"/>
              </a:tabLst>
            </a:pPr>
            <a:r>
              <a:rPr kumimoji="0" lang="en-US" sz="1200" b="1"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Qu.2. Which </a:t>
            </a:r>
            <a:r>
              <a:rPr kumimoji="0" lang="en-US" sz="1200" b="1" i="0" u="sng" strike="noStrike" cap="none" normalizeH="0" baseline="0" dirty="0" smtClean="0">
                <a:ln>
                  <a:noFill/>
                </a:ln>
                <a:solidFill>
                  <a:schemeClr val="tx1"/>
                </a:solidFill>
                <a:effectLst/>
                <a:latin typeface="Calibri" pitchFamily="34" charset="0"/>
                <a:ea typeface="Times New Roman" pitchFamily="18" charset="0"/>
                <a:cs typeface="Arial" pitchFamily="34" charset="0"/>
              </a:rPr>
              <a:t>ONE </a:t>
            </a:r>
            <a:r>
              <a:rPr kumimoji="0" lang="en-US" sz="1200" b="1"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of the following statements is </a:t>
            </a:r>
            <a:r>
              <a:rPr kumimoji="0" lang="en-US" sz="1200" b="1" i="0" u="sng" strike="noStrike" cap="none" normalizeH="0" baseline="0" dirty="0" smtClean="0">
                <a:ln>
                  <a:noFill/>
                </a:ln>
                <a:solidFill>
                  <a:schemeClr val="tx1"/>
                </a:solidFill>
                <a:effectLst/>
                <a:latin typeface="Calibri" pitchFamily="34" charset="0"/>
                <a:ea typeface="Times New Roman" pitchFamily="18" charset="0"/>
                <a:cs typeface="Arial" pitchFamily="34" charset="0"/>
              </a:rPr>
              <a:t>TRUE</a:t>
            </a:r>
            <a:r>
              <a:rPr kumimoji="0" lang="en-US" sz="1200" b="1"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a:t>
            </a:r>
            <a:endParaRPr kumimoji="0" lang="en-GB" sz="1200" b="1"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A. Lighting levels increase rapidly as distance from the source increases </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B. Lighting levels increase as the surface being lit is tilted</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C. The illuminance produced by a point source of light decreases in inverse proportion to the square of </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     the distance from the source.</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D. The illuminance produced by a point source of light increases in inverse proportion to the square of </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     the distance from the source.</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E. The illuminance produced by a point source of light increases in inverse proportion to the square of </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     the power from the source.</a:t>
            </a: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tabLst>
                <a:tab pos="457200" algn="l"/>
              </a:tabLst>
            </a:pPr>
            <a:r>
              <a:rPr kumimoji="0" lang="en-US" sz="1200" b="1"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Qu.3. Which one of the following lamps has the </a:t>
            </a:r>
            <a:r>
              <a:rPr lang="en-US" sz="1200" b="1" u="sng" dirty="0" smtClean="0">
                <a:latin typeface="Calibri" pitchFamily="34" charset="0"/>
                <a:ea typeface="Times New Roman" pitchFamily="18" charset="0"/>
                <a:cs typeface="Arial" pitchFamily="34" charset="0"/>
              </a:rPr>
              <a:t>lowest</a:t>
            </a:r>
            <a:r>
              <a:rPr kumimoji="0" lang="en-US" sz="1200" b="1"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 value of luminous efficacy?</a:t>
            </a:r>
            <a:endParaRPr kumimoji="0" lang="en-GB" sz="1200" b="1"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A.  An incandescent lamp with 20W and 450 lumens specification</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B.  A compact fluorescent light with 8W and 750 lumens specification</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C.  A LED light with 8W and 400 lumens specifications</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D. A fluorescent tube with 9W and 470 lumens</a:t>
            </a:r>
            <a:endParaRPr lang="en-GB" sz="1200" dirty="0" smtClean="0">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tabLst>
                <a:tab pos="457200" algn="l"/>
              </a:tabLst>
            </a:pPr>
            <a:r>
              <a:rPr lang="en-US" sz="1200" dirty="0" smtClean="0">
                <a:latin typeface="Calibri" pitchFamily="34" charset="0"/>
                <a:ea typeface="Times New Roman" pitchFamily="18" charset="0"/>
                <a:cs typeface="Arial" pitchFamily="34" charset="0"/>
              </a:rPr>
              <a:t>E. </a:t>
            </a: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 A LED down light with 12W and 930 lumens specifications</a:t>
            </a:r>
          </a:p>
          <a:p>
            <a:pPr marL="0" marR="0" lvl="0" indent="685800" algn="l" defTabSz="914400" rtl="0" eaLnBrk="0" fontAlgn="base" latinLnBrk="0" hangingPunct="0">
              <a:lnSpc>
                <a:spcPct val="100000"/>
              </a:lnSpc>
              <a:spcBef>
                <a:spcPct val="0"/>
              </a:spcBef>
              <a:spcAft>
                <a:spcPct val="0"/>
              </a:spcAft>
              <a:buClrTx/>
              <a:buSzTx/>
              <a:buFontTx/>
              <a:buAutoNum type="alphaUcPeriod" startAt="5"/>
              <a:tabLst>
                <a:tab pos="457200" algn="l"/>
              </a:tabLst>
            </a:pPr>
            <a:endParaRPr kumimoji="0" lang="en-GB" sz="1200" b="1"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tabLst>
                <a:tab pos="457200" algn="l"/>
              </a:tabLst>
            </a:pPr>
            <a:r>
              <a:rPr kumimoji="0" lang="en-US" sz="1200" b="1"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Qu.4. Which </a:t>
            </a:r>
            <a:r>
              <a:rPr kumimoji="0" lang="en-US" sz="1200" b="1" i="0" u="sng" strike="noStrike" cap="none" normalizeH="0" baseline="0" dirty="0" smtClean="0">
                <a:ln>
                  <a:noFill/>
                </a:ln>
                <a:solidFill>
                  <a:schemeClr val="tx1"/>
                </a:solidFill>
                <a:effectLst/>
                <a:latin typeface="Calibri" pitchFamily="34" charset="0"/>
                <a:ea typeface="Times New Roman" pitchFamily="18" charset="0"/>
                <a:cs typeface="Arial" pitchFamily="34" charset="0"/>
              </a:rPr>
              <a:t>ONE</a:t>
            </a:r>
            <a:r>
              <a:rPr kumimoji="0" lang="en-US" sz="1200" b="1"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 of the following statements is </a:t>
            </a:r>
            <a:r>
              <a:rPr kumimoji="0" lang="en-US" sz="1200" b="1" i="0" u="sng" strike="noStrike" cap="none" normalizeH="0" baseline="0" dirty="0" smtClean="0">
                <a:ln>
                  <a:noFill/>
                </a:ln>
                <a:solidFill>
                  <a:schemeClr val="tx1"/>
                </a:solidFill>
                <a:effectLst/>
                <a:latin typeface="Calibri" pitchFamily="34" charset="0"/>
                <a:ea typeface="Times New Roman" pitchFamily="18" charset="0"/>
                <a:cs typeface="Arial" pitchFamily="34" charset="0"/>
              </a:rPr>
              <a:t>FALSE</a:t>
            </a:r>
            <a:r>
              <a:rPr kumimoji="0" lang="en-US" sz="1200" b="1"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 ?</a:t>
            </a:r>
            <a:endParaRPr kumimoji="0" lang="en-GB" sz="1200" b="1" i="0" u="none" strike="noStrike" cap="none" normalizeH="0" baseline="0" dirty="0" smtClean="0">
              <a:ln>
                <a:noFill/>
              </a:ln>
              <a:solidFill>
                <a:schemeClr val="tx1"/>
              </a:solidFill>
              <a:effectLst/>
              <a:latin typeface="Arial" pitchFamily="34" charset="0"/>
              <a:cs typeface="Arial" pitchFamily="34" charset="0"/>
            </a:endParaRPr>
          </a:p>
          <a:p>
            <a:pPr marL="457200" marR="0" lvl="1" indent="0" algn="l" defTabSz="914400" rtl="0" eaLnBrk="0" fontAlgn="base" latinLnBrk="0" hangingPunct="0">
              <a:lnSpc>
                <a:spcPct val="100000"/>
              </a:lnSpc>
              <a:spcBef>
                <a:spcPct val="0"/>
              </a:spcBef>
              <a:spcAft>
                <a:spcPct val="0"/>
              </a:spcAft>
              <a:buClrTx/>
              <a:buSzTx/>
              <a:tabLst>
                <a:tab pos="457200" algn="l"/>
              </a:tabLst>
            </a:pPr>
            <a:r>
              <a:rPr lang="en-US" sz="1200" dirty="0" smtClean="0">
                <a:latin typeface="Calibri" pitchFamily="34" charset="0"/>
                <a:ea typeface="Times New Roman" pitchFamily="18" charset="0"/>
                <a:cs typeface="Arial" pitchFamily="34" charset="0"/>
              </a:rPr>
              <a:t>       A. </a:t>
            </a: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The higher the colour temperature, the colour appearance becomes “hotter”.</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457200" marR="0" lvl="1" indent="0" algn="l" defTabSz="914400" rtl="0" eaLnBrk="0" fontAlgn="base" latinLnBrk="0" hangingPunct="0">
              <a:lnSpc>
                <a:spcPct val="100000"/>
              </a:lnSpc>
              <a:spcBef>
                <a:spcPct val="0"/>
              </a:spcBef>
              <a:spcAft>
                <a:spcPct val="0"/>
              </a:spcAft>
              <a:buClrTx/>
              <a:buSzTx/>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       B. In office environment, the light with lower temperature colour is preferred as it is less likely to induce </a:t>
            </a:r>
            <a:r>
              <a:rPr kumimoji="0" lang="en-US" sz="1200" b="0" i="0" u="none" strike="noStrike" cap="none" normalizeH="0" dirty="0" smtClean="0">
                <a:ln>
                  <a:noFill/>
                </a:ln>
                <a:solidFill>
                  <a:schemeClr val="tx1"/>
                </a:solidFill>
                <a:effectLst/>
                <a:latin typeface="Calibri" pitchFamily="34" charset="0"/>
                <a:ea typeface="Times New Roman" pitchFamily="18" charset="0"/>
                <a:cs typeface="Arial" pitchFamily="34" charset="0"/>
              </a:rPr>
              <a:t> </a:t>
            </a: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sleepiness. </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lang="en-US" sz="1200" dirty="0" smtClean="0">
                <a:latin typeface="Calibri" pitchFamily="34" charset="0"/>
                <a:ea typeface="Times New Roman" pitchFamily="18" charset="0"/>
                <a:cs typeface="Arial" pitchFamily="34" charset="0"/>
              </a:rPr>
              <a:t>C</a:t>
            </a: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 Colour temperatures are measured in Kelvin's. </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lang="en-US" sz="1200" dirty="0" smtClean="0">
                <a:latin typeface="Calibri" pitchFamily="34" charset="0"/>
                <a:ea typeface="Times New Roman" pitchFamily="18" charset="0"/>
                <a:cs typeface="Arial" pitchFamily="34" charset="0"/>
              </a:rPr>
              <a:t>D</a:t>
            </a: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 The Kelvin's temperature is equivalent to Centigrade + 273.</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lang="en-US" sz="1200" dirty="0" smtClean="0">
                <a:latin typeface="Calibri" pitchFamily="34" charset="0"/>
                <a:ea typeface="Times New Roman" pitchFamily="18" charset="0"/>
                <a:cs typeface="Arial" pitchFamily="34" charset="0"/>
              </a:rPr>
              <a:t>E</a:t>
            </a: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 For warehouses, the light with lower temperature colour is preferred as it consumes less energy. </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Arial" pitchFamily="34" charset="0"/>
              </a:rPr>
              <a:t>	 </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685800" algn="l" defTabSz="914400" rtl="0" eaLnBrk="0" fontAlgn="base" latinLnBrk="0" hangingPunct="0">
              <a:lnSpc>
                <a:spcPct val="100000"/>
              </a:lnSpc>
              <a:spcBef>
                <a:spcPct val="0"/>
              </a:spcBef>
              <a:spcAft>
                <a:spcPct val="0"/>
              </a:spcAft>
              <a:buClrTx/>
              <a:buSzTx/>
              <a:buFontTx/>
              <a:buNone/>
              <a:tabLst>
                <a:tab pos="457200"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p:txBody>
      </p:sp>
      <p:sp>
        <p:nvSpPr>
          <p:cNvPr id="3076" name="Rectangle 4"/>
          <p:cNvSpPr>
            <a:spLocks noChangeArrowheads="1"/>
          </p:cNvSpPr>
          <p:nvPr/>
        </p:nvSpPr>
        <p:spPr bwMode="auto">
          <a:xfrm>
            <a:off x="0" y="45720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3077" name="Rectangle 5"/>
          <p:cNvSpPr>
            <a:spLocks noChangeArrowheads="1"/>
          </p:cNvSpPr>
          <p:nvPr/>
        </p:nvSpPr>
        <p:spPr bwMode="auto">
          <a:xfrm>
            <a:off x="0" y="226695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7" name="TextBox 6"/>
          <p:cNvSpPr txBox="1"/>
          <p:nvPr/>
        </p:nvSpPr>
        <p:spPr>
          <a:xfrm>
            <a:off x="179512" y="116632"/>
            <a:ext cx="8208912" cy="461665"/>
          </a:xfrm>
          <a:prstGeom prst="rect">
            <a:avLst/>
          </a:prstGeom>
          <a:noFill/>
        </p:spPr>
        <p:txBody>
          <a:bodyPr wrap="square" rtlCol="0">
            <a:spAutoFit/>
          </a:bodyPr>
          <a:lstStyle/>
          <a:p>
            <a:pPr algn="ctr"/>
            <a:r>
              <a:rPr lang="en-GB" sz="2400" b="1" dirty="0" smtClean="0">
                <a:solidFill>
                  <a:srgbClr val="0070C0"/>
                </a:solidFill>
              </a:rPr>
              <a:t>    PART 1:  35 multiple choice questions on SOUND AND LIGHT</a:t>
            </a:r>
            <a:endParaRPr lang="en-GB" sz="2400" b="1" dirty="0">
              <a:solidFill>
                <a:srgbClr val="0070C0"/>
              </a:solidFill>
            </a:endParaRPr>
          </a:p>
        </p:txBody>
      </p:sp>
      <p:sp>
        <p:nvSpPr>
          <p:cNvPr id="8" name="TextBox 7"/>
          <p:cNvSpPr txBox="1"/>
          <p:nvPr/>
        </p:nvSpPr>
        <p:spPr>
          <a:xfrm>
            <a:off x="683568" y="548680"/>
            <a:ext cx="2736304" cy="369332"/>
          </a:xfrm>
          <a:prstGeom prst="rect">
            <a:avLst/>
          </a:prstGeom>
          <a:noFill/>
        </p:spPr>
        <p:txBody>
          <a:bodyPr wrap="square" rtlCol="0">
            <a:spAutoFit/>
          </a:bodyPr>
          <a:lstStyle/>
          <a:p>
            <a:r>
              <a:rPr lang="en-GB" dirty="0" smtClean="0"/>
              <a:t>General format</a:t>
            </a:r>
            <a:endParaRPr lang="en-GB" dirty="0"/>
          </a:p>
        </p:txBody>
      </p:sp>
      <p:sp>
        <p:nvSpPr>
          <p:cNvPr id="2" name="TextBox 1"/>
          <p:cNvSpPr txBox="1"/>
          <p:nvPr/>
        </p:nvSpPr>
        <p:spPr>
          <a:xfrm>
            <a:off x="6372200" y="4005064"/>
            <a:ext cx="2592288" cy="1200329"/>
          </a:xfrm>
          <a:prstGeom prst="rect">
            <a:avLst/>
          </a:prstGeom>
          <a:noFill/>
        </p:spPr>
        <p:txBody>
          <a:bodyPr wrap="square" rtlCol="0">
            <a:spAutoFit/>
          </a:bodyPr>
          <a:lstStyle/>
          <a:p>
            <a:pPr algn="just"/>
            <a:r>
              <a:rPr lang="en-GB" b="1" dirty="0" smtClean="0">
                <a:solidFill>
                  <a:srgbClr val="0070C0"/>
                </a:solidFill>
              </a:rPr>
              <a:t>Write on the question paper…cross out…or use it for your calculations as you want.</a:t>
            </a:r>
            <a:endParaRPr lang="en-GB" b="1" dirty="0">
              <a:solidFill>
                <a:srgbClr val="0070C0"/>
              </a:solidFill>
            </a:endParaRPr>
          </a:p>
        </p:txBody>
      </p:sp>
    </p:spTree>
    <p:extLst>
      <p:ext uri="{BB962C8B-B14F-4D97-AF65-F5344CB8AC3E}">
        <p14:creationId xmlns:p14="http://schemas.microsoft.com/office/powerpoint/2010/main" val="216909434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259" name="Picture 211" descr="C:\Users\fad-an\Desktop\multi choice sheet.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99592" y="612144"/>
            <a:ext cx="4104456" cy="5913199"/>
          </a:xfrm>
          <a:prstGeom prst="rect">
            <a:avLst/>
          </a:prstGeom>
          <a:noFill/>
          <a:extLst>
            <a:ext uri="{909E8E84-426E-40DD-AFC4-6F175D3DCCD1}">
              <a14:hiddenFill xmlns:a14="http://schemas.microsoft.com/office/drawing/2010/main">
                <a:solidFill>
                  <a:srgbClr val="FFFFFF"/>
                </a:solidFill>
              </a14:hiddenFill>
            </a:ext>
          </a:extLst>
        </p:spPr>
      </p:pic>
      <p:sp>
        <p:nvSpPr>
          <p:cNvPr id="2240" name="TextBox 2239"/>
          <p:cNvSpPr txBox="1"/>
          <p:nvPr/>
        </p:nvSpPr>
        <p:spPr>
          <a:xfrm>
            <a:off x="5220072" y="548680"/>
            <a:ext cx="3528392" cy="7940635"/>
          </a:xfrm>
          <a:prstGeom prst="rect">
            <a:avLst/>
          </a:prstGeom>
          <a:noFill/>
        </p:spPr>
        <p:txBody>
          <a:bodyPr wrap="square" rtlCol="0">
            <a:spAutoFit/>
          </a:bodyPr>
          <a:lstStyle/>
          <a:p>
            <a:pPr algn="ctr"/>
            <a:r>
              <a:rPr lang="en-GB" sz="2400" b="1" dirty="0" smtClean="0">
                <a:solidFill>
                  <a:srgbClr val="0070C0"/>
                </a:solidFill>
              </a:rPr>
              <a:t>Multiple Choice Answer input sheet</a:t>
            </a:r>
          </a:p>
          <a:p>
            <a:endParaRPr lang="en-GB" dirty="0" smtClean="0"/>
          </a:p>
          <a:p>
            <a:endParaRPr lang="en-GB" dirty="0"/>
          </a:p>
          <a:p>
            <a:pPr algn="ctr"/>
            <a:r>
              <a:rPr lang="en-GB" sz="2400" dirty="0" smtClean="0"/>
              <a:t>35 questions on</a:t>
            </a:r>
          </a:p>
          <a:p>
            <a:pPr algn="ctr"/>
            <a:r>
              <a:rPr lang="en-GB" sz="2400" b="1" dirty="0" smtClean="0">
                <a:solidFill>
                  <a:srgbClr val="0070C0"/>
                </a:solidFill>
              </a:rPr>
              <a:t>SOUND and LIGHT</a:t>
            </a:r>
          </a:p>
          <a:p>
            <a:pPr algn="ctr"/>
            <a:r>
              <a:rPr lang="en-GB" b="1" dirty="0" smtClean="0">
                <a:solidFill>
                  <a:srgbClr val="0070C0"/>
                </a:solidFill>
              </a:rPr>
              <a:t>2 marks each answer</a:t>
            </a:r>
          </a:p>
          <a:p>
            <a:pPr algn="ctr"/>
            <a:endParaRPr lang="en-GB" b="1" dirty="0" smtClean="0">
              <a:solidFill>
                <a:srgbClr val="0070C0"/>
              </a:solidFill>
            </a:endParaRPr>
          </a:p>
          <a:p>
            <a:pPr algn="just"/>
            <a:r>
              <a:rPr lang="en-GB" dirty="0" smtClean="0"/>
              <a:t>Choose 1 answer from the five options (A to E)…..and fill in the box corresponding to that option.</a:t>
            </a:r>
          </a:p>
          <a:p>
            <a:pPr algn="just"/>
            <a:endParaRPr lang="en-GB" dirty="0" smtClean="0"/>
          </a:p>
          <a:p>
            <a:pPr algn="just"/>
            <a:r>
              <a:rPr lang="en-GB" dirty="0" smtClean="0"/>
              <a:t>This answer sheet to be completed in </a:t>
            </a:r>
            <a:r>
              <a:rPr lang="en-GB" b="1" dirty="0" smtClean="0"/>
              <a:t>PENCIL</a:t>
            </a:r>
            <a:r>
              <a:rPr lang="en-GB" dirty="0" smtClean="0"/>
              <a:t>...mistakes can be rubbed out, and the questions re-attempted</a:t>
            </a:r>
          </a:p>
          <a:p>
            <a:pPr algn="just"/>
            <a:endParaRPr lang="en-GB" dirty="0" smtClean="0"/>
          </a:p>
          <a:p>
            <a:pPr algn="just"/>
            <a:r>
              <a:rPr lang="en-GB" b="1" dirty="0" smtClean="0">
                <a:solidFill>
                  <a:srgbClr val="0070C0"/>
                </a:solidFill>
              </a:rPr>
              <a:t>One letter shaded only......</a:t>
            </a:r>
          </a:p>
          <a:p>
            <a:pPr algn="just"/>
            <a:r>
              <a:rPr lang="en-GB" b="1" dirty="0" smtClean="0">
                <a:solidFill>
                  <a:srgbClr val="0070C0"/>
                </a:solidFill>
              </a:rPr>
              <a:t>Two letters shaded out will void that question.</a:t>
            </a:r>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264006081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26" name="Picture 2" descr="C:\Users\fad-an\Desktop\Question sheet.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9552" y="260648"/>
            <a:ext cx="4511327" cy="63532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292080" y="332656"/>
            <a:ext cx="3456384" cy="584775"/>
          </a:xfrm>
          <a:prstGeom prst="rect">
            <a:avLst/>
          </a:prstGeom>
          <a:noFill/>
        </p:spPr>
        <p:txBody>
          <a:bodyPr wrap="square" rtlCol="0">
            <a:spAutoFit/>
          </a:bodyPr>
          <a:lstStyle/>
          <a:p>
            <a:r>
              <a:rPr lang="en-GB" sz="3200" b="1" dirty="0" smtClean="0">
                <a:solidFill>
                  <a:srgbClr val="0070C0"/>
                </a:solidFill>
              </a:rPr>
              <a:t>PART 2:</a:t>
            </a:r>
            <a:endParaRPr lang="en-GB" sz="2400" b="1" dirty="0">
              <a:solidFill>
                <a:srgbClr val="0070C0"/>
              </a:solidFill>
            </a:endParaRPr>
          </a:p>
        </p:txBody>
      </p:sp>
      <p:sp>
        <p:nvSpPr>
          <p:cNvPr id="5" name="TextBox 4"/>
          <p:cNvSpPr txBox="1"/>
          <p:nvPr/>
        </p:nvSpPr>
        <p:spPr>
          <a:xfrm>
            <a:off x="5580112" y="908720"/>
            <a:ext cx="3168352" cy="4893647"/>
          </a:xfrm>
          <a:prstGeom prst="rect">
            <a:avLst/>
          </a:prstGeom>
          <a:noFill/>
        </p:spPr>
        <p:txBody>
          <a:bodyPr wrap="square" rtlCol="0">
            <a:spAutoFit/>
          </a:bodyPr>
          <a:lstStyle/>
          <a:p>
            <a:pPr algn="ctr"/>
            <a:r>
              <a:rPr lang="en-GB" sz="2400" dirty="0" smtClean="0"/>
              <a:t>Three  calculative exercises on </a:t>
            </a:r>
            <a:r>
              <a:rPr lang="en-GB" sz="2400" b="1" dirty="0" smtClean="0">
                <a:solidFill>
                  <a:srgbClr val="0070C0"/>
                </a:solidFill>
              </a:rPr>
              <a:t>HEAT</a:t>
            </a:r>
          </a:p>
          <a:p>
            <a:pPr algn="ctr"/>
            <a:r>
              <a:rPr lang="en-GB" sz="2400" b="1" dirty="0" smtClean="0">
                <a:solidFill>
                  <a:srgbClr val="0070C0"/>
                </a:solidFill>
              </a:rPr>
              <a:t> 30 marks up for grabs !</a:t>
            </a:r>
          </a:p>
          <a:p>
            <a:pPr algn="ctr"/>
            <a:endParaRPr lang="en-GB" sz="2400" b="1" dirty="0" smtClean="0">
              <a:solidFill>
                <a:srgbClr val="0070C0"/>
              </a:solidFill>
            </a:endParaRPr>
          </a:p>
          <a:p>
            <a:pPr algn="ctr"/>
            <a:r>
              <a:rPr lang="en-GB" sz="2400" dirty="0" smtClean="0"/>
              <a:t>Equations we have studied will be supplied with the questions....but you will need to know how to use them and what the ‘ terms’ used in the equations mean  and represent.</a:t>
            </a:r>
            <a:endParaRPr lang="en-GB" sz="2400" dirty="0"/>
          </a:p>
        </p:txBody>
      </p:sp>
      <p:sp>
        <p:nvSpPr>
          <p:cNvPr id="6" name="TextBox 5"/>
          <p:cNvSpPr txBox="1"/>
          <p:nvPr/>
        </p:nvSpPr>
        <p:spPr>
          <a:xfrm>
            <a:off x="683568" y="404664"/>
            <a:ext cx="2088232" cy="369332"/>
          </a:xfrm>
          <a:prstGeom prst="rect">
            <a:avLst/>
          </a:prstGeom>
          <a:noFill/>
        </p:spPr>
        <p:txBody>
          <a:bodyPr wrap="square" rtlCol="0">
            <a:spAutoFit/>
          </a:bodyPr>
          <a:lstStyle/>
          <a:p>
            <a:r>
              <a:rPr lang="en-GB" dirty="0" smtClean="0"/>
              <a:t>General Format :</a:t>
            </a:r>
            <a:endParaRPr lang="en-GB" dirty="0"/>
          </a:p>
        </p:txBody>
      </p:sp>
    </p:spTree>
    <p:extLst>
      <p:ext uri="{BB962C8B-B14F-4D97-AF65-F5344CB8AC3E}">
        <p14:creationId xmlns:p14="http://schemas.microsoft.com/office/powerpoint/2010/main" val="246679948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074" name="Picture 2" descr="C:\Users\fad-an\Desktop\Answer sheet.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1410" y="404664"/>
            <a:ext cx="4239241" cy="597005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220072" y="260648"/>
            <a:ext cx="3456384" cy="369332"/>
          </a:xfrm>
          <a:prstGeom prst="rect">
            <a:avLst/>
          </a:prstGeom>
          <a:noFill/>
        </p:spPr>
        <p:txBody>
          <a:bodyPr wrap="square" rtlCol="0">
            <a:spAutoFit/>
          </a:bodyPr>
          <a:lstStyle/>
          <a:p>
            <a:r>
              <a:rPr lang="en-GB" dirty="0" smtClean="0"/>
              <a:t>Exercise Answer Sheet x 3</a:t>
            </a:r>
            <a:endParaRPr lang="en-GB" dirty="0"/>
          </a:p>
        </p:txBody>
      </p:sp>
      <p:sp>
        <p:nvSpPr>
          <p:cNvPr id="3" name="TextBox 2"/>
          <p:cNvSpPr txBox="1"/>
          <p:nvPr/>
        </p:nvSpPr>
        <p:spPr>
          <a:xfrm>
            <a:off x="5220072" y="980728"/>
            <a:ext cx="3312368" cy="6647974"/>
          </a:xfrm>
          <a:prstGeom prst="rect">
            <a:avLst/>
          </a:prstGeom>
          <a:noFill/>
        </p:spPr>
        <p:txBody>
          <a:bodyPr wrap="square" rtlCol="0">
            <a:spAutoFit/>
          </a:bodyPr>
          <a:lstStyle/>
          <a:p>
            <a:pPr algn="just"/>
            <a:r>
              <a:rPr lang="en-GB" sz="2400" dirty="0" smtClean="0"/>
              <a:t>Complete your 3 calculative exercises on </a:t>
            </a:r>
            <a:r>
              <a:rPr lang="en-GB" sz="2400" b="1" dirty="0" smtClean="0">
                <a:solidFill>
                  <a:srgbClr val="0070C0"/>
                </a:solidFill>
              </a:rPr>
              <a:t>HEAT</a:t>
            </a:r>
            <a:r>
              <a:rPr lang="en-GB" sz="2400" dirty="0" smtClean="0"/>
              <a:t> using these three sheets.</a:t>
            </a:r>
          </a:p>
          <a:p>
            <a:pPr algn="just"/>
            <a:endParaRPr lang="en-GB" sz="2400" dirty="0" smtClean="0"/>
          </a:p>
          <a:p>
            <a:pPr algn="just"/>
            <a:r>
              <a:rPr lang="en-GB" sz="2400" dirty="0" smtClean="0"/>
              <a:t>Show your workings in PEN on this page. Marks given for formulation of an answer as well as the answer itself. </a:t>
            </a:r>
          </a:p>
          <a:p>
            <a:pPr algn="just"/>
            <a:r>
              <a:rPr lang="en-GB" sz="2400" dirty="0" smtClean="0"/>
              <a:t>The marks awarded against each question will be shown on the question sheet</a:t>
            </a:r>
          </a:p>
          <a:p>
            <a:endParaRPr lang="en-GB" dirty="0" smtClean="0"/>
          </a:p>
          <a:p>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301814377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611560" y="980728"/>
            <a:ext cx="7992888" cy="4431983"/>
          </a:xfrm>
          <a:prstGeom prst="rect">
            <a:avLst/>
          </a:prstGeom>
          <a:noFill/>
        </p:spPr>
        <p:txBody>
          <a:bodyPr wrap="square" rtlCol="0">
            <a:spAutoFit/>
          </a:bodyPr>
          <a:lstStyle/>
          <a:p>
            <a:r>
              <a:rPr lang="en-GB" sz="2000" dirty="0" smtClean="0"/>
              <a:t>Test will allow 1 hour 15 minutes for completion</a:t>
            </a:r>
          </a:p>
          <a:p>
            <a:endParaRPr lang="en-GB" sz="2000" dirty="0" smtClean="0"/>
          </a:p>
          <a:p>
            <a:r>
              <a:rPr lang="en-GB" sz="2000" dirty="0" smtClean="0"/>
              <a:t>Exam Conditions</a:t>
            </a:r>
          </a:p>
          <a:p>
            <a:endParaRPr lang="en-GB" sz="2000" dirty="0" smtClean="0"/>
          </a:p>
          <a:p>
            <a:pPr algn="just"/>
            <a:r>
              <a:rPr lang="en-GB" sz="2000" dirty="0" smtClean="0"/>
              <a:t>You can leave at any time if you are satisfied with your answers by handing in your submission....but re-entry to the room will not be allowed.</a:t>
            </a:r>
          </a:p>
          <a:p>
            <a:pPr algn="just"/>
            <a:r>
              <a:rPr lang="en-GB" dirty="0" smtClean="0"/>
              <a:t>(Leaving the room is not permitted during the first or last 15 minutes)</a:t>
            </a:r>
          </a:p>
          <a:p>
            <a:pPr algn="just"/>
            <a:r>
              <a:rPr lang="en-GB" dirty="0" smtClean="0"/>
              <a:t>All documents are to be handed back in at the end of the test tucked inside the test booklet.</a:t>
            </a:r>
          </a:p>
          <a:p>
            <a:pPr algn="just"/>
            <a:endParaRPr lang="en-GB" dirty="0" smtClean="0"/>
          </a:p>
          <a:p>
            <a:pPr algn="just"/>
            <a:r>
              <a:rPr lang="en-GB" dirty="0" smtClean="0"/>
              <a:t>That is :</a:t>
            </a:r>
          </a:p>
          <a:p>
            <a:pPr algn="just"/>
            <a:r>
              <a:rPr lang="en-GB" b="1" dirty="0" smtClean="0">
                <a:solidFill>
                  <a:srgbClr val="0070C0"/>
                </a:solidFill>
              </a:rPr>
              <a:t>Question booklet</a:t>
            </a:r>
          </a:p>
          <a:p>
            <a:pPr algn="just"/>
            <a:r>
              <a:rPr lang="en-GB" b="1" dirty="0" smtClean="0">
                <a:solidFill>
                  <a:srgbClr val="0070C0"/>
                </a:solidFill>
              </a:rPr>
              <a:t>Multiple choice answer sheet</a:t>
            </a:r>
          </a:p>
          <a:p>
            <a:pPr algn="just"/>
            <a:r>
              <a:rPr lang="en-GB" b="1" dirty="0" smtClean="0">
                <a:solidFill>
                  <a:srgbClr val="0070C0"/>
                </a:solidFill>
              </a:rPr>
              <a:t>Exercises answer sheets</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5462</TotalTime>
  <Words>6258</Words>
  <Application>Microsoft Office PowerPoint</Application>
  <PresentationFormat>On-screen Show (4:3)</PresentationFormat>
  <Paragraphs>1004</Paragraphs>
  <Slides>80</Slides>
  <Notes>0</Notes>
  <HiddenSlides>13</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80</vt:i4>
      </vt:variant>
    </vt:vector>
  </HeadingPairs>
  <TitlesOfParts>
    <vt:vector size="89" baseType="lpstr">
      <vt:lpstr>Arial</vt:lpstr>
      <vt:lpstr>Calibri</vt:lpstr>
      <vt:lpstr>helvetica</vt:lpstr>
      <vt:lpstr>Lucida Sans Unicode</vt:lpstr>
      <vt:lpstr>Symbol</vt:lpstr>
      <vt:lpstr>Tahoma</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FADE</dc:creator>
  <cp:lastModifiedBy>Alan Nantel</cp:lastModifiedBy>
  <cp:revision>410</cp:revision>
  <cp:lastPrinted>2020-01-07T14:08:39Z</cp:lastPrinted>
  <dcterms:created xsi:type="dcterms:W3CDTF">2012-04-18T13:53:02Z</dcterms:created>
  <dcterms:modified xsi:type="dcterms:W3CDTF">2020-01-07T14:08:52Z</dcterms:modified>
</cp:coreProperties>
</file>