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5" r:id="rId10"/>
    <p:sldId id="264"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A84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69" d="100"/>
          <a:sy n="69" d="100"/>
        </p:scale>
        <p:origin x="1416"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1961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Prior to the application of Microsoft Excel, the carers at Greenfield Home Care Agency used to record the medication logs in papers and the coordinators were used to enter the data onto spreadsheets and used to manual transfer and could be easily delayed and erroneous. Through common use of the Excel workbooks, staff members have the ability to track their records in real time, with the formula, pivot table and conditional formatting, adding to the accuracy, monitoring and efficiency with regard to scheduling. Excel is radically changing the daily management at Greenfield as the paper-based error-prone processes are addressed using organized and live digital information. Stress the fact that shared workbooks imply that all employees are exposed to the same current information and this minimizes miscommunication between the field and office. Online electronic medical data saved 34% in medication errors. </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Excel has a number of strengths that can be used to enhance the administrative processes at the Greenfield Home Care Agency. Automated tracking systems allow cutting down on the size of manual data entry that is likely to consume time and errors among staff. This can also be done by the use of built-in formulae that can verify data input and make sure that errors are detected early enough before they can abet the provision of care. Moreover, managers have access to schedules, appointments and medication records in real time, which enhances the management and coordination. As Excel will be part of the Microsoft 365 bundled package, the organisation will not require extra software. Nevertheless, employees with low digital proficiency might have difficulties with using Excel.</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Microsoft Teams, Greenfield Home Care Agency will have one platform to communicate, collaborate, and share information. The community carers are also able to communicate with the office immediately, which minimizes delays that are brought by telephone communication. It is also a platform of remote meetings, arranged team channels, secure document sharing, Planner task tracking, and shift visibility to the carers.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Teams will help to enhance communication to boost efficiency in Greenfield, by cutting down the time lag between the field carers and the office plant in facilities where Microsoft Teams and Outlook, SharePoint and OneDrive integrations will be utilized. It boasts secure messaging, as well as staff privacy. Nevertheless, the issues are dependence on internet, it may overload staff with notifications, and training of staff and the necessity to maintain a confidentiality level in the form of appropriate communication protocols.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MFA will effectively block over 99% of account compromise attacks. In regard to email awareness, emphasize the importance of emphasizing the fact that phishing is the leading point of data breach in healthcare. Further the risk of losing client data in case a personal laptop belonging to a carer is stolen is likewise eradicated by the OneDrive-only storage policy. There is no such thing as GDPR compliance and no consequences of not sticking to it the ICO can impose a fine on organisations of up to £17.5 million or up to 4% of world turnover in the case of breaches.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Eight particular actions were identified in the table based on the four safety goals included in previous slide. In that case, the IT Manager under Secure Access is to perform the task of enabling MFA and implementation of password policies - both in Month 1. Phishing (HR/IT, Month 2) and activating Defender spam filtering (IT Manager, Month 1) are both considered as Awareness tasks. Projected activities in the Data Management include the transfer of records to OneDrive and use of GDPR retention labels and will be progressed by Care Coordinators and the Compliance Lead during Months 23. Lastly, GDPR refresher training and role-based file access controls are some of the measures that Confidentiality will implement.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4F5C"/>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D4A843"/>
          </a:solidFill>
          <a:ln w="12700">
            <a:solidFill>
              <a:srgbClr val="D4A843"/>
            </a:solidFill>
            <a:prstDash val="solid"/>
          </a:ln>
        </p:spPr>
        <p:txBody>
          <a:bodyPr/>
          <a:lstStyle/>
          <a:p>
            <a:endParaRPr lang="en-GB"/>
          </a:p>
        </p:txBody>
      </p:sp>
      <p:sp>
        <p:nvSpPr>
          <p:cNvPr id="3" name="Shape 1"/>
          <p:cNvSpPr/>
          <p:nvPr/>
        </p:nvSpPr>
        <p:spPr>
          <a:xfrm>
            <a:off x="0" y="4480560"/>
            <a:ext cx="9144000" cy="658368"/>
          </a:xfrm>
          <a:prstGeom prst="rect">
            <a:avLst/>
          </a:prstGeom>
          <a:solidFill>
            <a:srgbClr val="0A3D48"/>
          </a:solidFill>
          <a:ln w="12700">
            <a:solidFill>
              <a:srgbClr val="0A3D48"/>
            </a:solidFill>
            <a:prstDash val="solid"/>
          </a:ln>
        </p:spPr>
        <p:txBody>
          <a:bodyPr/>
          <a:lstStyle/>
          <a:p>
            <a:endParaRPr lang="en-GB"/>
          </a:p>
        </p:txBody>
      </p:sp>
      <p:sp>
        <p:nvSpPr>
          <p:cNvPr id="4" name="Shape 2"/>
          <p:cNvSpPr/>
          <p:nvPr/>
        </p:nvSpPr>
        <p:spPr>
          <a:xfrm>
            <a:off x="7232072" y="0"/>
            <a:ext cx="1911927" cy="5143500"/>
          </a:xfrm>
          <a:prstGeom prst="rect">
            <a:avLst/>
          </a:prstGeom>
          <a:solidFill>
            <a:srgbClr val="D4A843"/>
          </a:solidFill>
          <a:ln w="12700">
            <a:solidFill>
              <a:srgbClr val="0A3D48">
                <a:alpha val="60000"/>
              </a:srgbClr>
            </a:solidFill>
            <a:prstDash val="solid"/>
          </a:ln>
        </p:spPr>
        <p:txBody>
          <a:bodyPr/>
          <a:lstStyle/>
          <a:p>
            <a:endParaRPr lang="en-GB"/>
          </a:p>
        </p:txBody>
      </p:sp>
      <p:sp>
        <p:nvSpPr>
          <p:cNvPr id="5" name="Text 3"/>
          <p:cNvSpPr/>
          <p:nvPr/>
        </p:nvSpPr>
        <p:spPr>
          <a:xfrm>
            <a:off x="457200" y="341708"/>
            <a:ext cx="7772400" cy="457200"/>
          </a:xfrm>
          <a:prstGeom prst="rect">
            <a:avLst/>
          </a:prstGeom>
          <a:noFill/>
          <a:ln/>
        </p:spPr>
        <p:txBody>
          <a:bodyPr wrap="square" lIns="0" tIns="0" rIns="0" bIns="0" rtlCol="0" anchor="ctr"/>
          <a:lstStyle/>
          <a:p>
            <a:pPr marL="0" indent="0">
              <a:buNone/>
            </a:pPr>
            <a:r>
              <a:rPr lang="en-US" sz="1200" b="1" kern="0" spc="400" dirty="0">
                <a:solidFill>
                  <a:srgbClr val="D4A843"/>
                </a:solidFill>
                <a:latin typeface="Calibri" pitchFamily="34" charset="0"/>
                <a:ea typeface="Calibri" pitchFamily="34" charset="-122"/>
                <a:cs typeface="Calibri" pitchFamily="34" charset="-120"/>
              </a:rPr>
              <a:t>GREENFIELD HOME CARE AGENCY</a:t>
            </a:r>
            <a:endParaRPr lang="en-US" sz="1200" dirty="0"/>
          </a:p>
        </p:txBody>
      </p:sp>
      <p:sp>
        <p:nvSpPr>
          <p:cNvPr id="6" name="Text 4"/>
          <p:cNvSpPr/>
          <p:nvPr/>
        </p:nvSpPr>
        <p:spPr>
          <a:xfrm>
            <a:off x="457200" y="838286"/>
            <a:ext cx="4447309" cy="685800"/>
          </a:xfrm>
          <a:prstGeom prst="rect">
            <a:avLst/>
          </a:prstGeom>
          <a:noFill/>
          <a:ln/>
        </p:spPr>
        <p:txBody>
          <a:bodyPr wrap="square" lIns="0" tIns="0" rIns="0" bIns="0" rtlCol="0" anchor="ctr"/>
          <a:lstStyle/>
          <a:p>
            <a:pPr marL="0" indent="0">
              <a:buNone/>
            </a:pPr>
            <a:r>
              <a:rPr lang="en-US" sz="3600" b="1" dirty="0">
                <a:solidFill>
                  <a:srgbClr val="FFFFFF"/>
                </a:solidFill>
                <a:latin typeface="Trebuchet MS" pitchFamily="34" charset="0"/>
                <a:ea typeface="Trebuchet MS" pitchFamily="34" charset="-122"/>
                <a:cs typeface="Trebuchet MS" pitchFamily="34" charset="-120"/>
              </a:rPr>
              <a:t>Microsoft 365:</a:t>
            </a:r>
            <a:endParaRPr lang="en-US" sz="3600" dirty="0"/>
          </a:p>
        </p:txBody>
      </p:sp>
      <p:sp>
        <p:nvSpPr>
          <p:cNvPr id="7" name="Text 5"/>
          <p:cNvSpPr/>
          <p:nvPr/>
        </p:nvSpPr>
        <p:spPr>
          <a:xfrm>
            <a:off x="457200" y="1520709"/>
            <a:ext cx="8229600" cy="697230"/>
          </a:xfrm>
          <a:prstGeom prst="rect">
            <a:avLst/>
          </a:prstGeom>
          <a:noFill/>
          <a:ln/>
        </p:spPr>
        <p:txBody>
          <a:bodyPr wrap="square" lIns="0" tIns="0" rIns="0" bIns="0" rtlCol="0" anchor="ctr"/>
          <a:lstStyle/>
          <a:p>
            <a:pPr marL="0" indent="0" algn="just">
              <a:buNone/>
            </a:pPr>
            <a:r>
              <a:rPr lang="en-US" sz="2000" dirty="0">
                <a:solidFill>
                  <a:srgbClr val="9ECDD8"/>
                </a:solidFill>
                <a:latin typeface="Trebuchet MS" pitchFamily="34" charset="0"/>
                <a:ea typeface="Trebuchet MS" pitchFamily="34" charset="-122"/>
                <a:cs typeface="Trebuchet MS" pitchFamily="34" charset="-120"/>
              </a:rPr>
              <a:t>Transforming Efficiency, Communication</a:t>
            </a:r>
            <a:r>
              <a:rPr lang="en-US" sz="2000" dirty="0"/>
              <a:t> </a:t>
            </a:r>
            <a:r>
              <a:rPr lang="en-US" sz="2000" dirty="0">
                <a:solidFill>
                  <a:srgbClr val="9ECDD8"/>
                </a:solidFill>
                <a:latin typeface="Trebuchet MS" pitchFamily="34" charset="0"/>
                <a:ea typeface="Trebuchet MS" pitchFamily="34" charset="-122"/>
                <a:cs typeface="Trebuchet MS" pitchFamily="34" charset="-120"/>
              </a:rPr>
              <a:t>and Digital Safety</a:t>
            </a:r>
            <a:endParaRPr lang="en-US" sz="2000" dirty="0"/>
          </a:p>
        </p:txBody>
      </p:sp>
      <p:sp>
        <p:nvSpPr>
          <p:cNvPr id="8" name="Text 6"/>
          <p:cNvSpPr/>
          <p:nvPr/>
        </p:nvSpPr>
        <p:spPr>
          <a:xfrm>
            <a:off x="457200" y="4526280"/>
            <a:ext cx="8229600" cy="457200"/>
          </a:xfrm>
          <a:prstGeom prst="rect">
            <a:avLst/>
          </a:prstGeom>
          <a:noFill/>
          <a:ln/>
        </p:spPr>
        <p:txBody>
          <a:bodyPr wrap="square" lIns="0" tIns="0" rIns="0" bIns="0" rtlCol="0" anchor="ctr"/>
          <a:lstStyle/>
          <a:p>
            <a:pPr marL="0" indent="0">
              <a:buNone/>
            </a:pPr>
            <a:r>
              <a:rPr lang="en-US" dirty="0">
                <a:solidFill>
                  <a:srgbClr val="7AACB8"/>
                </a:solidFill>
                <a:latin typeface="Calibri" pitchFamily="34" charset="0"/>
                <a:ea typeface="Calibri" pitchFamily="34" charset="-122"/>
                <a:cs typeface="Calibri" pitchFamily="34" charset="-120"/>
              </a:rPr>
              <a:t>Module: LCHS4007 – Digital Skills and Research Methods</a:t>
            </a:r>
            <a:endParaRPr lang="en-US" dirty="0"/>
          </a:p>
        </p:txBody>
      </p:sp>
      <p:sp>
        <p:nvSpPr>
          <p:cNvPr id="10" name="TextBox 9">
            <a:extLst>
              <a:ext uri="{FF2B5EF4-FFF2-40B4-BE49-F238E27FC236}">
                <a16:creationId xmlns:a16="http://schemas.microsoft.com/office/drawing/2014/main" id="{4F1F3C6A-EA93-1C59-346F-19D2C93E8BA3}"/>
              </a:ext>
            </a:extLst>
          </p:cNvPr>
          <p:cNvSpPr txBox="1"/>
          <p:nvPr/>
        </p:nvSpPr>
        <p:spPr>
          <a:xfrm>
            <a:off x="392257" y="2939740"/>
            <a:ext cx="4577194" cy="1077218"/>
          </a:xfrm>
          <a:prstGeom prst="rect">
            <a:avLst/>
          </a:prstGeom>
          <a:noFill/>
        </p:spPr>
        <p:txBody>
          <a:bodyPr wrap="square">
            <a:spAutoFit/>
          </a:bodyPr>
          <a:lstStyle/>
          <a:p>
            <a:r>
              <a:rPr lang="en-US" sz="1600" dirty="0">
                <a:solidFill>
                  <a:schemeClr val="bg2"/>
                </a:solidFill>
                <a:latin typeface="Trebuchet MS" panose="020B0603020202020204" pitchFamily="34" charset="0"/>
              </a:rPr>
              <a:t>Group Members Name: Group 4</a:t>
            </a:r>
          </a:p>
          <a:p>
            <a:r>
              <a:rPr lang="en-US" sz="1600" dirty="0">
                <a:solidFill>
                  <a:schemeClr val="bg2"/>
                </a:solidFill>
                <a:latin typeface="Trebuchet MS" panose="020B0603020202020204" pitchFamily="34" charset="0"/>
              </a:rPr>
              <a:t>Student Numbers: </a:t>
            </a:r>
            <a:r>
              <a:rPr lang="en-US" sz="1600" dirty="0" err="1">
                <a:solidFill>
                  <a:schemeClr val="bg2"/>
                </a:solidFill>
                <a:latin typeface="Trebuchet MS" panose="020B0603020202020204" pitchFamily="34" charset="0"/>
              </a:rPr>
              <a:t>ionel</a:t>
            </a:r>
            <a:r>
              <a:rPr lang="en-US" sz="1600" dirty="0">
                <a:solidFill>
                  <a:schemeClr val="bg2"/>
                </a:solidFill>
                <a:latin typeface="Trebuchet MS" panose="020B0603020202020204" pitchFamily="34" charset="0"/>
              </a:rPr>
              <a:t> </a:t>
            </a:r>
            <a:r>
              <a:rPr lang="en-US" sz="1600" dirty="0" err="1">
                <a:solidFill>
                  <a:schemeClr val="bg2"/>
                </a:solidFill>
                <a:latin typeface="Trebuchet MS" panose="020B0603020202020204" pitchFamily="34" charset="0"/>
              </a:rPr>
              <a:t>oprea</a:t>
            </a:r>
            <a:r>
              <a:rPr lang="en-US" sz="1600" dirty="0">
                <a:solidFill>
                  <a:schemeClr val="bg2"/>
                </a:solidFill>
                <a:latin typeface="Trebuchet MS" panose="020B0603020202020204" pitchFamily="34" charset="0"/>
              </a:rPr>
              <a:t> 2526326</a:t>
            </a:r>
          </a:p>
          <a:p>
            <a:r>
              <a:rPr lang="en-US" sz="1600" dirty="0">
                <a:solidFill>
                  <a:schemeClr val="bg2"/>
                </a:solidFill>
                <a:latin typeface="Trebuchet MS" panose="020B0603020202020204" pitchFamily="34" charset="0"/>
              </a:rPr>
              <a:t>                            Alin Costantin 2532185</a:t>
            </a:r>
          </a:p>
          <a:p>
            <a:r>
              <a:rPr lang="en-US" sz="1600" dirty="0">
                <a:solidFill>
                  <a:schemeClr val="bg2"/>
                </a:solidFill>
                <a:latin typeface="Trebuchet MS" panose="020B0603020202020204" pitchFamily="34" charset="0"/>
              </a:rPr>
              <a:t>Lecturer’s Name:  </a:t>
            </a:r>
            <a:r>
              <a:rPr lang="en-US" sz="1600" dirty="0" err="1">
                <a:solidFill>
                  <a:schemeClr val="bg2"/>
                </a:solidFill>
                <a:latin typeface="Trebuchet MS" panose="020B0603020202020204" pitchFamily="34" charset="0"/>
              </a:rPr>
              <a:t>Sadeque</a:t>
            </a:r>
            <a:r>
              <a:rPr lang="en-US" sz="1600" dirty="0">
                <a:solidFill>
                  <a:schemeClr val="bg2"/>
                </a:solidFill>
                <a:latin typeface="Trebuchet MS" panose="020B0603020202020204" pitchFamily="34" charset="0"/>
              </a:rPr>
              <a:t> </a:t>
            </a:r>
            <a:r>
              <a:rPr lang="en-US" sz="1600">
                <a:solidFill>
                  <a:schemeClr val="bg2"/>
                </a:solidFill>
                <a:latin typeface="Trebuchet MS" panose="020B0603020202020204" pitchFamily="34" charset="0"/>
              </a:rPr>
              <a:t>imam Shaikh</a:t>
            </a:r>
            <a:endParaRPr lang="en-US" sz="1600" dirty="0">
              <a:solidFill>
                <a:schemeClr val="bg2"/>
              </a:solidFill>
              <a:latin typeface="Trebuchet MS" panose="020B0603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DF9F3"/>
        </a:solidFill>
        <a:effectLst/>
      </p:bgPr>
    </p:bg>
    <p:spTree>
      <p:nvGrpSpPr>
        <p:cNvPr id="1" name=""/>
        <p:cNvGrpSpPr/>
        <p:nvPr/>
      </p:nvGrpSpPr>
      <p:grpSpPr>
        <a:xfrm>
          <a:off x="0" y="0"/>
          <a:ext cx="0" cy="0"/>
          <a:chOff x="0" y="0"/>
          <a:chExt cx="0" cy="0"/>
        </a:xfrm>
      </p:grpSpPr>
      <p:sp>
        <p:nvSpPr>
          <p:cNvPr id="4" name="Shape 2"/>
          <p:cNvSpPr/>
          <p:nvPr/>
        </p:nvSpPr>
        <p:spPr>
          <a:xfrm>
            <a:off x="365760" y="960119"/>
            <a:ext cx="8229600" cy="3973388"/>
          </a:xfrm>
          <a:prstGeom prst="rect">
            <a:avLst/>
          </a:prstGeom>
          <a:solidFill>
            <a:srgbClr val="FFFFFF"/>
          </a:solidFill>
          <a:ln w="12700">
            <a:solidFill>
              <a:srgbClr val="D0E8EC"/>
            </a:solidFill>
            <a:prstDash val="solid"/>
          </a:ln>
        </p:spPr>
        <p:txBody>
          <a:bodyPr/>
          <a:lstStyle/>
          <a:p>
            <a:endParaRPr lang="en-GB"/>
          </a:p>
        </p:txBody>
      </p:sp>
      <p:sp>
        <p:nvSpPr>
          <p:cNvPr id="2" name="Shape 0"/>
          <p:cNvSpPr/>
          <p:nvPr/>
        </p:nvSpPr>
        <p:spPr>
          <a:xfrm>
            <a:off x="0" y="0"/>
            <a:ext cx="9144000" cy="777240"/>
          </a:xfrm>
          <a:prstGeom prst="rect">
            <a:avLst/>
          </a:prstGeom>
          <a:solidFill>
            <a:srgbClr val="0D4F5C"/>
          </a:solidFill>
          <a:ln w="12700">
            <a:solidFill>
              <a:srgbClr val="0D4F5C"/>
            </a:solidFill>
            <a:prstDash val="solid"/>
          </a:ln>
        </p:spPr>
        <p:txBody>
          <a:bodyPr/>
          <a:lstStyle/>
          <a:p>
            <a:endParaRPr lang="en-GB"/>
          </a:p>
        </p:txBody>
      </p:sp>
      <p:sp>
        <p:nvSpPr>
          <p:cNvPr id="3" name="Text 1"/>
          <p:cNvSpPr/>
          <p:nvPr/>
        </p:nvSpPr>
        <p:spPr>
          <a:xfrm>
            <a:off x="457200" y="91440"/>
            <a:ext cx="8229600" cy="594360"/>
          </a:xfrm>
          <a:prstGeom prst="rect">
            <a:avLst/>
          </a:prstGeom>
          <a:noFill/>
          <a:ln/>
        </p:spPr>
        <p:txBody>
          <a:bodyPr wrap="square" lIns="0" tIns="0" rIns="0" bIns="0" rtlCol="0" anchor="ctr"/>
          <a:lstStyle/>
          <a:p>
            <a:pPr marL="0" indent="0">
              <a:buNone/>
            </a:pPr>
            <a:r>
              <a:rPr lang="en-US" sz="3000" b="1" dirty="0">
                <a:solidFill>
                  <a:srgbClr val="FFFFFF"/>
                </a:solidFill>
                <a:latin typeface="Trebuchet MS" pitchFamily="34" charset="0"/>
                <a:ea typeface="Trebuchet MS" pitchFamily="34" charset="-122"/>
                <a:cs typeface="Trebuchet MS" pitchFamily="34" charset="-120"/>
              </a:rPr>
              <a:t>Introduction</a:t>
            </a:r>
            <a:endParaRPr lang="en-US" sz="3000" dirty="0"/>
          </a:p>
        </p:txBody>
      </p:sp>
      <p:sp>
        <p:nvSpPr>
          <p:cNvPr id="6" name="Shape 4"/>
          <p:cNvSpPr/>
          <p:nvPr/>
        </p:nvSpPr>
        <p:spPr>
          <a:xfrm>
            <a:off x="365759" y="960120"/>
            <a:ext cx="8229599" cy="73152"/>
          </a:xfrm>
          <a:prstGeom prst="rect">
            <a:avLst/>
          </a:prstGeom>
          <a:solidFill>
            <a:srgbClr val="0D7F8F"/>
          </a:solidFill>
          <a:ln w="12700">
            <a:solidFill>
              <a:srgbClr val="0D7F8F"/>
            </a:solidFill>
            <a:prstDash val="solid"/>
          </a:ln>
        </p:spPr>
        <p:txBody>
          <a:bodyPr/>
          <a:lstStyle/>
          <a:p>
            <a:endParaRPr lang="en-GB"/>
          </a:p>
        </p:txBody>
      </p:sp>
      <p:sp>
        <p:nvSpPr>
          <p:cNvPr id="9" name="Text 7"/>
          <p:cNvSpPr/>
          <p:nvPr/>
        </p:nvSpPr>
        <p:spPr>
          <a:xfrm>
            <a:off x="559272" y="1060704"/>
            <a:ext cx="7829816" cy="3288012"/>
          </a:xfrm>
          <a:prstGeom prst="rect">
            <a:avLst/>
          </a:prstGeom>
          <a:noFill/>
          <a:ln/>
        </p:spPr>
        <p:txBody>
          <a:bodyPr wrap="square" lIns="0" tIns="0" rIns="0" bIns="0" rtlCol="0" anchor="ctr"/>
          <a:lstStyle/>
          <a:p>
            <a:pPr marL="0" indent="0">
              <a:buNone/>
            </a:pPr>
            <a:endParaRPr lang="en-US" sz="1200" dirty="0"/>
          </a:p>
        </p:txBody>
      </p:sp>
      <p:sp>
        <p:nvSpPr>
          <p:cNvPr id="12" name="TextBox 11">
            <a:extLst>
              <a:ext uri="{FF2B5EF4-FFF2-40B4-BE49-F238E27FC236}">
                <a16:creationId xmlns:a16="http://schemas.microsoft.com/office/drawing/2014/main" id="{137FD770-15B6-36F2-8556-708771771D5D}"/>
              </a:ext>
            </a:extLst>
          </p:cNvPr>
          <p:cNvSpPr txBox="1"/>
          <p:nvPr/>
        </p:nvSpPr>
        <p:spPr>
          <a:xfrm>
            <a:off x="765544" y="1216151"/>
            <a:ext cx="7453423" cy="3570208"/>
          </a:xfrm>
          <a:prstGeom prst="rect">
            <a:avLst/>
          </a:prstGeom>
          <a:noFill/>
        </p:spPr>
        <p:txBody>
          <a:bodyPr wrap="square" rtlCol="0">
            <a:spAutoFit/>
          </a:bodyPr>
          <a:lstStyle/>
          <a:p>
            <a:pPr marL="285750" indent="-285750" algn="just">
              <a:spcBef>
                <a:spcPts val="600"/>
              </a:spcBef>
              <a:spcAft>
                <a:spcPts val="600"/>
              </a:spcAft>
              <a:buFont typeface="Arial" panose="020B0604020202020204" pitchFamily="34" charset="0"/>
              <a:buChar char="•"/>
            </a:pPr>
            <a:r>
              <a:rPr lang="en-US" sz="1400" dirty="0">
                <a:solidFill>
                  <a:schemeClr val="bg2">
                    <a:lumMod val="25000"/>
                  </a:schemeClr>
                </a:solidFill>
                <a:latin typeface="Trebuchet MS" panose="020B0603020202020204" pitchFamily="34" charset="0"/>
              </a:rPr>
              <a:t>Digital technologies have become a growing part of the need to enhance efficiency, communication, and data security within organisations in the health and social care sectors (Ntsobi et al., 2024). </a:t>
            </a:r>
          </a:p>
          <a:p>
            <a:pPr marL="285750" indent="-285750" algn="just">
              <a:spcBef>
                <a:spcPts val="600"/>
              </a:spcBef>
              <a:spcAft>
                <a:spcPts val="600"/>
              </a:spcAft>
              <a:buFont typeface="Arial" panose="020B0604020202020204" pitchFamily="34" charset="0"/>
              <a:buChar char="•"/>
            </a:pPr>
            <a:r>
              <a:rPr lang="en-US" sz="1400" dirty="0">
                <a:solidFill>
                  <a:schemeClr val="bg2">
                    <a:lumMod val="25000"/>
                  </a:schemeClr>
                </a:solidFill>
                <a:latin typeface="Trebuchet MS" panose="020B0603020202020204" pitchFamily="34" charset="0"/>
              </a:rPr>
              <a:t>Greenfield Home Care Agency serves the older adults who are independent within the community through support and carers, nurses, coordinators and administrative personnel who in most cases work in various locations. </a:t>
            </a:r>
          </a:p>
          <a:p>
            <a:pPr marL="285750" indent="-285750" algn="just">
              <a:spcBef>
                <a:spcPts val="600"/>
              </a:spcBef>
              <a:spcAft>
                <a:spcPts val="600"/>
              </a:spcAft>
              <a:buFont typeface="Arial" panose="020B0604020202020204" pitchFamily="34" charset="0"/>
              <a:buChar char="•"/>
            </a:pPr>
            <a:r>
              <a:rPr lang="en-US" sz="1400" dirty="0">
                <a:solidFill>
                  <a:schemeClr val="bg2">
                    <a:lumMod val="25000"/>
                  </a:schemeClr>
                </a:solidFill>
                <a:latin typeface="Trebuchet MS" panose="020B0603020202020204" pitchFamily="34" charset="0"/>
              </a:rPr>
              <a:t>In an attempt to enhance the performance of the organisation, the agency has embraced the use of Microsoft 365, a move which is also still being adjusted by most of its employees. </a:t>
            </a:r>
          </a:p>
          <a:p>
            <a:pPr marL="285750" indent="-285750" algn="just">
              <a:spcBef>
                <a:spcPts val="600"/>
              </a:spcBef>
              <a:spcAft>
                <a:spcPts val="600"/>
              </a:spcAft>
              <a:buFont typeface="Arial" panose="020B0604020202020204" pitchFamily="34" charset="0"/>
              <a:buChar char="•"/>
            </a:pPr>
            <a:r>
              <a:rPr lang="en-US" sz="1400" dirty="0">
                <a:solidFill>
                  <a:schemeClr val="bg2">
                    <a:lumMod val="25000"/>
                  </a:schemeClr>
                </a:solidFill>
                <a:latin typeface="Trebuchet MS" panose="020B0603020202020204" pitchFamily="34" charset="0"/>
              </a:rPr>
              <a:t>The following presentation assesses the potential of Greenfield operations to be supported by Microsoft 365 applications. It analyses how Microsoft Excel can be used to enhance administrative effectiveness and how Microsoft Teams can be used to enhance communication and collaboration. It also suggests a strategy of digital safety measures to enhance data protection and compliance.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8F4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D7F8F"/>
          </a:solidFill>
          <a:ln w="12700">
            <a:solidFill>
              <a:srgbClr val="0D7F8F"/>
            </a:solidFill>
            <a:prstDash val="solid"/>
          </a:ln>
        </p:spPr>
        <p:txBody>
          <a:bodyPr/>
          <a:lstStyle/>
          <a:p>
            <a:endParaRPr lang="en-GB"/>
          </a:p>
        </p:txBody>
      </p:sp>
      <p:sp>
        <p:nvSpPr>
          <p:cNvPr id="3" name="Text 1"/>
          <p:cNvSpPr/>
          <p:nvPr/>
        </p:nvSpPr>
        <p:spPr>
          <a:xfrm>
            <a:off x="457200" y="91440"/>
            <a:ext cx="822960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Microsoft 365 Productivity Application: Microsoft Excel</a:t>
            </a:r>
            <a:endParaRPr lang="en-US" sz="2400" dirty="0"/>
          </a:p>
        </p:txBody>
      </p:sp>
      <p:sp>
        <p:nvSpPr>
          <p:cNvPr id="4" name="Text 2"/>
          <p:cNvSpPr/>
          <p:nvPr/>
        </p:nvSpPr>
        <p:spPr>
          <a:xfrm>
            <a:off x="457200" y="914400"/>
            <a:ext cx="3657600" cy="274320"/>
          </a:xfrm>
          <a:prstGeom prst="rect">
            <a:avLst/>
          </a:prstGeom>
          <a:noFill/>
          <a:ln/>
        </p:spPr>
        <p:txBody>
          <a:bodyPr wrap="square" lIns="0" tIns="0" rIns="0" bIns="0" rtlCol="0" anchor="ctr"/>
          <a:lstStyle/>
          <a:p>
            <a:pPr marL="0" indent="0">
              <a:buNone/>
            </a:pPr>
            <a:r>
              <a:rPr lang="en-US" sz="900" b="1" kern="0" spc="200" dirty="0">
                <a:solidFill>
                  <a:srgbClr val="0D7F8F"/>
                </a:solidFill>
                <a:latin typeface="Calibri" pitchFamily="34" charset="0"/>
                <a:ea typeface="Calibri" pitchFamily="34" charset="-122"/>
                <a:cs typeface="Calibri" pitchFamily="34" charset="-120"/>
              </a:rPr>
              <a:t>MS 365 PRODUCTIVITY TOOL</a:t>
            </a:r>
            <a:endParaRPr lang="en-US" sz="900" dirty="0"/>
          </a:p>
        </p:txBody>
      </p:sp>
      <p:sp>
        <p:nvSpPr>
          <p:cNvPr id="5" name="Shape 3"/>
          <p:cNvSpPr/>
          <p:nvPr/>
        </p:nvSpPr>
        <p:spPr>
          <a:xfrm>
            <a:off x="365760" y="1234440"/>
            <a:ext cx="4069080" cy="3520440"/>
          </a:xfrm>
          <a:prstGeom prst="rect">
            <a:avLst/>
          </a:prstGeom>
          <a:solidFill>
            <a:srgbClr val="FFFFFF"/>
          </a:solidFill>
          <a:ln w="12700">
            <a:solidFill>
              <a:srgbClr val="C8DDE0"/>
            </a:solidFill>
            <a:prstDash val="solid"/>
          </a:ln>
        </p:spPr>
        <p:txBody>
          <a:bodyPr/>
          <a:lstStyle/>
          <a:p>
            <a:endParaRPr lang="en-GB"/>
          </a:p>
        </p:txBody>
      </p:sp>
      <p:sp>
        <p:nvSpPr>
          <p:cNvPr id="6" name="Shape 4"/>
          <p:cNvSpPr/>
          <p:nvPr/>
        </p:nvSpPr>
        <p:spPr>
          <a:xfrm>
            <a:off x="365760" y="1234440"/>
            <a:ext cx="4069080" cy="347472"/>
          </a:xfrm>
          <a:prstGeom prst="rect">
            <a:avLst/>
          </a:prstGeom>
          <a:solidFill>
            <a:srgbClr val="5A7A84"/>
          </a:solidFill>
          <a:ln w="12700">
            <a:solidFill>
              <a:srgbClr val="5A7A84"/>
            </a:solidFill>
            <a:prstDash val="solid"/>
          </a:ln>
        </p:spPr>
        <p:txBody>
          <a:bodyPr/>
          <a:lstStyle/>
          <a:p>
            <a:endParaRPr lang="en-GB"/>
          </a:p>
        </p:txBody>
      </p:sp>
      <p:sp>
        <p:nvSpPr>
          <p:cNvPr id="7" name="Text 5"/>
          <p:cNvSpPr/>
          <p:nvPr/>
        </p:nvSpPr>
        <p:spPr>
          <a:xfrm>
            <a:off x="502920" y="1261872"/>
            <a:ext cx="3794760"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BEFORE: Manual Process</a:t>
            </a:r>
            <a:endParaRPr lang="en-US" sz="1100" dirty="0"/>
          </a:p>
        </p:txBody>
      </p:sp>
      <p:sp>
        <p:nvSpPr>
          <p:cNvPr id="8" name="Text 6"/>
          <p:cNvSpPr/>
          <p:nvPr/>
        </p:nvSpPr>
        <p:spPr>
          <a:xfrm>
            <a:off x="595423" y="1664208"/>
            <a:ext cx="3625704" cy="2926080"/>
          </a:xfrm>
          <a:prstGeom prst="rect">
            <a:avLst/>
          </a:prstGeom>
          <a:noFill/>
          <a:ln/>
        </p:spPr>
        <p:txBody>
          <a:bodyPr wrap="square" lIns="0" tIns="0" rIns="0" bIns="0" rtlCol="0" anchor="ctr"/>
          <a:lstStyle/>
          <a:p>
            <a:pPr marL="171450" indent="-171450" algn="just">
              <a:spcAft>
                <a:spcPts val="400"/>
              </a:spcAft>
              <a:buSzPct val="100000"/>
              <a:buFont typeface="Arial" panose="020B0604020202020204" pitchFamily="34" charset="0"/>
              <a:buChar char="•"/>
            </a:pPr>
            <a:r>
              <a:rPr lang="en-US" sz="1200" dirty="0">
                <a:solidFill>
                  <a:srgbClr val="1A2E35"/>
                </a:solidFill>
                <a:latin typeface="Calibri" pitchFamily="34" charset="0"/>
                <a:ea typeface="Calibri" pitchFamily="34" charset="-122"/>
                <a:cs typeface="Calibri" pitchFamily="34" charset="-120"/>
              </a:rPr>
              <a:t>Paper forms are used by carers to record logs of medication.</a:t>
            </a:r>
          </a:p>
          <a:p>
            <a:pPr marL="171450" indent="-171450" algn="just">
              <a:spcAft>
                <a:spcPts val="400"/>
              </a:spcAft>
              <a:buSzPct val="100000"/>
              <a:buFont typeface="Arial" panose="020B0604020202020204" pitchFamily="34" charset="0"/>
              <a:buChar char="•"/>
            </a:pPr>
            <a:r>
              <a:rPr lang="en-US" sz="1200" dirty="0">
                <a:solidFill>
                  <a:srgbClr val="1A2E35"/>
                </a:solidFill>
                <a:latin typeface="Calibri" pitchFamily="34" charset="0"/>
                <a:ea typeface="Calibri" pitchFamily="34" charset="-122"/>
                <a:cs typeface="Calibri" pitchFamily="34" charset="-120"/>
              </a:rPr>
              <a:t>Coordinators repeat the information into spread sheets manually.</a:t>
            </a:r>
          </a:p>
          <a:p>
            <a:pPr marL="171450" indent="-171450" algn="just">
              <a:spcAft>
                <a:spcPts val="400"/>
              </a:spcAft>
              <a:buSzPct val="100000"/>
              <a:buFont typeface="Arial" panose="020B0604020202020204" pitchFamily="34" charset="0"/>
              <a:buChar char="•"/>
            </a:pPr>
            <a:r>
              <a:rPr lang="en-US" sz="1200" dirty="0">
                <a:solidFill>
                  <a:srgbClr val="1A2E35"/>
                </a:solidFill>
                <a:latin typeface="Calibri" pitchFamily="34" charset="0"/>
                <a:ea typeface="Calibri" pitchFamily="34" charset="-122"/>
                <a:cs typeface="Calibri" pitchFamily="34" charset="-120"/>
              </a:rPr>
              <a:t>Re-scheduling needs to be done by phone and paper diaries.</a:t>
            </a:r>
          </a:p>
          <a:p>
            <a:pPr marL="171450" indent="-171450" algn="just">
              <a:spcAft>
                <a:spcPts val="400"/>
              </a:spcAft>
              <a:buSzPct val="100000"/>
              <a:buFont typeface="Arial" panose="020B0604020202020204" pitchFamily="34" charset="0"/>
              <a:buChar char="•"/>
            </a:pPr>
            <a:r>
              <a:rPr lang="en-US" sz="1200" dirty="0">
                <a:solidFill>
                  <a:srgbClr val="1A2E35"/>
                </a:solidFill>
                <a:latin typeface="Calibri" pitchFamily="34" charset="0"/>
                <a:ea typeface="Calibri" pitchFamily="34" charset="-122"/>
                <a:cs typeface="Calibri" pitchFamily="34" charset="-120"/>
              </a:rPr>
              <a:t>Nothing like live overview, delays and errors are the order of the day.</a:t>
            </a:r>
          </a:p>
        </p:txBody>
      </p:sp>
      <p:sp>
        <p:nvSpPr>
          <p:cNvPr id="9" name="Shape 7"/>
          <p:cNvSpPr/>
          <p:nvPr/>
        </p:nvSpPr>
        <p:spPr>
          <a:xfrm>
            <a:off x="4709160" y="1234440"/>
            <a:ext cx="4069080" cy="3520440"/>
          </a:xfrm>
          <a:prstGeom prst="rect">
            <a:avLst/>
          </a:prstGeom>
          <a:solidFill>
            <a:srgbClr val="FFFFFF"/>
          </a:solidFill>
          <a:ln w="12700">
            <a:solidFill>
              <a:srgbClr val="C8DDE0"/>
            </a:solidFill>
            <a:prstDash val="solid"/>
          </a:ln>
        </p:spPr>
        <p:txBody>
          <a:bodyPr/>
          <a:lstStyle/>
          <a:p>
            <a:endParaRPr lang="en-GB"/>
          </a:p>
        </p:txBody>
      </p:sp>
      <p:sp>
        <p:nvSpPr>
          <p:cNvPr id="10" name="Shape 8"/>
          <p:cNvSpPr/>
          <p:nvPr/>
        </p:nvSpPr>
        <p:spPr>
          <a:xfrm>
            <a:off x="4709160" y="1234440"/>
            <a:ext cx="4069080" cy="347472"/>
          </a:xfrm>
          <a:prstGeom prst="rect">
            <a:avLst/>
          </a:prstGeom>
          <a:solidFill>
            <a:srgbClr val="0D7F8F"/>
          </a:solidFill>
          <a:ln w="12700">
            <a:solidFill>
              <a:srgbClr val="0D7F8F"/>
            </a:solidFill>
            <a:prstDash val="solid"/>
          </a:ln>
        </p:spPr>
        <p:txBody>
          <a:bodyPr/>
          <a:lstStyle/>
          <a:p>
            <a:endParaRPr lang="en-GB"/>
          </a:p>
        </p:txBody>
      </p:sp>
      <p:sp>
        <p:nvSpPr>
          <p:cNvPr id="11" name="Text 9"/>
          <p:cNvSpPr/>
          <p:nvPr/>
        </p:nvSpPr>
        <p:spPr>
          <a:xfrm>
            <a:off x="4846320" y="1261872"/>
            <a:ext cx="3794760"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AFTER: Using Excel</a:t>
            </a:r>
            <a:endParaRPr lang="en-US" sz="1100" dirty="0"/>
          </a:p>
        </p:txBody>
      </p:sp>
      <p:sp>
        <p:nvSpPr>
          <p:cNvPr id="12" name="Text 10"/>
          <p:cNvSpPr/>
          <p:nvPr/>
        </p:nvSpPr>
        <p:spPr>
          <a:xfrm>
            <a:off x="4965405" y="1664208"/>
            <a:ext cx="3583172" cy="2926080"/>
          </a:xfrm>
          <a:prstGeom prst="rect">
            <a:avLst/>
          </a:prstGeom>
          <a:noFill/>
          <a:ln/>
        </p:spPr>
        <p:txBody>
          <a:bodyPr wrap="square" lIns="0" tIns="0" rIns="0" bIns="0" rtlCol="0" anchor="ctr"/>
          <a:lstStyle/>
          <a:p>
            <a:pPr marL="171450" indent="-171450" algn="just">
              <a:spcAft>
                <a:spcPts val="400"/>
              </a:spcAft>
              <a:buSzPct val="100000"/>
              <a:buFont typeface="Arial" panose="020B0604020202020204" pitchFamily="34" charset="0"/>
              <a:buChar char="•"/>
            </a:pPr>
            <a:r>
              <a:rPr lang="en-US" sz="1200" dirty="0">
                <a:solidFill>
                  <a:srgbClr val="1A2E35"/>
                </a:solidFill>
                <a:latin typeface="Calibri" pitchFamily="34" charset="0"/>
                <a:ea typeface="Calibri" pitchFamily="34" charset="-122"/>
                <a:cs typeface="Calibri" pitchFamily="34" charset="-120"/>
              </a:rPr>
              <a:t>Real-time medication logs are tracked using shared Excel workbooks.</a:t>
            </a:r>
          </a:p>
          <a:p>
            <a:pPr marL="171450" indent="-171450" algn="just">
              <a:spcAft>
                <a:spcPts val="400"/>
              </a:spcAft>
              <a:buSzPct val="100000"/>
              <a:buFont typeface="Arial" panose="020B0604020202020204" pitchFamily="34" charset="0"/>
              <a:buChar char="•"/>
            </a:pPr>
            <a:r>
              <a:rPr lang="en-US" sz="1200" dirty="0">
                <a:solidFill>
                  <a:srgbClr val="1A2E35"/>
                </a:solidFill>
                <a:latin typeface="Calibri" pitchFamily="34" charset="0"/>
                <a:ea typeface="Calibri" pitchFamily="34" charset="-122"/>
                <a:cs typeface="Calibri" pitchFamily="34" charset="-120"/>
              </a:rPr>
              <a:t>Wrong dosage or time conflict indicated by automated formula (Van Laar et al., 2017).</a:t>
            </a:r>
          </a:p>
          <a:p>
            <a:pPr marL="171450" indent="-171450" algn="just">
              <a:spcAft>
                <a:spcPts val="400"/>
              </a:spcAft>
              <a:buSzPct val="100000"/>
              <a:buFont typeface="Arial" panose="020B0604020202020204" pitchFamily="34" charset="0"/>
              <a:buChar char="•"/>
            </a:pPr>
            <a:r>
              <a:rPr lang="en-US" sz="1200" dirty="0">
                <a:solidFill>
                  <a:srgbClr val="1A2E35"/>
                </a:solidFill>
                <a:latin typeface="Calibri" pitchFamily="34" charset="0"/>
                <a:ea typeface="Calibri" pitchFamily="34" charset="-122"/>
                <a:cs typeface="Calibri" pitchFamily="34" charset="-120"/>
              </a:rPr>
              <a:t>Pivot tables enable the managers to identify patterns immediately.</a:t>
            </a:r>
          </a:p>
          <a:p>
            <a:pPr marL="171450" indent="-171450" algn="just">
              <a:spcAft>
                <a:spcPts val="400"/>
              </a:spcAft>
              <a:buSzPct val="100000"/>
              <a:buFont typeface="Arial" panose="020B0604020202020204" pitchFamily="34" charset="0"/>
              <a:buChar char="•"/>
            </a:pPr>
            <a:r>
              <a:rPr lang="en-US" sz="1200" dirty="0">
                <a:solidFill>
                  <a:srgbClr val="1A2E35"/>
                </a:solidFill>
                <a:latin typeface="Calibri" pitchFamily="34" charset="0"/>
                <a:ea typeface="Calibri" pitchFamily="34" charset="-122"/>
                <a:cs typeface="Calibri" pitchFamily="34" charset="-120"/>
              </a:rPr>
              <a:t>Accentuating emergency care changes is conditional formatting.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DF9F3"/>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D4F5C"/>
          </a:solidFill>
          <a:ln w="12700">
            <a:solidFill>
              <a:srgbClr val="0D4F5C"/>
            </a:solidFill>
            <a:prstDash val="solid"/>
          </a:ln>
        </p:spPr>
        <p:txBody>
          <a:bodyPr/>
          <a:lstStyle/>
          <a:p>
            <a:endParaRPr lang="en-GB"/>
          </a:p>
        </p:txBody>
      </p:sp>
      <p:sp>
        <p:nvSpPr>
          <p:cNvPr id="3" name="Text 1"/>
          <p:cNvSpPr/>
          <p:nvPr/>
        </p:nvSpPr>
        <p:spPr>
          <a:xfrm>
            <a:off x="457200" y="91440"/>
            <a:ext cx="822960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Microsoft Excel at Greenfield: Benefits &amp; Limitations</a:t>
            </a:r>
            <a:endParaRPr lang="en-US" sz="2400" dirty="0"/>
          </a:p>
        </p:txBody>
      </p:sp>
      <p:sp>
        <p:nvSpPr>
          <p:cNvPr id="4" name="Shape 2"/>
          <p:cNvSpPr/>
          <p:nvPr/>
        </p:nvSpPr>
        <p:spPr>
          <a:xfrm>
            <a:off x="365760" y="914400"/>
            <a:ext cx="3931920" cy="411480"/>
          </a:xfrm>
          <a:prstGeom prst="rect">
            <a:avLst/>
          </a:prstGeom>
          <a:solidFill>
            <a:srgbClr val="1A8F6F"/>
          </a:solidFill>
          <a:ln w="12700">
            <a:solidFill>
              <a:srgbClr val="1A8F6F"/>
            </a:solidFill>
            <a:prstDash val="solid"/>
          </a:ln>
        </p:spPr>
        <p:txBody>
          <a:bodyPr/>
          <a:lstStyle/>
          <a:p>
            <a:endParaRPr lang="en-GB"/>
          </a:p>
        </p:txBody>
      </p:sp>
      <p:sp>
        <p:nvSpPr>
          <p:cNvPr id="5" name="Text 3"/>
          <p:cNvSpPr/>
          <p:nvPr/>
        </p:nvSpPr>
        <p:spPr>
          <a:xfrm>
            <a:off x="502920" y="960120"/>
            <a:ext cx="3657600" cy="32004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BENEFITS</a:t>
            </a:r>
            <a:endParaRPr lang="en-US" sz="1200" dirty="0"/>
          </a:p>
        </p:txBody>
      </p:sp>
      <p:sp>
        <p:nvSpPr>
          <p:cNvPr id="6" name="Shape 4"/>
          <p:cNvSpPr/>
          <p:nvPr/>
        </p:nvSpPr>
        <p:spPr>
          <a:xfrm>
            <a:off x="365760" y="1417320"/>
            <a:ext cx="3931920" cy="713232"/>
          </a:xfrm>
          <a:prstGeom prst="rect">
            <a:avLst/>
          </a:prstGeom>
          <a:solidFill>
            <a:srgbClr val="F0FAF6"/>
          </a:solidFill>
          <a:ln w="12700">
            <a:solidFill>
              <a:srgbClr val="B8E0D0"/>
            </a:solidFill>
            <a:prstDash val="solid"/>
          </a:ln>
        </p:spPr>
        <p:txBody>
          <a:bodyPr/>
          <a:lstStyle/>
          <a:p>
            <a:endParaRPr lang="en-GB"/>
          </a:p>
        </p:txBody>
      </p:sp>
      <p:sp>
        <p:nvSpPr>
          <p:cNvPr id="7" name="Text 5"/>
          <p:cNvSpPr/>
          <p:nvPr/>
        </p:nvSpPr>
        <p:spPr>
          <a:xfrm>
            <a:off x="548640" y="1463040"/>
            <a:ext cx="3657600" cy="228600"/>
          </a:xfrm>
          <a:prstGeom prst="rect">
            <a:avLst/>
          </a:prstGeom>
          <a:noFill/>
          <a:ln/>
        </p:spPr>
        <p:txBody>
          <a:bodyPr wrap="square" lIns="0" tIns="0" rIns="0" bIns="0" rtlCol="0" anchor="ctr"/>
          <a:lstStyle/>
          <a:p>
            <a:pPr marL="0" indent="0">
              <a:buNone/>
            </a:pPr>
            <a:r>
              <a:rPr lang="en-US" sz="1100" b="1" dirty="0">
                <a:solidFill>
                  <a:srgbClr val="1A8F6F"/>
                </a:solidFill>
                <a:latin typeface="Calibri" pitchFamily="34" charset="0"/>
                <a:ea typeface="Calibri" pitchFamily="34" charset="-122"/>
                <a:cs typeface="Calibri" pitchFamily="34" charset="-120"/>
              </a:rPr>
              <a:t>Efficiency</a:t>
            </a:r>
            <a:endParaRPr lang="en-US" sz="1100" dirty="0"/>
          </a:p>
        </p:txBody>
      </p:sp>
      <p:sp>
        <p:nvSpPr>
          <p:cNvPr id="8" name="Text 6"/>
          <p:cNvSpPr/>
          <p:nvPr/>
        </p:nvSpPr>
        <p:spPr>
          <a:xfrm>
            <a:off x="548640" y="1691640"/>
            <a:ext cx="3657600" cy="384048"/>
          </a:xfrm>
          <a:prstGeom prst="rect">
            <a:avLst/>
          </a:prstGeom>
          <a:noFill/>
          <a:ln/>
        </p:spPr>
        <p:txBody>
          <a:bodyPr wrap="square" lIns="0" tIns="0" rIns="0" bIns="0" rtlCol="0" anchor="ctr"/>
          <a:lstStyle/>
          <a:p>
            <a:pPr marL="0" indent="0">
              <a:buNone/>
            </a:pPr>
            <a:r>
              <a:rPr lang="en-US" sz="1000" dirty="0">
                <a:solidFill>
                  <a:srgbClr val="1A2E35"/>
                </a:solidFill>
                <a:latin typeface="Calibri" pitchFamily="34" charset="0"/>
                <a:ea typeface="Calibri" pitchFamily="34" charset="-122"/>
                <a:cs typeface="Calibri" pitchFamily="34" charset="-120"/>
              </a:rPr>
              <a:t>Automated tracking lessens the manual data entry up to 60%.</a:t>
            </a:r>
            <a:endParaRPr lang="en-US" sz="1000" dirty="0"/>
          </a:p>
        </p:txBody>
      </p:sp>
      <p:sp>
        <p:nvSpPr>
          <p:cNvPr id="9" name="Shape 7"/>
          <p:cNvSpPr/>
          <p:nvPr/>
        </p:nvSpPr>
        <p:spPr>
          <a:xfrm>
            <a:off x="365760" y="2194560"/>
            <a:ext cx="3931920" cy="713232"/>
          </a:xfrm>
          <a:prstGeom prst="rect">
            <a:avLst/>
          </a:prstGeom>
          <a:solidFill>
            <a:srgbClr val="F0FAF6"/>
          </a:solidFill>
          <a:ln w="12700">
            <a:solidFill>
              <a:srgbClr val="B8E0D0"/>
            </a:solidFill>
            <a:prstDash val="solid"/>
          </a:ln>
        </p:spPr>
        <p:txBody>
          <a:bodyPr/>
          <a:lstStyle/>
          <a:p>
            <a:endParaRPr lang="en-GB"/>
          </a:p>
        </p:txBody>
      </p:sp>
      <p:sp>
        <p:nvSpPr>
          <p:cNvPr id="10" name="Text 8"/>
          <p:cNvSpPr/>
          <p:nvPr/>
        </p:nvSpPr>
        <p:spPr>
          <a:xfrm>
            <a:off x="548640" y="2240280"/>
            <a:ext cx="3657600" cy="228600"/>
          </a:xfrm>
          <a:prstGeom prst="rect">
            <a:avLst/>
          </a:prstGeom>
          <a:noFill/>
          <a:ln/>
        </p:spPr>
        <p:txBody>
          <a:bodyPr wrap="square" lIns="0" tIns="0" rIns="0" bIns="0" rtlCol="0" anchor="ctr"/>
          <a:lstStyle/>
          <a:p>
            <a:pPr marL="0" indent="0">
              <a:buNone/>
            </a:pPr>
            <a:r>
              <a:rPr lang="en-US" sz="1100" b="1" dirty="0">
                <a:solidFill>
                  <a:srgbClr val="1A8F6F"/>
                </a:solidFill>
                <a:latin typeface="Calibri" pitchFamily="34" charset="0"/>
                <a:ea typeface="Calibri" pitchFamily="34" charset="-122"/>
                <a:cs typeface="Calibri" pitchFamily="34" charset="-120"/>
              </a:rPr>
              <a:t>Accuracy</a:t>
            </a:r>
            <a:endParaRPr lang="en-US" sz="1100" dirty="0"/>
          </a:p>
        </p:txBody>
      </p:sp>
      <p:sp>
        <p:nvSpPr>
          <p:cNvPr id="11" name="Text 9"/>
          <p:cNvSpPr/>
          <p:nvPr/>
        </p:nvSpPr>
        <p:spPr>
          <a:xfrm>
            <a:off x="548640" y="2468880"/>
            <a:ext cx="3657600" cy="384048"/>
          </a:xfrm>
          <a:prstGeom prst="rect">
            <a:avLst/>
          </a:prstGeom>
          <a:noFill/>
          <a:ln/>
        </p:spPr>
        <p:txBody>
          <a:bodyPr wrap="square" lIns="0" tIns="0" rIns="0" bIns="0" rtlCol="0" anchor="ctr"/>
          <a:lstStyle/>
          <a:p>
            <a:pPr marL="0" indent="0">
              <a:buNone/>
            </a:pPr>
            <a:r>
              <a:rPr lang="en-US" sz="1000" dirty="0">
                <a:solidFill>
                  <a:srgbClr val="1A2E35"/>
                </a:solidFill>
                <a:latin typeface="Calibri" pitchFamily="34" charset="0"/>
                <a:ea typeface="Calibri" pitchFamily="34" charset="-122"/>
                <a:cs typeface="Calibri" pitchFamily="34" charset="-120"/>
              </a:rPr>
              <a:t>The input errors are identified as formula validation and are prevented prior to turning into care risks.</a:t>
            </a:r>
            <a:endParaRPr lang="en-US" sz="1000" dirty="0"/>
          </a:p>
        </p:txBody>
      </p:sp>
      <p:sp>
        <p:nvSpPr>
          <p:cNvPr id="12" name="Shape 10"/>
          <p:cNvSpPr/>
          <p:nvPr/>
        </p:nvSpPr>
        <p:spPr>
          <a:xfrm>
            <a:off x="365760" y="2971800"/>
            <a:ext cx="3931920" cy="713232"/>
          </a:xfrm>
          <a:prstGeom prst="rect">
            <a:avLst/>
          </a:prstGeom>
          <a:solidFill>
            <a:srgbClr val="F0FAF6"/>
          </a:solidFill>
          <a:ln w="12700">
            <a:solidFill>
              <a:srgbClr val="B8E0D0"/>
            </a:solidFill>
            <a:prstDash val="solid"/>
          </a:ln>
        </p:spPr>
        <p:txBody>
          <a:bodyPr/>
          <a:lstStyle/>
          <a:p>
            <a:endParaRPr lang="en-GB"/>
          </a:p>
        </p:txBody>
      </p:sp>
      <p:sp>
        <p:nvSpPr>
          <p:cNvPr id="13" name="Text 11"/>
          <p:cNvSpPr/>
          <p:nvPr/>
        </p:nvSpPr>
        <p:spPr>
          <a:xfrm>
            <a:off x="548640" y="3017520"/>
            <a:ext cx="3657600" cy="228600"/>
          </a:xfrm>
          <a:prstGeom prst="rect">
            <a:avLst/>
          </a:prstGeom>
          <a:noFill/>
          <a:ln/>
        </p:spPr>
        <p:txBody>
          <a:bodyPr wrap="square" lIns="0" tIns="0" rIns="0" bIns="0" rtlCol="0" anchor="ctr"/>
          <a:lstStyle/>
          <a:p>
            <a:pPr marL="0" indent="0">
              <a:buNone/>
            </a:pPr>
            <a:r>
              <a:rPr lang="en-US" sz="1100" b="1" dirty="0">
                <a:solidFill>
                  <a:srgbClr val="1A8F6F"/>
                </a:solidFill>
                <a:latin typeface="Calibri" pitchFamily="34" charset="0"/>
                <a:ea typeface="Calibri" pitchFamily="34" charset="-122"/>
                <a:cs typeface="Calibri" pitchFamily="34" charset="-120"/>
              </a:rPr>
              <a:t>Visibility</a:t>
            </a:r>
            <a:endParaRPr lang="en-US" sz="1100" dirty="0"/>
          </a:p>
        </p:txBody>
      </p:sp>
      <p:sp>
        <p:nvSpPr>
          <p:cNvPr id="14" name="Text 12"/>
          <p:cNvSpPr/>
          <p:nvPr/>
        </p:nvSpPr>
        <p:spPr>
          <a:xfrm>
            <a:off x="548640" y="3246120"/>
            <a:ext cx="3657600" cy="384048"/>
          </a:xfrm>
          <a:prstGeom prst="rect">
            <a:avLst/>
          </a:prstGeom>
          <a:noFill/>
          <a:ln/>
        </p:spPr>
        <p:txBody>
          <a:bodyPr wrap="square" lIns="0" tIns="0" rIns="0" bIns="0" rtlCol="0" anchor="ctr"/>
          <a:lstStyle/>
          <a:p>
            <a:pPr marL="0" indent="0">
              <a:buNone/>
            </a:pPr>
            <a:endParaRPr lang="en-US" sz="1000" dirty="0"/>
          </a:p>
        </p:txBody>
      </p:sp>
      <p:sp>
        <p:nvSpPr>
          <p:cNvPr id="15" name="Shape 13"/>
          <p:cNvSpPr/>
          <p:nvPr/>
        </p:nvSpPr>
        <p:spPr>
          <a:xfrm>
            <a:off x="365760" y="3749040"/>
            <a:ext cx="3931920" cy="713232"/>
          </a:xfrm>
          <a:prstGeom prst="rect">
            <a:avLst/>
          </a:prstGeom>
          <a:solidFill>
            <a:srgbClr val="F0FAF6"/>
          </a:solidFill>
          <a:ln w="12700">
            <a:solidFill>
              <a:srgbClr val="B8E0D0"/>
            </a:solidFill>
            <a:prstDash val="solid"/>
          </a:ln>
        </p:spPr>
        <p:txBody>
          <a:bodyPr/>
          <a:lstStyle/>
          <a:p>
            <a:endParaRPr lang="en-GB"/>
          </a:p>
        </p:txBody>
      </p:sp>
      <p:sp>
        <p:nvSpPr>
          <p:cNvPr id="16" name="Text 14"/>
          <p:cNvSpPr/>
          <p:nvPr/>
        </p:nvSpPr>
        <p:spPr>
          <a:xfrm>
            <a:off x="548640" y="3794760"/>
            <a:ext cx="3657600" cy="228600"/>
          </a:xfrm>
          <a:prstGeom prst="rect">
            <a:avLst/>
          </a:prstGeom>
          <a:noFill/>
          <a:ln/>
        </p:spPr>
        <p:txBody>
          <a:bodyPr wrap="square" lIns="0" tIns="0" rIns="0" bIns="0" rtlCol="0" anchor="ctr"/>
          <a:lstStyle/>
          <a:p>
            <a:pPr marL="0" indent="0">
              <a:buNone/>
            </a:pPr>
            <a:r>
              <a:rPr lang="en-US" sz="1100" b="1" dirty="0">
                <a:solidFill>
                  <a:srgbClr val="1A8F6F"/>
                </a:solidFill>
                <a:latin typeface="Calibri" pitchFamily="34" charset="0"/>
                <a:ea typeface="Calibri" pitchFamily="34" charset="-122"/>
                <a:cs typeface="Calibri" pitchFamily="34" charset="-120"/>
              </a:rPr>
              <a:t>Cost-saving</a:t>
            </a:r>
            <a:endParaRPr lang="en-US" sz="1100" dirty="0"/>
          </a:p>
        </p:txBody>
      </p:sp>
      <p:sp>
        <p:nvSpPr>
          <p:cNvPr id="17" name="Text 15"/>
          <p:cNvSpPr/>
          <p:nvPr/>
        </p:nvSpPr>
        <p:spPr>
          <a:xfrm>
            <a:off x="548640" y="4023360"/>
            <a:ext cx="3657600" cy="384048"/>
          </a:xfrm>
          <a:prstGeom prst="rect">
            <a:avLst/>
          </a:prstGeom>
          <a:noFill/>
          <a:ln/>
        </p:spPr>
        <p:txBody>
          <a:bodyPr wrap="square" lIns="0" tIns="0" rIns="0" bIns="0" rtlCol="0" anchor="ctr"/>
          <a:lstStyle/>
          <a:p>
            <a:pPr marL="0" indent="0">
              <a:buNone/>
            </a:pPr>
            <a:r>
              <a:rPr lang="en-US" sz="1000" dirty="0">
                <a:solidFill>
                  <a:srgbClr val="1A2E35"/>
                </a:solidFill>
                <a:latin typeface="Calibri" pitchFamily="34" charset="0"/>
                <a:ea typeface="Calibri" pitchFamily="34" charset="-122"/>
                <a:cs typeface="Calibri" pitchFamily="34" charset="-120"/>
              </a:rPr>
              <a:t>MS 365 subscription includes it, and there is no extra software fee (Allmann and Blank, 2021).</a:t>
            </a:r>
            <a:endParaRPr lang="en-US" sz="1000" dirty="0"/>
          </a:p>
        </p:txBody>
      </p:sp>
      <p:sp>
        <p:nvSpPr>
          <p:cNvPr id="18" name="Shape 16"/>
          <p:cNvSpPr/>
          <p:nvPr/>
        </p:nvSpPr>
        <p:spPr>
          <a:xfrm>
            <a:off x="4709160" y="914400"/>
            <a:ext cx="4023360" cy="411480"/>
          </a:xfrm>
          <a:prstGeom prst="rect">
            <a:avLst/>
          </a:prstGeom>
          <a:solidFill>
            <a:srgbClr val="C0392B"/>
          </a:solidFill>
          <a:ln w="12700">
            <a:solidFill>
              <a:srgbClr val="C0392B"/>
            </a:solidFill>
            <a:prstDash val="solid"/>
          </a:ln>
        </p:spPr>
        <p:txBody>
          <a:bodyPr/>
          <a:lstStyle/>
          <a:p>
            <a:endParaRPr lang="en-GB"/>
          </a:p>
        </p:txBody>
      </p:sp>
      <p:sp>
        <p:nvSpPr>
          <p:cNvPr id="19" name="Text 17"/>
          <p:cNvSpPr/>
          <p:nvPr/>
        </p:nvSpPr>
        <p:spPr>
          <a:xfrm>
            <a:off x="4846320" y="960120"/>
            <a:ext cx="3657600" cy="32004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LIMITATIONS</a:t>
            </a:r>
            <a:endParaRPr lang="en-US" sz="1200" dirty="0"/>
          </a:p>
        </p:txBody>
      </p:sp>
      <p:sp>
        <p:nvSpPr>
          <p:cNvPr id="20" name="Shape 18"/>
          <p:cNvSpPr/>
          <p:nvPr/>
        </p:nvSpPr>
        <p:spPr>
          <a:xfrm>
            <a:off x="4709160" y="1417320"/>
            <a:ext cx="4023360" cy="713232"/>
          </a:xfrm>
          <a:prstGeom prst="rect">
            <a:avLst/>
          </a:prstGeom>
          <a:solidFill>
            <a:srgbClr val="FDF2F1"/>
          </a:solidFill>
          <a:ln w="12700">
            <a:solidFill>
              <a:srgbClr val="F0C0BC"/>
            </a:solidFill>
            <a:prstDash val="solid"/>
          </a:ln>
        </p:spPr>
        <p:txBody>
          <a:bodyPr/>
          <a:lstStyle/>
          <a:p>
            <a:endParaRPr lang="en-GB"/>
          </a:p>
        </p:txBody>
      </p:sp>
      <p:sp>
        <p:nvSpPr>
          <p:cNvPr id="21" name="Text 19"/>
          <p:cNvSpPr/>
          <p:nvPr/>
        </p:nvSpPr>
        <p:spPr>
          <a:xfrm>
            <a:off x="4892040" y="1463040"/>
            <a:ext cx="3749040" cy="228600"/>
          </a:xfrm>
          <a:prstGeom prst="rect">
            <a:avLst/>
          </a:prstGeom>
          <a:noFill/>
          <a:ln/>
        </p:spPr>
        <p:txBody>
          <a:bodyPr wrap="square" lIns="0" tIns="0" rIns="0" bIns="0" rtlCol="0" anchor="ctr"/>
          <a:lstStyle/>
          <a:p>
            <a:pPr marL="0" indent="0">
              <a:buNone/>
            </a:pPr>
            <a:r>
              <a:rPr lang="en-US" sz="1100" b="1" dirty="0">
                <a:solidFill>
                  <a:srgbClr val="C0392B"/>
                </a:solidFill>
                <a:latin typeface="Calibri" pitchFamily="34" charset="0"/>
                <a:ea typeface="Calibri" pitchFamily="34" charset="-122"/>
                <a:cs typeface="Calibri" pitchFamily="34" charset="-120"/>
              </a:rPr>
              <a:t>Training burden</a:t>
            </a:r>
            <a:endParaRPr lang="en-US" sz="1100" dirty="0"/>
          </a:p>
        </p:txBody>
      </p:sp>
      <p:sp>
        <p:nvSpPr>
          <p:cNvPr id="22" name="Text 20"/>
          <p:cNvSpPr/>
          <p:nvPr/>
        </p:nvSpPr>
        <p:spPr>
          <a:xfrm>
            <a:off x="4892040" y="1691640"/>
            <a:ext cx="3749040" cy="384048"/>
          </a:xfrm>
          <a:prstGeom prst="rect">
            <a:avLst/>
          </a:prstGeom>
          <a:noFill/>
          <a:ln/>
        </p:spPr>
        <p:txBody>
          <a:bodyPr wrap="square" lIns="0" tIns="0" rIns="0" bIns="0" rtlCol="0" anchor="ctr"/>
          <a:lstStyle/>
          <a:p>
            <a:pPr marL="0" indent="0">
              <a:buNone/>
            </a:pPr>
            <a:r>
              <a:rPr lang="en-US" sz="1000" dirty="0">
                <a:solidFill>
                  <a:srgbClr val="1A2E35"/>
                </a:solidFill>
                <a:latin typeface="Calibri" pitchFamily="34" charset="0"/>
                <a:ea typeface="Calibri" pitchFamily="34" charset="-122"/>
                <a:cs typeface="Calibri" pitchFamily="34" charset="-120"/>
              </a:rPr>
              <a:t>Personnel not accustomed to the usage of the Excel may decline to use or key in data in a wrong manner.</a:t>
            </a:r>
            <a:endParaRPr lang="en-US" sz="1000" dirty="0"/>
          </a:p>
        </p:txBody>
      </p:sp>
      <p:sp>
        <p:nvSpPr>
          <p:cNvPr id="23" name="Shape 21"/>
          <p:cNvSpPr/>
          <p:nvPr/>
        </p:nvSpPr>
        <p:spPr>
          <a:xfrm>
            <a:off x="4709160" y="2194560"/>
            <a:ext cx="4023360" cy="713232"/>
          </a:xfrm>
          <a:prstGeom prst="rect">
            <a:avLst/>
          </a:prstGeom>
          <a:solidFill>
            <a:srgbClr val="FDF2F1"/>
          </a:solidFill>
          <a:ln w="12700">
            <a:solidFill>
              <a:srgbClr val="F0C0BC"/>
            </a:solidFill>
            <a:prstDash val="solid"/>
          </a:ln>
        </p:spPr>
        <p:txBody>
          <a:bodyPr/>
          <a:lstStyle/>
          <a:p>
            <a:endParaRPr lang="en-GB"/>
          </a:p>
        </p:txBody>
      </p:sp>
      <p:sp>
        <p:nvSpPr>
          <p:cNvPr id="24" name="Text 22"/>
          <p:cNvSpPr/>
          <p:nvPr/>
        </p:nvSpPr>
        <p:spPr>
          <a:xfrm>
            <a:off x="4892040" y="2240280"/>
            <a:ext cx="3749040" cy="228600"/>
          </a:xfrm>
          <a:prstGeom prst="rect">
            <a:avLst/>
          </a:prstGeom>
          <a:noFill/>
          <a:ln/>
        </p:spPr>
        <p:txBody>
          <a:bodyPr wrap="square" lIns="0" tIns="0" rIns="0" bIns="0" rtlCol="0" anchor="ctr"/>
          <a:lstStyle/>
          <a:p>
            <a:pPr marL="0" indent="0">
              <a:buNone/>
            </a:pPr>
            <a:r>
              <a:rPr lang="en-US" sz="1100" b="1" dirty="0">
                <a:solidFill>
                  <a:srgbClr val="C0392B"/>
                </a:solidFill>
                <a:latin typeface="Calibri" pitchFamily="34" charset="0"/>
                <a:ea typeface="Calibri" pitchFamily="34" charset="-122"/>
                <a:cs typeface="Calibri" pitchFamily="34" charset="-120"/>
              </a:rPr>
              <a:t>Not purpose-built</a:t>
            </a:r>
            <a:endParaRPr lang="en-US" sz="1100" dirty="0"/>
          </a:p>
        </p:txBody>
      </p:sp>
      <p:sp>
        <p:nvSpPr>
          <p:cNvPr id="25" name="Text 23"/>
          <p:cNvSpPr/>
          <p:nvPr/>
        </p:nvSpPr>
        <p:spPr>
          <a:xfrm>
            <a:off x="4892040" y="2468880"/>
            <a:ext cx="3749040" cy="384048"/>
          </a:xfrm>
          <a:prstGeom prst="rect">
            <a:avLst/>
          </a:prstGeom>
          <a:noFill/>
          <a:ln/>
        </p:spPr>
        <p:txBody>
          <a:bodyPr wrap="square" lIns="0" tIns="0" rIns="0" bIns="0" rtlCol="0" anchor="ctr"/>
          <a:lstStyle/>
          <a:p>
            <a:pPr marL="0" indent="0">
              <a:buNone/>
            </a:pPr>
            <a:r>
              <a:rPr lang="en-US" sz="1000" dirty="0">
                <a:solidFill>
                  <a:srgbClr val="1A2E35"/>
                </a:solidFill>
                <a:latin typeface="Calibri" pitchFamily="34" charset="0"/>
                <a:ea typeface="Calibri" pitchFamily="34" charset="-122"/>
                <a:cs typeface="Calibri" pitchFamily="34" charset="-120"/>
              </a:rPr>
              <a:t>Excel does not have care specific features as GDPR audit trails (Bulganina et al., 2021).</a:t>
            </a:r>
            <a:endParaRPr lang="en-US" sz="1000" dirty="0"/>
          </a:p>
        </p:txBody>
      </p:sp>
      <p:sp>
        <p:nvSpPr>
          <p:cNvPr id="26" name="Shape 24"/>
          <p:cNvSpPr/>
          <p:nvPr/>
        </p:nvSpPr>
        <p:spPr>
          <a:xfrm>
            <a:off x="4709160" y="2971800"/>
            <a:ext cx="4023360" cy="713232"/>
          </a:xfrm>
          <a:prstGeom prst="rect">
            <a:avLst/>
          </a:prstGeom>
          <a:solidFill>
            <a:srgbClr val="FDF2F1"/>
          </a:solidFill>
          <a:ln w="12700">
            <a:solidFill>
              <a:srgbClr val="F0C0BC"/>
            </a:solidFill>
            <a:prstDash val="solid"/>
          </a:ln>
        </p:spPr>
        <p:txBody>
          <a:bodyPr/>
          <a:lstStyle/>
          <a:p>
            <a:endParaRPr lang="en-GB"/>
          </a:p>
        </p:txBody>
      </p:sp>
      <p:sp>
        <p:nvSpPr>
          <p:cNvPr id="27" name="Text 25"/>
          <p:cNvSpPr/>
          <p:nvPr/>
        </p:nvSpPr>
        <p:spPr>
          <a:xfrm>
            <a:off x="4892040" y="3017520"/>
            <a:ext cx="3749040" cy="228600"/>
          </a:xfrm>
          <a:prstGeom prst="rect">
            <a:avLst/>
          </a:prstGeom>
          <a:noFill/>
          <a:ln/>
        </p:spPr>
        <p:txBody>
          <a:bodyPr wrap="square" lIns="0" tIns="0" rIns="0" bIns="0" rtlCol="0" anchor="ctr"/>
          <a:lstStyle/>
          <a:p>
            <a:pPr marL="0" indent="0">
              <a:buNone/>
            </a:pPr>
            <a:r>
              <a:rPr lang="en-US" sz="1100" b="1" dirty="0">
                <a:solidFill>
                  <a:srgbClr val="C0392B"/>
                </a:solidFill>
                <a:latin typeface="Calibri" pitchFamily="34" charset="0"/>
                <a:ea typeface="Calibri" pitchFamily="34" charset="-122"/>
                <a:cs typeface="Calibri" pitchFamily="34" charset="-120"/>
              </a:rPr>
              <a:t>Version conflicts</a:t>
            </a:r>
            <a:endParaRPr lang="en-US" sz="1100" dirty="0"/>
          </a:p>
        </p:txBody>
      </p:sp>
      <p:sp>
        <p:nvSpPr>
          <p:cNvPr id="28" name="Text 26"/>
          <p:cNvSpPr/>
          <p:nvPr/>
        </p:nvSpPr>
        <p:spPr>
          <a:xfrm>
            <a:off x="4892040" y="3246120"/>
            <a:ext cx="3749040" cy="384048"/>
          </a:xfrm>
          <a:prstGeom prst="rect">
            <a:avLst/>
          </a:prstGeom>
          <a:noFill/>
          <a:ln/>
        </p:spPr>
        <p:txBody>
          <a:bodyPr wrap="square" lIns="0" tIns="0" rIns="0" bIns="0" rtlCol="0" anchor="ctr"/>
          <a:lstStyle/>
          <a:p>
            <a:pPr marL="0" indent="0">
              <a:buNone/>
            </a:pPr>
            <a:r>
              <a:rPr lang="en-US" sz="1000" dirty="0">
                <a:solidFill>
                  <a:srgbClr val="1A2E35"/>
                </a:solidFill>
                <a:latin typeface="Calibri" pitchFamily="34" charset="0"/>
                <a:ea typeface="Calibri" pitchFamily="34" charset="-122"/>
                <a:cs typeface="Calibri" pitchFamily="34" charset="-120"/>
              </a:rPr>
              <a:t>In the absence of cloud sync, timely creation of numerous versions of a file is confusing.</a:t>
            </a:r>
            <a:endParaRPr lang="en-US" sz="1000" dirty="0"/>
          </a:p>
        </p:txBody>
      </p:sp>
      <p:sp>
        <p:nvSpPr>
          <p:cNvPr id="29" name="Shape 27"/>
          <p:cNvSpPr/>
          <p:nvPr/>
        </p:nvSpPr>
        <p:spPr>
          <a:xfrm>
            <a:off x="4709160" y="3749040"/>
            <a:ext cx="4023360" cy="713232"/>
          </a:xfrm>
          <a:prstGeom prst="rect">
            <a:avLst/>
          </a:prstGeom>
          <a:solidFill>
            <a:srgbClr val="FDF2F1"/>
          </a:solidFill>
          <a:ln w="12700">
            <a:solidFill>
              <a:srgbClr val="F0C0BC"/>
            </a:solidFill>
            <a:prstDash val="solid"/>
          </a:ln>
        </p:spPr>
        <p:txBody>
          <a:bodyPr/>
          <a:lstStyle/>
          <a:p>
            <a:endParaRPr lang="en-GB"/>
          </a:p>
        </p:txBody>
      </p:sp>
      <p:sp>
        <p:nvSpPr>
          <p:cNvPr id="30" name="Text 28"/>
          <p:cNvSpPr/>
          <p:nvPr/>
        </p:nvSpPr>
        <p:spPr>
          <a:xfrm>
            <a:off x="4892040" y="3794760"/>
            <a:ext cx="3749040" cy="228600"/>
          </a:xfrm>
          <a:prstGeom prst="rect">
            <a:avLst/>
          </a:prstGeom>
          <a:noFill/>
          <a:ln/>
        </p:spPr>
        <p:txBody>
          <a:bodyPr wrap="square" lIns="0" tIns="0" rIns="0" bIns="0" rtlCol="0" anchor="ctr"/>
          <a:lstStyle/>
          <a:p>
            <a:pPr marL="0" indent="0">
              <a:buNone/>
            </a:pPr>
            <a:r>
              <a:rPr lang="en-US" sz="1100" b="1" dirty="0">
                <a:solidFill>
                  <a:srgbClr val="C0392B"/>
                </a:solidFill>
                <a:latin typeface="Calibri" pitchFamily="34" charset="0"/>
                <a:ea typeface="Calibri" pitchFamily="34" charset="-122"/>
                <a:cs typeface="Calibri" pitchFamily="34" charset="-120"/>
              </a:rPr>
              <a:t>Accessibility</a:t>
            </a:r>
            <a:endParaRPr lang="en-US" sz="1100" dirty="0"/>
          </a:p>
        </p:txBody>
      </p:sp>
      <p:sp>
        <p:nvSpPr>
          <p:cNvPr id="31" name="Text 29"/>
          <p:cNvSpPr/>
          <p:nvPr/>
        </p:nvSpPr>
        <p:spPr>
          <a:xfrm>
            <a:off x="4892040" y="4023360"/>
            <a:ext cx="3749040" cy="384048"/>
          </a:xfrm>
          <a:prstGeom prst="rect">
            <a:avLst/>
          </a:prstGeom>
          <a:noFill/>
          <a:ln/>
        </p:spPr>
        <p:txBody>
          <a:bodyPr wrap="square" lIns="0" tIns="0" rIns="0" bIns="0" rtlCol="0" anchor="ctr"/>
          <a:lstStyle/>
          <a:p>
            <a:pPr marL="0" indent="0">
              <a:buNone/>
            </a:pPr>
            <a:r>
              <a:rPr lang="en-US" sz="1000" dirty="0">
                <a:solidFill>
                  <a:srgbClr val="1A2E35"/>
                </a:solidFill>
                <a:latin typeface="Calibri" pitchFamily="34" charset="0"/>
                <a:ea typeface="Calibri" pitchFamily="34" charset="-122"/>
                <a:cs typeface="Calibri" pitchFamily="34" charset="-120"/>
              </a:rPr>
              <a:t>Complicated spreadsheets may be too hard to use among employees with low digital literacy.</a:t>
            </a:r>
            <a:endParaRPr lang="en-US" sz="1000" dirty="0"/>
          </a:p>
        </p:txBody>
      </p:sp>
      <p:sp>
        <p:nvSpPr>
          <p:cNvPr id="32" name="Text 9">
            <a:extLst>
              <a:ext uri="{FF2B5EF4-FFF2-40B4-BE49-F238E27FC236}">
                <a16:creationId xmlns:a16="http://schemas.microsoft.com/office/drawing/2014/main" id="{DE51F044-B6C1-D6A8-29C3-1170177540A7}"/>
              </a:ext>
            </a:extLst>
          </p:cNvPr>
          <p:cNvSpPr/>
          <p:nvPr/>
        </p:nvSpPr>
        <p:spPr>
          <a:xfrm>
            <a:off x="548640" y="3246120"/>
            <a:ext cx="3657600" cy="384048"/>
          </a:xfrm>
          <a:prstGeom prst="rect">
            <a:avLst/>
          </a:prstGeom>
          <a:noFill/>
          <a:ln/>
        </p:spPr>
        <p:txBody>
          <a:bodyPr wrap="square" lIns="0" tIns="0" rIns="0" bIns="0" rtlCol="0" anchor="ctr"/>
          <a:lstStyle/>
          <a:p>
            <a:pPr marL="0" indent="0">
              <a:buNone/>
            </a:pPr>
            <a:r>
              <a:rPr lang="en-US" sz="1000" dirty="0">
                <a:solidFill>
                  <a:srgbClr val="1A2E35"/>
                </a:solidFill>
                <a:latin typeface="Calibri" pitchFamily="34" charset="0"/>
                <a:ea typeface="Calibri" pitchFamily="34" charset="-122"/>
                <a:cs typeface="Calibri" pitchFamily="34" charset="-120"/>
              </a:rPr>
              <a:t>Managers will have a real time glance of all appointments with clients and medicine schedule.</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8F4F6"/>
        </a:solidFill>
        <a:effectLst/>
      </p:bgPr>
    </p:bg>
    <p:spTree>
      <p:nvGrpSpPr>
        <p:cNvPr id="1" name=""/>
        <p:cNvGrpSpPr/>
        <p:nvPr/>
      </p:nvGrpSpPr>
      <p:grpSpPr>
        <a:xfrm>
          <a:off x="0" y="0"/>
          <a:ext cx="0" cy="0"/>
          <a:chOff x="0" y="0"/>
          <a:chExt cx="0" cy="0"/>
        </a:xfrm>
      </p:grpSpPr>
      <p:sp>
        <p:nvSpPr>
          <p:cNvPr id="2" name="Shape 0"/>
          <p:cNvSpPr/>
          <p:nvPr/>
        </p:nvSpPr>
        <p:spPr>
          <a:xfrm>
            <a:off x="0" y="-31472"/>
            <a:ext cx="9144000" cy="777240"/>
          </a:xfrm>
          <a:prstGeom prst="rect">
            <a:avLst/>
          </a:prstGeom>
          <a:solidFill>
            <a:srgbClr val="0D7F8F"/>
          </a:solidFill>
          <a:ln w="12700">
            <a:solidFill>
              <a:srgbClr val="0D7F8F"/>
            </a:solidFill>
            <a:prstDash val="solid"/>
          </a:ln>
        </p:spPr>
        <p:txBody>
          <a:bodyPr/>
          <a:lstStyle/>
          <a:p>
            <a:endParaRPr lang="en-GB"/>
          </a:p>
        </p:txBody>
      </p:sp>
      <p:sp>
        <p:nvSpPr>
          <p:cNvPr id="3" name="Text 1"/>
          <p:cNvSpPr/>
          <p:nvPr/>
        </p:nvSpPr>
        <p:spPr>
          <a:xfrm>
            <a:off x="457200" y="91440"/>
            <a:ext cx="822960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Microsoft 365 Communication Tool: Microsoft Teams</a:t>
            </a:r>
            <a:endParaRPr lang="en-US" sz="2400" dirty="0"/>
          </a:p>
        </p:txBody>
      </p:sp>
      <p:sp>
        <p:nvSpPr>
          <p:cNvPr id="4" name="Text 2"/>
          <p:cNvSpPr/>
          <p:nvPr/>
        </p:nvSpPr>
        <p:spPr>
          <a:xfrm>
            <a:off x="457200" y="896112"/>
            <a:ext cx="4572000" cy="256032"/>
          </a:xfrm>
          <a:prstGeom prst="rect">
            <a:avLst/>
          </a:prstGeom>
          <a:noFill/>
          <a:ln/>
        </p:spPr>
        <p:txBody>
          <a:bodyPr wrap="square" lIns="0" tIns="0" rIns="0" bIns="0" rtlCol="0" anchor="ctr"/>
          <a:lstStyle/>
          <a:p>
            <a:pPr marL="0" indent="0">
              <a:buNone/>
            </a:pPr>
            <a:r>
              <a:rPr lang="en-US" sz="900" b="1" kern="0" spc="200" dirty="0">
                <a:solidFill>
                  <a:srgbClr val="0D7F8F"/>
                </a:solidFill>
                <a:latin typeface="Calibri" pitchFamily="34" charset="0"/>
                <a:ea typeface="Calibri" pitchFamily="34" charset="-122"/>
                <a:cs typeface="Calibri" pitchFamily="34" charset="-120"/>
              </a:rPr>
              <a:t>MS 365 COLLABORATION TOOL</a:t>
            </a:r>
            <a:endParaRPr lang="en-US" sz="900" dirty="0"/>
          </a:p>
        </p:txBody>
      </p:sp>
      <p:sp>
        <p:nvSpPr>
          <p:cNvPr id="5" name="Text 3"/>
          <p:cNvSpPr/>
          <p:nvPr/>
        </p:nvSpPr>
        <p:spPr>
          <a:xfrm>
            <a:off x="457200" y="1143000"/>
            <a:ext cx="8229600" cy="411480"/>
          </a:xfrm>
          <a:prstGeom prst="rect">
            <a:avLst/>
          </a:prstGeom>
          <a:noFill/>
          <a:ln/>
        </p:spPr>
        <p:txBody>
          <a:bodyPr wrap="square" lIns="0" tIns="0" rIns="0" bIns="0" rtlCol="0" anchor="ctr"/>
          <a:lstStyle/>
          <a:p>
            <a:pPr marL="0" indent="0" algn="just">
              <a:buNone/>
            </a:pPr>
            <a:r>
              <a:rPr lang="en-US" sz="1200" dirty="0">
                <a:solidFill>
                  <a:srgbClr val="5A7A84"/>
                </a:solidFill>
                <a:latin typeface="Trebuchet MS" panose="020B0603020202020204" pitchFamily="34" charset="0"/>
                <a:ea typeface="Calibri" pitchFamily="34" charset="-122"/>
                <a:cs typeface="Calibri" pitchFamily="34" charset="-120"/>
              </a:rPr>
              <a:t>The Microsoft Teams would provide Greenfield staff with the opportunity to interact, share files and conduct video meetings under one platform.</a:t>
            </a:r>
            <a:endParaRPr lang="en-US" sz="1200" dirty="0">
              <a:latin typeface="Trebuchet MS" panose="020B0603020202020204" pitchFamily="34" charset="0"/>
            </a:endParaRPr>
          </a:p>
        </p:txBody>
      </p:sp>
      <p:sp>
        <p:nvSpPr>
          <p:cNvPr id="6" name="Shape 4"/>
          <p:cNvSpPr/>
          <p:nvPr/>
        </p:nvSpPr>
        <p:spPr>
          <a:xfrm>
            <a:off x="365760" y="1664208"/>
            <a:ext cx="2697480" cy="1261872"/>
          </a:xfrm>
          <a:prstGeom prst="rect">
            <a:avLst/>
          </a:prstGeom>
          <a:solidFill>
            <a:srgbClr val="FFFFFF"/>
          </a:solidFill>
          <a:ln w="12700">
            <a:solidFill>
              <a:srgbClr val="C8DDE0"/>
            </a:solidFill>
            <a:prstDash val="solid"/>
          </a:ln>
        </p:spPr>
        <p:txBody>
          <a:bodyPr/>
          <a:lstStyle/>
          <a:p>
            <a:endParaRPr lang="en-GB"/>
          </a:p>
        </p:txBody>
      </p:sp>
      <p:sp>
        <p:nvSpPr>
          <p:cNvPr id="7" name="Shape 5"/>
          <p:cNvSpPr/>
          <p:nvPr/>
        </p:nvSpPr>
        <p:spPr>
          <a:xfrm>
            <a:off x="365760" y="1664208"/>
            <a:ext cx="64008" cy="1261872"/>
          </a:xfrm>
          <a:prstGeom prst="rect">
            <a:avLst/>
          </a:prstGeom>
          <a:solidFill>
            <a:srgbClr val="D4A843"/>
          </a:solidFill>
          <a:ln w="12700">
            <a:solidFill>
              <a:srgbClr val="D4A843"/>
            </a:solidFill>
            <a:prstDash val="solid"/>
          </a:ln>
        </p:spPr>
        <p:txBody>
          <a:bodyPr/>
          <a:lstStyle/>
          <a:p>
            <a:endParaRPr lang="en-GB"/>
          </a:p>
        </p:txBody>
      </p:sp>
      <p:sp>
        <p:nvSpPr>
          <p:cNvPr id="8" name="Text 6"/>
          <p:cNvSpPr/>
          <p:nvPr/>
        </p:nvSpPr>
        <p:spPr>
          <a:xfrm>
            <a:off x="530352" y="1755648"/>
            <a:ext cx="2423160" cy="292608"/>
          </a:xfrm>
          <a:prstGeom prst="rect">
            <a:avLst/>
          </a:prstGeom>
          <a:noFill/>
          <a:ln/>
        </p:spPr>
        <p:txBody>
          <a:bodyPr wrap="square" lIns="0" tIns="0" rIns="0" bIns="0" rtlCol="0" anchor="ctr"/>
          <a:lstStyle/>
          <a:p>
            <a:pPr marL="0" indent="0">
              <a:buNone/>
            </a:pPr>
            <a:r>
              <a:rPr lang="en-US" sz="1200" b="1" dirty="0">
                <a:solidFill>
                  <a:srgbClr val="0D4F5C"/>
                </a:solidFill>
                <a:latin typeface="Trebuchet MS" pitchFamily="34" charset="0"/>
                <a:ea typeface="Trebuchet MS" pitchFamily="34" charset="-122"/>
                <a:cs typeface="Trebuchet MS" pitchFamily="34" charset="-120"/>
              </a:rPr>
              <a:t>Instant Messaging</a:t>
            </a:r>
            <a:endParaRPr lang="en-US" sz="1200" dirty="0"/>
          </a:p>
        </p:txBody>
      </p:sp>
      <p:sp>
        <p:nvSpPr>
          <p:cNvPr id="9" name="Text 7"/>
          <p:cNvSpPr/>
          <p:nvPr/>
        </p:nvSpPr>
        <p:spPr>
          <a:xfrm>
            <a:off x="530352" y="2084832"/>
            <a:ext cx="2423160" cy="713232"/>
          </a:xfrm>
          <a:prstGeom prst="rect">
            <a:avLst/>
          </a:prstGeom>
          <a:noFill/>
          <a:ln/>
        </p:spPr>
        <p:txBody>
          <a:bodyPr wrap="square" lIns="0" tIns="0" rIns="0" bIns="0" rtlCol="0" anchor="ctr"/>
          <a:lstStyle/>
          <a:p>
            <a:pPr marL="0" indent="0">
              <a:buNone/>
            </a:pPr>
            <a:r>
              <a:rPr lang="en-US" sz="1050" dirty="0">
                <a:solidFill>
                  <a:srgbClr val="1A2E35"/>
                </a:solidFill>
                <a:latin typeface="Calibri" pitchFamily="34" charset="0"/>
                <a:ea typeface="Calibri" pitchFamily="34" charset="-122"/>
                <a:cs typeface="Calibri" pitchFamily="34" charset="-120"/>
              </a:rPr>
              <a:t>Field messaging by carers to the office is used and replaces phone tag, which is very slow.</a:t>
            </a:r>
            <a:endParaRPr lang="en-US" sz="1050" dirty="0"/>
          </a:p>
        </p:txBody>
      </p:sp>
      <p:sp>
        <p:nvSpPr>
          <p:cNvPr id="10" name="Shape 8"/>
          <p:cNvSpPr/>
          <p:nvPr/>
        </p:nvSpPr>
        <p:spPr>
          <a:xfrm>
            <a:off x="3218688" y="1664208"/>
            <a:ext cx="2697480" cy="1261872"/>
          </a:xfrm>
          <a:prstGeom prst="rect">
            <a:avLst/>
          </a:prstGeom>
          <a:solidFill>
            <a:srgbClr val="FFFFFF"/>
          </a:solidFill>
          <a:ln w="12700">
            <a:solidFill>
              <a:srgbClr val="C8DDE0"/>
            </a:solidFill>
            <a:prstDash val="solid"/>
          </a:ln>
        </p:spPr>
        <p:txBody>
          <a:bodyPr/>
          <a:lstStyle/>
          <a:p>
            <a:endParaRPr lang="en-GB"/>
          </a:p>
        </p:txBody>
      </p:sp>
      <p:sp>
        <p:nvSpPr>
          <p:cNvPr id="11" name="Shape 9"/>
          <p:cNvSpPr/>
          <p:nvPr/>
        </p:nvSpPr>
        <p:spPr>
          <a:xfrm>
            <a:off x="3218688" y="1664208"/>
            <a:ext cx="64008" cy="1261872"/>
          </a:xfrm>
          <a:prstGeom prst="rect">
            <a:avLst/>
          </a:prstGeom>
          <a:solidFill>
            <a:srgbClr val="D4A843"/>
          </a:solidFill>
          <a:ln w="12700">
            <a:solidFill>
              <a:srgbClr val="D4A843"/>
            </a:solidFill>
            <a:prstDash val="solid"/>
          </a:ln>
        </p:spPr>
        <p:txBody>
          <a:bodyPr/>
          <a:lstStyle/>
          <a:p>
            <a:endParaRPr lang="en-GB"/>
          </a:p>
        </p:txBody>
      </p:sp>
      <p:sp>
        <p:nvSpPr>
          <p:cNvPr id="12" name="Text 10"/>
          <p:cNvSpPr/>
          <p:nvPr/>
        </p:nvSpPr>
        <p:spPr>
          <a:xfrm>
            <a:off x="3383280" y="1755648"/>
            <a:ext cx="2423160" cy="292608"/>
          </a:xfrm>
          <a:prstGeom prst="rect">
            <a:avLst/>
          </a:prstGeom>
          <a:noFill/>
          <a:ln/>
        </p:spPr>
        <p:txBody>
          <a:bodyPr wrap="square" lIns="0" tIns="0" rIns="0" bIns="0" rtlCol="0" anchor="ctr"/>
          <a:lstStyle/>
          <a:p>
            <a:pPr marL="0" indent="0">
              <a:buNone/>
            </a:pPr>
            <a:r>
              <a:rPr lang="en-US" sz="1200" b="1" dirty="0">
                <a:solidFill>
                  <a:srgbClr val="0D4F5C"/>
                </a:solidFill>
                <a:latin typeface="Trebuchet MS" pitchFamily="34" charset="0"/>
                <a:ea typeface="Trebuchet MS" pitchFamily="34" charset="-122"/>
                <a:cs typeface="Trebuchet MS" pitchFamily="34" charset="-120"/>
              </a:rPr>
              <a:t>Video Meetings</a:t>
            </a:r>
            <a:endParaRPr lang="en-US" sz="1200" dirty="0"/>
          </a:p>
        </p:txBody>
      </p:sp>
      <p:sp>
        <p:nvSpPr>
          <p:cNvPr id="13" name="Text 11"/>
          <p:cNvSpPr/>
          <p:nvPr/>
        </p:nvSpPr>
        <p:spPr>
          <a:xfrm>
            <a:off x="3383280" y="2084832"/>
            <a:ext cx="2423160" cy="583940"/>
          </a:xfrm>
          <a:prstGeom prst="rect">
            <a:avLst/>
          </a:prstGeom>
          <a:noFill/>
          <a:ln/>
        </p:spPr>
        <p:txBody>
          <a:bodyPr wrap="square" lIns="0" tIns="0" rIns="0" bIns="0" rtlCol="0" anchor="ctr"/>
          <a:lstStyle/>
          <a:p>
            <a:pPr marL="0" indent="0">
              <a:buNone/>
            </a:pPr>
            <a:r>
              <a:rPr lang="en-US" sz="1050" dirty="0">
                <a:solidFill>
                  <a:srgbClr val="1A2E35"/>
                </a:solidFill>
                <a:latin typeface="Calibri" pitchFamily="34" charset="0"/>
                <a:ea typeface="Calibri" pitchFamily="34" charset="-122"/>
                <a:cs typeface="Calibri" pitchFamily="34" charset="-120"/>
              </a:rPr>
              <a:t>Handover briefing and handover supervision without travelling (Stoftkova et al., 2022).</a:t>
            </a:r>
            <a:endParaRPr lang="en-US" sz="1050" dirty="0"/>
          </a:p>
        </p:txBody>
      </p:sp>
      <p:sp>
        <p:nvSpPr>
          <p:cNvPr id="14" name="Shape 12"/>
          <p:cNvSpPr/>
          <p:nvPr/>
        </p:nvSpPr>
        <p:spPr>
          <a:xfrm>
            <a:off x="6071616" y="1664208"/>
            <a:ext cx="2697480" cy="1261872"/>
          </a:xfrm>
          <a:prstGeom prst="rect">
            <a:avLst/>
          </a:prstGeom>
          <a:solidFill>
            <a:srgbClr val="FFFFFF"/>
          </a:solidFill>
          <a:ln w="12700">
            <a:solidFill>
              <a:srgbClr val="C8DDE0"/>
            </a:solidFill>
            <a:prstDash val="solid"/>
          </a:ln>
        </p:spPr>
        <p:txBody>
          <a:bodyPr/>
          <a:lstStyle/>
          <a:p>
            <a:endParaRPr lang="en-GB"/>
          </a:p>
        </p:txBody>
      </p:sp>
      <p:sp>
        <p:nvSpPr>
          <p:cNvPr id="15" name="Shape 13"/>
          <p:cNvSpPr/>
          <p:nvPr/>
        </p:nvSpPr>
        <p:spPr>
          <a:xfrm>
            <a:off x="6071616" y="1664208"/>
            <a:ext cx="64008" cy="1261872"/>
          </a:xfrm>
          <a:prstGeom prst="rect">
            <a:avLst/>
          </a:prstGeom>
          <a:solidFill>
            <a:srgbClr val="D4A843"/>
          </a:solidFill>
          <a:ln w="12700">
            <a:solidFill>
              <a:srgbClr val="D4A843"/>
            </a:solidFill>
            <a:prstDash val="solid"/>
          </a:ln>
        </p:spPr>
        <p:txBody>
          <a:bodyPr/>
          <a:lstStyle/>
          <a:p>
            <a:endParaRPr lang="en-GB"/>
          </a:p>
        </p:txBody>
      </p:sp>
      <p:sp>
        <p:nvSpPr>
          <p:cNvPr id="16" name="Text 14"/>
          <p:cNvSpPr/>
          <p:nvPr/>
        </p:nvSpPr>
        <p:spPr>
          <a:xfrm>
            <a:off x="6236208" y="1755648"/>
            <a:ext cx="2423160" cy="292608"/>
          </a:xfrm>
          <a:prstGeom prst="rect">
            <a:avLst/>
          </a:prstGeom>
          <a:noFill/>
          <a:ln/>
        </p:spPr>
        <p:txBody>
          <a:bodyPr wrap="square" lIns="0" tIns="0" rIns="0" bIns="0" rtlCol="0" anchor="ctr"/>
          <a:lstStyle/>
          <a:p>
            <a:pPr marL="0" indent="0">
              <a:buNone/>
            </a:pPr>
            <a:r>
              <a:rPr lang="en-US" sz="1200" b="1" dirty="0">
                <a:solidFill>
                  <a:srgbClr val="0D4F5C"/>
                </a:solidFill>
                <a:latin typeface="Trebuchet MS" pitchFamily="34" charset="0"/>
                <a:ea typeface="Trebuchet MS" pitchFamily="34" charset="-122"/>
                <a:cs typeface="Trebuchet MS" pitchFamily="34" charset="-120"/>
              </a:rPr>
              <a:t>Shared Channels</a:t>
            </a:r>
            <a:endParaRPr lang="en-US" sz="1200" dirty="0"/>
          </a:p>
        </p:txBody>
      </p:sp>
      <p:sp>
        <p:nvSpPr>
          <p:cNvPr id="17" name="Text 15"/>
          <p:cNvSpPr/>
          <p:nvPr/>
        </p:nvSpPr>
        <p:spPr>
          <a:xfrm>
            <a:off x="6236208" y="2084832"/>
            <a:ext cx="2423160" cy="713232"/>
          </a:xfrm>
          <a:prstGeom prst="rect">
            <a:avLst/>
          </a:prstGeom>
          <a:noFill/>
          <a:ln/>
        </p:spPr>
        <p:txBody>
          <a:bodyPr wrap="square" lIns="0" tIns="0" rIns="0" bIns="0" rtlCol="0" anchor="ctr"/>
          <a:lstStyle/>
          <a:p>
            <a:pPr marL="0" indent="0">
              <a:buNone/>
            </a:pPr>
            <a:r>
              <a:rPr lang="en-US" sz="1050" dirty="0">
                <a:solidFill>
                  <a:srgbClr val="1A2E35"/>
                </a:solidFill>
                <a:latin typeface="Calibri" pitchFamily="34" charset="0"/>
                <a:ea typeface="Calibri" pitchFamily="34" charset="-122"/>
                <a:cs typeface="Calibri" pitchFamily="34" charset="-120"/>
              </a:rPr>
              <a:t>Each care team has its dedicated channels with the relevant updates to the appropriate personnel.</a:t>
            </a:r>
            <a:endParaRPr lang="en-US" sz="1050" dirty="0"/>
          </a:p>
        </p:txBody>
      </p:sp>
      <p:sp>
        <p:nvSpPr>
          <p:cNvPr id="18" name="Shape 16"/>
          <p:cNvSpPr/>
          <p:nvPr/>
        </p:nvSpPr>
        <p:spPr>
          <a:xfrm>
            <a:off x="365760" y="3081528"/>
            <a:ext cx="2697480" cy="1261872"/>
          </a:xfrm>
          <a:prstGeom prst="rect">
            <a:avLst/>
          </a:prstGeom>
          <a:solidFill>
            <a:srgbClr val="FFFFFF"/>
          </a:solidFill>
          <a:ln w="12700">
            <a:solidFill>
              <a:srgbClr val="C8DDE0"/>
            </a:solidFill>
            <a:prstDash val="solid"/>
          </a:ln>
        </p:spPr>
        <p:txBody>
          <a:bodyPr/>
          <a:lstStyle/>
          <a:p>
            <a:endParaRPr lang="en-GB"/>
          </a:p>
        </p:txBody>
      </p:sp>
      <p:sp>
        <p:nvSpPr>
          <p:cNvPr id="19" name="Shape 17"/>
          <p:cNvSpPr/>
          <p:nvPr/>
        </p:nvSpPr>
        <p:spPr>
          <a:xfrm>
            <a:off x="365760" y="3081528"/>
            <a:ext cx="64008" cy="1261872"/>
          </a:xfrm>
          <a:prstGeom prst="rect">
            <a:avLst/>
          </a:prstGeom>
          <a:solidFill>
            <a:srgbClr val="D4A843"/>
          </a:solidFill>
          <a:ln w="12700">
            <a:solidFill>
              <a:srgbClr val="D4A843"/>
            </a:solidFill>
            <a:prstDash val="solid"/>
          </a:ln>
        </p:spPr>
        <p:txBody>
          <a:bodyPr/>
          <a:lstStyle/>
          <a:p>
            <a:endParaRPr lang="en-GB"/>
          </a:p>
        </p:txBody>
      </p:sp>
      <p:sp>
        <p:nvSpPr>
          <p:cNvPr id="20" name="Text 18"/>
          <p:cNvSpPr/>
          <p:nvPr/>
        </p:nvSpPr>
        <p:spPr>
          <a:xfrm>
            <a:off x="530352" y="3172968"/>
            <a:ext cx="2423160" cy="292608"/>
          </a:xfrm>
          <a:prstGeom prst="rect">
            <a:avLst/>
          </a:prstGeom>
          <a:noFill/>
          <a:ln/>
        </p:spPr>
        <p:txBody>
          <a:bodyPr wrap="square" lIns="0" tIns="0" rIns="0" bIns="0" rtlCol="0" anchor="ctr"/>
          <a:lstStyle/>
          <a:p>
            <a:pPr marL="0" indent="0">
              <a:buNone/>
            </a:pPr>
            <a:r>
              <a:rPr lang="en-US" sz="1200" b="1" dirty="0">
                <a:solidFill>
                  <a:srgbClr val="0D4F5C"/>
                </a:solidFill>
                <a:latin typeface="Trebuchet MS" pitchFamily="34" charset="0"/>
                <a:ea typeface="Trebuchet MS" pitchFamily="34" charset="-122"/>
                <a:cs typeface="Trebuchet MS" pitchFamily="34" charset="-120"/>
              </a:rPr>
              <a:t>File Sharing</a:t>
            </a:r>
            <a:endParaRPr lang="en-US" sz="1200" dirty="0"/>
          </a:p>
        </p:txBody>
      </p:sp>
      <p:sp>
        <p:nvSpPr>
          <p:cNvPr id="21" name="Text 19"/>
          <p:cNvSpPr/>
          <p:nvPr/>
        </p:nvSpPr>
        <p:spPr>
          <a:xfrm>
            <a:off x="530352" y="3502152"/>
            <a:ext cx="2423160" cy="713232"/>
          </a:xfrm>
          <a:prstGeom prst="rect">
            <a:avLst/>
          </a:prstGeom>
          <a:noFill/>
          <a:ln/>
        </p:spPr>
        <p:txBody>
          <a:bodyPr wrap="square" lIns="0" tIns="0" rIns="0" bIns="0" rtlCol="0" anchor="ctr"/>
          <a:lstStyle/>
          <a:p>
            <a:pPr marL="0" indent="0">
              <a:buNone/>
            </a:pPr>
            <a:r>
              <a:rPr lang="en-US" sz="1050" dirty="0">
                <a:solidFill>
                  <a:srgbClr val="1A2E35"/>
                </a:solidFill>
                <a:latin typeface="Calibri" pitchFamily="34" charset="0"/>
                <a:ea typeface="Calibri" pitchFamily="34" charset="-122"/>
                <a:cs typeface="Calibri" pitchFamily="34" charset="-120"/>
              </a:rPr>
              <a:t>Policy documents Care plans information are shared safely and they are up to date.</a:t>
            </a:r>
            <a:endParaRPr lang="en-US" sz="1050" dirty="0"/>
          </a:p>
        </p:txBody>
      </p:sp>
      <p:sp>
        <p:nvSpPr>
          <p:cNvPr id="22" name="Shape 20"/>
          <p:cNvSpPr/>
          <p:nvPr/>
        </p:nvSpPr>
        <p:spPr>
          <a:xfrm>
            <a:off x="3218688" y="3081528"/>
            <a:ext cx="2697480" cy="1261872"/>
          </a:xfrm>
          <a:prstGeom prst="rect">
            <a:avLst/>
          </a:prstGeom>
          <a:solidFill>
            <a:srgbClr val="FFFFFF"/>
          </a:solidFill>
          <a:ln w="12700">
            <a:solidFill>
              <a:srgbClr val="C8DDE0"/>
            </a:solidFill>
            <a:prstDash val="solid"/>
          </a:ln>
        </p:spPr>
        <p:txBody>
          <a:bodyPr/>
          <a:lstStyle/>
          <a:p>
            <a:endParaRPr lang="en-GB"/>
          </a:p>
        </p:txBody>
      </p:sp>
      <p:sp>
        <p:nvSpPr>
          <p:cNvPr id="23" name="Shape 21"/>
          <p:cNvSpPr/>
          <p:nvPr/>
        </p:nvSpPr>
        <p:spPr>
          <a:xfrm>
            <a:off x="3218688" y="3081528"/>
            <a:ext cx="64008" cy="1261872"/>
          </a:xfrm>
          <a:prstGeom prst="rect">
            <a:avLst/>
          </a:prstGeom>
          <a:solidFill>
            <a:srgbClr val="D4A843"/>
          </a:solidFill>
          <a:ln w="12700">
            <a:solidFill>
              <a:srgbClr val="D4A843"/>
            </a:solidFill>
            <a:prstDash val="solid"/>
          </a:ln>
        </p:spPr>
        <p:txBody>
          <a:bodyPr/>
          <a:lstStyle/>
          <a:p>
            <a:endParaRPr lang="en-GB"/>
          </a:p>
        </p:txBody>
      </p:sp>
      <p:sp>
        <p:nvSpPr>
          <p:cNvPr id="24" name="Text 22"/>
          <p:cNvSpPr/>
          <p:nvPr/>
        </p:nvSpPr>
        <p:spPr>
          <a:xfrm>
            <a:off x="3383280" y="3172968"/>
            <a:ext cx="2423160" cy="292608"/>
          </a:xfrm>
          <a:prstGeom prst="rect">
            <a:avLst/>
          </a:prstGeom>
          <a:noFill/>
          <a:ln/>
        </p:spPr>
        <p:txBody>
          <a:bodyPr wrap="square" lIns="0" tIns="0" rIns="0" bIns="0" rtlCol="0" anchor="ctr"/>
          <a:lstStyle/>
          <a:p>
            <a:pPr marL="0" indent="0">
              <a:buNone/>
            </a:pPr>
            <a:r>
              <a:rPr lang="en-US" sz="1200" b="1" dirty="0">
                <a:solidFill>
                  <a:srgbClr val="0D4F5C"/>
                </a:solidFill>
                <a:latin typeface="Trebuchet MS" pitchFamily="34" charset="0"/>
                <a:ea typeface="Trebuchet MS" pitchFamily="34" charset="-122"/>
                <a:cs typeface="Trebuchet MS" pitchFamily="34" charset="-120"/>
              </a:rPr>
              <a:t>Task Integration</a:t>
            </a:r>
            <a:endParaRPr lang="en-US" sz="1200" dirty="0"/>
          </a:p>
        </p:txBody>
      </p:sp>
      <p:sp>
        <p:nvSpPr>
          <p:cNvPr id="25" name="Text 23"/>
          <p:cNvSpPr/>
          <p:nvPr/>
        </p:nvSpPr>
        <p:spPr>
          <a:xfrm>
            <a:off x="3383280" y="3502152"/>
            <a:ext cx="2423160" cy="713232"/>
          </a:xfrm>
          <a:prstGeom prst="rect">
            <a:avLst/>
          </a:prstGeom>
          <a:noFill/>
          <a:ln/>
        </p:spPr>
        <p:txBody>
          <a:bodyPr wrap="square" lIns="0" tIns="0" rIns="0" bIns="0" rtlCol="0" anchor="ctr"/>
          <a:lstStyle/>
          <a:p>
            <a:pPr marL="0" indent="0">
              <a:buNone/>
            </a:pPr>
            <a:r>
              <a:rPr lang="en-US" sz="1050" dirty="0">
                <a:solidFill>
                  <a:srgbClr val="1A2E35"/>
                </a:solidFill>
                <a:latin typeface="Calibri" pitchFamily="34" charset="0"/>
                <a:ea typeface="Calibri" pitchFamily="34" charset="-122"/>
                <a:cs typeface="Calibri" pitchFamily="34" charset="-120"/>
              </a:rPr>
              <a:t>Planner integration allows the coordinators to allocate and follow up actions.</a:t>
            </a:r>
            <a:endParaRPr lang="en-US" sz="1050" dirty="0"/>
          </a:p>
        </p:txBody>
      </p:sp>
      <p:sp>
        <p:nvSpPr>
          <p:cNvPr id="26" name="Shape 24"/>
          <p:cNvSpPr/>
          <p:nvPr/>
        </p:nvSpPr>
        <p:spPr>
          <a:xfrm>
            <a:off x="6071616" y="3081528"/>
            <a:ext cx="2697480" cy="1261872"/>
          </a:xfrm>
          <a:prstGeom prst="rect">
            <a:avLst/>
          </a:prstGeom>
          <a:solidFill>
            <a:srgbClr val="FFFFFF"/>
          </a:solidFill>
          <a:ln w="12700">
            <a:solidFill>
              <a:srgbClr val="C8DDE0"/>
            </a:solidFill>
            <a:prstDash val="solid"/>
          </a:ln>
        </p:spPr>
        <p:txBody>
          <a:bodyPr/>
          <a:lstStyle/>
          <a:p>
            <a:endParaRPr lang="en-GB"/>
          </a:p>
        </p:txBody>
      </p:sp>
      <p:sp>
        <p:nvSpPr>
          <p:cNvPr id="27" name="Shape 25"/>
          <p:cNvSpPr/>
          <p:nvPr/>
        </p:nvSpPr>
        <p:spPr>
          <a:xfrm>
            <a:off x="6071616" y="3081528"/>
            <a:ext cx="64008" cy="1261872"/>
          </a:xfrm>
          <a:prstGeom prst="rect">
            <a:avLst/>
          </a:prstGeom>
          <a:solidFill>
            <a:srgbClr val="D4A843"/>
          </a:solidFill>
          <a:ln w="12700">
            <a:solidFill>
              <a:srgbClr val="D4A843"/>
            </a:solidFill>
            <a:prstDash val="solid"/>
          </a:ln>
        </p:spPr>
        <p:txBody>
          <a:bodyPr/>
          <a:lstStyle/>
          <a:p>
            <a:endParaRPr lang="en-GB"/>
          </a:p>
        </p:txBody>
      </p:sp>
      <p:sp>
        <p:nvSpPr>
          <p:cNvPr id="28" name="Text 26"/>
          <p:cNvSpPr/>
          <p:nvPr/>
        </p:nvSpPr>
        <p:spPr>
          <a:xfrm>
            <a:off x="6236208" y="3172968"/>
            <a:ext cx="2423160" cy="292608"/>
          </a:xfrm>
          <a:prstGeom prst="rect">
            <a:avLst/>
          </a:prstGeom>
          <a:noFill/>
          <a:ln/>
        </p:spPr>
        <p:txBody>
          <a:bodyPr wrap="square" lIns="0" tIns="0" rIns="0" bIns="0" rtlCol="0" anchor="ctr"/>
          <a:lstStyle/>
          <a:p>
            <a:pPr marL="0" indent="0">
              <a:buNone/>
            </a:pPr>
            <a:r>
              <a:rPr lang="en-US" sz="1200" b="1" dirty="0">
                <a:solidFill>
                  <a:srgbClr val="0D4F5C"/>
                </a:solidFill>
                <a:latin typeface="Trebuchet MS" pitchFamily="34" charset="0"/>
                <a:ea typeface="Trebuchet MS" pitchFamily="34" charset="-122"/>
                <a:cs typeface="Trebuchet MS" pitchFamily="34" charset="-120"/>
              </a:rPr>
              <a:t>Shift Scheduling</a:t>
            </a:r>
            <a:endParaRPr lang="en-US" sz="1200" dirty="0"/>
          </a:p>
        </p:txBody>
      </p:sp>
      <p:sp>
        <p:nvSpPr>
          <p:cNvPr id="29" name="Text 27"/>
          <p:cNvSpPr/>
          <p:nvPr/>
        </p:nvSpPr>
        <p:spPr>
          <a:xfrm>
            <a:off x="6236208" y="3502152"/>
            <a:ext cx="2423160" cy="713232"/>
          </a:xfrm>
          <a:prstGeom prst="rect">
            <a:avLst/>
          </a:prstGeom>
          <a:noFill/>
          <a:ln/>
        </p:spPr>
        <p:txBody>
          <a:bodyPr wrap="square" lIns="0" tIns="0" rIns="0" bIns="0" rtlCol="0" anchor="ctr"/>
          <a:lstStyle/>
          <a:p>
            <a:pPr marL="0" indent="0">
              <a:buNone/>
            </a:pPr>
            <a:r>
              <a:rPr lang="en-US" sz="1050" dirty="0">
                <a:solidFill>
                  <a:srgbClr val="1A2E35"/>
                </a:solidFill>
                <a:latin typeface="Calibri" pitchFamily="34" charset="0"/>
                <a:ea typeface="Calibri" pitchFamily="34" charset="-122"/>
                <a:cs typeface="Calibri" pitchFamily="34" charset="-120"/>
              </a:rPr>
              <a:t>In Teams, Shifts can be used to provide the carers with real-time access to their shifts.</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DF9F3"/>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D4F5C"/>
          </a:solidFill>
          <a:ln w="12700">
            <a:solidFill>
              <a:srgbClr val="0D4F5C"/>
            </a:solidFill>
            <a:prstDash val="solid"/>
          </a:ln>
        </p:spPr>
        <p:txBody>
          <a:bodyPr/>
          <a:lstStyle/>
          <a:p>
            <a:endParaRPr lang="en-GB"/>
          </a:p>
        </p:txBody>
      </p:sp>
      <p:sp>
        <p:nvSpPr>
          <p:cNvPr id="3" name="Text 1"/>
          <p:cNvSpPr/>
          <p:nvPr/>
        </p:nvSpPr>
        <p:spPr>
          <a:xfrm>
            <a:off x="457200" y="91440"/>
            <a:ext cx="822960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Microsoft Teams at Greenfield: Advantages &amp; Challenges</a:t>
            </a:r>
            <a:endParaRPr lang="en-US" sz="2400" dirty="0"/>
          </a:p>
        </p:txBody>
      </p:sp>
      <p:sp>
        <p:nvSpPr>
          <p:cNvPr id="4" name="Text 2"/>
          <p:cNvSpPr/>
          <p:nvPr/>
        </p:nvSpPr>
        <p:spPr>
          <a:xfrm>
            <a:off x="365760" y="914400"/>
            <a:ext cx="3931920" cy="365760"/>
          </a:xfrm>
          <a:prstGeom prst="rect">
            <a:avLst/>
          </a:prstGeom>
          <a:noFill/>
          <a:ln/>
        </p:spPr>
        <p:txBody>
          <a:bodyPr wrap="square" lIns="0" tIns="0" rIns="0" bIns="0" rtlCol="0" anchor="ctr"/>
          <a:lstStyle/>
          <a:p>
            <a:pPr marL="0" indent="0">
              <a:buNone/>
            </a:pPr>
            <a:r>
              <a:rPr lang="en-US" sz="1600" b="1" dirty="0">
                <a:solidFill>
                  <a:srgbClr val="0D7F8F"/>
                </a:solidFill>
                <a:latin typeface="Trebuchet MS" pitchFamily="34" charset="0"/>
                <a:ea typeface="Trebuchet MS" pitchFamily="34" charset="-122"/>
                <a:cs typeface="Trebuchet MS" pitchFamily="34" charset="-120"/>
              </a:rPr>
              <a:t>Advantages</a:t>
            </a:r>
            <a:endParaRPr lang="en-US" sz="1600" dirty="0"/>
          </a:p>
        </p:txBody>
      </p:sp>
      <p:sp>
        <p:nvSpPr>
          <p:cNvPr id="5" name="Shape 3"/>
          <p:cNvSpPr/>
          <p:nvPr/>
        </p:nvSpPr>
        <p:spPr>
          <a:xfrm>
            <a:off x="365760" y="1353312"/>
            <a:ext cx="3931920" cy="749808"/>
          </a:xfrm>
          <a:prstGeom prst="rect">
            <a:avLst/>
          </a:prstGeom>
          <a:solidFill>
            <a:srgbClr val="FFFFFF"/>
          </a:solidFill>
          <a:ln w="12700">
            <a:solidFill>
              <a:srgbClr val="C8DDE0"/>
            </a:solidFill>
            <a:prstDash val="solid"/>
          </a:ln>
        </p:spPr>
        <p:txBody>
          <a:bodyPr/>
          <a:lstStyle/>
          <a:p>
            <a:endParaRPr lang="en-GB"/>
          </a:p>
        </p:txBody>
      </p:sp>
      <p:sp>
        <p:nvSpPr>
          <p:cNvPr id="6" name="Text 4"/>
          <p:cNvSpPr/>
          <p:nvPr/>
        </p:nvSpPr>
        <p:spPr>
          <a:xfrm>
            <a:off x="502920" y="1417320"/>
            <a:ext cx="457200" cy="457200"/>
          </a:xfrm>
          <a:prstGeom prst="rect">
            <a:avLst/>
          </a:prstGeom>
          <a:noFill/>
          <a:ln/>
        </p:spPr>
        <p:txBody>
          <a:bodyPr wrap="square" lIns="0" tIns="0" rIns="0" bIns="0" rtlCol="0" anchor="ctr"/>
          <a:lstStyle/>
          <a:p>
            <a:pPr marL="0" indent="0">
              <a:buNone/>
            </a:pPr>
            <a:r>
              <a:rPr lang="en-US" sz="2000" b="1" dirty="0">
                <a:solidFill>
                  <a:srgbClr val="D0E8EC"/>
                </a:solidFill>
                <a:latin typeface="Trebuchet MS" pitchFamily="34" charset="0"/>
                <a:ea typeface="Trebuchet MS" pitchFamily="34" charset="-122"/>
                <a:cs typeface="Trebuchet MS" pitchFamily="34" charset="-120"/>
              </a:rPr>
              <a:t>01</a:t>
            </a:r>
            <a:endParaRPr lang="en-US" sz="2000" dirty="0"/>
          </a:p>
        </p:txBody>
      </p:sp>
      <p:sp>
        <p:nvSpPr>
          <p:cNvPr id="7" name="Text 5"/>
          <p:cNvSpPr/>
          <p:nvPr/>
        </p:nvSpPr>
        <p:spPr>
          <a:xfrm>
            <a:off x="1005840" y="1417320"/>
            <a:ext cx="3154680" cy="594360"/>
          </a:xfrm>
          <a:prstGeom prst="rect">
            <a:avLst/>
          </a:prstGeom>
          <a:noFill/>
          <a:ln/>
        </p:spPr>
        <p:txBody>
          <a:bodyPr wrap="square" lIns="0" tIns="0" rIns="0" bIns="0" rtlCol="0" anchor="ctr"/>
          <a:lstStyle/>
          <a:p>
            <a:pPr marL="0" indent="0">
              <a:buNone/>
            </a:pPr>
            <a:r>
              <a:rPr lang="en-US" sz="1100" dirty="0">
                <a:solidFill>
                  <a:srgbClr val="1A2E35"/>
                </a:solidFill>
                <a:latin typeface="Calibri" pitchFamily="34" charset="0"/>
                <a:ea typeface="Calibri" pitchFamily="34" charset="-122"/>
                <a:cs typeface="Calibri" pitchFamily="34" charset="-120"/>
              </a:rPr>
              <a:t>Eliminates communication delays between field and office employees in various sites.</a:t>
            </a:r>
            <a:endParaRPr lang="en-US" sz="1100" dirty="0"/>
          </a:p>
        </p:txBody>
      </p:sp>
      <p:sp>
        <p:nvSpPr>
          <p:cNvPr id="8" name="Shape 6"/>
          <p:cNvSpPr/>
          <p:nvPr/>
        </p:nvSpPr>
        <p:spPr>
          <a:xfrm>
            <a:off x="365760" y="2203704"/>
            <a:ext cx="3931920" cy="749808"/>
          </a:xfrm>
          <a:prstGeom prst="rect">
            <a:avLst/>
          </a:prstGeom>
          <a:solidFill>
            <a:srgbClr val="FFFFFF"/>
          </a:solidFill>
          <a:ln w="12700">
            <a:solidFill>
              <a:srgbClr val="C8DDE0"/>
            </a:solidFill>
            <a:prstDash val="solid"/>
          </a:ln>
        </p:spPr>
        <p:txBody>
          <a:bodyPr/>
          <a:lstStyle/>
          <a:p>
            <a:endParaRPr lang="en-GB"/>
          </a:p>
        </p:txBody>
      </p:sp>
      <p:sp>
        <p:nvSpPr>
          <p:cNvPr id="9" name="Text 7"/>
          <p:cNvSpPr/>
          <p:nvPr/>
        </p:nvSpPr>
        <p:spPr>
          <a:xfrm>
            <a:off x="502920" y="2267712"/>
            <a:ext cx="457200" cy="457200"/>
          </a:xfrm>
          <a:prstGeom prst="rect">
            <a:avLst/>
          </a:prstGeom>
          <a:noFill/>
          <a:ln/>
        </p:spPr>
        <p:txBody>
          <a:bodyPr wrap="square" lIns="0" tIns="0" rIns="0" bIns="0" rtlCol="0" anchor="ctr"/>
          <a:lstStyle/>
          <a:p>
            <a:pPr marL="0" indent="0">
              <a:buNone/>
            </a:pPr>
            <a:r>
              <a:rPr lang="en-US" sz="2000" b="1" dirty="0">
                <a:solidFill>
                  <a:srgbClr val="D0E8EC"/>
                </a:solidFill>
                <a:latin typeface="Trebuchet MS" pitchFamily="34" charset="0"/>
                <a:ea typeface="Trebuchet MS" pitchFamily="34" charset="-122"/>
                <a:cs typeface="Trebuchet MS" pitchFamily="34" charset="-120"/>
              </a:rPr>
              <a:t>02</a:t>
            </a:r>
            <a:endParaRPr lang="en-US" sz="2000" dirty="0"/>
          </a:p>
        </p:txBody>
      </p:sp>
      <p:sp>
        <p:nvSpPr>
          <p:cNvPr id="10" name="Text 8"/>
          <p:cNvSpPr/>
          <p:nvPr/>
        </p:nvSpPr>
        <p:spPr>
          <a:xfrm>
            <a:off x="1005840" y="2267712"/>
            <a:ext cx="3154680" cy="594360"/>
          </a:xfrm>
          <a:prstGeom prst="rect">
            <a:avLst/>
          </a:prstGeom>
          <a:noFill/>
          <a:ln/>
        </p:spPr>
        <p:txBody>
          <a:bodyPr wrap="square" lIns="0" tIns="0" rIns="0" bIns="0" rtlCol="0" anchor="ctr"/>
          <a:lstStyle/>
          <a:p>
            <a:pPr marL="0" indent="0">
              <a:buNone/>
            </a:pPr>
            <a:r>
              <a:rPr lang="en-US" sz="1100" dirty="0">
                <a:solidFill>
                  <a:srgbClr val="1A2E35"/>
                </a:solidFill>
                <a:latin typeface="Calibri" pitchFamily="34" charset="0"/>
                <a:ea typeface="Calibri" pitchFamily="34" charset="-122"/>
                <a:cs typeface="Calibri" pitchFamily="34" charset="-120"/>
              </a:rPr>
              <a:t>Combines with Outlook calendar, SharePoint and OneDrive - a single ecosystem.</a:t>
            </a:r>
            <a:endParaRPr lang="en-US" sz="1100" dirty="0"/>
          </a:p>
        </p:txBody>
      </p:sp>
      <p:sp>
        <p:nvSpPr>
          <p:cNvPr id="11" name="Shape 9"/>
          <p:cNvSpPr/>
          <p:nvPr/>
        </p:nvSpPr>
        <p:spPr>
          <a:xfrm>
            <a:off x="365760" y="3054096"/>
            <a:ext cx="3931920" cy="749808"/>
          </a:xfrm>
          <a:prstGeom prst="rect">
            <a:avLst/>
          </a:prstGeom>
          <a:solidFill>
            <a:srgbClr val="FFFFFF"/>
          </a:solidFill>
          <a:ln w="12700">
            <a:solidFill>
              <a:srgbClr val="C8DDE0"/>
            </a:solidFill>
            <a:prstDash val="solid"/>
          </a:ln>
        </p:spPr>
        <p:txBody>
          <a:bodyPr/>
          <a:lstStyle/>
          <a:p>
            <a:endParaRPr lang="en-GB"/>
          </a:p>
        </p:txBody>
      </p:sp>
      <p:sp>
        <p:nvSpPr>
          <p:cNvPr id="12" name="Text 10"/>
          <p:cNvSpPr/>
          <p:nvPr/>
        </p:nvSpPr>
        <p:spPr>
          <a:xfrm>
            <a:off x="502920" y="3118104"/>
            <a:ext cx="457200" cy="457200"/>
          </a:xfrm>
          <a:prstGeom prst="rect">
            <a:avLst/>
          </a:prstGeom>
          <a:noFill/>
          <a:ln/>
        </p:spPr>
        <p:txBody>
          <a:bodyPr wrap="square" lIns="0" tIns="0" rIns="0" bIns="0" rtlCol="0" anchor="ctr"/>
          <a:lstStyle/>
          <a:p>
            <a:pPr marL="0" indent="0">
              <a:buNone/>
            </a:pPr>
            <a:r>
              <a:rPr lang="en-US" sz="2000" b="1" dirty="0">
                <a:solidFill>
                  <a:srgbClr val="D0E8EC"/>
                </a:solidFill>
                <a:latin typeface="Trebuchet MS" pitchFamily="34" charset="0"/>
                <a:ea typeface="Trebuchet MS" pitchFamily="34" charset="-122"/>
                <a:cs typeface="Trebuchet MS" pitchFamily="34" charset="-120"/>
              </a:rPr>
              <a:t>03</a:t>
            </a:r>
            <a:endParaRPr lang="en-US" sz="2000" dirty="0"/>
          </a:p>
        </p:txBody>
      </p:sp>
      <p:sp>
        <p:nvSpPr>
          <p:cNvPr id="13" name="Text 11"/>
          <p:cNvSpPr/>
          <p:nvPr/>
        </p:nvSpPr>
        <p:spPr>
          <a:xfrm>
            <a:off x="1005840" y="3118104"/>
            <a:ext cx="3154680" cy="594360"/>
          </a:xfrm>
          <a:prstGeom prst="rect">
            <a:avLst/>
          </a:prstGeom>
          <a:noFill/>
          <a:ln/>
        </p:spPr>
        <p:txBody>
          <a:bodyPr wrap="square" lIns="0" tIns="0" rIns="0" bIns="0" rtlCol="0" anchor="ctr"/>
          <a:lstStyle/>
          <a:p>
            <a:pPr marL="0" indent="0">
              <a:buNone/>
            </a:pPr>
            <a:r>
              <a:rPr lang="en-US" sz="1100" dirty="0">
                <a:solidFill>
                  <a:srgbClr val="1A2E35"/>
                </a:solidFill>
                <a:latin typeface="Calibri" pitchFamily="34" charset="0"/>
                <a:ea typeface="Calibri" pitchFamily="34" charset="-122"/>
                <a:cs typeface="Calibri" pitchFamily="34" charset="-120"/>
              </a:rPr>
              <a:t>Bears GDPR-safe encrypted messages, which safeguard data of clients (Tomczyk, 2021).</a:t>
            </a:r>
            <a:endParaRPr lang="en-US" sz="1100" dirty="0"/>
          </a:p>
        </p:txBody>
      </p:sp>
      <p:sp>
        <p:nvSpPr>
          <p:cNvPr id="14" name="Shape 12"/>
          <p:cNvSpPr/>
          <p:nvPr/>
        </p:nvSpPr>
        <p:spPr>
          <a:xfrm>
            <a:off x="365760" y="3904488"/>
            <a:ext cx="3931920" cy="749808"/>
          </a:xfrm>
          <a:prstGeom prst="rect">
            <a:avLst/>
          </a:prstGeom>
          <a:solidFill>
            <a:srgbClr val="FFFFFF"/>
          </a:solidFill>
          <a:ln w="12700">
            <a:solidFill>
              <a:srgbClr val="C8DDE0"/>
            </a:solidFill>
            <a:prstDash val="solid"/>
          </a:ln>
        </p:spPr>
        <p:txBody>
          <a:bodyPr/>
          <a:lstStyle/>
          <a:p>
            <a:endParaRPr lang="en-GB"/>
          </a:p>
        </p:txBody>
      </p:sp>
      <p:sp>
        <p:nvSpPr>
          <p:cNvPr id="15" name="Text 13"/>
          <p:cNvSpPr/>
          <p:nvPr/>
        </p:nvSpPr>
        <p:spPr>
          <a:xfrm>
            <a:off x="502920" y="3968496"/>
            <a:ext cx="457200" cy="457200"/>
          </a:xfrm>
          <a:prstGeom prst="rect">
            <a:avLst/>
          </a:prstGeom>
          <a:noFill/>
          <a:ln/>
        </p:spPr>
        <p:txBody>
          <a:bodyPr wrap="square" lIns="0" tIns="0" rIns="0" bIns="0" rtlCol="0" anchor="ctr"/>
          <a:lstStyle/>
          <a:p>
            <a:pPr marL="0" indent="0">
              <a:buNone/>
            </a:pPr>
            <a:r>
              <a:rPr lang="en-US" sz="2000" b="1" dirty="0">
                <a:solidFill>
                  <a:srgbClr val="D0E8EC"/>
                </a:solidFill>
                <a:latin typeface="Trebuchet MS" pitchFamily="34" charset="0"/>
                <a:ea typeface="Trebuchet MS" pitchFamily="34" charset="-122"/>
                <a:cs typeface="Trebuchet MS" pitchFamily="34" charset="-120"/>
              </a:rPr>
              <a:t>04</a:t>
            </a:r>
            <a:endParaRPr lang="en-US" sz="2000" dirty="0"/>
          </a:p>
        </p:txBody>
      </p:sp>
      <p:sp>
        <p:nvSpPr>
          <p:cNvPr id="16" name="Text 14"/>
          <p:cNvSpPr/>
          <p:nvPr/>
        </p:nvSpPr>
        <p:spPr>
          <a:xfrm>
            <a:off x="1005840" y="3968496"/>
            <a:ext cx="3154680" cy="594360"/>
          </a:xfrm>
          <a:prstGeom prst="rect">
            <a:avLst/>
          </a:prstGeom>
          <a:noFill/>
          <a:ln/>
        </p:spPr>
        <p:txBody>
          <a:bodyPr wrap="square" lIns="0" tIns="0" rIns="0" bIns="0" rtlCol="0" anchor="ctr"/>
          <a:lstStyle/>
          <a:p>
            <a:pPr marL="0" indent="0">
              <a:buNone/>
            </a:pPr>
            <a:r>
              <a:rPr lang="en-US" sz="1100" dirty="0">
                <a:solidFill>
                  <a:srgbClr val="1A2E35"/>
                </a:solidFill>
                <a:latin typeface="Calibri" pitchFamily="34" charset="0"/>
                <a:ea typeface="Calibri" pitchFamily="34" charset="-122"/>
                <a:cs typeface="Calibri" pitchFamily="34" charset="-120"/>
              </a:rPr>
              <a:t>Cuts down on use of personal mobile numbers hence enhancing staff privacy.</a:t>
            </a:r>
            <a:endParaRPr lang="en-US" sz="1100" dirty="0"/>
          </a:p>
        </p:txBody>
      </p:sp>
      <p:sp>
        <p:nvSpPr>
          <p:cNvPr id="17" name="Text 15"/>
          <p:cNvSpPr/>
          <p:nvPr/>
        </p:nvSpPr>
        <p:spPr>
          <a:xfrm>
            <a:off x="4709160" y="914400"/>
            <a:ext cx="4023360" cy="365760"/>
          </a:xfrm>
          <a:prstGeom prst="rect">
            <a:avLst/>
          </a:prstGeom>
          <a:noFill/>
          <a:ln/>
        </p:spPr>
        <p:txBody>
          <a:bodyPr wrap="square" lIns="0" tIns="0" rIns="0" bIns="0" rtlCol="0" anchor="ctr"/>
          <a:lstStyle/>
          <a:p>
            <a:pPr marL="0" indent="0">
              <a:buNone/>
            </a:pPr>
            <a:r>
              <a:rPr lang="en-US" sz="1600" b="1" dirty="0">
                <a:solidFill>
                  <a:srgbClr val="D4A843"/>
                </a:solidFill>
                <a:latin typeface="Trebuchet MS" pitchFamily="34" charset="0"/>
                <a:ea typeface="Trebuchet MS" pitchFamily="34" charset="-122"/>
                <a:cs typeface="Trebuchet MS" pitchFamily="34" charset="-120"/>
              </a:rPr>
              <a:t>Challenges</a:t>
            </a:r>
            <a:endParaRPr lang="en-US" sz="1600" dirty="0"/>
          </a:p>
        </p:txBody>
      </p:sp>
      <p:sp>
        <p:nvSpPr>
          <p:cNvPr id="18" name="Shape 16"/>
          <p:cNvSpPr/>
          <p:nvPr/>
        </p:nvSpPr>
        <p:spPr>
          <a:xfrm>
            <a:off x="4709160" y="1353312"/>
            <a:ext cx="4023360" cy="749808"/>
          </a:xfrm>
          <a:prstGeom prst="rect">
            <a:avLst/>
          </a:prstGeom>
          <a:solidFill>
            <a:srgbClr val="FFFFFF"/>
          </a:solidFill>
          <a:ln w="12700">
            <a:solidFill>
              <a:srgbClr val="E8D8A8"/>
            </a:solidFill>
            <a:prstDash val="solid"/>
          </a:ln>
        </p:spPr>
        <p:txBody>
          <a:bodyPr/>
          <a:lstStyle/>
          <a:p>
            <a:endParaRPr lang="en-GB"/>
          </a:p>
        </p:txBody>
      </p:sp>
      <p:sp>
        <p:nvSpPr>
          <p:cNvPr id="19" name="Text 17"/>
          <p:cNvSpPr/>
          <p:nvPr/>
        </p:nvSpPr>
        <p:spPr>
          <a:xfrm>
            <a:off x="4846320" y="1417320"/>
            <a:ext cx="457200" cy="457200"/>
          </a:xfrm>
          <a:prstGeom prst="rect">
            <a:avLst/>
          </a:prstGeom>
          <a:noFill/>
          <a:ln/>
        </p:spPr>
        <p:txBody>
          <a:bodyPr wrap="square" lIns="0" tIns="0" rIns="0" bIns="0" rtlCol="0" anchor="ctr"/>
          <a:lstStyle/>
          <a:p>
            <a:pPr marL="0" indent="0">
              <a:buNone/>
            </a:pPr>
            <a:r>
              <a:rPr lang="en-US" sz="2000" b="1" dirty="0">
                <a:solidFill>
                  <a:srgbClr val="EDD080"/>
                </a:solidFill>
                <a:latin typeface="Trebuchet MS" pitchFamily="34" charset="0"/>
                <a:ea typeface="Trebuchet MS" pitchFamily="34" charset="-122"/>
                <a:cs typeface="Trebuchet MS" pitchFamily="34" charset="-120"/>
              </a:rPr>
              <a:t>!</a:t>
            </a:r>
            <a:endParaRPr lang="en-US" sz="2000" dirty="0"/>
          </a:p>
        </p:txBody>
      </p:sp>
      <p:sp>
        <p:nvSpPr>
          <p:cNvPr id="20" name="Text 18"/>
          <p:cNvSpPr/>
          <p:nvPr/>
        </p:nvSpPr>
        <p:spPr>
          <a:xfrm>
            <a:off x="5209953" y="1417320"/>
            <a:ext cx="3385407" cy="594360"/>
          </a:xfrm>
          <a:prstGeom prst="rect">
            <a:avLst/>
          </a:prstGeom>
          <a:noFill/>
          <a:ln/>
        </p:spPr>
        <p:txBody>
          <a:bodyPr wrap="square" lIns="0" tIns="0" rIns="0" bIns="0" rtlCol="0" anchor="ctr"/>
          <a:lstStyle/>
          <a:p>
            <a:pPr marL="0" indent="0">
              <a:buNone/>
            </a:pPr>
            <a:r>
              <a:rPr lang="en-US" sz="1100" dirty="0">
                <a:solidFill>
                  <a:srgbClr val="1A2E35"/>
                </a:solidFill>
                <a:latin typeface="Calibri" pitchFamily="34" charset="0"/>
                <a:ea typeface="Calibri" pitchFamily="34" charset="-122"/>
                <a:cs typeface="Calibri" pitchFamily="34" charset="-120"/>
              </a:rPr>
              <a:t>Needs a good internet connection; the carers in rural communities might have difficulties with connection.</a:t>
            </a:r>
            <a:endParaRPr lang="en-US" sz="1100" dirty="0"/>
          </a:p>
        </p:txBody>
      </p:sp>
      <p:sp>
        <p:nvSpPr>
          <p:cNvPr id="21" name="Shape 19"/>
          <p:cNvSpPr/>
          <p:nvPr/>
        </p:nvSpPr>
        <p:spPr>
          <a:xfrm>
            <a:off x="4709160" y="2203704"/>
            <a:ext cx="4023360" cy="749808"/>
          </a:xfrm>
          <a:prstGeom prst="rect">
            <a:avLst/>
          </a:prstGeom>
          <a:solidFill>
            <a:srgbClr val="FFFFFF"/>
          </a:solidFill>
          <a:ln w="12700">
            <a:solidFill>
              <a:srgbClr val="E8D8A8"/>
            </a:solidFill>
            <a:prstDash val="solid"/>
          </a:ln>
        </p:spPr>
        <p:txBody>
          <a:bodyPr/>
          <a:lstStyle/>
          <a:p>
            <a:endParaRPr lang="en-GB"/>
          </a:p>
        </p:txBody>
      </p:sp>
      <p:sp>
        <p:nvSpPr>
          <p:cNvPr id="22" name="Text 20"/>
          <p:cNvSpPr/>
          <p:nvPr/>
        </p:nvSpPr>
        <p:spPr>
          <a:xfrm>
            <a:off x="4846320" y="2267712"/>
            <a:ext cx="457200" cy="457200"/>
          </a:xfrm>
          <a:prstGeom prst="rect">
            <a:avLst/>
          </a:prstGeom>
          <a:noFill/>
          <a:ln/>
        </p:spPr>
        <p:txBody>
          <a:bodyPr wrap="square" lIns="0" tIns="0" rIns="0" bIns="0" rtlCol="0" anchor="ctr"/>
          <a:lstStyle/>
          <a:p>
            <a:pPr marL="0" indent="0">
              <a:buNone/>
            </a:pPr>
            <a:r>
              <a:rPr lang="en-US" sz="2000" b="1" dirty="0">
                <a:solidFill>
                  <a:srgbClr val="EDD080"/>
                </a:solidFill>
                <a:latin typeface="Trebuchet MS" pitchFamily="34" charset="0"/>
                <a:ea typeface="Trebuchet MS" pitchFamily="34" charset="-122"/>
                <a:cs typeface="Trebuchet MS" pitchFamily="34" charset="-120"/>
              </a:rPr>
              <a:t>!</a:t>
            </a:r>
            <a:endParaRPr lang="en-US" sz="2000" dirty="0"/>
          </a:p>
        </p:txBody>
      </p:sp>
      <p:sp>
        <p:nvSpPr>
          <p:cNvPr id="23" name="Text 21"/>
          <p:cNvSpPr/>
          <p:nvPr/>
        </p:nvSpPr>
        <p:spPr>
          <a:xfrm>
            <a:off x="5209953" y="2267712"/>
            <a:ext cx="3385407" cy="594360"/>
          </a:xfrm>
          <a:prstGeom prst="rect">
            <a:avLst/>
          </a:prstGeom>
          <a:noFill/>
          <a:ln/>
        </p:spPr>
        <p:txBody>
          <a:bodyPr wrap="square" lIns="0" tIns="0" rIns="0" bIns="0" rtlCol="0" anchor="ctr"/>
          <a:lstStyle/>
          <a:p>
            <a:pPr marL="0" indent="0">
              <a:buNone/>
            </a:pPr>
            <a:r>
              <a:rPr lang="en-US" sz="1100" dirty="0">
                <a:solidFill>
                  <a:srgbClr val="1A2E35"/>
                </a:solidFill>
                <a:latin typeface="Calibri" pitchFamily="34" charset="0"/>
                <a:ea typeface="Calibri" pitchFamily="34" charset="-122"/>
                <a:cs typeface="Calibri" pitchFamily="34" charset="-120"/>
              </a:rPr>
              <a:t>Without proper organisation of channels, notification overload may bury the staff (Van Laar et al., 2020).</a:t>
            </a:r>
            <a:endParaRPr lang="en-US" sz="1100" dirty="0"/>
          </a:p>
        </p:txBody>
      </p:sp>
      <p:sp>
        <p:nvSpPr>
          <p:cNvPr id="24" name="Shape 22"/>
          <p:cNvSpPr/>
          <p:nvPr/>
        </p:nvSpPr>
        <p:spPr>
          <a:xfrm>
            <a:off x="4709160" y="3054096"/>
            <a:ext cx="4023360" cy="749808"/>
          </a:xfrm>
          <a:prstGeom prst="rect">
            <a:avLst/>
          </a:prstGeom>
          <a:solidFill>
            <a:srgbClr val="FFFFFF"/>
          </a:solidFill>
          <a:ln w="12700">
            <a:solidFill>
              <a:srgbClr val="E8D8A8"/>
            </a:solidFill>
            <a:prstDash val="solid"/>
          </a:ln>
        </p:spPr>
        <p:txBody>
          <a:bodyPr/>
          <a:lstStyle/>
          <a:p>
            <a:endParaRPr lang="en-GB"/>
          </a:p>
        </p:txBody>
      </p:sp>
      <p:sp>
        <p:nvSpPr>
          <p:cNvPr id="25" name="Text 23"/>
          <p:cNvSpPr/>
          <p:nvPr/>
        </p:nvSpPr>
        <p:spPr>
          <a:xfrm>
            <a:off x="4846320" y="3118104"/>
            <a:ext cx="457200" cy="457200"/>
          </a:xfrm>
          <a:prstGeom prst="rect">
            <a:avLst/>
          </a:prstGeom>
          <a:noFill/>
          <a:ln/>
        </p:spPr>
        <p:txBody>
          <a:bodyPr wrap="square" lIns="0" tIns="0" rIns="0" bIns="0" rtlCol="0" anchor="ctr"/>
          <a:lstStyle/>
          <a:p>
            <a:pPr marL="0" indent="0">
              <a:buNone/>
            </a:pPr>
            <a:r>
              <a:rPr lang="en-US" sz="2000" b="1" dirty="0">
                <a:solidFill>
                  <a:srgbClr val="EDD080"/>
                </a:solidFill>
                <a:latin typeface="Trebuchet MS" pitchFamily="34" charset="0"/>
                <a:ea typeface="Trebuchet MS" pitchFamily="34" charset="-122"/>
                <a:cs typeface="Trebuchet MS" pitchFamily="34" charset="-120"/>
              </a:rPr>
              <a:t>!</a:t>
            </a:r>
            <a:endParaRPr lang="en-US" sz="2000" dirty="0"/>
          </a:p>
        </p:txBody>
      </p:sp>
      <p:sp>
        <p:nvSpPr>
          <p:cNvPr id="26" name="Text 24"/>
          <p:cNvSpPr/>
          <p:nvPr/>
        </p:nvSpPr>
        <p:spPr>
          <a:xfrm>
            <a:off x="5209953" y="3118104"/>
            <a:ext cx="3385407" cy="594360"/>
          </a:xfrm>
          <a:prstGeom prst="rect">
            <a:avLst/>
          </a:prstGeom>
          <a:noFill/>
          <a:ln/>
        </p:spPr>
        <p:txBody>
          <a:bodyPr wrap="square" lIns="0" tIns="0" rIns="0" bIns="0" rtlCol="0" anchor="ctr"/>
          <a:lstStyle/>
          <a:p>
            <a:pPr marL="0" indent="0">
              <a:buNone/>
            </a:pPr>
            <a:r>
              <a:rPr lang="en-US" sz="1100" dirty="0">
                <a:solidFill>
                  <a:srgbClr val="1A2E35"/>
                </a:solidFill>
                <a:latin typeface="Calibri" pitchFamily="34" charset="0"/>
                <a:ea typeface="Calibri" pitchFamily="34" charset="-122"/>
                <a:cs typeface="Calibri" pitchFamily="34" charset="-120"/>
              </a:rPr>
              <a:t>The interface might be new to older employees, and they will need specific training.</a:t>
            </a:r>
            <a:endParaRPr lang="en-US" sz="1100" dirty="0"/>
          </a:p>
        </p:txBody>
      </p:sp>
      <p:sp>
        <p:nvSpPr>
          <p:cNvPr id="27" name="Shape 25"/>
          <p:cNvSpPr/>
          <p:nvPr/>
        </p:nvSpPr>
        <p:spPr>
          <a:xfrm>
            <a:off x="4709160" y="3904488"/>
            <a:ext cx="4023360" cy="749808"/>
          </a:xfrm>
          <a:prstGeom prst="rect">
            <a:avLst/>
          </a:prstGeom>
          <a:solidFill>
            <a:srgbClr val="FFFFFF"/>
          </a:solidFill>
          <a:ln w="12700">
            <a:solidFill>
              <a:srgbClr val="E8D8A8"/>
            </a:solidFill>
            <a:prstDash val="solid"/>
          </a:ln>
        </p:spPr>
        <p:txBody>
          <a:bodyPr/>
          <a:lstStyle/>
          <a:p>
            <a:endParaRPr lang="en-GB"/>
          </a:p>
        </p:txBody>
      </p:sp>
      <p:sp>
        <p:nvSpPr>
          <p:cNvPr id="28" name="Text 26"/>
          <p:cNvSpPr/>
          <p:nvPr/>
        </p:nvSpPr>
        <p:spPr>
          <a:xfrm>
            <a:off x="4846320" y="3968496"/>
            <a:ext cx="457200" cy="457200"/>
          </a:xfrm>
          <a:prstGeom prst="rect">
            <a:avLst/>
          </a:prstGeom>
          <a:noFill/>
          <a:ln/>
        </p:spPr>
        <p:txBody>
          <a:bodyPr wrap="square" lIns="0" tIns="0" rIns="0" bIns="0" rtlCol="0" anchor="ctr"/>
          <a:lstStyle/>
          <a:p>
            <a:pPr marL="0" indent="0">
              <a:buNone/>
            </a:pPr>
            <a:r>
              <a:rPr lang="en-US" sz="2000" b="1" dirty="0">
                <a:solidFill>
                  <a:srgbClr val="EDD080"/>
                </a:solidFill>
                <a:latin typeface="Trebuchet MS" pitchFamily="34" charset="0"/>
                <a:ea typeface="Trebuchet MS" pitchFamily="34" charset="-122"/>
                <a:cs typeface="Trebuchet MS" pitchFamily="34" charset="-120"/>
              </a:rPr>
              <a:t>!</a:t>
            </a:r>
            <a:endParaRPr lang="en-US" sz="2000" dirty="0"/>
          </a:p>
        </p:txBody>
      </p:sp>
      <p:sp>
        <p:nvSpPr>
          <p:cNvPr id="29" name="Text 27"/>
          <p:cNvSpPr/>
          <p:nvPr/>
        </p:nvSpPr>
        <p:spPr>
          <a:xfrm>
            <a:off x="5209953" y="3968496"/>
            <a:ext cx="3385407" cy="594360"/>
          </a:xfrm>
          <a:prstGeom prst="rect">
            <a:avLst/>
          </a:prstGeom>
          <a:noFill/>
          <a:ln/>
        </p:spPr>
        <p:txBody>
          <a:bodyPr wrap="square" lIns="0" tIns="0" rIns="0" bIns="0" rtlCol="0" anchor="ctr"/>
          <a:lstStyle/>
          <a:p>
            <a:pPr marL="0" indent="0">
              <a:buNone/>
            </a:pPr>
            <a:r>
              <a:rPr lang="en-US" sz="1100" dirty="0">
                <a:solidFill>
                  <a:srgbClr val="1A2E35"/>
                </a:solidFill>
                <a:latin typeface="Calibri" pitchFamily="34" charset="0"/>
                <a:ea typeface="Calibri" pitchFamily="34" charset="-122"/>
                <a:cs typeface="Calibri" pitchFamily="34" charset="-120"/>
              </a:rPr>
              <a:t>Possibility to discuss wrong channels, which are considered confidential needs to be clear.</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8F4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D7F8F"/>
          </a:solidFill>
          <a:ln w="12700">
            <a:solidFill>
              <a:srgbClr val="0D7F8F"/>
            </a:solidFill>
            <a:prstDash val="solid"/>
          </a:ln>
        </p:spPr>
        <p:txBody>
          <a:bodyPr/>
          <a:lstStyle/>
          <a:p>
            <a:endParaRPr lang="en-GB"/>
          </a:p>
        </p:txBody>
      </p:sp>
      <p:sp>
        <p:nvSpPr>
          <p:cNvPr id="3" name="Text 1"/>
          <p:cNvSpPr/>
          <p:nvPr/>
        </p:nvSpPr>
        <p:spPr>
          <a:xfrm>
            <a:off x="457200" y="91440"/>
            <a:ext cx="8229600" cy="594360"/>
          </a:xfrm>
          <a:prstGeom prst="rect">
            <a:avLst/>
          </a:prstGeom>
          <a:noFill/>
          <a:ln/>
        </p:spPr>
        <p:txBody>
          <a:bodyPr wrap="square" lIns="0" tIns="0" rIns="0" bIns="0" rtlCol="0" anchor="ctr"/>
          <a:lstStyle/>
          <a:p>
            <a:pPr marL="0" indent="0">
              <a:buNone/>
            </a:pPr>
            <a:r>
              <a:rPr lang="en-US" sz="2800" b="1" dirty="0">
                <a:solidFill>
                  <a:srgbClr val="FFFFFF"/>
                </a:solidFill>
                <a:latin typeface="Trebuchet MS" pitchFamily="34" charset="0"/>
                <a:ea typeface="Trebuchet MS" pitchFamily="34" charset="-122"/>
                <a:cs typeface="Trebuchet MS" pitchFamily="34" charset="-120"/>
              </a:rPr>
              <a:t>Digital Safety Action Plan</a:t>
            </a:r>
            <a:endParaRPr lang="en-US" sz="2800" dirty="0"/>
          </a:p>
        </p:txBody>
      </p:sp>
      <p:sp>
        <p:nvSpPr>
          <p:cNvPr id="4" name="Text 2"/>
          <p:cNvSpPr/>
          <p:nvPr/>
        </p:nvSpPr>
        <p:spPr>
          <a:xfrm>
            <a:off x="457200" y="868680"/>
            <a:ext cx="8229600" cy="320040"/>
          </a:xfrm>
          <a:prstGeom prst="rect">
            <a:avLst/>
          </a:prstGeom>
          <a:noFill/>
          <a:ln/>
        </p:spPr>
        <p:txBody>
          <a:bodyPr wrap="square" lIns="0" tIns="0" rIns="0" bIns="0" rtlCol="0" anchor="ctr"/>
          <a:lstStyle/>
          <a:p>
            <a:pPr marL="0" indent="0">
              <a:buNone/>
            </a:pPr>
            <a:r>
              <a:rPr lang="en-US" sz="1200" dirty="0">
                <a:solidFill>
                  <a:srgbClr val="5A7A84"/>
                </a:solidFill>
                <a:latin typeface="Calibri" pitchFamily="34" charset="0"/>
                <a:ea typeface="Calibri" pitchFamily="34" charset="-122"/>
                <a:cs typeface="Calibri" pitchFamily="34" charset="-120"/>
              </a:rPr>
              <a:t>Four key areas to protect Greenfield's data and clients</a:t>
            </a:r>
            <a:endParaRPr lang="en-US" sz="1200" dirty="0"/>
          </a:p>
        </p:txBody>
      </p:sp>
      <p:sp>
        <p:nvSpPr>
          <p:cNvPr id="5" name="Shape 3"/>
          <p:cNvSpPr/>
          <p:nvPr/>
        </p:nvSpPr>
        <p:spPr>
          <a:xfrm>
            <a:off x="274320" y="1261872"/>
            <a:ext cx="4251960" cy="1691640"/>
          </a:xfrm>
          <a:prstGeom prst="rect">
            <a:avLst/>
          </a:prstGeom>
          <a:solidFill>
            <a:srgbClr val="FFFFFF"/>
          </a:solidFill>
          <a:ln w="12700">
            <a:solidFill>
              <a:srgbClr val="C8DDE0"/>
            </a:solidFill>
            <a:prstDash val="solid"/>
          </a:ln>
        </p:spPr>
        <p:txBody>
          <a:bodyPr/>
          <a:lstStyle/>
          <a:p>
            <a:endParaRPr lang="en-GB"/>
          </a:p>
        </p:txBody>
      </p:sp>
      <p:sp>
        <p:nvSpPr>
          <p:cNvPr id="6" name="Shape 4"/>
          <p:cNvSpPr/>
          <p:nvPr/>
        </p:nvSpPr>
        <p:spPr>
          <a:xfrm>
            <a:off x="274320" y="1261872"/>
            <a:ext cx="4251960" cy="384048"/>
          </a:xfrm>
          <a:prstGeom prst="rect">
            <a:avLst/>
          </a:prstGeom>
          <a:solidFill>
            <a:srgbClr val="0B6E7A"/>
          </a:solidFill>
          <a:ln w="12700">
            <a:solidFill>
              <a:srgbClr val="0B6E7A"/>
            </a:solidFill>
            <a:prstDash val="solid"/>
          </a:ln>
        </p:spPr>
        <p:txBody>
          <a:bodyPr/>
          <a:lstStyle/>
          <a:p>
            <a:endParaRPr lang="en-GB"/>
          </a:p>
        </p:txBody>
      </p:sp>
      <p:sp>
        <p:nvSpPr>
          <p:cNvPr id="7" name="Text 5"/>
          <p:cNvSpPr/>
          <p:nvPr/>
        </p:nvSpPr>
        <p:spPr>
          <a:xfrm>
            <a:off x="384048" y="1316736"/>
            <a:ext cx="3977640" cy="274320"/>
          </a:xfrm>
          <a:prstGeom prst="rect">
            <a:avLst/>
          </a:prstGeom>
          <a:noFill/>
          <a:ln/>
        </p:spPr>
        <p:txBody>
          <a:bodyPr wrap="square" lIns="0" tIns="0" rIns="0" bIns="0" rtlCol="0" anchor="ctr"/>
          <a:lstStyle/>
          <a:p>
            <a:pPr marL="0" indent="0">
              <a:buNone/>
            </a:pPr>
            <a:r>
              <a:rPr lang="en-US" sz="1200" b="1" dirty="0">
                <a:solidFill>
                  <a:srgbClr val="FFFFFF"/>
                </a:solidFill>
                <a:latin typeface="Trebuchet MS" pitchFamily="34" charset="0"/>
                <a:ea typeface="Trebuchet MS" pitchFamily="34" charset="-122"/>
                <a:cs typeface="Trebuchet MS" pitchFamily="34" charset="-120"/>
              </a:rPr>
              <a:t>1.  Secure Access</a:t>
            </a:r>
            <a:endParaRPr lang="en-US" sz="1200" dirty="0"/>
          </a:p>
        </p:txBody>
      </p:sp>
      <p:sp>
        <p:nvSpPr>
          <p:cNvPr id="8" name="Text 6"/>
          <p:cNvSpPr/>
          <p:nvPr/>
        </p:nvSpPr>
        <p:spPr>
          <a:xfrm>
            <a:off x="384048" y="1737360"/>
            <a:ext cx="4023360" cy="1170432"/>
          </a:xfrm>
          <a:prstGeom prst="rect">
            <a:avLst/>
          </a:prstGeom>
          <a:noFill/>
          <a:ln/>
        </p:spPr>
        <p:txBody>
          <a:bodyPr wrap="square" lIns="0" tIns="0" rIns="0" bIns="0" rtlCol="0" anchor="ctr"/>
          <a:lstStyle/>
          <a:p>
            <a:pPr marL="342900" indent="-342900">
              <a:spcAft>
                <a:spcPts val="300"/>
              </a:spcAft>
              <a:buSzPct val="100000"/>
              <a:buChar char="•"/>
            </a:pPr>
            <a:r>
              <a:rPr lang="en-US" sz="1000" dirty="0">
                <a:solidFill>
                  <a:srgbClr val="1A2E35"/>
                </a:solidFill>
                <a:latin typeface="Calibri" pitchFamily="34" charset="0"/>
                <a:ea typeface="Calibri" pitchFamily="34" charset="-122"/>
                <a:cs typeface="Calibri" pitchFamily="34" charset="-120"/>
              </a:rPr>
              <a:t>Limit a multi-factor authentication (MFA) on any MS 365 accounts.</a:t>
            </a:r>
          </a:p>
          <a:p>
            <a:pPr marL="342900" indent="-342900">
              <a:spcAft>
                <a:spcPts val="300"/>
              </a:spcAft>
              <a:buSzPct val="100000"/>
              <a:buChar char="•"/>
            </a:pPr>
            <a:r>
              <a:rPr lang="en-US" sz="1000" dirty="0">
                <a:solidFill>
                  <a:srgbClr val="1A2E35"/>
                </a:solidFill>
                <a:latin typeface="Calibri" pitchFamily="34" charset="0"/>
                <a:ea typeface="Calibri" pitchFamily="34" charset="-122"/>
                <a:cs typeface="Calibri" pitchFamily="34" charset="-120"/>
              </a:rPr>
              <a:t>Use a good password policy (12 characters and a period of 90 days).</a:t>
            </a:r>
          </a:p>
          <a:p>
            <a:pPr marL="342900" indent="-342900">
              <a:spcAft>
                <a:spcPts val="300"/>
              </a:spcAft>
              <a:buSzPct val="100000"/>
              <a:buChar char="•"/>
            </a:pPr>
            <a:r>
              <a:rPr lang="en-US" sz="1000" dirty="0">
                <a:solidFill>
                  <a:srgbClr val="1A2E35"/>
                </a:solidFill>
                <a:latin typeface="Calibri" pitchFamily="34" charset="0"/>
                <a:ea typeface="Calibri" pitchFamily="34" charset="-122"/>
                <a:cs typeface="Calibri" pitchFamily="34" charset="-120"/>
              </a:rPr>
              <a:t>Close defunct accounts within 24 hours of departure of staff (Iordache et al., 2017).</a:t>
            </a:r>
          </a:p>
        </p:txBody>
      </p:sp>
      <p:sp>
        <p:nvSpPr>
          <p:cNvPr id="9" name="Shape 7"/>
          <p:cNvSpPr/>
          <p:nvPr/>
        </p:nvSpPr>
        <p:spPr>
          <a:xfrm>
            <a:off x="4754880" y="1261872"/>
            <a:ext cx="4251960" cy="1691640"/>
          </a:xfrm>
          <a:prstGeom prst="rect">
            <a:avLst/>
          </a:prstGeom>
          <a:solidFill>
            <a:srgbClr val="FFFFFF"/>
          </a:solidFill>
          <a:ln w="12700">
            <a:solidFill>
              <a:srgbClr val="C8DDE0"/>
            </a:solidFill>
            <a:prstDash val="solid"/>
          </a:ln>
        </p:spPr>
        <p:txBody>
          <a:bodyPr/>
          <a:lstStyle/>
          <a:p>
            <a:endParaRPr lang="en-GB"/>
          </a:p>
        </p:txBody>
      </p:sp>
      <p:sp>
        <p:nvSpPr>
          <p:cNvPr id="10" name="Shape 8"/>
          <p:cNvSpPr/>
          <p:nvPr/>
        </p:nvSpPr>
        <p:spPr>
          <a:xfrm>
            <a:off x="4754880" y="1261872"/>
            <a:ext cx="4251960" cy="384048"/>
          </a:xfrm>
          <a:prstGeom prst="rect">
            <a:avLst/>
          </a:prstGeom>
          <a:solidFill>
            <a:srgbClr val="B07D12"/>
          </a:solidFill>
          <a:ln w="12700">
            <a:solidFill>
              <a:srgbClr val="B07D12"/>
            </a:solidFill>
            <a:prstDash val="solid"/>
          </a:ln>
        </p:spPr>
        <p:txBody>
          <a:bodyPr/>
          <a:lstStyle/>
          <a:p>
            <a:endParaRPr lang="en-GB"/>
          </a:p>
        </p:txBody>
      </p:sp>
      <p:sp>
        <p:nvSpPr>
          <p:cNvPr id="11" name="Text 9"/>
          <p:cNvSpPr/>
          <p:nvPr/>
        </p:nvSpPr>
        <p:spPr>
          <a:xfrm>
            <a:off x="4864608" y="1316736"/>
            <a:ext cx="3977640" cy="274320"/>
          </a:xfrm>
          <a:prstGeom prst="rect">
            <a:avLst/>
          </a:prstGeom>
          <a:noFill/>
          <a:ln/>
        </p:spPr>
        <p:txBody>
          <a:bodyPr wrap="square" lIns="0" tIns="0" rIns="0" bIns="0" rtlCol="0" anchor="ctr"/>
          <a:lstStyle/>
          <a:p>
            <a:pPr marL="0" indent="0">
              <a:buNone/>
            </a:pPr>
            <a:r>
              <a:rPr lang="en-US" sz="1200" b="1" dirty="0">
                <a:solidFill>
                  <a:srgbClr val="FFFFFF"/>
                </a:solidFill>
                <a:latin typeface="Trebuchet MS" pitchFamily="34" charset="0"/>
                <a:ea typeface="Trebuchet MS" pitchFamily="34" charset="-122"/>
                <a:cs typeface="Trebuchet MS" pitchFamily="34" charset="-120"/>
              </a:rPr>
              <a:t>2.  Email Awareness</a:t>
            </a:r>
            <a:endParaRPr lang="en-US" sz="1200" dirty="0"/>
          </a:p>
        </p:txBody>
      </p:sp>
      <p:sp>
        <p:nvSpPr>
          <p:cNvPr id="12" name="Text 10"/>
          <p:cNvSpPr/>
          <p:nvPr/>
        </p:nvSpPr>
        <p:spPr>
          <a:xfrm>
            <a:off x="4864608" y="1737360"/>
            <a:ext cx="4023360" cy="1170432"/>
          </a:xfrm>
          <a:prstGeom prst="rect">
            <a:avLst/>
          </a:prstGeom>
          <a:noFill/>
          <a:ln/>
        </p:spPr>
        <p:txBody>
          <a:bodyPr wrap="square" lIns="0" tIns="0" rIns="0" bIns="0" rtlCol="0" anchor="ctr"/>
          <a:lstStyle/>
          <a:p>
            <a:pPr marL="342900" indent="-342900">
              <a:spcAft>
                <a:spcPts val="300"/>
              </a:spcAft>
              <a:buSzPct val="100000"/>
              <a:buChar char="•"/>
            </a:pPr>
            <a:r>
              <a:rPr lang="en-US" sz="1000" dirty="0">
                <a:solidFill>
                  <a:srgbClr val="1A2E35"/>
                </a:solidFill>
                <a:latin typeface="Calibri" pitchFamily="34" charset="0"/>
                <a:ea typeface="Calibri" pitchFamily="34" charset="-122"/>
                <a:cs typeface="Calibri" pitchFamily="34" charset="-120"/>
              </a:rPr>
              <a:t>Conduct periodic compulsory phishing awareness training to every employee.</a:t>
            </a:r>
          </a:p>
          <a:p>
            <a:pPr marL="342900" indent="-342900">
              <a:spcAft>
                <a:spcPts val="300"/>
              </a:spcAft>
              <a:buSzPct val="100000"/>
              <a:buChar char="•"/>
            </a:pPr>
            <a:r>
              <a:rPr lang="en-US" sz="1000" dirty="0">
                <a:solidFill>
                  <a:srgbClr val="1A2E35"/>
                </a:solidFill>
                <a:latin typeface="Calibri" pitchFamily="34" charset="0"/>
                <a:ea typeface="Calibri" pitchFamily="34" charset="-122"/>
                <a:cs typeface="Calibri" pitchFamily="34" charset="-120"/>
              </a:rPr>
              <a:t>Enable the spam filtering of Microsoft defender on all outlook accounts.</a:t>
            </a:r>
          </a:p>
          <a:p>
            <a:pPr marL="342900" indent="-342900">
              <a:spcAft>
                <a:spcPts val="300"/>
              </a:spcAft>
              <a:buSzPct val="100000"/>
              <a:buChar char="•"/>
            </a:pPr>
            <a:r>
              <a:rPr lang="en-US" sz="1000" dirty="0">
                <a:solidFill>
                  <a:srgbClr val="1A2E35"/>
                </a:solidFill>
                <a:latin typeface="Calibri" pitchFamily="34" charset="0"/>
                <a:ea typeface="Calibri" pitchFamily="34" charset="-122"/>
                <a:cs typeface="Calibri" pitchFamily="34" charset="-120"/>
              </a:rPr>
              <a:t>Immediate protocol: notify the IT lead in case of suspicions in an email.</a:t>
            </a:r>
          </a:p>
        </p:txBody>
      </p:sp>
      <p:sp>
        <p:nvSpPr>
          <p:cNvPr id="13" name="Shape 11"/>
          <p:cNvSpPr/>
          <p:nvPr/>
        </p:nvSpPr>
        <p:spPr>
          <a:xfrm>
            <a:off x="274320" y="3090672"/>
            <a:ext cx="4251960" cy="1691640"/>
          </a:xfrm>
          <a:prstGeom prst="rect">
            <a:avLst/>
          </a:prstGeom>
          <a:solidFill>
            <a:srgbClr val="FFFFFF"/>
          </a:solidFill>
          <a:ln w="12700">
            <a:solidFill>
              <a:srgbClr val="C8DDE0"/>
            </a:solidFill>
            <a:prstDash val="solid"/>
          </a:ln>
        </p:spPr>
        <p:txBody>
          <a:bodyPr/>
          <a:lstStyle/>
          <a:p>
            <a:endParaRPr lang="en-GB"/>
          </a:p>
        </p:txBody>
      </p:sp>
      <p:sp>
        <p:nvSpPr>
          <p:cNvPr id="14" name="Shape 12"/>
          <p:cNvSpPr/>
          <p:nvPr/>
        </p:nvSpPr>
        <p:spPr>
          <a:xfrm>
            <a:off x="274320" y="3090672"/>
            <a:ext cx="4251960" cy="384048"/>
          </a:xfrm>
          <a:prstGeom prst="rect">
            <a:avLst/>
          </a:prstGeom>
          <a:solidFill>
            <a:srgbClr val="1A5C8A"/>
          </a:solidFill>
          <a:ln w="12700">
            <a:solidFill>
              <a:srgbClr val="1A5C8A"/>
            </a:solidFill>
            <a:prstDash val="solid"/>
          </a:ln>
        </p:spPr>
        <p:txBody>
          <a:bodyPr/>
          <a:lstStyle/>
          <a:p>
            <a:endParaRPr lang="en-GB"/>
          </a:p>
        </p:txBody>
      </p:sp>
      <p:sp>
        <p:nvSpPr>
          <p:cNvPr id="15" name="Text 13"/>
          <p:cNvSpPr/>
          <p:nvPr/>
        </p:nvSpPr>
        <p:spPr>
          <a:xfrm>
            <a:off x="384048" y="3145536"/>
            <a:ext cx="3977640" cy="274320"/>
          </a:xfrm>
          <a:prstGeom prst="rect">
            <a:avLst/>
          </a:prstGeom>
          <a:noFill/>
          <a:ln/>
        </p:spPr>
        <p:txBody>
          <a:bodyPr wrap="square" lIns="0" tIns="0" rIns="0" bIns="0" rtlCol="0" anchor="ctr"/>
          <a:lstStyle/>
          <a:p>
            <a:pPr marL="0" indent="0">
              <a:buNone/>
            </a:pPr>
            <a:r>
              <a:rPr lang="en-US" sz="1200" b="1" dirty="0">
                <a:solidFill>
                  <a:srgbClr val="FFFFFF"/>
                </a:solidFill>
                <a:latin typeface="Trebuchet MS" pitchFamily="34" charset="0"/>
                <a:ea typeface="Trebuchet MS" pitchFamily="34" charset="-122"/>
                <a:cs typeface="Trebuchet MS" pitchFamily="34" charset="-120"/>
              </a:rPr>
              <a:t>3.  Data Management</a:t>
            </a:r>
            <a:endParaRPr lang="en-US" sz="1200" dirty="0"/>
          </a:p>
        </p:txBody>
      </p:sp>
      <p:sp>
        <p:nvSpPr>
          <p:cNvPr id="16" name="Text 14"/>
          <p:cNvSpPr/>
          <p:nvPr/>
        </p:nvSpPr>
        <p:spPr>
          <a:xfrm>
            <a:off x="384048" y="3566160"/>
            <a:ext cx="4023360" cy="1170432"/>
          </a:xfrm>
          <a:prstGeom prst="rect">
            <a:avLst/>
          </a:prstGeom>
          <a:noFill/>
          <a:ln/>
        </p:spPr>
        <p:txBody>
          <a:bodyPr wrap="square" lIns="0" tIns="0" rIns="0" bIns="0" rtlCol="0" anchor="ctr"/>
          <a:lstStyle/>
          <a:p>
            <a:pPr marL="342900" indent="-342900">
              <a:spcAft>
                <a:spcPts val="300"/>
              </a:spcAft>
              <a:buSzPct val="100000"/>
              <a:buChar char="•"/>
            </a:pPr>
            <a:r>
              <a:rPr lang="en-US" sz="1000" dirty="0">
                <a:solidFill>
                  <a:srgbClr val="1A2E35"/>
                </a:solidFill>
                <a:latin typeface="Calibri" pitchFamily="34" charset="0"/>
                <a:ea typeface="Calibri" pitchFamily="34" charset="-122"/>
                <a:cs typeface="Calibri" pitchFamily="34" charset="-120"/>
              </a:rPr>
              <a:t>All client records in OneDrive/SharePoint/local saves not used.</a:t>
            </a:r>
          </a:p>
          <a:p>
            <a:pPr marL="342900" indent="-342900">
              <a:spcAft>
                <a:spcPts val="300"/>
              </a:spcAft>
              <a:buSzPct val="100000"/>
              <a:buChar char="•"/>
            </a:pPr>
            <a:r>
              <a:rPr lang="en-US" sz="1000" dirty="0">
                <a:solidFill>
                  <a:srgbClr val="1A2E35"/>
                </a:solidFill>
                <a:latin typeface="Calibri" pitchFamily="34" charset="0"/>
                <a:ea typeface="Calibri" pitchFamily="34" charset="-122"/>
                <a:cs typeface="Calibri" pitchFamily="34" charset="-120"/>
              </a:rPr>
              <a:t>Label data retention texts using automatic labels based on the GDPR application.</a:t>
            </a:r>
          </a:p>
          <a:p>
            <a:pPr marL="342900" indent="-342900">
              <a:spcAft>
                <a:spcPts val="300"/>
              </a:spcAft>
              <a:buSzPct val="100000"/>
              <a:buChar char="•"/>
            </a:pPr>
            <a:r>
              <a:rPr lang="en-US" sz="1000" dirty="0">
                <a:solidFill>
                  <a:srgbClr val="1A2E35"/>
                </a:solidFill>
                <a:latin typeface="Calibri" pitchFamily="34" charset="0"/>
                <a:ea typeface="Calibri" pitchFamily="34" charset="-122"/>
                <a:cs typeface="Calibri" pitchFamily="34" charset="-120"/>
              </a:rPr>
              <a:t>Store essential information on a weekly basis; test recovery once in four months.</a:t>
            </a:r>
          </a:p>
        </p:txBody>
      </p:sp>
      <p:sp>
        <p:nvSpPr>
          <p:cNvPr id="17" name="Shape 15"/>
          <p:cNvSpPr/>
          <p:nvPr/>
        </p:nvSpPr>
        <p:spPr>
          <a:xfrm>
            <a:off x="4754880" y="3090672"/>
            <a:ext cx="4251960" cy="1691640"/>
          </a:xfrm>
          <a:prstGeom prst="rect">
            <a:avLst/>
          </a:prstGeom>
          <a:solidFill>
            <a:srgbClr val="FFFFFF"/>
          </a:solidFill>
          <a:ln w="12700">
            <a:solidFill>
              <a:srgbClr val="C8DDE0"/>
            </a:solidFill>
            <a:prstDash val="solid"/>
          </a:ln>
        </p:spPr>
        <p:txBody>
          <a:bodyPr/>
          <a:lstStyle/>
          <a:p>
            <a:endParaRPr lang="en-GB"/>
          </a:p>
        </p:txBody>
      </p:sp>
      <p:sp>
        <p:nvSpPr>
          <p:cNvPr id="18" name="Shape 16"/>
          <p:cNvSpPr/>
          <p:nvPr/>
        </p:nvSpPr>
        <p:spPr>
          <a:xfrm>
            <a:off x="4754880" y="3090672"/>
            <a:ext cx="4251960" cy="384048"/>
          </a:xfrm>
          <a:prstGeom prst="rect">
            <a:avLst/>
          </a:prstGeom>
          <a:solidFill>
            <a:srgbClr val="6D3A8A"/>
          </a:solidFill>
          <a:ln w="12700">
            <a:solidFill>
              <a:srgbClr val="6D3A8A"/>
            </a:solidFill>
            <a:prstDash val="solid"/>
          </a:ln>
        </p:spPr>
        <p:txBody>
          <a:bodyPr/>
          <a:lstStyle/>
          <a:p>
            <a:endParaRPr lang="en-GB"/>
          </a:p>
        </p:txBody>
      </p:sp>
      <p:sp>
        <p:nvSpPr>
          <p:cNvPr id="19" name="Text 17"/>
          <p:cNvSpPr/>
          <p:nvPr/>
        </p:nvSpPr>
        <p:spPr>
          <a:xfrm>
            <a:off x="4864608" y="3145536"/>
            <a:ext cx="3977640" cy="274320"/>
          </a:xfrm>
          <a:prstGeom prst="rect">
            <a:avLst/>
          </a:prstGeom>
          <a:noFill/>
          <a:ln/>
        </p:spPr>
        <p:txBody>
          <a:bodyPr wrap="square" lIns="0" tIns="0" rIns="0" bIns="0" rtlCol="0" anchor="ctr"/>
          <a:lstStyle/>
          <a:p>
            <a:pPr marL="0" indent="0">
              <a:buNone/>
            </a:pPr>
            <a:r>
              <a:rPr lang="en-US" sz="1200" b="1" dirty="0">
                <a:solidFill>
                  <a:srgbClr val="FFFFFF"/>
                </a:solidFill>
                <a:latin typeface="Trebuchet MS" pitchFamily="34" charset="0"/>
                <a:ea typeface="Trebuchet MS" pitchFamily="34" charset="-122"/>
                <a:cs typeface="Trebuchet MS" pitchFamily="34" charset="-120"/>
              </a:rPr>
              <a:t>4.  Confidentiality &amp; Compliance</a:t>
            </a:r>
            <a:endParaRPr lang="en-US" sz="1200" dirty="0"/>
          </a:p>
        </p:txBody>
      </p:sp>
      <p:sp>
        <p:nvSpPr>
          <p:cNvPr id="20" name="Text 18"/>
          <p:cNvSpPr/>
          <p:nvPr/>
        </p:nvSpPr>
        <p:spPr>
          <a:xfrm>
            <a:off x="4864608" y="3566160"/>
            <a:ext cx="4023360" cy="1170432"/>
          </a:xfrm>
          <a:prstGeom prst="rect">
            <a:avLst/>
          </a:prstGeom>
          <a:noFill/>
          <a:ln/>
        </p:spPr>
        <p:txBody>
          <a:bodyPr wrap="square" lIns="0" tIns="0" rIns="0" bIns="0" rtlCol="0" anchor="ctr"/>
          <a:lstStyle/>
          <a:p>
            <a:pPr marL="342900" indent="-342900">
              <a:spcAft>
                <a:spcPts val="300"/>
              </a:spcAft>
              <a:buSzPct val="100000"/>
              <a:buChar char="•"/>
            </a:pPr>
            <a:r>
              <a:rPr lang="en-US" sz="1000" dirty="0">
                <a:solidFill>
                  <a:srgbClr val="1A2E35"/>
                </a:solidFill>
                <a:latin typeface="Calibri" pitchFamily="34" charset="0"/>
                <a:ea typeface="Calibri" pitchFamily="34" charset="-122"/>
                <a:cs typeface="Calibri" pitchFamily="34" charset="-120"/>
              </a:rPr>
              <a:t>Train all staff on GDPR on a 12-month basis (Sulehri et al., 2024).</a:t>
            </a:r>
          </a:p>
          <a:p>
            <a:pPr marL="342900" indent="-342900">
              <a:spcAft>
                <a:spcPts val="300"/>
              </a:spcAft>
              <a:buSzPct val="100000"/>
              <a:buChar char="•"/>
            </a:pPr>
            <a:r>
              <a:rPr lang="en-US" sz="1000" dirty="0">
                <a:solidFill>
                  <a:srgbClr val="1A2E35"/>
                </a:solidFill>
                <a:latin typeface="Calibri" pitchFamily="34" charset="0"/>
                <a:ea typeface="Calibri" pitchFamily="34" charset="-122"/>
                <a:cs typeface="Calibri" pitchFamily="34" charset="-120"/>
              </a:rPr>
              <a:t>Label files with MS Sensitivity Labels either as Confidential or Internal.</a:t>
            </a:r>
          </a:p>
          <a:p>
            <a:pPr marL="342900" indent="-342900">
              <a:spcAft>
                <a:spcPts val="300"/>
              </a:spcAft>
              <a:buSzPct val="100000"/>
              <a:buChar char="•"/>
            </a:pPr>
            <a:r>
              <a:rPr lang="en-US" sz="1000" dirty="0">
                <a:solidFill>
                  <a:srgbClr val="1A2E35"/>
                </a:solidFill>
                <a:latin typeface="Calibri" pitchFamily="34" charset="0"/>
                <a:ea typeface="Calibri" pitchFamily="34" charset="-122"/>
                <a:cs typeface="Calibri" pitchFamily="34" charset="-120"/>
              </a:rPr>
              <a:t>Only authorised roles should have the ability to access client files (role-based access).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DF9F3"/>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D4F5C"/>
          </a:solidFill>
          <a:ln w="12700">
            <a:solidFill>
              <a:srgbClr val="0D4F5C"/>
            </a:solidFill>
            <a:prstDash val="solid"/>
          </a:ln>
        </p:spPr>
        <p:txBody>
          <a:bodyPr/>
          <a:lstStyle/>
          <a:p>
            <a:endParaRPr lang="en-GB"/>
          </a:p>
        </p:txBody>
      </p:sp>
      <p:sp>
        <p:nvSpPr>
          <p:cNvPr id="3" name="Text 1"/>
          <p:cNvSpPr/>
          <p:nvPr/>
        </p:nvSpPr>
        <p:spPr>
          <a:xfrm>
            <a:off x="457200" y="91440"/>
            <a:ext cx="8229600" cy="594360"/>
          </a:xfrm>
          <a:prstGeom prst="rect">
            <a:avLst/>
          </a:prstGeom>
          <a:noFill/>
          <a:ln/>
        </p:spPr>
        <p:txBody>
          <a:bodyPr wrap="square" lIns="0" tIns="0" rIns="0" bIns="0" rtlCol="0" anchor="ctr"/>
          <a:lstStyle/>
          <a:p>
            <a:pPr marL="0" indent="0">
              <a:buNone/>
            </a:pPr>
            <a:r>
              <a:rPr lang="en-US" sz="2800" b="1" dirty="0">
                <a:solidFill>
                  <a:srgbClr val="FFFFFF"/>
                </a:solidFill>
                <a:latin typeface="Trebuchet MS" pitchFamily="34" charset="0"/>
                <a:ea typeface="Trebuchet MS" pitchFamily="34" charset="-122"/>
                <a:cs typeface="Trebuchet MS" pitchFamily="34" charset="-120"/>
              </a:rPr>
              <a:t>Safety Action Checklist</a:t>
            </a:r>
            <a:endParaRPr lang="en-US" sz="2800" dirty="0"/>
          </a:p>
        </p:txBody>
      </p:sp>
      <p:graphicFrame>
        <p:nvGraphicFramePr>
          <p:cNvPr id="9" name="Table 0"/>
          <p:cNvGraphicFramePr>
            <a:graphicFrameLocks noGrp="1"/>
          </p:cNvGraphicFramePr>
          <p:nvPr>
            <p:extLst>
              <p:ext uri="{D42A27DB-BD31-4B8C-83A1-F6EECF244321}">
                <p14:modId xmlns:p14="http://schemas.microsoft.com/office/powerpoint/2010/main" val="53722635"/>
              </p:ext>
            </p:extLst>
          </p:nvPr>
        </p:nvGraphicFramePr>
        <p:xfrm>
          <a:off x="365760" y="914400"/>
          <a:ext cx="8412480" cy="3950208"/>
        </p:xfrm>
        <a:graphic>
          <a:graphicData uri="http://schemas.openxmlformats.org/drawingml/2006/table">
            <a:tbl>
              <a:tblPr/>
              <a:tblGrid>
                <a:gridCol w="2011680">
                  <a:extLst>
                    <a:ext uri="{9D8B030D-6E8A-4147-A177-3AD203B41FA5}">
                      <a16:colId xmlns:a16="http://schemas.microsoft.com/office/drawing/2014/main" val="20000"/>
                    </a:ext>
                  </a:extLst>
                </a:gridCol>
                <a:gridCol w="2926080">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1645920">
                  <a:extLst>
                    <a:ext uri="{9D8B030D-6E8A-4147-A177-3AD203B41FA5}">
                      <a16:colId xmlns:a16="http://schemas.microsoft.com/office/drawing/2014/main" val="20003"/>
                    </a:ext>
                  </a:extLst>
                </a:gridCol>
              </a:tblGrid>
              <a:tr h="438912">
                <a:tc>
                  <a:txBody>
                    <a:bodyPr/>
                    <a:lstStyle/>
                    <a:p>
                      <a:pPr marL="0" indent="0">
                        <a:buNone/>
                      </a:pPr>
                      <a:r>
                        <a:rPr lang="en-US" sz="1100" b="1" dirty="0">
                          <a:solidFill>
                            <a:srgbClr val="FFFFFF"/>
                          </a:solidFill>
                          <a:latin typeface="Trebuchet MS" panose="020B0603020202020204" pitchFamily="34" charset="0"/>
                          <a:ea typeface="Calibri" pitchFamily="34" charset="-122"/>
                          <a:cs typeface="Calibri" pitchFamily="34" charset="-120"/>
                        </a:rPr>
                        <a:t>Goal Area</a:t>
                      </a:r>
                      <a:endParaRPr lang="en-US" sz="11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0D7F8F"/>
                    </a:solidFill>
                  </a:tcPr>
                </a:tc>
                <a:tc>
                  <a:txBody>
                    <a:bodyPr/>
                    <a:lstStyle/>
                    <a:p>
                      <a:pPr marL="0" indent="0">
                        <a:buNone/>
                      </a:pPr>
                      <a:r>
                        <a:rPr lang="en-US" sz="1100" b="1" dirty="0">
                          <a:solidFill>
                            <a:srgbClr val="FFFFFF"/>
                          </a:solidFill>
                          <a:latin typeface="Trebuchet MS" panose="020B0603020202020204" pitchFamily="34" charset="0"/>
                          <a:ea typeface="Calibri" pitchFamily="34" charset="-122"/>
                          <a:cs typeface="Calibri" pitchFamily="34" charset="-120"/>
                        </a:rPr>
                        <a:t>Action</a:t>
                      </a:r>
                      <a:endParaRPr lang="en-US" sz="11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0D7F8F"/>
                    </a:solidFill>
                  </a:tcPr>
                </a:tc>
                <a:tc>
                  <a:txBody>
                    <a:bodyPr/>
                    <a:lstStyle/>
                    <a:p>
                      <a:pPr marL="0" indent="0">
                        <a:buNone/>
                      </a:pPr>
                      <a:r>
                        <a:rPr lang="en-US" sz="1100" b="1" dirty="0">
                          <a:solidFill>
                            <a:srgbClr val="FFFFFF"/>
                          </a:solidFill>
                          <a:latin typeface="Trebuchet MS" panose="020B0603020202020204" pitchFamily="34" charset="0"/>
                          <a:ea typeface="Calibri" pitchFamily="34" charset="-122"/>
                          <a:cs typeface="Calibri" pitchFamily="34" charset="-120"/>
                        </a:rPr>
                        <a:t>Lead</a:t>
                      </a:r>
                      <a:endParaRPr lang="en-US" sz="11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0D7F8F"/>
                    </a:solidFill>
                  </a:tcPr>
                </a:tc>
                <a:tc>
                  <a:txBody>
                    <a:bodyPr/>
                    <a:lstStyle/>
                    <a:p>
                      <a:pPr marL="0" indent="0">
                        <a:buNone/>
                      </a:pPr>
                      <a:r>
                        <a:rPr lang="en-US" sz="1100" b="1" dirty="0">
                          <a:solidFill>
                            <a:srgbClr val="FFFFFF"/>
                          </a:solidFill>
                          <a:latin typeface="Trebuchet MS" panose="020B0603020202020204" pitchFamily="34" charset="0"/>
                          <a:ea typeface="Calibri" pitchFamily="34" charset="-122"/>
                          <a:cs typeface="Calibri" pitchFamily="34" charset="-120"/>
                        </a:rPr>
                        <a:t>Timeline</a:t>
                      </a:r>
                      <a:endParaRPr lang="en-US" sz="11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0D7F8F"/>
                    </a:solidFill>
                  </a:tcPr>
                </a:tc>
                <a:extLst>
                  <a:ext uri="{0D108BD9-81ED-4DB2-BD59-A6C34878D82A}">
                    <a16:rowId xmlns:a16="http://schemas.microsoft.com/office/drawing/2014/main" val="10000"/>
                  </a:ext>
                </a:extLst>
              </a:tr>
              <a:tr h="438912">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Secure Access</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Enable MFA for all accounts</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IT Manager</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Month 1</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extLst>
                  <a:ext uri="{0D108BD9-81ED-4DB2-BD59-A6C34878D82A}">
                    <a16:rowId xmlns:a16="http://schemas.microsoft.com/office/drawing/2014/main" val="10001"/>
                  </a:ext>
                </a:extLst>
              </a:tr>
              <a:tr h="438912">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Secure Access</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Enforce strong password policy</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IT Manager</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Month 1</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38912">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Email Awareness</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Phishing training for all staff</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HR / IT</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Month 2</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extLst>
                  <a:ext uri="{0D108BD9-81ED-4DB2-BD59-A6C34878D82A}">
                    <a16:rowId xmlns:a16="http://schemas.microsoft.com/office/drawing/2014/main" val="10003"/>
                  </a:ext>
                </a:extLst>
              </a:tr>
              <a:tr h="438912">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Email Awareness</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Enable Defender spam filtering</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IT Manager</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Month 1</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38912">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Data Management</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Migrate records to OneDrive</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Care Coordinators</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Month 2–3</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extLst>
                  <a:ext uri="{0D108BD9-81ED-4DB2-BD59-A6C34878D82A}">
                    <a16:rowId xmlns:a16="http://schemas.microsoft.com/office/drawing/2014/main" val="10005"/>
                  </a:ext>
                </a:extLst>
              </a:tr>
              <a:tr h="438912">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Data Management</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Apply GDPR retention labels</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Compliance Lead</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Month 3</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38912">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Confidentiality</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GDPR refresher training</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HR Manager</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Annually</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0F9FA"/>
                    </a:solidFill>
                  </a:tcPr>
                </a:tc>
                <a:extLst>
                  <a:ext uri="{0D108BD9-81ED-4DB2-BD59-A6C34878D82A}">
                    <a16:rowId xmlns:a16="http://schemas.microsoft.com/office/drawing/2014/main" val="10007"/>
                  </a:ext>
                </a:extLst>
              </a:tr>
              <a:tr h="438912">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Confidentiality</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Role-based file access controls</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IT Manager</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tc>
                  <a:txBody>
                    <a:bodyPr/>
                    <a:lstStyle/>
                    <a:p>
                      <a:pPr marL="0" indent="0">
                        <a:buNone/>
                      </a:pPr>
                      <a:r>
                        <a:rPr lang="en-US" sz="1000" dirty="0">
                          <a:solidFill>
                            <a:srgbClr val="1A2E35"/>
                          </a:solidFill>
                          <a:latin typeface="Trebuchet MS" panose="020B0603020202020204" pitchFamily="34" charset="0"/>
                          <a:ea typeface="Calibri" pitchFamily="34" charset="-122"/>
                          <a:cs typeface="Calibri" pitchFamily="34" charset="-120"/>
                        </a:rPr>
                        <a:t>Month 2</a:t>
                      </a:r>
                      <a:endParaRPr lang="en-US" sz="1000" dirty="0">
                        <a:latin typeface="Trebuchet MS" panose="020B0603020202020204" pitchFamily="34" charset="0"/>
                        <a:ea typeface="Calibri" charset="0"/>
                        <a:cs typeface="Calibri" charset="0"/>
                      </a:endParaRPr>
                    </a:p>
                  </a:txBody>
                  <a:tcPr>
                    <a:lnL w="6350" cap="flat" cmpd="sng" algn="ctr">
                      <a:solidFill>
                        <a:srgbClr val="C8DDE0"/>
                      </a:solidFill>
                      <a:prstDash val="solid"/>
                      <a:round/>
                      <a:headEnd type="none" w="med" len="med"/>
                      <a:tailEnd type="none" w="med" len="med"/>
                    </a:lnL>
                    <a:lnR w="6350" cap="flat" cmpd="sng" algn="ctr">
                      <a:solidFill>
                        <a:srgbClr val="C8DDE0"/>
                      </a:solidFill>
                      <a:prstDash val="solid"/>
                      <a:round/>
                      <a:headEnd type="none" w="med" len="med"/>
                      <a:tailEnd type="none" w="med" len="med"/>
                    </a:lnR>
                    <a:lnT w="6350" cap="flat" cmpd="sng" algn="ctr">
                      <a:solidFill>
                        <a:srgbClr val="C8DDE0"/>
                      </a:solidFill>
                      <a:prstDash val="solid"/>
                      <a:round/>
                      <a:headEnd type="none" w="med" len="med"/>
                      <a:tailEnd type="none" w="med" len="med"/>
                    </a:lnT>
                    <a:lnB w="6350" cap="flat" cmpd="sng" algn="ctr">
                      <a:solidFill>
                        <a:srgbClr val="C8DDE0"/>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0D4F5C"/>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D4A843"/>
          </a:solidFill>
          <a:ln w="12700">
            <a:solidFill>
              <a:srgbClr val="D4A843"/>
            </a:solidFill>
            <a:prstDash val="solid"/>
          </a:ln>
        </p:spPr>
        <p:txBody>
          <a:bodyPr/>
          <a:lstStyle/>
          <a:p>
            <a:endParaRPr lang="en-GB"/>
          </a:p>
        </p:txBody>
      </p:sp>
      <p:sp>
        <p:nvSpPr>
          <p:cNvPr id="4" name="Text 2"/>
          <p:cNvSpPr/>
          <p:nvPr/>
        </p:nvSpPr>
        <p:spPr>
          <a:xfrm>
            <a:off x="457200" y="411480"/>
            <a:ext cx="8229600" cy="384048"/>
          </a:xfrm>
          <a:prstGeom prst="rect">
            <a:avLst/>
          </a:prstGeom>
          <a:noFill/>
          <a:ln/>
        </p:spPr>
        <p:txBody>
          <a:bodyPr wrap="square" lIns="0" tIns="0" rIns="0" bIns="0" rtlCol="0" anchor="ctr"/>
          <a:lstStyle/>
          <a:p>
            <a:pPr marL="0" indent="0">
              <a:buNone/>
            </a:pPr>
            <a:r>
              <a:rPr lang="en-US" sz="2400" b="1" kern="0" spc="500" dirty="0">
                <a:solidFill>
                  <a:srgbClr val="D4A843"/>
                </a:solidFill>
                <a:latin typeface="Calibri" pitchFamily="34" charset="0"/>
                <a:ea typeface="Calibri" pitchFamily="34" charset="-122"/>
                <a:cs typeface="Calibri" pitchFamily="34" charset="-120"/>
              </a:rPr>
              <a:t>CONCLUSION</a:t>
            </a:r>
            <a:endParaRPr lang="en-US" sz="2400" dirty="0"/>
          </a:p>
        </p:txBody>
      </p:sp>
      <p:sp>
        <p:nvSpPr>
          <p:cNvPr id="12" name="Shape 10"/>
          <p:cNvSpPr/>
          <p:nvPr/>
        </p:nvSpPr>
        <p:spPr>
          <a:xfrm>
            <a:off x="457200" y="978194"/>
            <a:ext cx="8059479" cy="3606351"/>
          </a:xfrm>
          <a:prstGeom prst="rect">
            <a:avLst/>
          </a:prstGeom>
          <a:solidFill>
            <a:srgbClr val="FFFFFF">
              <a:alpha val="12000"/>
            </a:srgbClr>
          </a:solidFill>
          <a:ln w="12700">
            <a:solidFill>
              <a:srgbClr val="FFFFFF">
                <a:alpha val="20000"/>
              </a:srgbClr>
            </a:solidFill>
            <a:prstDash val="solid"/>
          </a:ln>
        </p:spPr>
        <p:txBody>
          <a:bodyPr/>
          <a:lstStyle/>
          <a:p>
            <a:endParaRPr lang="en-GB"/>
          </a:p>
        </p:txBody>
      </p:sp>
      <p:sp>
        <p:nvSpPr>
          <p:cNvPr id="19" name="TextBox 18">
            <a:extLst>
              <a:ext uri="{FF2B5EF4-FFF2-40B4-BE49-F238E27FC236}">
                <a16:creationId xmlns:a16="http://schemas.microsoft.com/office/drawing/2014/main" id="{0A4A6B48-CC38-7913-86FF-A4E9D470DD9A}"/>
              </a:ext>
            </a:extLst>
          </p:cNvPr>
          <p:cNvSpPr txBox="1"/>
          <p:nvPr/>
        </p:nvSpPr>
        <p:spPr>
          <a:xfrm>
            <a:off x="621792" y="1095153"/>
            <a:ext cx="7597175" cy="3354765"/>
          </a:xfrm>
          <a:prstGeom prst="rect">
            <a:avLst/>
          </a:prstGeom>
          <a:noFill/>
        </p:spPr>
        <p:txBody>
          <a:bodyPr wrap="square" rtlCol="0">
            <a:spAutoFit/>
          </a:bodyPr>
          <a:lstStyle/>
          <a:p>
            <a:pPr marL="285750" indent="-285750" algn="just">
              <a:spcBef>
                <a:spcPts val="600"/>
              </a:spcBef>
              <a:spcAft>
                <a:spcPts val="600"/>
              </a:spcAft>
              <a:buFont typeface="Wingdings" panose="05000000000000000000" pitchFamily="2" charset="2"/>
              <a:buChar char="§"/>
            </a:pPr>
            <a:r>
              <a:rPr lang="en-US" sz="1400" dirty="0">
                <a:solidFill>
                  <a:schemeClr val="bg1"/>
                </a:solidFill>
                <a:latin typeface="Trebuchet MS" panose="020B0603020202020204" pitchFamily="34" charset="0"/>
              </a:rPr>
              <a:t>In conclusion, Microsoft 365 offers useful online solutions, which can help Greenfield Home Care Agency improve its efficiency, communication and data security greatly. The drug tracking, scheduling and record maintenance procedures used by the administration could be automated with the help of Excel to help save time and switch the manual, paper-based systems to the digital records. </a:t>
            </a:r>
          </a:p>
          <a:p>
            <a:pPr marL="285750" indent="-285750" algn="just">
              <a:spcBef>
                <a:spcPts val="600"/>
              </a:spcBef>
              <a:spcAft>
                <a:spcPts val="600"/>
              </a:spcAft>
              <a:buFont typeface="Wingdings" panose="05000000000000000000" pitchFamily="2" charset="2"/>
              <a:buChar char="§"/>
            </a:pPr>
            <a:r>
              <a:rPr lang="en-US" sz="1400" dirty="0">
                <a:solidFill>
                  <a:schemeClr val="bg1"/>
                </a:solidFill>
                <a:latin typeface="Trebuchet MS" panose="020B0603020202020204" pitchFamily="34" charset="0"/>
              </a:rPr>
              <a:t>Another benefit of Microsoft Teams is the facet of improvement of collaboration because it allows instant communication, holding a remote meeting and sharing documents safely among the employees working in various places. </a:t>
            </a:r>
          </a:p>
          <a:p>
            <a:pPr marL="285750" indent="-285750" algn="just">
              <a:spcBef>
                <a:spcPts val="600"/>
              </a:spcBef>
              <a:spcAft>
                <a:spcPts val="600"/>
              </a:spcAft>
              <a:buFont typeface="Wingdings" panose="05000000000000000000" pitchFamily="2" charset="2"/>
              <a:buChar char="§"/>
            </a:pPr>
            <a:r>
              <a:rPr lang="en-US" sz="1400" dirty="0">
                <a:solidFill>
                  <a:schemeClr val="bg1"/>
                </a:solidFill>
                <a:latin typeface="Trebuchet MS" panose="020B0603020202020204" pitchFamily="34" charset="0"/>
              </a:rPr>
              <a:t>Nevertheless, to achieve a successful implementation, staff training and explicit digital policies are necessary to overcome the issues of little digital literacy and communication overload. </a:t>
            </a:r>
          </a:p>
          <a:p>
            <a:pPr marL="285750" indent="-285750" algn="just">
              <a:spcBef>
                <a:spcPts val="600"/>
              </a:spcBef>
              <a:spcAft>
                <a:spcPts val="600"/>
              </a:spcAft>
              <a:buFont typeface="Wingdings" panose="05000000000000000000" pitchFamily="2" charset="2"/>
              <a:buChar char="§"/>
            </a:pPr>
            <a:r>
              <a:rPr lang="en-US" sz="1400" dirty="0">
                <a:solidFill>
                  <a:schemeClr val="bg1"/>
                </a:solidFill>
                <a:latin typeface="Trebuchet MS" panose="020B0603020202020204" pitchFamily="34" charset="0"/>
              </a:rPr>
              <a:t>With the implementation of the tools and an effective digital safety action plan, Greenfield will be able to provide more effective, coherent, and safe care services.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E8F4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D7F8F"/>
          </a:solidFill>
          <a:ln w="12700">
            <a:solidFill>
              <a:srgbClr val="0D7F8F"/>
            </a:solidFill>
            <a:prstDash val="solid"/>
          </a:ln>
        </p:spPr>
        <p:txBody>
          <a:bodyPr/>
          <a:lstStyle/>
          <a:p>
            <a:endParaRPr lang="en-GB"/>
          </a:p>
        </p:txBody>
      </p:sp>
      <p:sp>
        <p:nvSpPr>
          <p:cNvPr id="3" name="Text 1"/>
          <p:cNvSpPr/>
          <p:nvPr/>
        </p:nvSpPr>
        <p:spPr>
          <a:xfrm>
            <a:off x="457200" y="91440"/>
            <a:ext cx="8229600" cy="594360"/>
          </a:xfrm>
          <a:prstGeom prst="rect">
            <a:avLst/>
          </a:prstGeom>
          <a:noFill/>
          <a:ln/>
        </p:spPr>
        <p:txBody>
          <a:bodyPr wrap="square" lIns="0" tIns="0" rIns="0" bIns="0" rtlCol="0" anchor="ctr"/>
          <a:lstStyle/>
          <a:p>
            <a:pPr marL="0" indent="0">
              <a:buNone/>
            </a:pPr>
            <a:r>
              <a:rPr lang="en-US" sz="2600" b="1" dirty="0">
                <a:solidFill>
                  <a:srgbClr val="FFFFFF"/>
                </a:solidFill>
                <a:latin typeface="Trebuchet MS" pitchFamily="34" charset="0"/>
                <a:ea typeface="Trebuchet MS" pitchFamily="34" charset="-122"/>
                <a:cs typeface="Trebuchet MS" pitchFamily="34" charset="-120"/>
              </a:rPr>
              <a:t>References</a:t>
            </a:r>
            <a:endParaRPr lang="en-US" sz="2600" dirty="0"/>
          </a:p>
        </p:txBody>
      </p:sp>
      <p:sp>
        <p:nvSpPr>
          <p:cNvPr id="7" name="Text 5"/>
          <p:cNvSpPr/>
          <p:nvPr/>
        </p:nvSpPr>
        <p:spPr>
          <a:xfrm>
            <a:off x="384048" y="1527048"/>
            <a:ext cx="420624"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01</a:t>
            </a:r>
            <a:endParaRPr lang="en-US" sz="1300" dirty="0"/>
          </a:p>
        </p:txBody>
      </p:sp>
      <p:sp>
        <p:nvSpPr>
          <p:cNvPr id="12" name="Text 10"/>
          <p:cNvSpPr/>
          <p:nvPr/>
        </p:nvSpPr>
        <p:spPr>
          <a:xfrm>
            <a:off x="384048" y="2441448"/>
            <a:ext cx="420624"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02</a:t>
            </a:r>
            <a:endParaRPr lang="en-US" sz="1300" dirty="0"/>
          </a:p>
        </p:txBody>
      </p:sp>
      <p:sp>
        <p:nvSpPr>
          <p:cNvPr id="17" name="Text 15"/>
          <p:cNvSpPr/>
          <p:nvPr/>
        </p:nvSpPr>
        <p:spPr>
          <a:xfrm>
            <a:off x="384048" y="3355848"/>
            <a:ext cx="420624"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03</a:t>
            </a:r>
            <a:endParaRPr lang="en-US" sz="1300" dirty="0"/>
          </a:p>
        </p:txBody>
      </p:sp>
      <p:sp>
        <p:nvSpPr>
          <p:cNvPr id="22" name="Text 20"/>
          <p:cNvSpPr/>
          <p:nvPr/>
        </p:nvSpPr>
        <p:spPr>
          <a:xfrm>
            <a:off x="384048" y="4270248"/>
            <a:ext cx="420624"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04</a:t>
            </a:r>
            <a:endParaRPr lang="en-US" sz="1300" dirty="0"/>
          </a:p>
        </p:txBody>
      </p:sp>
      <p:sp>
        <p:nvSpPr>
          <p:cNvPr id="26" name="TextBox 25">
            <a:extLst>
              <a:ext uri="{FF2B5EF4-FFF2-40B4-BE49-F238E27FC236}">
                <a16:creationId xmlns:a16="http://schemas.microsoft.com/office/drawing/2014/main" id="{533DFA16-E545-6568-7819-36D1154D3086}"/>
              </a:ext>
            </a:extLst>
          </p:cNvPr>
          <p:cNvSpPr txBox="1"/>
          <p:nvPr/>
        </p:nvSpPr>
        <p:spPr>
          <a:xfrm>
            <a:off x="337903" y="868680"/>
            <a:ext cx="8422049" cy="4160691"/>
          </a:xfrm>
          <a:prstGeom prst="rect">
            <a:avLst/>
          </a:prstGeom>
          <a:noFill/>
        </p:spPr>
        <p:txBody>
          <a:bodyPr wrap="square">
            <a:spAutoFit/>
          </a:bodyPr>
          <a:lstStyle/>
          <a:p>
            <a:pPr marL="228600" marR="0" indent="-228600">
              <a:lnSpc>
                <a:spcPct val="107000"/>
              </a:lnSpc>
              <a:spcBef>
                <a:spcPts val="0"/>
              </a:spcBef>
              <a:spcAft>
                <a:spcPts val="800"/>
              </a:spcAft>
              <a:buFont typeface="+mj-lt"/>
              <a:buAutoNum type="arabicPeriod"/>
            </a:pPr>
            <a:r>
              <a:rPr lang="en-US" sz="1050" kern="100" dirty="0">
                <a:effectLst/>
                <a:latin typeface="Trebuchet MS" panose="020B0603020202020204" pitchFamily="34" charset="0"/>
                <a:ea typeface="Aptos" panose="020B0004020202020204" pitchFamily="34" charset="0"/>
                <a:cs typeface="Times New Roman" panose="02020603050405020304" pitchFamily="18" charset="0"/>
              </a:rPr>
              <a:t>Allmann, K. and Blank, G. (2021) Rethinking digital skills in the era of compulsory computing: methods, measurement, policy and theory. Information, Communication &amp; Society, 24(5), pp.633-648.</a:t>
            </a:r>
          </a:p>
          <a:p>
            <a:pPr marL="228600" marR="0" indent="-228600">
              <a:lnSpc>
                <a:spcPct val="107000"/>
              </a:lnSpc>
              <a:spcBef>
                <a:spcPts val="0"/>
              </a:spcBef>
              <a:spcAft>
                <a:spcPts val="800"/>
              </a:spcAft>
              <a:buFont typeface="+mj-lt"/>
              <a:buAutoNum type="arabicPeriod"/>
            </a:pPr>
            <a:r>
              <a:rPr lang="en-US" sz="1050" kern="100" dirty="0">
                <a:effectLst/>
                <a:latin typeface="Trebuchet MS" panose="020B0603020202020204" pitchFamily="34" charset="0"/>
                <a:ea typeface="Aptos" panose="020B0004020202020204" pitchFamily="34" charset="0"/>
                <a:cs typeface="Times New Roman" panose="02020603050405020304" pitchFamily="18" charset="0"/>
              </a:rPr>
              <a:t>Bulganina, S.V., Prokhorova, M.P., Lebedeva, T.E., Shkunova, A.A. and Mikhailov, M.S. (2021) Digital skills as a response to the challenges of the modern society. Revista Turismo Estudos e Práticas-RTEP/GEPLAT/UERN, (01), pp.1-7.</a:t>
            </a:r>
          </a:p>
          <a:p>
            <a:pPr marL="228600" marR="0" indent="-228600">
              <a:lnSpc>
                <a:spcPct val="107000"/>
              </a:lnSpc>
              <a:spcBef>
                <a:spcPts val="0"/>
              </a:spcBef>
              <a:spcAft>
                <a:spcPts val="800"/>
              </a:spcAft>
              <a:buFont typeface="+mj-lt"/>
              <a:buAutoNum type="arabicPeriod"/>
            </a:pPr>
            <a:r>
              <a:rPr lang="en-US" sz="1050" kern="100" dirty="0">
                <a:effectLst/>
                <a:latin typeface="Trebuchet MS" panose="020B0603020202020204" pitchFamily="34" charset="0"/>
                <a:ea typeface="Aptos" panose="020B0004020202020204" pitchFamily="34" charset="0"/>
                <a:cs typeface="Times New Roman" panose="02020603050405020304" pitchFamily="18" charset="0"/>
              </a:rPr>
              <a:t>Iordache, C., Mariën, I. and Baelden, D. (2017) Developing digital skills and competences: A quick-scan analysis of 13 digital literacy models. Italian Journal of Sociology of Education, 9(Italian Journal of Sociology of Education 9/1), pp.6-30.</a:t>
            </a:r>
          </a:p>
          <a:p>
            <a:pPr marL="228600" marR="0" indent="-228600">
              <a:lnSpc>
                <a:spcPct val="107000"/>
              </a:lnSpc>
              <a:spcBef>
                <a:spcPts val="0"/>
              </a:spcBef>
              <a:spcAft>
                <a:spcPts val="800"/>
              </a:spcAft>
              <a:buFont typeface="+mj-lt"/>
              <a:buAutoNum type="arabicPeriod"/>
            </a:pPr>
            <a:r>
              <a:rPr lang="en-US" sz="1050" kern="100" dirty="0">
                <a:effectLst/>
                <a:latin typeface="Trebuchet MS" panose="020B0603020202020204" pitchFamily="34" charset="0"/>
                <a:ea typeface="Aptos" panose="020B0004020202020204" pitchFamily="34" charset="0"/>
                <a:cs typeface="Times New Roman" panose="02020603050405020304" pitchFamily="18" charset="0"/>
              </a:rPr>
              <a:t>Ntsobi, M.P., Costa, A.P., Kasperiuniene, J., Brandão, C. and Ribeiro, J. (2024, January) Digital tools and techniques in qualitative research: Digital skills and research optimisation. In World conference on qualitative research (pp. 1-25). Cham: Springer Nature Switzerland.</a:t>
            </a:r>
          </a:p>
          <a:p>
            <a:pPr marL="228600" marR="0" indent="-228600">
              <a:lnSpc>
                <a:spcPct val="107000"/>
              </a:lnSpc>
              <a:spcBef>
                <a:spcPts val="0"/>
              </a:spcBef>
              <a:spcAft>
                <a:spcPts val="800"/>
              </a:spcAft>
              <a:buFont typeface="+mj-lt"/>
              <a:buAutoNum type="arabicPeriod"/>
            </a:pPr>
            <a:r>
              <a:rPr lang="en-US" sz="1050" kern="100" dirty="0">
                <a:effectLst/>
                <a:latin typeface="Trebuchet MS" panose="020B0603020202020204" pitchFamily="34" charset="0"/>
                <a:ea typeface="Aptos" panose="020B0004020202020204" pitchFamily="34" charset="0"/>
                <a:cs typeface="Times New Roman" panose="02020603050405020304" pitchFamily="18" charset="0"/>
              </a:rPr>
              <a:t>Stofkova, J., Poliakova, A., Stofkova, K.R., Malega, P., Krejnus, M., Binasova, V. and Daneshjo, N. (2022) Digital skills as a significant factor of human resources development. Sustainability, 14(20), p.13117.</a:t>
            </a:r>
          </a:p>
          <a:p>
            <a:pPr marL="228600" marR="0" indent="-228600">
              <a:lnSpc>
                <a:spcPct val="107000"/>
              </a:lnSpc>
              <a:spcBef>
                <a:spcPts val="0"/>
              </a:spcBef>
              <a:spcAft>
                <a:spcPts val="800"/>
              </a:spcAft>
              <a:buFont typeface="+mj-lt"/>
              <a:buAutoNum type="arabicPeriod"/>
            </a:pPr>
            <a:r>
              <a:rPr lang="en-US" sz="1050" kern="100" dirty="0">
                <a:effectLst/>
                <a:latin typeface="Trebuchet MS" panose="020B0603020202020204" pitchFamily="34" charset="0"/>
                <a:ea typeface="Aptos" panose="020B0004020202020204" pitchFamily="34" charset="0"/>
                <a:cs typeface="Times New Roman" panose="02020603050405020304" pitchFamily="18" charset="0"/>
              </a:rPr>
              <a:t>Sulehri, I.G., Rafiq, M. and Arshad, A. (2024) Exploring the effect of information literacy skills and digital skills on knowledge sharing and research productivity. Global Knowledge, Memory and Communication.</a:t>
            </a:r>
          </a:p>
          <a:p>
            <a:pPr marL="228600" marR="0" indent="-228600">
              <a:lnSpc>
                <a:spcPct val="107000"/>
              </a:lnSpc>
              <a:spcBef>
                <a:spcPts val="0"/>
              </a:spcBef>
              <a:spcAft>
                <a:spcPts val="800"/>
              </a:spcAft>
              <a:buFont typeface="+mj-lt"/>
              <a:buAutoNum type="arabicPeriod"/>
            </a:pPr>
            <a:r>
              <a:rPr lang="en-US" sz="1050" kern="100" dirty="0">
                <a:effectLst/>
                <a:latin typeface="Trebuchet MS" panose="020B0603020202020204" pitchFamily="34" charset="0"/>
                <a:ea typeface="Aptos" panose="020B0004020202020204" pitchFamily="34" charset="0"/>
                <a:cs typeface="Times New Roman" panose="02020603050405020304" pitchFamily="18" charset="0"/>
              </a:rPr>
              <a:t>Tomczyk, Ł. (2021) Declared and real level of digital skills of future teaching staff. Education Sciences, 11(10), p.619.</a:t>
            </a:r>
          </a:p>
          <a:p>
            <a:pPr marL="228600" marR="0" indent="-228600">
              <a:lnSpc>
                <a:spcPct val="107000"/>
              </a:lnSpc>
              <a:spcBef>
                <a:spcPts val="0"/>
              </a:spcBef>
              <a:spcAft>
                <a:spcPts val="800"/>
              </a:spcAft>
              <a:buFont typeface="+mj-lt"/>
              <a:buAutoNum type="arabicPeriod"/>
            </a:pPr>
            <a:r>
              <a:rPr lang="en-US" sz="1050" kern="100" dirty="0">
                <a:effectLst/>
                <a:latin typeface="Trebuchet MS" panose="020B0603020202020204" pitchFamily="34" charset="0"/>
                <a:ea typeface="Aptos" panose="020B0004020202020204" pitchFamily="34" charset="0"/>
                <a:cs typeface="Times New Roman" panose="02020603050405020304" pitchFamily="18" charset="0"/>
              </a:rPr>
              <a:t>Van Laar, E., Van Deursen, A.J., Van Dijk, J.A. and De Haan, J. (2017) The relation between 21st-century skills and digital skills: A systematic literature review. Computers in human behavior, 72, pp.577-588.</a:t>
            </a:r>
          </a:p>
          <a:p>
            <a:pPr marL="228600" marR="0" indent="-228600">
              <a:lnSpc>
                <a:spcPct val="107000"/>
              </a:lnSpc>
              <a:spcBef>
                <a:spcPts val="0"/>
              </a:spcBef>
              <a:spcAft>
                <a:spcPts val="800"/>
              </a:spcAft>
              <a:buFont typeface="+mj-lt"/>
              <a:buAutoNum type="arabicPeriod"/>
            </a:pPr>
            <a:r>
              <a:rPr lang="en-US" sz="1050" kern="100" dirty="0">
                <a:effectLst/>
                <a:latin typeface="Trebuchet MS" panose="020B0603020202020204" pitchFamily="34" charset="0"/>
                <a:ea typeface="Aptos" panose="020B0004020202020204" pitchFamily="34" charset="0"/>
                <a:cs typeface="Times New Roman" panose="02020603050405020304" pitchFamily="18" charset="0"/>
              </a:rPr>
              <a:t>Van Laar, E., Van Deursen, A.J., Van Dijk, J.A. and De Haan, J. (2020) Determinants of 21st-century skills and 21st-century digital skills for workers: A systematic literature review. Sage Open, 10(1), p.2158244019900176.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94</TotalTime>
  <Words>2352</Words>
  <Application>Microsoft Office PowerPoint</Application>
  <PresentationFormat>On-screen Show (16:9)</PresentationFormat>
  <Paragraphs>168</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ionutoprea023@gmail.com</cp:lastModifiedBy>
  <cp:revision>1</cp:revision>
  <dcterms:created xsi:type="dcterms:W3CDTF">2026-03-13T02:56:46Z</dcterms:created>
  <dcterms:modified xsi:type="dcterms:W3CDTF">2026-03-14T10:53:41Z</dcterms:modified>
</cp:coreProperties>
</file>