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18"/>
  </p:notesMasterIdLst>
  <p:handoutMasterIdLst>
    <p:handoutMasterId r:id="rId19"/>
  </p:handoutMasterIdLst>
  <p:sldIdLst>
    <p:sldId id="256" r:id="rId5"/>
    <p:sldId id="291" r:id="rId6"/>
    <p:sldId id="283" r:id="rId7"/>
    <p:sldId id="284" r:id="rId8"/>
    <p:sldId id="285" r:id="rId9"/>
    <p:sldId id="286" r:id="rId10"/>
    <p:sldId id="287" r:id="rId11"/>
    <p:sldId id="288" r:id="rId12"/>
    <p:sldId id="292" r:id="rId13"/>
    <p:sldId id="289" r:id="rId14"/>
    <p:sldId id="290" r:id="rId15"/>
    <p:sldId id="293" r:id="rId16"/>
    <p:sldId id="294" r:id="rId17"/>
  </p:sldIdLst>
  <p:sldSz cx="9144000" cy="6858000" type="screen4x3"/>
  <p:notesSz cx="6865938" cy="9540875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Myriad Pro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Myriad Pro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Myriad Pro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Myriad Pro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Myriad Pro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Myriad Pro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Myriad Pro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Myriad Pro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Myriad Pro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05">
          <p15:clr>
            <a:srgbClr val="A4A3A4"/>
          </p15:clr>
        </p15:guide>
        <p15:guide id="2" pos="2163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1818C70-9CCF-476F-BE3A-48448EEB7A07}" v="19" dt="2026-04-10T06:31:28.731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8957" autoAdjust="0"/>
    <p:restoredTop sz="95033" autoAdjust="0"/>
  </p:normalViewPr>
  <p:slideViewPr>
    <p:cSldViewPr>
      <p:cViewPr varScale="1">
        <p:scale>
          <a:sx n="74" d="100"/>
          <a:sy n="74" d="100"/>
        </p:scale>
        <p:origin x="932" y="5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3005"/>
        <p:guide pos="2163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notesMaster" Target="notesMasters/notesMaster1.xml"/><Relationship Id="rId3" Type="http://schemas.openxmlformats.org/officeDocument/2006/relationships/customXml" Target="../customXml/item3.xml"/><Relationship Id="rId21" Type="http://schemas.openxmlformats.org/officeDocument/2006/relationships/viewProps" Target="view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microsoft.com/office/2015/10/relationships/revisionInfo" Target="revisionInfo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handoutMaster" Target="handoutMasters/handout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63882506-B858-EB22-54B1-1B250CC110B3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4975" cy="477838"/>
          </a:xfrm>
          <a:prstGeom prst="rect">
            <a:avLst/>
          </a:prstGeom>
        </p:spPr>
        <p:txBody>
          <a:bodyPr vert="horz" lIns="93744" tIns="46872" rIns="93744" bIns="46872" rtlCol="0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C1E1362-E94B-4304-AFBA-7893B2BF2DD6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9375" y="0"/>
            <a:ext cx="2974975" cy="477838"/>
          </a:xfrm>
          <a:prstGeom prst="rect">
            <a:avLst/>
          </a:prstGeom>
        </p:spPr>
        <p:txBody>
          <a:bodyPr vert="horz" lIns="93744" tIns="46872" rIns="93744" bIns="46872" rtlCol="0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5BA52C32-9D83-4C41-878E-156128682DF1}" type="datetimeFigureOut">
              <a:rPr lang="en-GB"/>
              <a:pPr>
                <a:defRPr/>
              </a:pPr>
              <a:t>10/04/2026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AC12B6F-B217-4277-93DF-B08BBF45276F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9061450"/>
            <a:ext cx="2974975" cy="477838"/>
          </a:xfrm>
          <a:prstGeom prst="rect">
            <a:avLst/>
          </a:prstGeom>
        </p:spPr>
        <p:txBody>
          <a:bodyPr vert="horz" lIns="93744" tIns="46872" rIns="93744" bIns="46872" rtlCol="0" anchor="b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9ACA45A-7A22-8BC8-EE79-F40EA1BB6E86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9375" y="9061450"/>
            <a:ext cx="2974975" cy="477838"/>
          </a:xfrm>
          <a:prstGeom prst="rect">
            <a:avLst/>
          </a:prstGeom>
        </p:spPr>
        <p:txBody>
          <a:bodyPr vert="horz" lIns="93744" tIns="46872" rIns="93744" bIns="46872" rtlCol="0" anchor="b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FC59C3EE-62C4-4F0A-BE24-06F335087FEB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AC3E8233-6936-E15B-25C5-7D6204370AF9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4975" cy="477838"/>
          </a:xfrm>
          <a:prstGeom prst="rect">
            <a:avLst/>
          </a:prstGeom>
        </p:spPr>
        <p:txBody>
          <a:bodyPr vert="horz" lIns="93744" tIns="46872" rIns="93744" bIns="46872" rtlCol="0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D441050-25DA-1786-A086-2BBB77D5E1F4}"/>
              </a:ext>
            </a:extLst>
          </p:cNvPr>
          <p:cNvSpPr>
            <a:spLocks noGrp="1"/>
          </p:cNvSpPr>
          <p:nvPr>
            <p:ph type="dt" idx="1"/>
          </p:nvPr>
        </p:nvSpPr>
        <p:spPr>
          <a:xfrm>
            <a:off x="3889375" y="0"/>
            <a:ext cx="2974975" cy="477838"/>
          </a:xfrm>
          <a:prstGeom prst="rect">
            <a:avLst/>
          </a:prstGeom>
        </p:spPr>
        <p:txBody>
          <a:bodyPr vert="horz" lIns="93744" tIns="46872" rIns="93744" bIns="46872" rtlCol="0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B3968A3B-FFF1-463D-A926-C2C9A3DAD9CC}" type="datetimeFigureOut">
              <a:rPr lang="en-US"/>
              <a:pPr>
                <a:defRPr/>
              </a:pPr>
              <a:t>4/10/2026</a:t>
            </a:fld>
            <a:endParaRPr lang="en-US"/>
          </a:p>
        </p:txBody>
      </p:sp>
      <p:sp>
        <p:nvSpPr>
          <p:cNvPr id="4" name="Slide Image Placeholder 3">
            <a:extLst>
              <a:ext uri="{FF2B5EF4-FFF2-40B4-BE49-F238E27FC236}">
                <a16:creationId xmlns:a16="http://schemas.microsoft.com/office/drawing/2014/main" id="{A23EFAE6-F291-02A0-1704-723B4A84A0DF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1047750" y="715963"/>
            <a:ext cx="4770438" cy="357822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3744" tIns="46872" rIns="93744" bIns="46872" rtlCol="0" anchor="ctr"/>
          <a:lstStyle/>
          <a:p>
            <a:pPr lvl="0"/>
            <a:endParaRPr lang="en-US" noProof="0"/>
          </a:p>
        </p:txBody>
      </p:sp>
      <p:sp>
        <p:nvSpPr>
          <p:cNvPr id="5" name="Notes Placeholder 4">
            <a:extLst>
              <a:ext uri="{FF2B5EF4-FFF2-40B4-BE49-F238E27FC236}">
                <a16:creationId xmlns:a16="http://schemas.microsoft.com/office/drawing/2014/main" id="{261FB1C8-BA3B-6AC3-C961-A8CC9B224E9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87388" y="4532313"/>
            <a:ext cx="5492750" cy="4292600"/>
          </a:xfrm>
          <a:prstGeom prst="rect">
            <a:avLst/>
          </a:prstGeom>
        </p:spPr>
        <p:txBody>
          <a:bodyPr vert="horz" lIns="93744" tIns="46872" rIns="93744" bIns="46872" rtlCol="0"/>
          <a:lstStyle/>
          <a:p>
            <a:pPr lvl="0"/>
            <a:r>
              <a:rPr lang="en-GB" noProof="0"/>
              <a:t>Click to edit Master text styles</a:t>
            </a:r>
          </a:p>
          <a:p>
            <a:pPr lvl="1"/>
            <a:r>
              <a:rPr lang="en-GB" noProof="0"/>
              <a:t>Second level</a:t>
            </a:r>
          </a:p>
          <a:p>
            <a:pPr lvl="2"/>
            <a:r>
              <a:rPr lang="en-GB" noProof="0"/>
              <a:t>Third level</a:t>
            </a:r>
          </a:p>
          <a:p>
            <a:pPr lvl="3"/>
            <a:r>
              <a:rPr lang="en-GB" noProof="0"/>
              <a:t>Fourth level</a:t>
            </a:r>
          </a:p>
          <a:p>
            <a:pPr lvl="4"/>
            <a:r>
              <a:rPr lang="en-GB" noProof="0"/>
              <a:t>Fifth level</a:t>
            </a:r>
            <a:endParaRPr lang="en-US" noProof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504089C-31AF-CF47-4616-720013D10BCA}"/>
              </a:ext>
            </a:extLst>
          </p:cNvPr>
          <p:cNvSpPr>
            <a:spLocks noGrp="1"/>
          </p:cNvSpPr>
          <p:nvPr>
            <p:ph type="ftr" sz="quarter" idx="4"/>
          </p:nvPr>
        </p:nvSpPr>
        <p:spPr>
          <a:xfrm>
            <a:off x="0" y="9061450"/>
            <a:ext cx="2974975" cy="477838"/>
          </a:xfrm>
          <a:prstGeom prst="rect">
            <a:avLst/>
          </a:prstGeom>
        </p:spPr>
        <p:txBody>
          <a:bodyPr vert="horz" lIns="93744" tIns="46872" rIns="93744" bIns="46872" rtlCol="0" anchor="b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A8EEFCF-B940-8E42-4B3F-807760146E8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xfrm>
            <a:off x="3889375" y="9061450"/>
            <a:ext cx="2974975" cy="477838"/>
          </a:xfrm>
          <a:prstGeom prst="rect">
            <a:avLst/>
          </a:prstGeom>
        </p:spPr>
        <p:txBody>
          <a:bodyPr vert="horz" lIns="93744" tIns="46872" rIns="93744" bIns="46872" rtlCol="0" anchor="b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70F120B5-B190-4025-A972-2189D9E414A0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defTabSz="4572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Slide Image Placeholder 1">
            <a:extLst>
              <a:ext uri="{FF2B5EF4-FFF2-40B4-BE49-F238E27FC236}">
                <a16:creationId xmlns:a16="http://schemas.microsoft.com/office/drawing/2014/main" id="{0BFD9659-F01F-3546-36EE-A68C7F9DE503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7171" name="Notes Placeholder 2">
            <a:extLst>
              <a:ext uri="{FF2B5EF4-FFF2-40B4-BE49-F238E27FC236}">
                <a16:creationId xmlns:a16="http://schemas.microsoft.com/office/drawing/2014/main" id="{515E5EC3-1B33-0051-F734-415360F04E6D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/>
          </a:p>
        </p:txBody>
      </p:sp>
      <p:sp>
        <p:nvSpPr>
          <p:cNvPr id="7172" name="Slide Number Placeholder 3">
            <a:extLst>
              <a:ext uri="{FF2B5EF4-FFF2-40B4-BE49-F238E27FC236}">
                <a16:creationId xmlns:a16="http://schemas.microsoft.com/office/drawing/2014/main" id="{5A264702-D5B0-69B6-2258-D934382B2993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Myriad Pro"/>
              </a:defRPr>
            </a:lvl1pPr>
            <a:lvl2pPr marL="742950" indent="-285750">
              <a:defRPr>
                <a:solidFill>
                  <a:schemeClr val="tx1"/>
                </a:solidFill>
                <a:latin typeface="Myriad Pro"/>
              </a:defRPr>
            </a:lvl2pPr>
            <a:lvl3pPr marL="1143000" indent="-228600">
              <a:defRPr>
                <a:solidFill>
                  <a:schemeClr val="tx1"/>
                </a:solidFill>
                <a:latin typeface="Myriad Pro"/>
              </a:defRPr>
            </a:lvl3pPr>
            <a:lvl4pPr marL="1600200" indent="-228600">
              <a:defRPr>
                <a:solidFill>
                  <a:schemeClr val="tx1"/>
                </a:solidFill>
                <a:latin typeface="Myriad Pro"/>
              </a:defRPr>
            </a:lvl4pPr>
            <a:lvl5pPr marL="2057400" indent="-228600">
              <a:defRPr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00439F08-D749-4082-8EA2-4946AE33A8BA}" type="slidenum">
              <a:rPr lang="en-US" altLang="en-US" smtClean="0">
                <a:latin typeface="Calibri" panose="020F050202020403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en-US" altLang="en-US">
              <a:latin typeface="Calibri" panose="020F0502020204030204" pitchFamily="34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Slide Image Placeholder 1">
            <a:extLst>
              <a:ext uri="{FF2B5EF4-FFF2-40B4-BE49-F238E27FC236}">
                <a16:creationId xmlns:a16="http://schemas.microsoft.com/office/drawing/2014/main" id="{00A03550-ADC0-CE75-6B1A-F47686140561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0243" name="Notes Placeholder 2">
            <a:extLst>
              <a:ext uri="{FF2B5EF4-FFF2-40B4-BE49-F238E27FC236}">
                <a16:creationId xmlns:a16="http://schemas.microsoft.com/office/drawing/2014/main" id="{A68115DF-FA57-351D-2C76-6CD55B89B6BC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/>
          </a:p>
        </p:txBody>
      </p:sp>
      <p:sp>
        <p:nvSpPr>
          <p:cNvPr id="10244" name="Slide Number Placeholder 3">
            <a:extLst>
              <a:ext uri="{FF2B5EF4-FFF2-40B4-BE49-F238E27FC236}">
                <a16:creationId xmlns:a16="http://schemas.microsoft.com/office/drawing/2014/main" id="{23B18C1F-23CE-1111-B6E8-00CCBED91E8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Myriad Pro"/>
              </a:defRPr>
            </a:lvl1pPr>
            <a:lvl2pPr marL="742950" indent="-285750">
              <a:defRPr>
                <a:solidFill>
                  <a:schemeClr val="tx1"/>
                </a:solidFill>
                <a:latin typeface="Myriad Pro"/>
              </a:defRPr>
            </a:lvl2pPr>
            <a:lvl3pPr marL="1143000" indent="-228600">
              <a:defRPr>
                <a:solidFill>
                  <a:schemeClr val="tx1"/>
                </a:solidFill>
                <a:latin typeface="Myriad Pro"/>
              </a:defRPr>
            </a:lvl3pPr>
            <a:lvl4pPr marL="1600200" indent="-228600">
              <a:defRPr>
                <a:solidFill>
                  <a:schemeClr val="tx1"/>
                </a:solidFill>
                <a:latin typeface="Myriad Pro"/>
              </a:defRPr>
            </a:lvl4pPr>
            <a:lvl5pPr marL="2057400" indent="-228600">
              <a:defRPr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329E9593-672A-4222-AC9A-FED48F7F73D9}" type="slidenum">
              <a:rPr lang="en-US" altLang="en-US" smtClean="0">
                <a:latin typeface="Calibri" panose="020F050202020403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3</a:t>
            </a:fld>
            <a:endParaRPr lang="en-US" altLang="en-US">
              <a:latin typeface="Calibri" panose="020F0502020204030204" pitchFamily="34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8D52202-0FF5-59BE-7B76-152D26A17E6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FB22127-2233-4167-B566-EA3D1543B243}" type="datetimeFigureOut">
              <a:rPr lang="en-GB"/>
              <a:pPr>
                <a:defRPr/>
              </a:pPr>
              <a:t>10/04/2026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0A2735C-2B31-3EBC-7C93-65FD39E1AD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CD6E79D-D0C9-E4F0-691A-63448950CF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74CBF5B-2BFE-4402-B4A2-F606CDE92963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54043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E115BEB-B7C5-E050-3768-18A487FC9B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667CA29-19D4-432F-BC3A-76DC5D41EE4E}" type="datetimeFigureOut">
              <a:rPr lang="en-GB"/>
              <a:pPr>
                <a:defRPr/>
              </a:pPr>
              <a:t>10/04/2026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F72529-1A84-0E9F-2B34-DB6DB82015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2ADC408-3FE8-66A7-7CB3-56C25DABA7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60A4E1E-48C9-4632-95FD-35A32EE6DEA1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621379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DB11A04-CD55-B906-1B3A-74EC4D2B29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A70EFA-6BA5-447C-AA58-28DD72BB77EE}" type="datetimeFigureOut">
              <a:rPr lang="en-GB"/>
              <a:pPr>
                <a:defRPr/>
              </a:pPr>
              <a:t>10/04/2026</a:t>
            </a:fld>
            <a:endParaRPr lang="en-GB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6676BAEB-DFB0-629C-AEF4-49367554DBB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700A666-D6F8-42E3-AF4D-73136A9C573B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49635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C55B91E1-C39E-E53B-6FB6-16954E733B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8A1732C-7C80-41DE-ACC6-4334518FCD6F}" type="datetimeFigureOut">
              <a:rPr lang="en-GB"/>
              <a:pPr>
                <a:defRPr/>
              </a:pPr>
              <a:t>10/04/2026</a:t>
            </a:fld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59FE7FC-61C1-0BDC-4F90-EC8A3C1998FB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BC492AC-00E2-49A2-BC5D-F46D308D5A1C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759373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6322062D-BB2B-42DF-D616-0D68F9C069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9ED0265-E183-4F2C-A0E6-1CD100FC9D63}" type="datetimeFigureOut">
              <a:rPr lang="en-GB"/>
              <a:pPr>
                <a:defRPr/>
              </a:pPr>
              <a:t>10/04/2026</a:t>
            </a:fld>
            <a:endParaRPr lang="en-GB" dirty="0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45C6E21C-04A1-B523-3D4B-A0A4C99123A2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859805-6AB9-42CD-A3DE-C749661E69B1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1548133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E7980C2B-A1D1-4CFF-2A47-7EF43B4AF1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A80EBF4-52FA-4138-BE5D-5DCE7F9BC01D}" type="datetimeFigureOut">
              <a:rPr lang="en-GB"/>
              <a:pPr>
                <a:defRPr/>
              </a:pPr>
              <a:t>10/04/2026</a:t>
            </a:fld>
            <a:endParaRPr lang="en-GB" dirty="0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5EEDB58D-A222-34DA-5F38-B949EB610197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86066F6-A9BA-47B1-8EDA-0B1C521F0EAC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0720906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D102CA52-9FA6-08AA-408A-03A4BC4CAF5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0E69143-A230-480E-A5A2-28F4110A6DD3}" type="datetimeFigureOut">
              <a:rPr lang="en-GB"/>
              <a:pPr>
                <a:defRPr/>
              </a:pPr>
              <a:t>10/04/2026</a:t>
            </a:fld>
            <a:endParaRPr lang="en-GB" dirty="0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39E10A02-4EB4-FDD8-C62E-73988C70E93E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CC7B70F-26F8-4D37-B8AC-A88B1549474C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7052457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DD299A59-8BA2-C087-FEB3-12E97CAD180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6178F32-00D2-4ADA-B417-2D2D8028755F}" type="datetimeFigureOut">
              <a:rPr lang="en-GB"/>
              <a:pPr>
                <a:defRPr/>
              </a:pPr>
              <a:t>10/04/2026</a:t>
            </a:fld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1C2D642-6D59-099E-6139-613158080E9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2D42412-0030-4640-BD8D-E7F69E1F1CDD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2815606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B019B7E2-9FB8-B21B-B111-D1E35785DB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6FBD1DC-B2A8-4787-98D7-2E08A019E3B7}" type="datetimeFigureOut">
              <a:rPr lang="en-GB"/>
              <a:pPr>
                <a:defRPr/>
              </a:pPr>
              <a:t>10/04/2026</a:t>
            </a:fld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CE43DDC-6221-DF90-8861-C881B014A6B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B76DEA9-96C6-43C0-BEF1-4229E2B75536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1673705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847E992-E153-7E60-6A9E-5E273C5C665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37F4261-5575-4501-A14B-EE0BD9FD0ED6}" type="datetimeFigureOut">
              <a:rPr lang="en-GB"/>
              <a:pPr>
                <a:defRPr/>
              </a:pPr>
              <a:t>10/04/2026</a:t>
            </a:fld>
            <a:endParaRPr lang="en-GB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BB1C9929-7C41-7D15-7CCF-B853FB34FB54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8DE819A-9624-4818-A277-86EF528BD8BF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6210017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5BB6A0A-7120-CE2C-4A49-86F73D984D5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2E1E87D-8EA1-44DE-9248-F7D50B3B967A}" type="datetimeFigureOut">
              <a:rPr lang="en-GB"/>
              <a:pPr>
                <a:defRPr/>
              </a:pPr>
              <a:t>10/04/2026</a:t>
            </a:fld>
            <a:endParaRPr lang="en-GB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D8B37DBF-9F39-B0B6-1C55-79C54CAC7D2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C5C1B6-9647-4699-AE24-6AE074765C22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7766498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9FC72926-D131-EC08-64DC-BBD8E80657C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E1018512-5F67-7788-0763-5135993E0B66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69B1EB8-4821-6078-7B1D-49393F562BC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3431B030-36B3-4DF4-A4D9-2796F198C3D6}" type="datetimeFigureOut">
              <a:rPr lang="en-GB"/>
              <a:pPr>
                <a:defRPr/>
              </a:pPr>
              <a:t>10/04/2026</a:t>
            </a:fld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D5C3A4D-DDFE-6CBA-C534-84ADA340BE0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AB871C6A-8E31-4075-84C4-6074E927721A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10" r:id="rId1"/>
    <p:sldLayoutId id="2147483711" r:id="rId2"/>
    <p:sldLayoutId id="2147483701" r:id="rId3"/>
    <p:sldLayoutId id="2147483702" r:id="rId4"/>
    <p:sldLayoutId id="2147483703" r:id="rId5"/>
    <p:sldLayoutId id="2147483704" r:id="rId6"/>
    <p:sldLayoutId id="2147483705" r:id="rId7"/>
    <p:sldLayoutId id="2147483706" r:id="rId8"/>
    <p:sldLayoutId id="2147483707" r:id="rId9"/>
    <p:sldLayoutId id="2147483708" r:id="rId10"/>
    <p:sldLayoutId id="214748370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s://doi.org/10.1007/s10606-025-09526-0" TargetMode="External"/><Relationship Id="rId3" Type="http://schemas.openxmlformats.org/officeDocument/2006/relationships/hyperlink" Target="https://doi.org/10.1136/bmjhci-2021-100540" TargetMode="External"/><Relationship Id="rId7" Type="http://schemas.openxmlformats.org/officeDocument/2006/relationships/hyperlink" Target="https://doi.org/10.1093/ijpp/riad074.023" TargetMode="External"/><Relationship Id="rId2" Type="http://schemas.openxmlformats.org/officeDocument/2006/relationships/hyperlink" Target="https://doi.org/10.1177/2516043520975661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doi.org/10.1136/ejhpharm-2020-002364" TargetMode="External"/><Relationship Id="rId5" Type="http://schemas.openxmlformats.org/officeDocument/2006/relationships/hyperlink" Target="https://doi.org/10.1371/journal.pone.0331294" TargetMode="External"/><Relationship Id="rId4" Type="http://schemas.openxmlformats.org/officeDocument/2006/relationships/hyperlink" Target="https://doi.org/10.3926/jiem.201" TargetMode="External"/><Relationship Id="rId9" Type="http://schemas.openxmlformats.org/officeDocument/2006/relationships/hyperlink" Target="https://doi.org/10.1093/ajhp/zxaf143" TargetMode="Externa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s://doi.org/10.1186/s40545-020-00279-3" TargetMode="External"/><Relationship Id="rId3" Type="http://schemas.openxmlformats.org/officeDocument/2006/relationships/hyperlink" Target="https://doi.org/10.52711/2231-5659.2025.00022" TargetMode="External"/><Relationship Id="rId7" Type="http://schemas.openxmlformats.org/officeDocument/2006/relationships/hyperlink" Target="https://doi.org/10.1093/ijpp/riaf093.090" TargetMode="External"/><Relationship Id="rId2" Type="http://schemas.openxmlformats.org/officeDocument/2006/relationships/hyperlink" Target="https://doi.org/10.1504/IJEH.2023.128599" TargetMode="External"/><Relationship Id="rId1" Type="http://schemas.openxmlformats.org/officeDocument/2006/relationships/slideLayout" Target="../slideLayouts/slideLayout6.xml"/><Relationship Id="rId6" Type="http://schemas.openxmlformats.org/officeDocument/2006/relationships/hyperlink" Target="https://doi.org/10.1186/s12913-019-4146-6" TargetMode="External"/><Relationship Id="rId5" Type="http://schemas.openxmlformats.org/officeDocument/2006/relationships/hyperlink" Target="https://doi.org/10.3233/SHTI251505" TargetMode="External"/><Relationship Id="rId4" Type="http://schemas.openxmlformats.org/officeDocument/2006/relationships/hyperlink" Target="https://doi.org/10.1136/bmjopen-2014-005302" TargetMode="Externa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1093/ijpp/riab015.062" TargetMode="External"/><Relationship Id="rId2" Type="http://schemas.openxmlformats.org/officeDocument/2006/relationships/hyperlink" Target="https://doi.org/10.1177/1751143716662664" TargetMode="External"/><Relationship Id="rId1" Type="http://schemas.openxmlformats.org/officeDocument/2006/relationships/slideLayout" Target="../slideLayouts/slideLayout6.xml"/><Relationship Id="rId6" Type="http://schemas.openxmlformats.org/officeDocument/2006/relationships/hyperlink" Target="https://doi.org/10.2196/17015" TargetMode="External"/><Relationship Id="rId5" Type="http://schemas.openxmlformats.org/officeDocument/2006/relationships/hyperlink" Target="https://doi.org/10.12998/wjcc.v8.i11.2266" TargetMode="External"/><Relationship Id="rId4" Type="http://schemas.openxmlformats.org/officeDocument/2006/relationships/hyperlink" Target="https://doi.org/10.3390/ijerph20031879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A49982A9-CE47-1E47-97BD-9B13A2859BB7}"/>
              </a:ext>
            </a:extLst>
          </p:cNvPr>
          <p:cNvSpPr/>
          <p:nvPr/>
        </p:nvSpPr>
        <p:spPr>
          <a:xfrm>
            <a:off x="755650" y="3429000"/>
            <a:ext cx="7561263" cy="230346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C3F2210-742F-1078-AB73-7A2F256B94E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39552" y="1304925"/>
            <a:ext cx="8353425" cy="4248150"/>
          </a:xfrm>
        </p:spPr>
        <p:txBody>
          <a:bodyPr rtlCol="0">
            <a:normAutofit fontScale="90000"/>
          </a:bodyPr>
          <a:lstStyle/>
          <a:p>
            <a:pPr algn="l" eaLnBrk="1" fontAlgn="auto" hangingPunct="1">
              <a:spcAft>
                <a:spcPts val="0"/>
              </a:spcAft>
              <a:defRPr/>
            </a:pPr>
            <a:r>
              <a:rPr lang="en-GB" sz="40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Digital Transformation in the Health and Care Professions (BMHP6026)</a:t>
            </a:r>
            <a:br>
              <a:rPr lang="en-GB" sz="32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r>
              <a:rPr lang="en-GB" sz="32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Component 2 Assessment </a:t>
            </a:r>
            <a:br>
              <a:rPr lang="en-GB" sz="32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br>
              <a:rPr lang="en-GB" sz="32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r>
              <a:rPr lang="en-GB" sz="32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Student name: Osman  Kamara</a:t>
            </a:r>
            <a:br>
              <a:rPr lang="en-GB" sz="32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r>
              <a:rPr lang="en-GB" sz="32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Student ID: 2324742</a:t>
            </a:r>
            <a:br>
              <a:rPr lang="en-GB" sz="32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r>
              <a:rPr lang="en-GB" sz="32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Lecturer’s name: Laila Surani</a:t>
            </a:r>
            <a:endParaRPr lang="en-GB" altLang="en-US" sz="2200" dirty="0">
              <a:solidFill>
                <a:schemeClr val="accent2">
                  <a:lumMod val="20000"/>
                  <a:lumOff val="80000"/>
                </a:schemeClr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itle 1">
            <a:extLst>
              <a:ext uri="{FF2B5EF4-FFF2-40B4-BE49-F238E27FC236}">
                <a16:creationId xmlns:a16="http://schemas.microsoft.com/office/drawing/2014/main" id="{CF35BB34-1266-6634-405C-931B88FFB7E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b="1"/>
              <a:t>Use of AI Acknowledgement</a:t>
            </a:r>
          </a:p>
        </p:txBody>
      </p:sp>
      <p:sp>
        <p:nvSpPr>
          <p:cNvPr id="8195" name="Content Placeholder 2">
            <a:extLst>
              <a:ext uri="{FF2B5EF4-FFF2-40B4-BE49-F238E27FC236}">
                <a16:creationId xmlns:a16="http://schemas.microsoft.com/office/drawing/2014/main" id="{EB2785FC-2425-098D-3F05-245FFD2D31CC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I confirm that I have not used any AI tools in the research and creation of this assignment. I confirm that I have not presented any AI generated materials as my own work. I confirm I have copies of my drafts, notes, and other resources I used, which I may be asked to provide in evidence.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itle 1">
            <a:extLst>
              <a:ext uri="{FF2B5EF4-FFF2-40B4-BE49-F238E27FC236}">
                <a16:creationId xmlns:a16="http://schemas.microsoft.com/office/drawing/2014/main" id="{67265961-F19B-BF60-FA7A-06C25980587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b="1" dirty="0"/>
              <a:t>Introduction</a:t>
            </a:r>
            <a:br>
              <a:rPr lang="en-GB" altLang="en-US" b="1" dirty="0"/>
            </a:br>
            <a:endParaRPr lang="en-GB" altLang="en-US" b="1" dirty="0"/>
          </a:p>
        </p:txBody>
      </p:sp>
      <p:sp>
        <p:nvSpPr>
          <p:cNvPr id="9219" name="Content Placeholder 2">
            <a:extLst>
              <a:ext uri="{FF2B5EF4-FFF2-40B4-BE49-F238E27FC236}">
                <a16:creationId xmlns:a16="http://schemas.microsoft.com/office/drawing/2014/main" id="{F4400BAB-72EC-697D-0678-AA235023F75C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457200" y="1268413"/>
            <a:ext cx="8507413" cy="4248150"/>
          </a:xfrm>
        </p:spPr>
        <p:txBody>
          <a:bodyPr/>
          <a:lstStyle/>
          <a:p>
            <a:pPr eaLnBrk="1" hangingPunct="1"/>
            <a:r>
              <a:rPr lang="en-GB" altLang="en-US" sz="1600" dirty="0">
                <a:latin typeface="Arial" panose="020B0604020202020204" pitchFamily="34" charset="0"/>
                <a:cs typeface="Arial" panose="020B0604020202020204" pitchFamily="34" charset="0"/>
              </a:rPr>
              <a:t>Medication management systems in the UK: In the United Kingdom, medication management systems have developed to improve safety and cost-effectiveness within hospital pharmacy environments. ( Fonseca, et al. 2023)</a:t>
            </a:r>
          </a:p>
          <a:p>
            <a:pPr eaLnBrk="1" hangingPunct="1"/>
            <a:endParaRPr lang="en-GB" alt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/>
            <a:r>
              <a:rPr lang="en-GB" altLang="en-US" sz="1600" dirty="0">
                <a:latin typeface="Arial" panose="020B0604020202020204" pitchFamily="34" charset="0"/>
                <a:cs typeface="Arial" panose="020B0604020202020204" pitchFamily="34" charset="0"/>
              </a:rPr>
              <a:t>The implementation of these systems seems to have occurred gradually over the past few decades ( Fonseca, et al. 2023).</a:t>
            </a:r>
          </a:p>
          <a:p>
            <a:pPr eaLnBrk="1" hangingPunct="1"/>
            <a:endParaRPr lang="en-GB" alt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/>
            <a:endParaRPr lang="en-GB" alt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/>
            <a:endParaRPr lang="en-GB" alt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/>
            <a:endParaRPr lang="en-GB" alt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/>
            <a:endParaRPr lang="en-GB" alt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/>
            <a:endParaRPr lang="en-GB" alt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/>
            <a:endParaRPr lang="en-GB" alt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/>
            <a:endParaRPr lang="en-GB" alt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/>
            <a:endParaRPr lang="en-GB" alt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/>
            <a:endParaRPr lang="en-GB" alt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/>
            <a:endParaRPr lang="en-GB" alt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/>
            <a:endParaRPr lang="en-GB" alt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/>
            <a:endParaRPr lang="en-GB" alt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/>
            <a:endParaRPr lang="en-GB" alt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/>
            <a:endParaRPr lang="en-GB" alt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/>
            <a:endParaRPr lang="en-GB" alt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/>
            <a:endParaRPr lang="en-GB" alt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/>
            <a:endParaRPr lang="en-GB" alt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/>
            <a:endParaRPr lang="en-GB" alt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/>
            <a:endParaRPr lang="en-GB" alt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" name="AutoShape 2" descr="One-stop dispensing has had its day — time to embrace technology - The  Pharmaceutical Journal">
            <a:extLst>
              <a:ext uri="{FF2B5EF4-FFF2-40B4-BE49-F238E27FC236}">
                <a16:creationId xmlns:a16="http://schemas.microsoft.com/office/drawing/2014/main" id="{A7C908A1-8938-5C19-8489-E7B3CD31F041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4419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9AFA9D1-2F0A-8709-A9DF-C2C4BCC77C8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79712" y="3068960"/>
            <a:ext cx="4064368" cy="2447603"/>
          </a:xfrm>
          <a:prstGeom prst="rect">
            <a:avLst/>
          </a:prstGeo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Title 1">
            <a:extLst>
              <a:ext uri="{FF2B5EF4-FFF2-40B4-BE49-F238E27FC236}">
                <a16:creationId xmlns:a16="http://schemas.microsoft.com/office/drawing/2014/main" id="{566D1014-D753-5D18-0F6A-73E22A7BCE5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normAutofit/>
          </a:bodyPr>
          <a:lstStyle/>
          <a:p>
            <a:r>
              <a:rPr lang="en-GB" altLang="en-US" b="1" dirty="0"/>
              <a:t>Impact on Workforce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3A7FAC-2649-5EFA-1FE8-86E21D33D09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57200" y="1600201"/>
            <a:ext cx="4038600" cy="398904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/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altLang="en-US" sz="1200" dirty="0">
                <a:latin typeface="Arial" panose="020B0604020202020204" pitchFamily="34" charset="0"/>
                <a:cs typeface="Arial" panose="020B0604020202020204" pitchFamily="34" charset="0"/>
              </a:rPr>
              <a:t>Positive impact on workforce in the UK: Medication management systems have been </a:t>
            </a:r>
            <a:r>
              <a:rPr lang="en-US" alt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recognised</a:t>
            </a:r>
            <a:r>
              <a:rPr lang="en-US" alt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for their  numerous beneficial effects on the healthcare workforce in the UK, especially in enhancing patient safety and addressing workload ( Astier, et al 2020).</a:t>
            </a:r>
          </a:p>
          <a:p>
            <a:pPr>
              <a:lnSpc>
                <a:spcPct val="90000"/>
              </a:lnSpc>
            </a:pPr>
            <a:r>
              <a:rPr lang="en-US" altLang="en-US" sz="1200" dirty="0">
                <a:latin typeface="Arial" panose="020B0604020202020204" pitchFamily="34" charset="0"/>
                <a:cs typeface="Arial" panose="020B0604020202020204" pitchFamily="34" charset="0"/>
              </a:rPr>
              <a:t>It can enhance workforce efficiency and patient safety ( Seston, et. al 2019)</a:t>
            </a:r>
          </a:p>
          <a:p>
            <a:pPr>
              <a:lnSpc>
                <a:spcPct val="90000"/>
              </a:lnSpc>
            </a:pPr>
            <a:endParaRPr lang="en-US" alt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r>
              <a:rPr lang="en-US" altLang="en-US" sz="1200" dirty="0">
                <a:latin typeface="Arial" panose="020B0604020202020204" pitchFamily="34" charset="0"/>
                <a:cs typeface="Arial" panose="020B0604020202020204" pitchFamily="34" charset="0"/>
              </a:rPr>
              <a:t>Negative impact on workforce in the UK: Medication management systems in the UK, especially within NHS field hospitals and their medication administration procedures, have been linked to specific challenges related to workforce ( de Val, et al 2021)</a:t>
            </a:r>
          </a:p>
          <a:p>
            <a:pPr>
              <a:lnSpc>
                <a:spcPct val="90000"/>
              </a:lnSpc>
            </a:pPr>
            <a:r>
              <a:rPr lang="en-US" altLang="en-US" sz="1200" dirty="0">
                <a:latin typeface="Arial" panose="020B0604020202020204" pitchFamily="34" charset="0"/>
                <a:cs typeface="Arial" panose="020B0604020202020204" pitchFamily="34" charset="0"/>
              </a:rPr>
              <a:t>A study highlights the complex and continuous nature of repair work associated with electronic management in hospitals ( Hertzum, et al. 2025).</a:t>
            </a:r>
          </a:p>
          <a:p>
            <a:pPr>
              <a:lnSpc>
                <a:spcPct val="90000"/>
              </a:lnSpc>
            </a:pPr>
            <a:endParaRPr lang="en-US" alt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endParaRPr lang="en-US" altLang="en-US" sz="1300" dirty="0"/>
          </a:p>
        </p:txBody>
      </p:sp>
      <p:pic>
        <p:nvPicPr>
          <p:cNvPr id="4" name="Picture 2" descr="Assessing medication self-management in older people at hospital-to-home  transition: A systematic review of measures and tools | British Geriatrics  Society">
            <a:extLst>
              <a:ext uri="{FF2B5EF4-FFF2-40B4-BE49-F238E27FC236}">
                <a16:creationId xmlns:a16="http://schemas.microsoft.com/office/drawing/2014/main" id="{AB37BA37-6E5D-9B92-47C3-7A0CAAB1746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648200" y="2166066"/>
            <a:ext cx="4038600" cy="2857309"/>
          </a:xfrm>
          <a:prstGeom prst="rect">
            <a:avLst/>
          </a:prstGeom>
          <a:solidFill>
            <a:srgbClr val="FFFFFF"/>
          </a:solidFill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itle 1">
            <a:extLst>
              <a:ext uri="{FF2B5EF4-FFF2-40B4-BE49-F238E27FC236}">
                <a16:creationId xmlns:a16="http://schemas.microsoft.com/office/drawing/2014/main" id="{C43DD87D-008C-4FD2-BB04-ECF41A62EA36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wrap="square" anchor="ctr">
            <a:normAutofit/>
          </a:bodyPr>
          <a:lstStyle/>
          <a:p>
            <a:pPr eaLnBrk="1" hangingPunct="1"/>
            <a:r>
              <a:rPr lang="en-GB" altLang="en-US" b="1"/>
              <a:t>Impact on service delivery </a:t>
            </a:r>
          </a:p>
        </p:txBody>
      </p:sp>
      <p:sp>
        <p:nvSpPr>
          <p:cNvPr id="12291" name="Content Placeholder 2">
            <a:extLst>
              <a:ext uri="{FF2B5EF4-FFF2-40B4-BE49-F238E27FC236}">
                <a16:creationId xmlns:a16="http://schemas.microsoft.com/office/drawing/2014/main" id="{B8769712-E4F9-BC0B-2E20-B3B04F4D245A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 wrap="square" anchor="t">
            <a:normAutofit/>
          </a:bodyPr>
          <a:lstStyle/>
          <a:p>
            <a:pPr eaLnBrk="1" hangingPunct="1">
              <a:lnSpc>
                <a:spcPct val="90000"/>
              </a:lnSpc>
            </a:pPr>
            <a:r>
              <a:rPr lang="en-GB" altLang="en-US" sz="1200" dirty="0">
                <a:latin typeface="Arial" panose="020B0604020202020204" pitchFamily="34" charset="0"/>
                <a:cs typeface="Arial" panose="020B0604020202020204" pitchFamily="34" charset="0"/>
              </a:rPr>
              <a:t>Positive impact : Research has explored the effects of medication management systems, especially electronic and online platforms, on service delivery within healthcare environments, including in the UK ( </a:t>
            </a:r>
            <a:r>
              <a:rPr lang="en-GB" alt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Ogamba</a:t>
            </a:r>
            <a:r>
              <a:rPr lang="en-GB" altLang="en-US" sz="1200" dirty="0">
                <a:latin typeface="Arial" panose="020B0604020202020204" pitchFamily="34" charset="0"/>
                <a:cs typeface="Arial" panose="020B0604020202020204" pitchFamily="34" charset="0"/>
              </a:rPr>
              <a:t>, et al 2023)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1200" dirty="0">
                <a:latin typeface="Arial" panose="020B0604020202020204" pitchFamily="34" charset="0"/>
                <a:cs typeface="Arial" panose="020B0604020202020204" pitchFamily="34" charset="0"/>
              </a:rPr>
              <a:t>It has shown positive effects on service delivery ( </a:t>
            </a:r>
            <a:r>
              <a:rPr lang="en-GB" alt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Syafhan</a:t>
            </a:r>
            <a:r>
              <a:rPr lang="en-GB" altLang="en-US" sz="1200" dirty="0">
                <a:latin typeface="Arial" panose="020B0604020202020204" pitchFamily="34" charset="0"/>
                <a:cs typeface="Arial" panose="020B0604020202020204" pitchFamily="34" charset="0"/>
              </a:rPr>
              <a:t>, et al. 2021).</a:t>
            </a:r>
          </a:p>
          <a:p>
            <a:pPr eaLnBrk="1" hangingPunct="1">
              <a:lnSpc>
                <a:spcPct val="90000"/>
              </a:lnSpc>
            </a:pPr>
            <a:endParaRPr lang="en-GB" alt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>
              <a:lnSpc>
                <a:spcPct val="90000"/>
              </a:lnSpc>
            </a:pPr>
            <a:r>
              <a:rPr lang="en-GB" altLang="en-US" sz="1200" dirty="0">
                <a:latin typeface="Arial" panose="020B0604020202020204" pitchFamily="34" charset="0"/>
                <a:cs typeface="Arial" panose="020B0604020202020204" pitchFamily="34" charset="0"/>
              </a:rPr>
              <a:t>Negative impact: Inefficient medication management can adversely affect service delivery ( Behzad, et al 2011).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1200" dirty="0">
                <a:latin typeface="Arial" panose="020B0604020202020204" pitchFamily="34" charset="0"/>
                <a:cs typeface="Arial" panose="020B0604020202020204" pitchFamily="34" charset="0"/>
              </a:rPr>
              <a:t>Patient boarding in emergency departments is characterised by congestion and extended wait times ( Koehl, et al. 2025).</a:t>
            </a:r>
          </a:p>
          <a:p>
            <a:pPr eaLnBrk="1" hangingPunct="1">
              <a:lnSpc>
                <a:spcPct val="90000"/>
              </a:lnSpc>
            </a:pPr>
            <a:endParaRPr lang="en-GB" alt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>
              <a:lnSpc>
                <a:spcPct val="90000"/>
              </a:lnSpc>
            </a:pPr>
            <a:endParaRPr lang="en-GB" altLang="en-US" sz="1500" dirty="0"/>
          </a:p>
        </p:txBody>
      </p:sp>
      <p:pic>
        <p:nvPicPr>
          <p:cNvPr id="3074" name="Picture 2" descr="Medication Management Solutions">
            <a:extLst>
              <a:ext uri="{FF2B5EF4-FFF2-40B4-BE49-F238E27FC236}">
                <a16:creationId xmlns:a16="http://schemas.microsoft.com/office/drawing/2014/main" id="{C3E0E12D-C154-4DDA-BEEB-2D766F4C93C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648200" y="1788427"/>
            <a:ext cx="4038600" cy="3612587"/>
          </a:xfrm>
          <a:prstGeom prst="rect">
            <a:avLst/>
          </a:prstGeom>
          <a:solidFill>
            <a:srgbClr val="FFFFFF"/>
          </a:solidFill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>
            <a:extLst>
              <a:ext uri="{FF2B5EF4-FFF2-40B4-BE49-F238E27FC236}">
                <a16:creationId xmlns:a16="http://schemas.microsoft.com/office/drawing/2014/main" id="{33A5E2A8-B8DB-68A5-1468-DFDAA0E43D4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wrap="square" anchor="ctr">
            <a:normAutofit/>
          </a:bodyPr>
          <a:lstStyle/>
          <a:p>
            <a:pPr eaLnBrk="1" hangingPunct="1"/>
            <a:r>
              <a:rPr lang="en-GB" altLang="en-US" b="1"/>
              <a:t>Impact on patients </a:t>
            </a:r>
          </a:p>
        </p:txBody>
      </p:sp>
      <p:sp>
        <p:nvSpPr>
          <p:cNvPr id="13315" name="Content Placeholder 2">
            <a:extLst>
              <a:ext uri="{FF2B5EF4-FFF2-40B4-BE49-F238E27FC236}">
                <a16:creationId xmlns:a16="http://schemas.microsoft.com/office/drawing/2014/main" id="{6ACF6594-99F5-FA17-2220-BE4E1C4A4F44}"/>
              </a:ext>
            </a:extLst>
          </p:cNvPr>
          <p:cNvSpPr>
            <a:spLocks noGrp="1" noChangeArrowheads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 wrap="square" anchor="t">
            <a:normAutofit/>
          </a:bodyPr>
          <a:lstStyle/>
          <a:p>
            <a:pPr eaLnBrk="1" hangingPunct="1">
              <a:lnSpc>
                <a:spcPct val="90000"/>
              </a:lnSpc>
            </a:pPr>
            <a:r>
              <a:rPr lang="en-GB" altLang="en-US" sz="1200" dirty="0">
                <a:latin typeface="Arial" panose="020B0604020202020204" pitchFamily="34" charset="0"/>
                <a:cs typeface="Arial" panose="020B0604020202020204" pitchFamily="34" charset="0"/>
              </a:rPr>
              <a:t>Positive impact : It has shown to enhance patient outcomes through several methods ( Patel, et al. 2025).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ehealth</a:t>
            </a:r>
            <a:r>
              <a:rPr lang="en-GB" alt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 interventions have been associated with improved medication adherence ( Wong, et al. 2020).</a:t>
            </a:r>
          </a:p>
          <a:p>
            <a:pPr eaLnBrk="1" hangingPunct="1">
              <a:lnSpc>
                <a:spcPct val="90000"/>
              </a:lnSpc>
            </a:pPr>
            <a:endParaRPr lang="en-GB" alt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>
              <a:lnSpc>
                <a:spcPct val="90000"/>
              </a:lnSpc>
            </a:pPr>
            <a:r>
              <a:rPr lang="en-GB" altLang="en-US" sz="1200" dirty="0">
                <a:latin typeface="Arial" panose="020B0604020202020204" pitchFamily="34" charset="0"/>
                <a:cs typeface="Arial" panose="020B0604020202020204" pitchFamily="34" charset="0"/>
              </a:rPr>
              <a:t>It aims to enhance safety and efficiency, but they can unintentionally harm patient ( Jost, et al. 2022).</a:t>
            </a:r>
          </a:p>
          <a:p>
            <a:pPr eaLnBrk="1" hangingPunct="1">
              <a:lnSpc>
                <a:spcPct val="90000"/>
              </a:lnSpc>
            </a:pPr>
            <a:endParaRPr lang="en-GB" altLang="en-US" sz="1500" dirty="0"/>
          </a:p>
          <a:p>
            <a:pPr eaLnBrk="1" hangingPunct="1">
              <a:lnSpc>
                <a:spcPct val="90000"/>
              </a:lnSpc>
            </a:pPr>
            <a:endParaRPr lang="en-GB" altLang="en-US" sz="1500" dirty="0"/>
          </a:p>
          <a:p>
            <a:pPr eaLnBrk="1" hangingPunct="1">
              <a:lnSpc>
                <a:spcPct val="90000"/>
              </a:lnSpc>
            </a:pPr>
            <a:endParaRPr lang="en-GB" altLang="en-US" sz="1500" dirty="0"/>
          </a:p>
          <a:p>
            <a:pPr eaLnBrk="1" hangingPunct="1">
              <a:lnSpc>
                <a:spcPct val="90000"/>
              </a:lnSpc>
            </a:pPr>
            <a:endParaRPr lang="en-GB" altLang="en-US" sz="1500" dirty="0"/>
          </a:p>
        </p:txBody>
      </p:sp>
      <p:pic>
        <p:nvPicPr>
          <p:cNvPr id="4098" name="Picture 2" descr="Medication administration guidelines and the benefits of eMAR |  ElectronicMar">
            <a:extLst>
              <a:ext uri="{FF2B5EF4-FFF2-40B4-BE49-F238E27FC236}">
                <a16:creationId xmlns:a16="http://schemas.microsoft.com/office/drawing/2014/main" id="{7A96B2DE-B985-580C-531A-D8305D169D7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648200" y="2585071"/>
            <a:ext cx="4038600" cy="2019300"/>
          </a:xfrm>
          <a:prstGeom prst="rect">
            <a:avLst/>
          </a:prstGeom>
          <a:solidFill>
            <a:srgbClr val="FFFFFF"/>
          </a:solidFill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Title 1">
            <a:extLst>
              <a:ext uri="{FF2B5EF4-FFF2-40B4-BE49-F238E27FC236}">
                <a16:creationId xmlns:a16="http://schemas.microsoft.com/office/drawing/2014/main" id="{EE49F101-A46A-4195-E427-D355134574A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wrap="square" anchor="ctr">
            <a:normAutofit/>
          </a:bodyPr>
          <a:lstStyle/>
          <a:p>
            <a:pPr eaLnBrk="1" hangingPunct="1"/>
            <a:r>
              <a:rPr lang="en-GB" altLang="en-US" b="1"/>
              <a:t>Impact on community </a:t>
            </a:r>
          </a:p>
        </p:txBody>
      </p:sp>
      <p:sp>
        <p:nvSpPr>
          <p:cNvPr id="14339" name="Content Placeholder 2">
            <a:extLst>
              <a:ext uri="{FF2B5EF4-FFF2-40B4-BE49-F238E27FC236}">
                <a16:creationId xmlns:a16="http://schemas.microsoft.com/office/drawing/2014/main" id="{3F6DD651-4638-E548-D01D-F24EA19354C8}"/>
              </a:ext>
            </a:extLst>
          </p:cNvPr>
          <p:cNvSpPr>
            <a:spLocks noGrp="1" noChangeArrowheads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 wrap="square" anchor="t">
            <a:normAutofit/>
          </a:bodyPr>
          <a:lstStyle/>
          <a:p>
            <a:pPr eaLnBrk="1" hangingPunct="1">
              <a:lnSpc>
                <a:spcPct val="90000"/>
              </a:lnSpc>
            </a:pPr>
            <a:r>
              <a:rPr lang="en-GB" altLang="en-US" sz="1200" dirty="0">
                <a:latin typeface="Arial" panose="020B0604020202020204" pitchFamily="34" charset="0"/>
                <a:cs typeface="Arial" panose="020B0604020202020204" pitchFamily="34" charset="0"/>
              </a:rPr>
              <a:t>Positive impact: Medication management systems, especially those that utilise digital and electronic health technologies ( </a:t>
            </a:r>
            <a:r>
              <a:rPr lang="en-GB" alt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Wechkunanukul</a:t>
            </a:r>
            <a:r>
              <a:rPr lang="en-GB" altLang="en-US" sz="1200" dirty="0">
                <a:latin typeface="Arial" panose="020B0604020202020204" pitchFamily="34" charset="0"/>
                <a:cs typeface="Arial" panose="020B0604020202020204" pitchFamily="34" charset="0"/>
              </a:rPr>
              <a:t>, et al. 2020).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1200" dirty="0">
                <a:latin typeface="Arial" panose="020B0604020202020204" pitchFamily="34" charset="0"/>
                <a:cs typeface="Arial" panose="020B0604020202020204" pitchFamily="34" charset="0"/>
              </a:rPr>
              <a:t>In the field of prescription safety and medication management ( Bates, et al 2022).</a:t>
            </a:r>
          </a:p>
          <a:p>
            <a:pPr eaLnBrk="1" hangingPunct="1">
              <a:lnSpc>
                <a:spcPct val="90000"/>
              </a:lnSpc>
            </a:pPr>
            <a:endParaRPr lang="en-GB" alt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>
              <a:lnSpc>
                <a:spcPct val="90000"/>
              </a:lnSpc>
            </a:pPr>
            <a:endParaRPr lang="en-GB" alt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>
              <a:lnSpc>
                <a:spcPct val="90000"/>
              </a:lnSpc>
            </a:pPr>
            <a:r>
              <a:rPr lang="en-GB" altLang="en-US" sz="1200" dirty="0">
                <a:latin typeface="Arial" panose="020B0604020202020204" pitchFamily="34" charset="0"/>
                <a:cs typeface="Arial" panose="020B0604020202020204" pitchFamily="34" charset="0"/>
              </a:rPr>
              <a:t>Negative impact: Medication management systems in community settings across the UK ( Rogers, et al. 2014).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1200" dirty="0">
                <a:latin typeface="Arial" panose="020B0604020202020204" pitchFamily="34" charset="0"/>
                <a:cs typeface="Arial" panose="020B0604020202020204" pitchFamily="34" charset="0"/>
              </a:rPr>
              <a:t>In end-of-life care ( Okamoto, et al. 2025).</a:t>
            </a:r>
          </a:p>
          <a:p>
            <a:pPr eaLnBrk="1" hangingPunct="1">
              <a:lnSpc>
                <a:spcPct val="90000"/>
              </a:lnSpc>
            </a:pPr>
            <a:endParaRPr lang="en-GB" alt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>
              <a:lnSpc>
                <a:spcPct val="90000"/>
              </a:lnSpc>
            </a:pPr>
            <a:endParaRPr lang="en-GB" altLang="en-US" sz="1500" dirty="0"/>
          </a:p>
          <a:p>
            <a:pPr eaLnBrk="1" hangingPunct="1">
              <a:lnSpc>
                <a:spcPct val="90000"/>
              </a:lnSpc>
            </a:pPr>
            <a:endParaRPr lang="en-GB" altLang="en-US" sz="1500" dirty="0"/>
          </a:p>
          <a:p>
            <a:pPr eaLnBrk="1" hangingPunct="1">
              <a:lnSpc>
                <a:spcPct val="90000"/>
              </a:lnSpc>
            </a:pPr>
            <a:endParaRPr lang="en-GB" altLang="en-US" sz="1500" dirty="0"/>
          </a:p>
        </p:txBody>
      </p:sp>
      <p:pic>
        <p:nvPicPr>
          <p:cNvPr id="5122" name="Picture 2" descr="Managing Medicines in the Community">
            <a:extLst>
              <a:ext uri="{FF2B5EF4-FFF2-40B4-BE49-F238E27FC236}">
                <a16:creationId xmlns:a16="http://schemas.microsoft.com/office/drawing/2014/main" id="{3300EB99-4D62-BD93-7101-58EDC4C8288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648200" y="2748483"/>
            <a:ext cx="4038600" cy="1692476"/>
          </a:xfrm>
          <a:prstGeom prst="rect">
            <a:avLst/>
          </a:prstGeom>
          <a:solidFill>
            <a:srgbClr val="FFFFFF"/>
          </a:solidFill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Title 1">
            <a:extLst>
              <a:ext uri="{FF2B5EF4-FFF2-40B4-BE49-F238E27FC236}">
                <a16:creationId xmlns:a16="http://schemas.microsoft.com/office/drawing/2014/main" id="{9D299FA6-FBB4-29A6-83EA-BAF312B6928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wrap="square" anchor="ctr">
            <a:normAutofit/>
          </a:bodyPr>
          <a:lstStyle/>
          <a:p>
            <a:pPr eaLnBrk="1" hangingPunct="1"/>
            <a:r>
              <a:rPr lang="en-GB" altLang="en-US" b="1" dirty="0"/>
              <a:t>Challenges of the innovation</a:t>
            </a:r>
          </a:p>
        </p:txBody>
      </p:sp>
      <p:sp>
        <p:nvSpPr>
          <p:cNvPr id="15368" name="Text Placeholder 2">
            <a:extLst>
              <a:ext uri="{FF2B5EF4-FFF2-40B4-BE49-F238E27FC236}">
                <a16:creationId xmlns:a16="http://schemas.microsoft.com/office/drawing/2014/main" id="{08577233-6E94-96CD-5CD5-E627641C37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15363" name="Content Placeholder 2">
            <a:extLst>
              <a:ext uri="{FF2B5EF4-FFF2-40B4-BE49-F238E27FC236}">
                <a16:creationId xmlns:a16="http://schemas.microsoft.com/office/drawing/2014/main" id="{E2A824EB-569B-B6D3-75A4-3E48A3C8C387}"/>
              </a:ext>
            </a:extLst>
          </p:cNvPr>
          <p:cNvSpPr>
            <a:spLocks noGrp="1" noChangeArrowheads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 wrap="square" anchor="t">
            <a:normAutofit/>
          </a:bodyPr>
          <a:lstStyle/>
          <a:p>
            <a:pPr eaLnBrk="1" hangingPunct="1">
              <a:lnSpc>
                <a:spcPct val="90000"/>
              </a:lnSpc>
            </a:pPr>
            <a:r>
              <a:rPr lang="en-GB" altLang="en-US" sz="1200" dirty="0">
                <a:latin typeface="Arial" panose="020B0604020202020204" pitchFamily="34" charset="0"/>
                <a:cs typeface="Arial" panose="020B0604020202020204" pitchFamily="34" charset="0"/>
              </a:rPr>
              <a:t>In the UK, medication management systems encounter various difficulties stemming from the intricate integration of new digital technologies ( Tolley, et al. 2021).</a:t>
            </a:r>
          </a:p>
          <a:p>
            <a:pPr eaLnBrk="1" hangingPunct="1">
              <a:lnSpc>
                <a:spcPct val="90000"/>
              </a:lnSpc>
            </a:pPr>
            <a:endParaRPr lang="en-GB" alt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>
              <a:lnSpc>
                <a:spcPct val="90000"/>
              </a:lnSpc>
            </a:pPr>
            <a:r>
              <a:rPr lang="en-GB" altLang="en-US" sz="1200" dirty="0">
                <a:latin typeface="Arial" panose="020B0604020202020204" pitchFamily="34" charset="0"/>
                <a:cs typeface="Arial" panose="020B0604020202020204" pitchFamily="34" charset="0"/>
              </a:rPr>
              <a:t>Medication mistakes during transitions of care continue to be a significant concern ( </a:t>
            </a:r>
            <a:r>
              <a:rPr lang="en-GB" alt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Vaghasiya</a:t>
            </a:r>
            <a:r>
              <a:rPr lang="en-GB" altLang="en-US" sz="1200" dirty="0">
                <a:latin typeface="Arial" panose="020B0604020202020204" pitchFamily="34" charset="0"/>
                <a:cs typeface="Arial" panose="020B0604020202020204" pitchFamily="34" charset="0"/>
              </a:rPr>
              <a:t>, et al. 2023).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1200" dirty="0">
                <a:latin typeface="Arial" panose="020B0604020202020204" pitchFamily="34" charset="0"/>
                <a:cs typeface="Arial" panose="020B0604020202020204" pitchFamily="34" charset="0"/>
              </a:rPr>
              <a:t>The small group of stakeholders participating in the implementation process ( Tolley, et al. 2021).</a:t>
            </a:r>
          </a:p>
          <a:p>
            <a:pPr eaLnBrk="1" hangingPunct="1">
              <a:lnSpc>
                <a:spcPct val="90000"/>
              </a:lnSpc>
            </a:pPr>
            <a:endParaRPr lang="en-GB" alt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>
              <a:lnSpc>
                <a:spcPct val="90000"/>
              </a:lnSpc>
            </a:pPr>
            <a:endParaRPr lang="en-GB" altLang="en-US" sz="1700" dirty="0"/>
          </a:p>
          <a:p>
            <a:pPr eaLnBrk="1" hangingPunct="1">
              <a:lnSpc>
                <a:spcPct val="90000"/>
              </a:lnSpc>
            </a:pPr>
            <a:endParaRPr lang="en-GB" altLang="en-US" sz="1700" dirty="0"/>
          </a:p>
          <a:p>
            <a:pPr eaLnBrk="1" hangingPunct="1">
              <a:lnSpc>
                <a:spcPct val="90000"/>
              </a:lnSpc>
            </a:pPr>
            <a:endParaRPr lang="en-GB" altLang="en-US" sz="1700" dirty="0"/>
          </a:p>
          <a:p>
            <a:pPr eaLnBrk="1" hangingPunct="1">
              <a:lnSpc>
                <a:spcPct val="90000"/>
              </a:lnSpc>
            </a:pPr>
            <a:endParaRPr lang="en-GB" altLang="en-US" sz="1700" dirty="0"/>
          </a:p>
        </p:txBody>
      </p:sp>
      <p:sp>
        <p:nvSpPr>
          <p:cNvPr id="15370" name="Text Placeholder 4">
            <a:extLst>
              <a:ext uri="{FF2B5EF4-FFF2-40B4-BE49-F238E27FC236}">
                <a16:creationId xmlns:a16="http://schemas.microsoft.com/office/drawing/2014/main" id="{0C58ECD7-1BE2-1F1B-1AC3-171C235CFF8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35A568B-8240-5217-C22E-8098E74DC78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45025" y="2745308"/>
            <a:ext cx="4041775" cy="2273498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Title 1">
            <a:extLst>
              <a:ext uri="{FF2B5EF4-FFF2-40B4-BE49-F238E27FC236}">
                <a16:creationId xmlns:a16="http://schemas.microsoft.com/office/drawing/2014/main" id="{E277DF6D-3370-42E0-BA90-FBADC91D4FB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b="1"/>
              <a:t>Recommendations</a:t>
            </a:r>
          </a:p>
        </p:txBody>
      </p:sp>
      <p:sp>
        <p:nvSpPr>
          <p:cNvPr id="16387" name="Content Placeholder 2">
            <a:extLst>
              <a:ext uri="{FF2B5EF4-FFF2-40B4-BE49-F238E27FC236}">
                <a16:creationId xmlns:a16="http://schemas.microsoft.com/office/drawing/2014/main" id="{3817ED34-7B53-2FA4-804B-BDF7E2CF1BDF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r>
              <a:rPr lang="en-GB" altLang="en-US" sz="1200" dirty="0">
                <a:latin typeface="Arial" panose="020B0604020202020204" pitchFamily="34" charset="0"/>
                <a:cs typeface="Arial" panose="020B0604020202020204" pitchFamily="34" charset="0"/>
              </a:rPr>
              <a:t>Suggestions for medication management systems in the UK highlight the importance of standardisation ( </a:t>
            </a:r>
            <a:r>
              <a:rPr lang="en-GB" alt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Titiesari</a:t>
            </a:r>
            <a:r>
              <a:rPr lang="en-GB" altLang="en-US" sz="1200" dirty="0">
                <a:latin typeface="Arial" panose="020B0604020202020204" pitchFamily="34" charset="0"/>
                <a:cs typeface="Arial" panose="020B0604020202020204" pitchFamily="34" charset="0"/>
              </a:rPr>
              <a:t>, et al. 2017).</a:t>
            </a:r>
          </a:p>
          <a:p>
            <a:r>
              <a:rPr lang="en-GB" altLang="en-US" sz="1200" dirty="0">
                <a:latin typeface="Arial" panose="020B0604020202020204" pitchFamily="34" charset="0"/>
                <a:cs typeface="Arial" panose="020B0604020202020204" pitchFamily="34" charset="0"/>
              </a:rPr>
              <a:t>Recommendations also focus on enhancing the quality and consistency of medication management ( Hill, 2020).</a:t>
            </a:r>
          </a:p>
          <a:p>
            <a:r>
              <a:rPr lang="en-GB" altLang="en-US" sz="1200" dirty="0">
                <a:latin typeface="Arial" panose="020B0604020202020204" pitchFamily="34" charset="0"/>
                <a:cs typeface="Arial" panose="020B0604020202020204" pitchFamily="34" charset="0"/>
              </a:rPr>
              <a:t>In terms of technological advancements, the creation of digital tools for medication reconciliation ( Schofield, et al. 2025).</a:t>
            </a:r>
          </a:p>
          <a:p>
            <a:r>
              <a:rPr lang="en-GB" altLang="en-US" sz="1200" dirty="0">
                <a:latin typeface="Arial" panose="020B0604020202020204" pitchFamily="34" charset="0"/>
                <a:cs typeface="Arial" panose="020B0604020202020204" pitchFamily="34" charset="0"/>
              </a:rPr>
              <a:t>In the case of elderly individuals with intricate medication schedules ( </a:t>
            </a:r>
            <a:r>
              <a:rPr lang="en-GB" alt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Slavavo</a:t>
            </a:r>
            <a:r>
              <a:rPr lang="en-GB" altLang="en-US" sz="1200" dirty="0">
                <a:latin typeface="Arial" panose="020B0604020202020204" pitchFamily="34" charset="0"/>
                <a:cs typeface="Arial" panose="020B0604020202020204" pitchFamily="34" charset="0"/>
              </a:rPr>
              <a:t>-Boneva et al. 2025).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Title 1">
            <a:extLst>
              <a:ext uri="{FF2B5EF4-FFF2-40B4-BE49-F238E27FC236}">
                <a16:creationId xmlns:a16="http://schemas.microsoft.com/office/drawing/2014/main" id="{477F8F59-6D0F-D369-D13B-4721C1B07C9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b="1"/>
              <a:t>Conclusion</a:t>
            </a:r>
          </a:p>
        </p:txBody>
      </p:sp>
      <p:sp>
        <p:nvSpPr>
          <p:cNvPr id="17411" name="Content Placeholder 2">
            <a:extLst>
              <a:ext uri="{FF2B5EF4-FFF2-40B4-BE49-F238E27FC236}">
                <a16:creationId xmlns:a16="http://schemas.microsoft.com/office/drawing/2014/main" id="{187D0754-6E3B-E6F9-58E6-F92FAD916B9C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pPr eaLnBrk="1" hangingPunct="1"/>
            <a:r>
              <a:rPr lang="en-GB" altLang="en-US" sz="1200" dirty="0">
                <a:latin typeface="Arial" panose="020B0604020202020204" pitchFamily="34" charset="0"/>
                <a:cs typeface="Arial" panose="020B0604020202020204" pitchFamily="34" charset="0"/>
              </a:rPr>
              <a:t>Medication management systems in the UK have been investigated in different environments, revealing both opportunities and obstacles related to their implementation and effectiveness ( de Val, et al. 2021).</a:t>
            </a:r>
          </a:p>
          <a:p>
            <a:pPr eaLnBrk="1" hangingPunct="1"/>
            <a:r>
              <a:rPr lang="en-GB" altLang="en-US" sz="1200" dirty="0">
                <a:latin typeface="Arial" panose="020B0604020202020204" pitchFamily="34" charset="0"/>
                <a:cs typeface="Arial" panose="020B0604020202020204" pitchFamily="34" charset="0"/>
              </a:rPr>
              <a:t>Community pharmacists can play a significant role in optimising medication use ( Blease, et al. 2025).</a:t>
            </a:r>
          </a:p>
          <a:p>
            <a:pPr eaLnBrk="1" hangingPunct="1"/>
            <a:r>
              <a:rPr lang="en-GB" altLang="en-US" sz="1200" dirty="0">
                <a:latin typeface="Arial" panose="020B0604020202020204" pitchFamily="34" charset="0"/>
                <a:cs typeface="Arial" panose="020B0604020202020204" pitchFamily="34" charset="0"/>
              </a:rPr>
              <a:t>In care homes, collaborative medication reviews conducted by general practitioners, pharmacists, and care home staff have demonstrated enhancements in the appropriateness of medications ( Desborough, et al.2020). 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Title 1">
            <a:extLst>
              <a:ext uri="{FF2B5EF4-FFF2-40B4-BE49-F238E27FC236}">
                <a16:creationId xmlns:a16="http://schemas.microsoft.com/office/drawing/2014/main" id="{D46E9F4E-6840-D24D-0CFF-7D0A8014C35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</p:txBody>
      </p:sp>
      <p:sp>
        <p:nvSpPr>
          <p:cNvPr id="18435" name="Content Placeholder 2">
            <a:extLst>
              <a:ext uri="{FF2B5EF4-FFF2-40B4-BE49-F238E27FC236}">
                <a16:creationId xmlns:a16="http://schemas.microsoft.com/office/drawing/2014/main" id="{C1F6719A-9335-673E-4CA6-ACC79BFD9BAB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539552" y="1470818"/>
            <a:ext cx="8229600" cy="3916363"/>
          </a:xfrm>
        </p:spPr>
        <p:txBody>
          <a:bodyPr/>
          <a:lstStyle/>
          <a:p>
            <a:pPr eaLnBrk="1" hangingPunct="1"/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/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Astier, A., Carlet, J., Hoppe-Tichy, T., Jacklin, A., Jeanes, A., McManus, S., Pletz, M. W., Seifert, H., &amp; Fitzpatrick, R. (2020). What is the role of technology in improving patient safety? A French, German and UK healthcare professional perspective. </a:t>
            </a:r>
            <a:r>
              <a:rPr lang="en-GB" sz="800" i="1" dirty="0">
                <a:latin typeface="Arial" panose="020B0604020202020204" pitchFamily="34" charset="0"/>
                <a:cs typeface="Arial" panose="020B0604020202020204" pitchFamily="34" charset="0"/>
              </a:rPr>
              <a:t>Journal of Patient Safety and Risk Management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800" i="1" dirty="0">
                <a:latin typeface="Arial" panose="020B0604020202020204" pitchFamily="34" charset="0"/>
                <a:cs typeface="Arial" panose="020B0604020202020204" pitchFamily="34" charset="0"/>
              </a:rPr>
              <a:t>25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(6), 219–224. </a:t>
            </a:r>
            <a:r>
              <a:rPr lang="en-GB" sz="800" u="sng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https://doi.org/10.1177/2516043520975661</a:t>
            </a:r>
            <a:endParaRPr lang="en-GB" sz="800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Bates, D. W., Cheng, H.-Y., Cheung, N., Jew, R., Mir, F., Tamblyn, R., &amp; Li, Y.-C. (2022). ‘Improving smart medication management’: an online expert discussion. </a:t>
            </a:r>
            <a:r>
              <a:rPr lang="en-GB" sz="800" i="1" dirty="0">
                <a:latin typeface="Arial" panose="020B0604020202020204" pitchFamily="34" charset="0"/>
                <a:cs typeface="Arial" panose="020B0604020202020204" pitchFamily="34" charset="0"/>
              </a:rPr>
              <a:t>BMJ Health &amp; Care Informatics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800" i="1" dirty="0">
                <a:latin typeface="Arial" panose="020B0604020202020204" pitchFamily="34" charset="0"/>
                <a:cs typeface="Arial" panose="020B0604020202020204" pitchFamily="34" charset="0"/>
              </a:rPr>
              <a:t>29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(1), e100540. </a:t>
            </a:r>
            <a:r>
              <a:rPr lang="en-GB" sz="800" u="sng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https://doi.org/10.1136/bmjhci-2021-100540</a:t>
            </a:r>
            <a:endParaRPr lang="en-GB" sz="800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800" u="sng" dirty="0">
                <a:latin typeface="Arial" panose="020B0604020202020204" pitchFamily="34" charset="0"/>
                <a:cs typeface="Arial" panose="020B0604020202020204" pitchFamily="34" charset="0"/>
              </a:rPr>
              <a:t>Behzad, B., Moraga, R. J., &amp; Chen, S.-J. (2011). Modelling healthcare internal service supply chains for the analysis of medication delivery errors and amplification effects. Journal of Industrial Engineering and Management, 4(4), 554–576. </a:t>
            </a:r>
            <a:r>
              <a:rPr lang="en-GB" sz="800" u="sng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https://doi.org/10.3926/jiem.201</a:t>
            </a:r>
            <a:endParaRPr lang="en-GB" sz="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§"/>
            </a:pP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…….Blease, J., Bhonsle, Y., Ireson, R.,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Farroha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, A., Westley, G., Cooper, R., &amp; Hind, D. (2025). The role of community pharmacists in medicines optimisation for housebound people: A scoping review. </a:t>
            </a:r>
            <a:r>
              <a:rPr lang="en-GB" sz="800" i="1" dirty="0" err="1">
                <a:latin typeface="Arial" panose="020B0604020202020204" pitchFamily="34" charset="0"/>
                <a:cs typeface="Arial" panose="020B0604020202020204" pitchFamily="34" charset="0"/>
              </a:rPr>
              <a:t>PloS</a:t>
            </a:r>
            <a:r>
              <a:rPr lang="en-GB" sz="800" i="1" dirty="0">
                <a:latin typeface="Arial" panose="020B0604020202020204" pitchFamily="34" charset="0"/>
                <a:cs typeface="Arial" panose="020B0604020202020204" pitchFamily="34" charset="0"/>
              </a:rPr>
              <a:t> One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800" i="1" dirty="0">
                <a:latin typeface="Arial" panose="020B0604020202020204" pitchFamily="34" charset="0"/>
                <a:cs typeface="Arial" panose="020B0604020202020204" pitchFamily="34" charset="0"/>
              </a:rPr>
              <a:t>20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(9), e0331294. 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https://doi.org/10.1371/journal.pone.0331294</a:t>
            </a:r>
            <a:endParaRPr lang="en-GB" sz="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§"/>
            </a:pP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Desborough, J. A., Clark, A., Houghton, J., Sach, T., Shaw, V.,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Kirthisingha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, V., Holland, R. C., &amp; Wright, D. J. (2020). Clinical and cost effectiveness of a multi‐professional medication reviews in care homes (CAREMED). The International Journal of Pharmacy Practice, 28(6), 626–634. https://doi.org/10.1111/ijpp.12656</a:t>
            </a:r>
          </a:p>
          <a:p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 de Val, J., Sohal, G., Sarwar, A., Ahmed, H., Singh, I., &amp; Coleman, J. J. (2021). Investigating the challenges and opportunities for medicines management in an NHS field hospital during the COVID-19 pandemic. </a:t>
            </a:r>
            <a:r>
              <a:rPr lang="en-GB" sz="800" i="1" dirty="0">
                <a:latin typeface="Arial" panose="020B0604020202020204" pitchFamily="34" charset="0"/>
                <a:cs typeface="Arial" panose="020B0604020202020204" pitchFamily="34" charset="0"/>
              </a:rPr>
              <a:t>European Journal of Hospital Pharmacy. Science and Practice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800" i="1" dirty="0">
                <a:latin typeface="Arial" panose="020B0604020202020204" pitchFamily="34" charset="0"/>
                <a:cs typeface="Arial" panose="020B0604020202020204" pitchFamily="34" charset="0"/>
              </a:rPr>
              <a:t>28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(1), 10–15. 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https://doi.org/10.1136/ejhpharm-2020-002364</a:t>
            </a:r>
            <a:endParaRPr lang="en-GB" sz="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Fonseca, B., van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Zuylen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, Z. E., &amp; Franklin, B. D. (2023). Ordering medication for hospital inpatients in England: pharmacy staff decision on the type and duration of supply. </a:t>
            </a:r>
            <a:r>
              <a:rPr lang="en-GB" sz="800" i="1" dirty="0">
                <a:latin typeface="Arial" panose="020B0604020202020204" pitchFamily="34" charset="0"/>
                <a:cs typeface="Arial" panose="020B0604020202020204" pitchFamily="34" charset="0"/>
              </a:rPr>
              <a:t>The International Journal of Pharmacy Practice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800" i="1" dirty="0">
                <a:latin typeface="Arial" panose="020B0604020202020204" pitchFamily="34" charset="0"/>
                <a:cs typeface="Arial" panose="020B0604020202020204" pitchFamily="34" charset="0"/>
              </a:rPr>
              <a:t>31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(Supplement_2), ii19–ii20. 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https://doi.org/10.1093/ijpp/riad074.023</a:t>
            </a:r>
            <a:endParaRPr lang="en-GB" sz="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marR="0" lvl="0" indent="-17145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ts val="8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8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Hertzum, M., Ellingsen, G., &amp; Bjørnstad, C. (2025). Repair Work in Electronic Medication Management: Repair Work in Electronic Medication Management. </a:t>
            </a:r>
            <a:r>
              <a:rPr kumimoji="0" lang="en-GB" sz="800" b="0" i="1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Computer Supported Cooperative Work</a:t>
            </a:r>
            <a:r>
              <a:rPr kumimoji="0" lang="en-GB" sz="8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</a:t>
            </a:r>
            <a:r>
              <a:rPr kumimoji="0" lang="en-GB" sz="800" b="0" i="1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34</a:t>
            </a:r>
            <a:r>
              <a:rPr kumimoji="0" lang="en-GB" sz="8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(3), 949–977. </a:t>
            </a:r>
            <a:r>
              <a:rPr kumimoji="0" lang="en-GB" sz="800" b="0" i="0" u="sng" strike="noStrike" kern="0" cap="none" spc="0" normalizeH="0" baseline="0" noProof="0" dirty="0">
                <a:ln>
                  <a:noFill/>
                </a:ln>
                <a:solidFill>
                  <a:srgbClr val="467886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8"/>
              </a:rPr>
              <a:t>https://doi.org/10.1007/s10606-025-09526-0</a:t>
            </a:r>
            <a:endParaRPr kumimoji="0" lang="en-GB" sz="800" b="0" i="0" u="sng" strike="noStrike" kern="0" cap="none" spc="0" normalizeH="0" baseline="0" noProof="0" dirty="0">
              <a:ln>
                <a:noFill/>
              </a:ln>
              <a:solidFill>
                <a:srgbClr val="467886"/>
              </a:solidFill>
              <a:effectLst/>
              <a:uLnTx/>
              <a:uFillTx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171450" indent="-171450">
              <a:lnSpc>
                <a:spcPct val="150000"/>
              </a:lnSpc>
              <a:spcBef>
                <a:spcPct val="0"/>
              </a:spcBef>
              <a:spcAft>
                <a:spcPts val="800"/>
              </a:spcAft>
              <a:defRPr/>
            </a:pPr>
            <a:r>
              <a:rPr lang="en-GB" sz="800" kern="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Jošt, M., Knez, L., </a:t>
            </a:r>
            <a:r>
              <a:rPr lang="en-GB" sz="800" kern="0" dirty="0" err="1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Mrhar</a:t>
            </a:r>
            <a:r>
              <a:rPr lang="en-GB" sz="800" kern="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A., &amp; Kerec Kos, M. (2022). Adverse drug events during transitions of care: Randomized clinical trial of medication reconciliation at hospital admission. </a:t>
            </a:r>
            <a:r>
              <a:rPr lang="en-GB" sz="800" i="1" kern="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Wiener </a:t>
            </a:r>
            <a:r>
              <a:rPr lang="en-GB" sz="800" i="1" kern="0" dirty="0" err="1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Klinische</a:t>
            </a:r>
            <a:r>
              <a:rPr lang="en-GB" sz="800" i="1" kern="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GB" sz="800" i="1" kern="0" dirty="0" err="1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Wochenschrift</a:t>
            </a:r>
            <a:r>
              <a:rPr lang="en-GB" sz="800" kern="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</a:t>
            </a:r>
            <a:r>
              <a:rPr lang="en-GB" sz="800" i="1" kern="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134</a:t>
            </a:r>
            <a:r>
              <a:rPr lang="en-GB" sz="800" kern="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(3–4), 130–138. </a:t>
            </a:r>
            <a:r>
              <a:rPr lang="en-GB" sz="800" u="sng" kern="0" dirty="0">
                <a:solidFill>
                  <a:srgbClr val="467886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https://doi.org/10.1007/s00508-021-01972-2</a:t>
            </a:r>
          </a:p>
          <a:p>
            <a:pPr marL="171450" indent="-171450">
              <a:lnSpc>
                <a:spcPct val="150000"/>
              </a:lnSpc>
              <a:spcBef>
                <a:spcPct val="0"/>
              </a:spcBef>
              <a:spcAft>
                <a:spcPts val="800"/>
              </a:spcAft>
              <a:defRPr/>
            </a:pPr>
            <a:r>
              <a:rPr lang="en-GB" sz="800" kern="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Koehl, J., McDowell, M., &amp; Fox, H. (2025). Boarding battles: Pharmacist perils in the land of limbo. </a:t>
            </a:r>
            <a:r>
              <a:rPr lang="en-GB" sz="800" i="1" kern="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American Journal of Health-System Pharmacy</a:t>
            </a:r>
            <a:r>
              <a:rPr lang="en-GB" sz="800" kern="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</a:t>
            </a:r>
            <a:r>
              <a:rPr lang="en-GB" sz="800" i="1" kern="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82</a:t>
            </a:r>
            <a:r>
              <a:rPr lang="en-GB" sz="800" kern="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(24), 1377. </a:t>
            </a:r>
            <a:r>
              <a:rPr lang="en-GB" sz="800" u="sng" kern="0" dirty="0">
                <a:solidFill>
                  <a:srgbClr val="467886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9"/>
              </a:rPr>
              <a:t>https://doi.org/10.1093/ajhp/zxaf143</a:t>
            </a:r>
            <a:endParaRPr lang="en-GB" sz="800" u="sng" kern="0" dirty="0">
              <a:solidFill>
                <a:srgbClr val="467886"/>
              </a:solidFill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171450" indent="-171450">
              <a:lnSpc>
                <a:spcPct val="150000"/>
              </a:lnSpc>
              <a:spcBef>
                <a:spcPct val="0"/>
              </a:spcBef>
              <a:spcAft>
                <a:spcPts val="800"/>
              </a:spcAft>
              <a:defRPr/>
            </a:pPr>
            <a:endParaRPr lang="en-GB" sz="800" u="sng" kern="0" dirty="0">
              <a:solidFill>
                <a:srgbClr val="467886"/>
              </a:solidFill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171450" indent="-171450">
              <a:lnSpc>
                <a:spcPct val="150000"/>
              </a:lnSpc>
              <a:spcBef>
                <a:spcPct val="0"/>
              </a:spcBef>
              <a:spcAft>
                <a:spcPts val="800"/>
              </a:spcAft>
              <a:defRPr/>
            </a:pPr>
            <a:endParaRPr lang="en-GB" sz="800" u="sng" kern="0" dirty="0">
              <a:solidFill>
                <a:srgbClr val="467886"/>
              </a:solidFill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171450" marR="0" lvl="0" indent="-17145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ts val="8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800" b="0" i="0" u="sng" strike="noStrike" kern="0" cap="none" spc="0" normalizeH="0" baseline="0" noProof="0" dirty="0">
              <a:ln>
                <a:noFill/>
              </a:ln>
              <a:solidFill>
                <a:srgbClr val="467886"/>
              </a:solidFill>
              <a:effectLst/>
              <a:uLnTx/>
              <a:uFillTx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/>
            <a:endParaRPr lang="en-GB" alt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94A7FA-3DC5-28A1-8FD4-16992E70D3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  <a:b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8165375-B39D-9967-233B-44AB1425E444}"/>
              </a:ext>
            </a:extLst>
          </p:cNvPr>
          <p:cNvSpPr txBox="1"/>
          <p:nvPr/>
        </p:nvSpPr>
        <p:spPr>
          <a:xfrm>
            <a:off x="539552" y="1268760"/>
            <a:ext cx="6534472" cy="1488811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171450" indent="-171450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Ogamba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, I., Ndukwe, C., &amp; Obeng, I. S. (2023). Use of web-based medication error reporting and management systems in improving medication safety in assisted living facilities: a systematic review. </a:t>
            </a:r>
            <a:r>
              <a:rPr lang="en-GB" sz="800" i="1" dirty="0">
                <a:latin typeface="Arial" panose="020B0604020202020204" pitchFamily="34" charset="0"/>
                <a:cs typeface="Arial" panose="020B0604020202020204" pitchFamily="34" charset="0"/>
              </a:rPr>
              <a:t>International Journal of Electronic Healthcare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800" i="1" dirty="0">
                <a:latin typeface="Arial" panose="020B0604020202020204" pitchFamily="34" charset="0"/>
                <a:cs typeface="Arial" panose="020B0604020202020204" pitchFamily="34" charset="0"/>
              </a:rPr>
              <a:t>13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(1), 1–14. 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https://doi.org/10.1504/IJEH.2023.128599</a:t>
            </a:r>
            <a:endParaRPr lang="en-GB" sz="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8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Okamoto, I., Pask, S., Johansson, T., Chambers, R. L., Mohamed, A., McFarlane, P. G., Higginson, I. J., Sleeman, K. E., Murtagh, F. E., &amp; Barclay, S. (2025). </a:t>
            </a:r>
            <a:r>
              <a:rPr lang="en-GB" sz="800" i="1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Challenges to timely access to out-of-hours end-of-life medications: a qualitative study in UK primary care</a:t>
            </a:r>
          </a:p>
          <a:p>
            <a:pPr marL="171450" indent="-171450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Patel, S. B., Narkhede, K. B., Prajapati, A., Narkhede, S. B., &amp;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Luhar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, S. (2025). Impact of Digital Health Technologies on Medication Adherence. </a:t>
            </a:r>
            <a:r>
              <a:rPr lang="en-GB" sz="800" i="1" dirty="0">
                <a:latin typeface="Arial" panose="020B0604020202020204" pitchFamily="34" charset="0"/>
                <a:cs typeface="Arial" panose="020B0604020202020204" pitchFamily="34" charset="0"/>
              </a:rPr>
              <a:t>Asian Journal of Research in Pharmaceutical Science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800" i="1" dirty="0">
                <a:latin typeface="Arial" panose="020B0604020202020204" pitchFamily="34" charset="0"/>
                <a:cs typeface="Arial" panose="020B0604020202020204" pitchFamily="34" charset="0"/>
              </a:rPr>
              <a:t>15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(2), 141–146. 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https://doi.org/10.52711/2231-5659.2025.00022</a:t>
            </a:r>
            <a:endParaRPr lang="en-GB" sz="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8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Rogers, S., Martin, G., &amp; Rai, G. (2014). Medicines management support to older people: understanding the context of systems failure. </a:t>
            </a:r>
            <a:r>
              <a:rPr lang="en-GB" sz="800" i="1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BMJ Open</a:t>
            </a:r>
            <a:r>
              <a:rPr lang="en-GB" sz="8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</a:t>
            </a:r>
            <a:r>
              <a:rPr lang="en-GB" sz="800" i="1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4</a:t>
            </a:r>
            <a:r>
              <a:rPr lang="en-GB" sz="8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(7), e005302. </a:t>
            </a:r>
            <a:r>
              <a:rPr lang="en-GB" sz="800" u="sng" kern="0" dirty="0">
                <a:solidFill>
                  <a:srgbClr val="467886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4"/>
              </a:rPr>
              <a:t>https://doi.org/10.1136/bmjopen-2014-005302#</a:t>
            </a:r>
            <a:endParaRPr lang="en-GB" sz="800" u="sng" kern="0" dirty="0">
              <a:solidFill>
                <a:srgbClr val="467886"/>
              </a:solidFill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171450" indent="-171450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Schofield, R., &amp; Lamy, J.-B. (2025). An Intelligent and Visual Clinical Decision Support System for Medication Reconciliation at Admission in a Hospital Setting. </a:t>
            </a:r>
            <a:r>
              <a:rPr lang="en-GB" sz="800" i="1" dirty="0">
                <a:latin typeface="Arial" panose="020B0604020202020204" pitchFamily="34" charset="0"/>
                <a:cs typeface="Arial" panose="020B0604020202020204" pitchFamily="34" charset="0"/>
              </a:rPr>
              <a:t>Studies in Health Technology and Informatics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800" i="1" dirty="0">
                <a:latin typeface="Arial" panose="020B0604020202020204" pitchFamily="34" charset="0"/>
                <a:cs typeface="Arial" panose="020B0604020202020204" pitchFamily="34" charset="0"/>
              </a:rPr>
              <a:t>332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, 103–107. 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https://doi.org/10.3233/SHTI251505</a:t>
            </a:r>
            <a:endParaRPr lang="en-GB" sz="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8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Seston, E. M., Ashcroft, D. M., </a:t>
            </a:r>
            <a:r>
              <a:rPr lang="en-GB" sz="800" kern="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Lamerton</a:t>
            </a:r>
            <a:r>
              <a:rPr lang="en-GB" sz="8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E., Harper, L., &amp; Keers, R. N. (2019). Evaluating the implementation and impact of a pharmacy technician-supported medicines administration service designed to reduce omitted doses in hospitals: a qualitative study. </a:t>
            </a:r>
            <a:r>
              <a:rPr lang="en-GB" sz="800" i="1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BMC Health Services Research</a:t>
            </a:r>
            <a:r>
              <a:rPr lang="en-GB" sz="8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</a:t>
            </a:r>
            <a:r>
              <a:rPr lang="en-GB" sz="800" i="1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19</a:t>
            </a:r>
            <a:r>
              <a:rPr lang="en-GB" sz="8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(1), Article 325. </a:t>
            </a:r>
            <a:r>
              <a:rPr lang="en-GB" sz="800" u="sng" kern="0" dirty="0">
                <a:solidFill>
                  <a:srgbClr val="467886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6"/>
              </a:rPr>
              <a:t>https://doi.org/10.1186/s12913-019-4146-6</a:t>
            </a:r>
            <a:endParaRPr lang="en-GB" sz="800" u="sng" kern="0" dirty="0">
              <a:solidFill>
                <a:srgbClr val="467886"/>
              </a:solidFill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171450" indent="-171450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Slavova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-Boneva, V., Cruickshank, S., Gardner, R., &amp; Battisti, N. M. (2025). (ID: 260) Medication management and digital engagement in older adults with cancer: a dual-pronged evaluation from a UK tertiary oncology centre. </a:t>
            </a:r>
            <a:r>
              <a:rPr lang="en-GB" sz="800" i="1" dirty="0">
                <a:latin typeface="Arial" panose="020B0604020202020204" pitchFamily="34" charset="0"/>
                <a:cs typeface="Arial" panose="020B0604020202020204" pitchFamily="34" charset="0"/>
              </a:rPr>
              <a:t>The International Journal of Pharmacy Practice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800" i="1" dirty="0">
                <a:latin typeface="Arial" panose="020B0604020202020204" pitchFamily="34" charset="0"/>
                <a:cs typeface="Arial" panose="020B0604020202020204" pitchFamily="34" charset="0"/>
              </a:rPr>
              <a:t>33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(Supplement_1), i71–i72. 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https://doi.org/10.1093/ijpp/riaf093.090</a:t>
            </a:r>
            <a:endParaRPr lang="en-GB" sz="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800" kern="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Syafhan</a:t>
            </a:r>
            <a:r>
              <a:rPr lang="en-GB" sz="8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N. F., Al Azzam, S., Williams, S. D., Wilson, W., Brady, J., Lawrence, P., McCrudden, M., Ahmed, M., Scott, M. G., Fleming, G., Hogg, A., Scullin, C., Horne, R., Ahir, H., &amp; </a:t>
            </a:r>
            <a:r>
              <a:rPr lang="en-GB" sz="800" kern="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McElnay</a:t>
            </a:r>
            <a:r>
              <a:rPr lang="en-GB" sz="8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J. C. (2021). General practitioner practice-based pharmacist input to medicines optimisation in the UK: pragmatic, </a:t>
            </a:r>
            <a:r>
              <a:rPr lang="en-GB" sz="800" kern="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multicenter</a:t>
            </a:r>
            <a:r>
              <a:rPr lang="en-GB" sz="8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randomised, controlled trial. </a:t>
            </a:r>
            <a:r>
              <a:rPr lang="en-GB" sz="800" i="1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Journal of Pharmaceutical Policy and Practice</a:t>
            </a:r>
            <a:r>
              <a:rPr lang="en-GB" sz="8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</a:t>
            </a:r>
            <a:r>
              <a:rPr lang="en-GB" sz="800" i="1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14</a:t>
            </a:r>
            <a:r>
              <a:rPr lang="en-GB" sz="8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(1), Article 4. </a:t>
            </a:r>
            <a:r>
              <a:rPr lang="en-GB" sz="800" u="sng" kern="0" dirty="0">
                <a:solidFill>
                  <a:srgbClr val="467886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8"/>
              </a:rPr>
              <a:t>https://doi.org/10.1186/s40545-020-00279-3</a:t>
            </a:r>
            <a:endParaRPr lang="en-GB" sz="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endParaRPr lang="en-GB" sz="800" dirty="0"/>
          </a:p>
          <a:p>
            <a:pPr marL="171450" indent="-171450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endParaRPr lang="en-GB" sz="800" dirty="0"/>
          </a:p>
          <a:p>
            <a:pPr marL="171450" indent="-171450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endParaRPr lang="en-GB" sz="800" u="sng" kern="0" dirty="0">
              <a:solidFill>
                <a:srgbClr val="467886"/>
              </a:solidFill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ts val="800"/>
              </a:spcAft>
              <a:buNone/>
            </a:pPr>
            <a:endParaRPr lang="en-GB" sz="9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171450" indent="-171450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endParaRPr lang="en-GB" sz="800" dirty="0"/>
          </a:p>
          <a:p>
            <a:pPr marL="171450" indent="-171450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endParaRPr lang="en-GB" sz="800" dirty="0"/>
          </a:p>
          <a:p>
            <a:pPr marL="171450" indent="-171450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endParaRPr lang="en-GB" sz="800" u="sng" kern="0" dirty="0">
              <a:solidFill>
                <a:srgbClr val="467886"/>
              </a:solidFill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ts val="800"/>
              </a:spcAft>
              <a:buNone/>
            </a:pPr>
            <a:endParaRPr lang="en-GB" sz="9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171450" indent="-171450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endParaRPr lang="en-GB" sz="800" u="sng" kern="0" dirty="0">
              <a:solidFill>
                <a:srgbClr val="467886"/>
              </a:solidFill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ts val="800"/>
              </a:spcAft>
              <a:buNone/>
            </a:pPr>
            <a:endParaRPr lang="en-GB" sz="800" u="sng" kern="0" dirty="0">
              <a:solidFill>
                <a:srgbClr val="467886"/>
              </a:solidFill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171450" indent="-171450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endParaRPr lang="en-GB" sz="800" u="sng" kern="0" dirty="0">
              <a:solidFill>
                <a:srgbClr val="467886"/>
              </a:solidFill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ts val="800"/>
              </a:spcAft>
              <a:buNone/>
            </a:pPr>
            <a:endParaRPr lang="en-GB" sz="9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sz="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en-GB" sz="9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171450" indent="-171450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endParaRPr lang="en-GB" sz="800" dirty="0"/>
          </a:p>
          <a:p>
            <a:pPr marL="171450" indent="-171450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endParaRPr lang="en-GB" sz="800" dirty="0"/>
          </a:p>
          <a:p>
            <a:pPr marL="171450" indent="-171450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endParaRPr lang="en-GB" sz="800" dirty="0"/>
          </a:p>
          <a:p>
            <a:pPr marL="171450" indent="-171450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endParaRPr lang="en-GB" sz="800" i="1" kern="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171450" indent="-171450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endParaRPr lang="en-GB" sz="800" i="1" kern="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171450" indent="-171450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endParaRPr lang="en-GB" sz="1100" i="1" kern="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171450" indent="-171450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endParaRPr lang="en-GB" sz="1100" i="1" kern="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171450" indent="-171450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endParaRPr lang="en-GB" sz="1100" i="1" kern="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171450" indent="-171450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endParaRPr lang="en-GB" sz="1100" i="1" kern="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171450" indent="-171450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endParaRPr lang="en-GB" sz="1100" dirty="0"/>
          </a:p>
          <a:p>
            <a:pPr marL="171450" indent="-171450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endParaRPr lang="en-GB" sz="1100" u="sng" kern="0" dirty="0">
              <a:solidFill>
                <a:srgbClr val="467886"/>
              </a:solidFill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171450" indent="-171450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endParaRPr lang="en-GB" sz="1100" kern="100" dirty="0"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171450" indent="-171450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endParaRPr lang="en-GB" sz="1100" u="sng" kern="0" dirty="0">
              <a:solidFill>
                <a:srgbClr val="467886"/>
              </a:solidFill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171450" indent="-171450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endParaRPr lang="en-GB" sz="1100" u="sng" kern="0" dirty="0">
              <a:solidFill>
                <a:srgbClr val="467886"/>
              </a:solidFill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171450" indent="-171450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endParaRPr lang="en-GB" sz="1100" kern="100" dirty="0"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171450" indent="-171450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endParaRPr lang="en-GB" sz="1100" u="sng" kern="0" dirty="0">
              <a:solidFill>
                <a:srgbClr val="467886"/>
              </a:solidFill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171450" indent="-171450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endParaRPr lang="en-GB" sz="1100" u="sng" kern="0" dirty="0">
              <a:solidFill>
                <a:srgbClr val="467886"/>
              </a:solidFill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171450" indent="-171450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1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8911952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E9D868-F66A-21C8-2A60-C7F114478F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252536" y="1268760"/>
            <a:ext cx="8229600" cy="1143000"/>
          </a:xfrm>
        </p:spPr>
        <p:txBody>
          <a:bodyPr/>
          <a:lstStyle/>
          <a:p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  <a:b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D001D23-78E1-BABD-4939-6E75B57115BC}"/>
              </a:ext>
            </a:extLst>
          </p:cNvPr>
          <p:cNvSpPr txBox="1"/>
          <p:nvPr/>
        </p:nvSpPr>
        <p:spPr>
          <a:xfrm>
            <a:off x="533045" y="1339701"/>
            <a:ext cx="4699000" cy="9541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Titiesari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, Y. D., Barton, G., Borthwick, M., Keeling, S., &amp; Keeling, P. (2017). Infusion medication concentrations in UK’s critical care areas: Are the Intensive Care Society’s recommendations being used? Journal of the Intensive Care Society, 18(1), 30–35. 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https://doi.org/10.1177/1751143716662664</a:t>
            </a:r>
            <a:endParaRPr lang="en-GB" sz="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sz="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sz="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sz="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7B14349-F17F-BCD6-65D0-88C520E8A788}"/>
              </a:ext>
            </a:extLst>
          </p:cNvPr>
          <p:cNvSpPr txBox="1"/>
          <p:nvPr/>
        </p:nvSpPr>
        <p:spPr>
          <a:xfrm>
            <a:off x="539552" y="1873150"/>
            <a:ext cx="4699000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Tolley, C. L., Sami, R. A., &amp; Slight, S. P. (2021). A Qualitative Study Exploring the Barriers and Facilitators Associated with the Implementation of a Closed Loop Medication System in a UK Hospital Trust. The International Journal of Pharmacy Practice, 29(Supplement_1), i50–i51. 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https://doi.org/10.1093/ijpp/riab015.062</a:t>
            </a:r>
            <a:endParaRPr lang="en-GB" sz="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E998144C-6023-8546-152B-BC7C07B9E9B5}"/>
              </a:ext>
            </a:extLst>
          </p:cNvPr>
          <p:cNvSpPr txBox="1"/>
          <p:nvPr/>
        </p:nvSpPr>
        <p:spPr>
          <a:xfrm>
            <a:off x="539552" y="2411760"/>
            <a:ext cx="6182940" cy="227754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800" dirty="0" err="1"/>
              <a:t>Vaghasiya</a:t>
            </a:r>
            <a:r>
              <a:rPr lang="en-GB" sz="800" dirty="0"/>
              <a:t>, M. R., Poon, S. K., Gunja, N., &amp; </a:t>
            </a:r>
            <a:r>
              <a:rPr lang="en-GB" sz="800" dirty="0" err="1"/>
              <a:t>Penm</a:t>
            </a:r>
            <a:r>
              <a:rPr lang="en-GB" sz="800" dirty="0"/>
              <a:t>, J. (2023). The Impact of an Electronic Medication Management System on Medication Deviations on Admission and Discharge from Hospital. </a:t>
            </a:r>
            <a:r>
              <a:rPr lang="en-GB" sz="800" i="1" dirty="0">
                <a:latin typeface="Arial" panose="020B0604020202020204" pitchFamily="34" charset="0"/>
                <a:cs typeface="Arial" panose="020B0604020202020204" pitchFamily="34" charset="0"/>
              </a:rPr>
              <a:t>International</a:t>
            </a:r>
            <a:r>
              <a:rPr lang="en-GB" sz="800" i="1" dirty="0"/>
              <a:t> Journal of Environmental Research and Public Health</a:t>
            </a:r>
            <a:r>
              <a:rPr lang="en-GB" sz="800" dirty="0"/>
              <a:t>, </a:t>
            </a:r>
            <a:r>
              <a:rPr lang="en-GB" sz="800" i="1" dirty="0"/>
              <a:t>20</a:t>
            </a:r>
            <a:r>
              <a:rPr lang="en-GB" sz="800" dirty="0"/>
              <a:t>(3), 1879. </a:t>
            </a:r>
            <a:r>
              <a:rPr lang="en-GB" sz="800" dirty="0">
                <a:hlinkClick r:id="rId4"/>
              </a:rPr>
              <a:t>https://doi.org/10.3390/ijerph20031879</a:t>
            </a:r>
            <a:endParaRPr lang="en-GB" sz="800" dirty="0"/>
          </a:p>
          <a:p>
            <a:pPr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sz="800" kern="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Wechkunanukul</a:t>
            </a:r>
            <a:r>
              <a:rPr lang="en-GB" sz="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K., Parajuli, D. R., &amp; </a:t>
            </a:r>
            <a:r>
              <a:rPr lang="en-GB" sz="800" kern="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Hamiduzzaman</a:t>
            </a:r>
            <a:r>
              <a:rPr lang="en-GB" sz="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M. (2020). Utilising digital health to improve medication-related quality of care for hypertensive patients: An integrative literature review. </a:t>
            </a:r>
            <a:r>
              <a:rPr lang="en-GB" sz="800" i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World Journal of Clinical Cases</a:t>
            </a:r>
            <a:r>
              <a:rPr lang="en-GB" sz="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GB" sz="800" i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8</a:t>
            </a:r>
            <a:r>
              <a:rPr lang="en-GB" sz="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(11), 2266–2279. </a:t>
            </a:r>
            <a:r>
              <a:rPr lang="en-GB" sz="800" u="sng" kern="0" dirty="0">
                <a:solidFill>
                  <a:srgbClr val="467886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  <a:hlinkClick r:id="rId5"/>
              </a:rPr>
              <a:t>https://doi.org/10.12998/wjcc.v8.i11.2266</a:t>
            </a:r>
            <a:endParaRPr lang="en-GB" sz="800" u="sng" kern="0" dirty="0">
              <a:solidFill>
                <a:srgbClr val="467886"/>
              </a:solidFill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sz="9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Wong, Z. S., Siy, B., Da Silva Lopes, K., &amp; Georgiou, A. (2020). Improving Patients’ Medication Adherence and Outcomes in Nonhospital Settings Through eHealth: Systematic Review of Randomized Controlled Trials. </a:t>
            </a:r>
            <a:r>
              <a:rPr lang="en-GB" sz="900" i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Journal of Medical Internet Research</a:t>
            </a:r>
            <a:r>
              <a:rPr lang="en-GB" sz="9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GB" sz="900" i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22</a:t>
            </a:r>
            <a:r>
              <a:rPr lang="en-GB" sz="9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(8), e17015. </a:t>
            </a:r>
            <a:r>
              <a:rPr lang="en-GB" sz="900" u="sng" kern="0" dirty="0">
                <a:solidFill>
                  <a:srgbClr val="467886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  <a:hlinkClick r:id="rId6"/>
              </a:rPr>
              <a:t>https://doi.org/10.2196/17015</a:t>
            </a:r>
            <a:endParaRPr lang="en-GB" sz="10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ts val="800"/>
              </a:spcAft>
              <a:buNone/>
            </a:pPr>
            <a:endParaRPr lang="en-GB" sz="900" kern="100" dirty="0"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endParaRPr lang="en-GB" sz="800" dirty="0"/>
          </a:p>
        </p:txBody>
      </p:sp>
    </p:spTree>
    <p:extLst>
      <p:ext uri="{BB962C8B-B14F-4D97-AF65-F5344CB8AC3E}">
        <p14:creationId xmlns:p14="http://schemas.microsoft.com/office/powerpoint/2010/main" val="2944733143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a99b5ab61f45874ac4021837dd475404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c4d360f611fb76bcade101f689d84229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Alison Harding</DisplayName>
        <AccountId>352</AccountId>
        <AccountType/>
      </UserInfo>
      <UserInfo>
        <DisplayName>Rachel Bendall</DisplayName>
        <AccountId>2520</AccountId>
        <AccountType/>
      </UserInfo>
      <UserInfo>
        <DisplayName>Ruth Groff</DisplayName>
        <AccountId>2266</AccountId>
        <AccountType/>
      </UserInfo>
    </SharedWithUsers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F5B0EF21-CA5D-4A60-A3B8-014B6353052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65FC5585-51CA-4C4C-9028-AEC8FAD67B8B}">
  <ds:schemaRefs>
    <ds:schemaRef ds:uri="http://schemas.microsoft.com/office/2006/metadata/properties"/>
    <ds:schemaRef ds:uri="http://purl.org/dc/elements/1.1/"/>
    <ds:schemaRef ds:uri="http://schemas.microsoft.com/office/infopath/2007/PartnerControls"/>
    <ds:schemaRef ds:uri="http://purl.org/dc/dcmitype/"/>
    <ds:schemaRef ds:uri="http://schemas.microsoft.com/office/2006/documentManagement/types"/>
    <ds:schemaRef ds:uri="http://www.w3.org/XML/1998/namespace"/>
    <ds:schemaRef ds:uri="http://purl.org/dc/terms/"/>
    <ds:schemaRef ds:uri="http://schemas.openxmlformats.org/package/2006/metadata/core-properties"/>
    <ds:schemaRef ds:uri="303dbf9b-b85b-46a0-94f1-894078c07ecd"/>
  </ds:schemaRefs>
</ds:datastoreItem>
</file>

<file path=customXml/itemProps3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Crop</Template>
  <TotalTime>0</TotalTime>
  <Words>2296</Words>
  <Application>Microsoft Office PowerPoint</Application>
  <PresentationFormat>On-screen Show (4:3)</PresentationFormat>
  <Paragraphs>139</Paragraphs>
  <Slides>13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20" baseType="lpstr">
      <vt:lpstr>Aptos</vt:lpstr>
      <vt:lpstr>Arial</vt:lpstr>
      <vt:lpstr>Calibri</vt:lpstr>
      <vt:lpstr>Myriad Pro</vt:lpstr>
      <vt:lpstr>Times New Roman</vt:lpstr>
      <vt:lpstr>Wingdings</vt:lpstr>
      <vt:lpstr>20140311PresentationUWTSDTemplate</vt:lpstr>
      <vt:lpstr>Digital Transformation in the Health and Care Professions (BMHP6026) Component 2 Assessment   Student name: Osman  Kamara Student ID: 2324742 Lecturer’s name: Laila Surani</vt:lpstr>
      <vt:lpstr>Use of AI Acknowledgement</vt:lpstr>
      <vt:lpstr>Introduction </vt:lpstr>
      <vt:lpstr>Impact on Workforce</vt:lpstr>
      <vt:lpstr>Impact on service delivery </vt:lpstr>
      <vt:lpstr>Impact on patients </vt:lpstr>
      <vt:lpstr>Impact on community </vt:lpstr>
      <vt:lpstr>Challenges of the innovation</vt:lpstr>
      <vt:lpstr>Recommendations</vt:lpstr>
      <vt:lpstr>Conclusion</vt:lpstr>
      <vt:lpstr>References</vt:lpstr>
      <vt:lpstr>References  </vt:lpstr>
      <vt:lpstr>References    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Certificate of Higher Education in Skills for the Workplace   Effective Team Working &amp; Communications (BMSW 4002) Defining and Classifying Groups</dc:title>
  <dc:creator>Rebecca Stewart</dc:creator>
  <cp:lastModifiedBy>Osman Kamara (2324742)</cp:lastModifiedBy>
  <cp:revision>174</cp:revision>
  <cp:lastPrinted>2021-01-18T19:39:53Z</cp:lastPrinted>
  <dcterms:created xsi:type="dcterms:W3CDTF">2020-06-13T21:56:47Z</dcterms:created>
  <dcterms:modified xsi:type="dcterms:W3CDTF">2026-04-10T10:29:25Z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SharedWithUsers">
    <vt:lpwstr>352;#Alison Harding;#2520;#Rachel Bendall;#2266;#Ruth Groff</vt:lpwstr>
  </property>
</Properties>
</file>