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12" r:id="rId4"/>
  </p:sldMasterIdLst>
  <p:notesMasterIdLst>
    <p:notesMasterId r:id="rId42"/>
  </p:notesMasterIdLst>
  <p:sldIdLst>
    <p:sldId id="257" r:id="rId5"/>
    <p:sldId id="758" r:id="rId6"/>
    <p:sldId id="259" r:id="rId7"/>
    <p:sldId id="743" r:id="rId8"/>
    <p:sldId id="407" r:id="rId9"/>
    <p:sldId id="749" r:id="rId10"/>
    <p:sldId id="750" r:id="rId11"/>
    <p:sldId id="711" r:id="rId12"/>
    <p:sldId id="714" r:id="rId13"/>
    <p:sldId id="591" r:id="rId14"/>
    <p:sldId id="408" r:id="rId15"/>
    <p:sldId id="409" r:id="rId16"/>
    <p:sldId id="410" r:id="rId17"/>
    <p:sldId id="759" r:id="rId18"/>
    <p:sldId id="411" r:id="rId19"/>
    <p:sldId id="412" r:id="rId20"/>
    <p:sldId id="470" r:id="rId21"/>
    <p:sldId id="746" r:id="rId22"/>
    <p:sldId id="420" r:id="rId23"/>
    <p:sldId id="422" r:id="rId24"/>
    <p:sldId id="423" r:id="rId25"/>
    <p:sldId id="424" r:id="rId26"/>
    <p:sldId id="425" r:id="rId27"/>
    <p:sldId id="760" r:id="rId28"/>
    <p:sldId id="747" r:id="rId29"/>
    <p:sldId id="430" r:id="rId30"/>
    <p:sldId id="431" r:id="rId31"/>
    <p:sldId id="472" r:id="rId32"/>
    <p:sldId id="439" r:id="rId33"/>
    <p:sldId id="733" r:id="rId34"/>
    <p:sldId id="739" r:id="rId35"/>
    <p:sldId id="740" r:id="rId36"/>
    <p:sldId id="745" r:id="rId37"/>
    <p:sldId id="756" r:id="rId38"/>
    <p:sldId id="434" r:id="rId39"/>
    <p:sldId id="757" r:id="rId40"/>
    <p:sldId id="447"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inimized">
    <p:restoredLeft sz="0" autoAdjust="0"/>
    <p:restoredTop sz="92857" autoAdjust="0"/>
  </p:normalViewPr>
  <p:slideViewPr>
    <p:cSldViewPr snapToGrid="0">
      <p:cViewPr varScale="1">
        <p:scale>
          <a:sx n="82" d="100"/>
          <a:sy n="82" d="100"/>
        </p:scale>
        <p:origin x="102" y="3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notesMaster" Target="notesMasters/notes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s>
</file>

<file path=ppt/diagrams/colors1.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C757D64-90F7-4EC8-83EC-71622031FB7E}" type="doc">
      <dgm:prSet loTypeId="urn:microsoft.com/office/officeart/2005/8/layout/matrix3" loCatId="matrix" qsTypeId="urn:microsoft.com/office/officeart/2005/8/quickstyle/simple1" qsCatId="simple" csTypeId="urn:microsoft.com/office/officeart/2005/8/colors/colorful1#1" csCatId="colorful" phldr="1"/>
      <dgm:spPr/>
      <dgm:t>
        <a:bodyPr/>
        <a:lstStyle/>
        <a:p>
          <a:endParaRPr lang="en-US"/>
        </a:p>
      </dgm:t>
    </dgm:pt>
    <dgm:pt modelId="{19CC8811-5249-4D79-A2D2-E4E776DB7C07}">
      <dgm:prSet phldrT="[Text]" custT="1"/>
      <dgm:spPr/>
      <dgm:t>
        <a:bodyPr/>
        <a:lstStyle/>
        <a:p>
          <a:r>
            <a:rPr lang="en-US" sz="3200" dirty="0"/>
            <a:t>Geographic</a:t>
          </a:r>
        </a:p>
      </dgm:t>
    </dgm:pt>
    <dgm:pt modelId="{349BE555-DD3E-4DF7-A587-726BA7BD385F}" type="parTrans" cxnId="{AFC2A33F-90BB-4100-94BC-A9856FF0CC5E}">
      <dgm:prSet/>
      <dgm:spPr/>
      <dgm:t>
        <a:bodyPr/>
        <a:lstStyle/>
        <a:p>
          <a:endParaRPr lang="en-US" sz="4000"/>
        </a:p>
      </dgm:t>
    </dgm:pt>
    <dgm:pt modelId="{7E0D9962-D8F3-4076-93D4-DF00D6EBE06E}" type="sibTrans" cxnId="{AFC2A33F-90BB-4100-94BC-A9856FF0CC5E}">
      <dgm:prSet/>
      <dgm:spPr/>
      <dgm:t>
        <a:bodyPr/>
        <a:lstStyle/>
        <a:p>
          <a:endParaRPr lang="en-US" sz="4000"/>
        </a:p>
      </dgm:t>
    </dgm:pt>
    <dgm:pt modelId="{F982B9F6-E0B3-4354-B359-42538925A8B4}">
      <dgm:prSet phldrT="[Text]" custT="1"/>
      <dgm:spPr/>
      <dgm:t>
        <a:bodyPr/>
        <a:lstStyle/>
        <a:p>
          <a:r>
            <a:rPr lang="en-US" sz="3200" dirty="0"/>
            <a:t>Demographic</a:t>
          </a:r>
        </a:p>
      </dgm:t>
    </dgm:pt>
    <dgm:pt modelId="{893E812E-3014-48BC-AB6A-6B6D23110363}" type="parTrans" cxnId="{A962EE31-1758-45B7-9099-660A6033ACC2}">
      <dgm:prSet/>
      <dgm:spPr/>
      <dgm:t>
        <a:bodyPr/>
        <a:lstStyle/>
        <a:p>
          <a:endParaRPr lang="en-US" sz="4000"/>
        </a:p>
      </dgm:t>
    </dgm:pt>
    <dgm:pt modelId="{DEE8C185-15EA-4AF6-9FF0-AE715A7F7379}" type="sibTrans" cxnId="{A962EE31-1758-45B7-9099-660A6033ACC2}">
      <dgm:prSet/>
      <dgm:spPr/>
      <dgm:t>
        <a:bodyPr/>
        <a:lstStyle/>
        <a:p>
          <a:endParaRPr lang="en-US" sz="4000"/>
        </a:p>
      </dgm:t>
    </dgm:pt>
    <dgm:pt modelId="{6963585E-DA3A-4598-B35E-E066EA8FD371}">
      <dgm:prSet phldrT="[Text]" custT="1"/>
      <dgm:spPr/>
      <dgm:t>
        <a:bodyPr/>
        <a:lstStyle/>
        <a:p>
          <a:r>
            <a:rPr lang="en-US" sz="2800" dirty="0"/>
            <a:t>Psycho-graphic</a:t>
          </a:r>
        </a:p>
      </dgm:t>
    </dgm:pt>
    <dgm:pt modelId="{5D5E486A-76ED-48AB-BC25-31B871A52C6C}" type="parTrans" cxnId="{9DABE020-9598-4D08-96CC-B62FBEF620FF}">
      <dgm:prSet/>
      <dgm:spPr/>
      <dgm:t>
        <a:bodyPr/>
        <a:lstStyle/>
        <a:p>
          <a:endParaRPr lang="en-US" sz="4000"/>
        </a:p>
      </dgm:t>
    </dgm:pt>
    <dgm:pt modelId="{A66CE6FF-6D66-488B-A94B-2205E502BF1E}" type="sibTrans" cxnId="{9DABE020-9598-4D08-96CC-B62FBEF620FF}">
      <dgm:prSet/>
      <dgm:spPr/>
      <dgm:t>
        <a:bodyPr/>
        <a:lstStyle/>
        <a:p>
          <a:endParaRPr lang="en-US" sz="4000"/>
        </a:p>
      </dgm:t>
    </dgm:pt>
    <dgm:pt modelId="{94AA3C1C-0C05-44F1-95A7-2BA3149B0489}">
      <dgm:prSet phldrT="[Text]" custT="1"/>
      <dgm:spPr/>
      <dgm:t>
        <a:bodyPr/>
        <a:lstStyle/>
        <a:p>
          <a:r>
            <a:rPr lang="en-US" sz="3200" dirty="0"/>
            <a:t>Behavioural</a:t>
          </a:r>
        </a:p>
      </dgm:t>
    </dgm:pt>
    <dgm:pt modelId="{438837E8-75BB-4A83-81C3-6072A5A3B1FD}" type="parTrans" cxnId="{7BFD675C-943F-4790-907B-5BE7EFA0C764}">
      <dgm:prSet/>
      <dgm:spPr/>
      <dgm:t>
        <a:bodyPr/>
        <a:lstStyle/>
        <a:p>
          <a:endParaRPr lang="en-US" sz="4000"/>
        </a:p>
      </dgm:t>
    </dgm:pt>
    <dgm:pt modelId="{0D743D4D-B2B9-414D-BCCA-438E7373011F}" type="sibTrans" cxnId="{7BFD675C-943F-4790-907B-5BE7EFA0C764}">
      <dgm:prSet/>
      <dgm:spPr/>
      <dgm:t>
        <a:bodyPr/>
        <a:lstStyle/>
        <a:p>
          <a:endParaRPr lang="en-US" sz="4000"/>
        </a:p>
      </dgm:t>
    </dgm:pt>
    <dgm:pt modelId="{8273EE68-527B-4A93-B44B-DDE6198E5CC3}" type="pres">
      <dgm:prSet presAssocID="{AC757D64-90F7-4EC8-83EC-71622031FB7E}" presName="matrix" presStyleCnt="0">
        <dgm:presLayoutVars>
          <dgm:chMax val="1"/>
          <dgm:dir/>
          <dgm:resizeHandles val="exact"/>
        </dgm:presLayoutVars>
      </dgm:prSet>
      <dgm:spPr/>
    </dgm:pt>
    <dgm:pt modelId="{CB25B20B-B58B-4E76-9F2C-4DA518516DDB}" type="pres">
      <dgm:prSet presAssocID="{AC757D64-90F7-4EC8-83EC-71622031FB7E}" presName="diamond" presStyleLbl="bgShp" presStyleIdx="0" presStyleCnt="1" custScaleX="112264" custLinFactNeighborX="4305" custLinFactNeighborY="-340"/>
      <dgm:spPr/>
    </dgm:pt>
    <dgm:pt modelId="{4A0DB3E8-3DE6-46E9-AD1E-C79C9BA187DD}" type="pres">
      <dgm:prSet presAssocID="{AC757D64-90F7-4EC8-83EC-71622031FB7E}" presName="quad1" presStyleLbl="node1" presStyleIdx="0" presStyleCnt="4" custScaleX="190720" custScaleY="108626" custLinFactNeighborX="-44626" custLinFactNeighborY="3312">
        <dgm:presLayoutVars>
          <dgm:chMax val="0"/>
          <dgm:chPref val="0"/>
          <dgm:bulletEnabled val="1"/>
        </dgm:presLayoutVars>
      </dgm:prSet>
      <dgm:spPr/>
    </dgm:pt>
    <dgm:pt modelId="{951D4227-941B-4728-B49E-48BFB00DAB0B}" type="pres">
      <dgm:prSet presAssocID="{AC757D64-90F7-4EC8-83EC-71622031FB7E}" presName="quad2" presStyleLbl="node1" presStyleIdx="1" presStyleCnt="4" custScaleX="189909" custScaleY="108627" custLinFactNeighborX="44743" custLinFactNeighborY="-204">
        <dgm:presLayoutVars>
          <dgm:chMax val="0"/>
          <dgm:chPref val="0"/>
          <dgm:bulletEnabled val="1"/>
        </dgm:presLayoutVars>
      </dgm:prSet>
      <dgm:spPr/>
    </dgm:pt>
    <dgm:pt modelId="{8F02885A-9EB6-4AEA-A147-DE74232E4437}" type="pres">
      <dgm:prSet presAssocID="{AC757D64-90F7-4EC8-83EC-71622031FB7E}" presName="quad3" presStyleLbl="node1" presStyleIdx="2" presStyleCnt="4" custScaleX="191210" custScaleY="104497" custLinFactNeighborX="-46315" custLinFactNeighborY="4203">
        <dgm:presLayoutVars>
          <dgm:chMax val="0"/>
          <dgm:chPref val="0"/>
          <dgm:bulletEnabled val="1"/>
        </dgm:presLayoutVars>
      </dgm:prSet>
      <dgm:spPr/>
    </dgm:pt>
    <dgm:pt modelId="{F619D510-7652-4800-9C5B-93053B38B414}" type="pres">
      <dgm:prSet presAssocID="{AC757D64-90F7-4EC8-83EC-71622031FB7E}" presName="quad4" presStyleLbl="node1" presStyleIdx="3" presStyleCnt="4" custScaleX="194209" custScaleY="107351" custLinFactNeighborX="45150" custLinFactNeighborY="4929">
        <dgm:presLayoutVars>
          <dgm:chMax val="0"/>
          <dgm:chPref val="0"/>
          <dgm:bulletEnabled val="1"/>
        </dgm:presLayoutVars>
      </dgm:prSet>
      <dgm:spPr/>
    </dgm:pt>
  </dgm:ptLst>
  <dgm:cxnLst>
    <dgm:cxn modelId="{96D7410A-9B38-4FFC-9640-C4CE9139D956}" type="presOf" srcId="{AC757D64-90F7-4EC8-83EC-71622031FB7E}" destId="{8273EE68-527B-4A93-B44B-DDE6198E5CC3}" srcOrd="0" destOrd="0" presId="urn:microsoft.com/office/officeart/2005/8/layout/matrix3"/>
    <dgm:cxn modelId="{DA45301B-2722-4F5F-A3B9-60A431D58618}" type="presOf" srcId="{6963585E-DA3A-4598-B35E-E066EA8FD371}" destId="{8F02885A-9EB6-4AEA-A147-DE74232E4437}" srcOrd="0" destOrd="0" presId="urn:microsoft.com/office/officeart/2005/8/layout/matrix3"/>
    <dgm:cxn modelId="{9DABE020-9598-4D08-96CC-B62FBEF620FF}" srcId="{AC757D64-90F7-4EC8-83EC-71622031FB7E}" destId="{6963585E-DA3A-4598-B35E-E066EA8FD371}" srcOrd="2" destOrd="0" parTransId="{5D5E486A-76ED-48AB-BC25-31B871A52C6C}" sibTransId="{A66CE6FF-6D66-488B-A94B-2205E502BF1E}"/>
    <dgm:cxn modelId="{A962EE31-1758-45B7-9099-660A6033ACC2}" srcId="{AC757D64-90F7-4EC8-83EC-71622031FB7E}" destId="{F982B9F6-E0B3-4354-B359-42538925A8B4}" srcOrd="1" destOrd="0" parTransId="{893E812E-3014-48BC-AB6A-6B6D23110363}" sibTransId="{DEE8C185-15EA-4AF6-9FF0-AE715A7F7379}"/>
    <dgm:cxn modelId="{AFC2A33F-90BB-4100-94BC-A9856FF0CC5E}" srcId="{AC757D64-90F7-4EC8-83EC-71622031FB7E}" destId="{19CC8811-5249-4D79-A2D2-E4E776DB7C07}" srcOrd="0" destOrd="0" parTransId="{349BE555-DD3E-4DF7-A587-726BA7BD385F}" sibTransId="{7E0D9962-D8F3-4076-93D4-DF00D6EBE06E}"/>
    <dgm:cxn modelId="{D351AB40-156B-4380-974C-8C5E4ACA4F18}" type="presOf" srcId="{19CC8811-5249-4D79-A2D2-E4E776DB7C07}" destId="{4A0DB3E8-3DE6-46E9-AD1E-C79C9BA187DD}" srcOrd="0" destOrd="0" presId="urn:microsoft.com/office/officeart/2005/8/layout/matrix3"/>
    <dgm:cxn modelId="{7BFD675C-943F-4790-907B-5BE7EFA0C764}" srcId="{AC757D64-90F7-4EC8-83EC-71622031FB7E}" destId="{94AA3C1C-0C05-44F1-95A7-2BA3149B0489}" srcOrd="3" destOrd="0" parTransId="{438837E8-75BB-4A83-81C3-6072A5A3B1FD}" sibTransId="{0D743D4D-B2B9-414D-BCCA-438E7373011F}"/>
    <dgm:cxn modelId="{7B39D473-13B4-4AA4-87B9-A7FB7284F069}" type="presOf" srcId="{F982B9F6-E0B3-4354-B359-42538925A8B4}" destId="{951D4227-941B-4728-B49E-48BFB00DAB0B}" srcOrd="0" destOrd="0" presId="urn:microsoft.com/office/officeart/2005/8/layout/matrix3"/>
    <dgm:cxn modelId="{96DB47FA-89CF-412E-86B8-08C7AB3B72B8}" type="presOf" srcId="{94AA3C1C-0C05-44F1-95A7-2BA3149B0489}" destId="{F619D510-7652-4800-9C5B-93053B38B414}" srcOrd="0" destOrd="0" presId="urn:microsoft.com/office/officeart/2005/8/layout/matrix3"/>
    <dgm:cxn modelId="{CB6E3FAD-4C2E-4136-898B-4755703F3B64}" type="presParOf" srcId="{8273EE68-527B-4A93-B44B-DDE6198E5CC3}" destId="{CB25B20B-B58B-4E76-9F2C-4DA518516DDB}" srcOrd="0" destOrd="0" presId="urn:microsoft.com/office/officeart/2005/8/layout/matrix3"/>
    <dgm:cxn modelId="{11891F51-B414-4A88-AAC4-D3E83778DD4B}" type="presParOf" srcId="{8273EE68-527B-4A93-B44B-DDE6198E5CC3}" destId="{4A0DB3E8-3DE6-46E9-AD1E-C79C9BA187DD}" srcOrd="1" destOrd="0" presId="urn:microsoft.com/office/officeart/2005/8/layout/matrix3"/>
    <dgm:cxn modelId="{664F87AE-515C-4E10-803E-4EEF9E502244}" type="presParOf" srcId="{8273EE68-527B-4A93-B44B-DDE6198E5CC3}" destId="{951D4227-941B-4728-B49E-48BFB00DAB0B}" srcOrd="2" destOrd="0" presId="urn:microsoft.com/office/officeart/2005/8/layout/matrix3"/>
    <dgm:cxn modelId="{E7D2E1AA-EE0E-486E-B2D6-C23E6771A137}" type="presParOf" srcId="{8273EE68-527B-4A93-B44B-DDE6198E5CC3}" destId="{8F02885A-9EB6-4AEA-A147-DE74232E4437}" srcOrd="3" destOrd="0" presId="urn:microsoft.com/office/officeart/2005/8/layout/matrix3"/>
    <dgm:cxn modelId="{348198D3-CD0D-49C2-9C8A-1B0BF109A9D9}" type="presParOf" srcId="{8273EE68-527B-4A93-B44B-DDE6198E5CC3}" destId="{F619D510-7652-4800-9C5B-93053B38B414}"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28F7CF7-E336-423D-BD2B-63BCC625D320}" type="doc">
      <dgm:prSet loTypeId="urn:microsoft.com/office/officeart/2005/8/layout/default#1" loCatId="list" qsTypeId="urn:microsoft.com/office/officeart/2005/8/quickstyle/simple1" qsCatId="simple" csTypeId="urn:microsoft.com/office/officeart/2005/8/colors/colorful2" csCatId="colorful" phldr="1"/>
      <dgm:spPr/>
      <dgm:t>
        <a:bodyPr/>
        <a:lstStyle/>
        <a:p>
          <a:endParaRPr lang="en-US"/>
        </a:p>
      </dgm:t>
    </dgm:pt>
    <dgm:pt modelId="{A784C18F-32E2-4F5B-B042-0298C9C9C2DD}">
      <dgm:prSet custT="1"/>
      <dgm:spPr/>
      <dgm:t>
        <a:bodyPr/>
        <a:lstStyle/>
        <a:p>
          <a:pPr rtl="0"/>
          <a:r>
            <a:rPr lang="en-US" sz="1800" b="1" dirty="0"/>
            <a:t>Age</a:t>
          </a:r>
        </a:p>
      </dgm:t>
    </dgm:pt>
    <dgm:pt modelId="{391A3914-647D-4093-950E-10101FF990E3}" type="parTrans" cxnId="{FC8EF1B6-8AC7-4C42-9BE9-445D3A30970F}">
      <dgm:prSet/>
      <dgm:spPr/>
      <dgm:t>
        <a:bodyPr/>
        <a:lstStyle/>
        <a:p>
          <a:endParaRPr lang="en-US" sz="2800" b="1"/>
        </a:p>
      </dgm:t>
    </dgm:pt>
    <dgm:pt modelId="{FA88DDC3-123F-4C9B-9948-44F4236525B2}" type="sibTrans" cxnId="{FC8EF1B6-8AC7-4C42-9BE9-445D3A30970F}">
      <dgm:prSet/>
      <dgm:spPr/>
      <dgm:t>
        <a:bodyPr/>
        <a:lstStyle/>
        <a:p>
          <a:endParaRPr lang="en-US" sz="2800" b="1"/>
        </a:p>
      </dgm:t>
    </dgm:pt>
    <dgm:pt modelId="{BC96357F-305A-4F43-A601-FF1730241C42}">
      <dgm:prSet custT="1"/>
      <dgm:spPr/>
      <dgm:t>
        <a:bodyPr/>
        <a:lstStyle/>
        <a:p>
          <a:pPr rtl="0"/>
          <a:r>
            <a:rPr lang="en-US" sz="1800" b="1" dirty="0"/>
            <a:t>Gender</a:t>
          </a:r>
        </a:p>
      </dgm:t>
    </dgm:pt>
    <dgm:pt modelId="{3297BE77-F54A-4DA3-B947-A018A337D1AF}" type="parTrans" cxnId="{978E2386-BA63-4F11-9197-CE63495200D9}">
      <dgm:prSet/>
      <dgm:spPr/>
      <dgm:t>
        <a:bodyPr/>
        <a:lstStyle/>
        <a:p>
          <a:endParaRPr lang="en-US" sz="2800" b="1"/>
        </a:p>
      </dgm:t>
    </dgm:pt>
    <dgm:pt modelId="{1E8BBCC3-733C-47BD-AD34-2CDCDD03F583}" type="sibTrans" cxnId="{978E2386-BA63-4F11-9197-CE63495200D9}">
      <dgm:prSet/>
      <dgm:spPr/>
      <dgm:t>
        <a:bodyPr/>
        <a:lstStyle/>
        <a:p>
          <a:endParaRPr lang="en-US" sz="2800" b="1"/>
        </a:p>
      </dgm:t>
    </dgm:pt>
    <dgm:pt modelId="{3A2957AB-9B91-4690-9CE2-F315C4B1C7A2}">
      <dgm:prSet custT="1"/>
      <dgm:spPr/>
      <dgm:t>
        <a:bodyPr/>
        <a:lstStyle/>
        <a:p>
          <a:pPr rtl="0"/>
          <a:r>
            <a:rPr lang="en-US" sz="1800" b="1" dirty="0"/>
            <a:t>Family Size</a:t>
          </a:r>
        </a:p>
      </dgm:t>
    </dgm:pt>
    <dgm:pt modelId="{607F986B-5F79-46C2-890A-FD1D82D42CE5}" type="parTrans" cxnId="{99FC2C16-C4A8-4F69-87B2-3E8EFC117D10}">
      <dgm:prSet/>
      <dgm:spPr/>
      <dgm:t>
        <a:bodyPr/>
        <a:lstStyle/>
        <a:p>
          <a:endParaRPr lang="en-US" sz="2800" b="1"/>
        </a:p>
      </dgm:t>
    </dgm:pt>
    <dgm:pt modelId="{1A59FAA1-E966-466C-8DE7-3E5EB056F039}" type="sibTrans" cxnId="{99FC2C16-C4A8-4F69-87B2-3E8EFC117D10}">
      <dgm:prSet/>
      <dgm:spPr/>
      <dgm:t>
        <a:bodyPr/>
        <a:lstStyle/>
        <a:p>
          <a:endParaRPr lang="en-US" sz="2800" b="1"/>
        </a:p>
      </dgm:t>
    </dgm:pt>
    <dgm:pt modelId="{8F5A4B18-55EB-41A6-BC38-85D8987A9F27}">
      <dgm:prSet custT="1"/>
      <dgm:spPr/>
      <dgm:t>
        <a:bodyPr/>
        <a:lstStyle/>
        <a:p>
          <a:pPr rtl="0"/>
          <a:r>
            <a:rPr lang="en-US" sz="1800" b="1" dirty="0"/>
            <a:t>Family Life Cycle</a:t>
          </a:r>
        </a:p>
      </dgm:t>
    </dgm:pt>
    <dgm:pt modelId="{4CE49C65-B7FE-4F82-A67F-6CE95B901313}" type="parTrans" cxnId="{16CC500C-BD96-447B-93EB-03A04F8A2A04}">
      <dgm:prSet/>
      <dgm:spPr/>
      <dgm:t>
        <a:bodyPr/>
        <a:lstStyle/>
        <a:p>
          <a:endParaRPr lang="en-US" sz="2800" b="1"/>
        </a:p>
      </dgm:t>
    </dgm:pt>
    <dgm:pt modelId="{7E52AE74-37DF-408A-AC00-10458112C814}" type="sibTrans" cxnId="{16CC500C-BD96-447B-93EB-03A04F8A2A04}">
      <dgm:prSet/>
      <dgm:spPr/>
      <dgm:t>
        <a:bodyPr/>
        <a:lstStyle/>
        <a:p>
          <a:endParaRPr lang="en-US" sz="2800" b="1"/>
        </a:p>
      </dgm:t>
    </dgm:pt>
    <dgm:pt modelId="{24002E76-2553-4959-AC73-8D42D8495F97}">
      <dgm:prSet custT="1"/>
      <dgm:spPr/>
      <dgm:t>
        <a:bodyPr/>
        <a:lstStyle/>
        <a:p>
          <a:pPr rtl="0"/>
          <a:r>
            <a:rPr lang="en-US" sz="1800" b="1" dirty="0"/>
            <a:t>Income</a:t>
          </a:r>
        </a:p>
      </dgm:t>
    </dgm:pt>
    <dgm:pt modelId="{51FA3C00-60F3-4FA2-9F2B-DD23EA3D0297}" type="parTrans" cxnId="{78206F7B-CFBA-4C80-B058-8B9243B25A68}">
      <dgm:prSet/>
      <dgm:spPr/>
      <dgm:t>
        <a:bodyPr/>
        <a:lstStyle/>
        <a:p>
          <a:endParaRPr lang="en-US" sz="2800" b="1"/>
        </a:p>
      </dgm:t>
    </dgm:pt>
    <dgm:pt modelId="{C51FAB6A-354F-43B0-B106-15FF126CF3F8}" type="sibTrans" cxnId="{78206F7B-CFBA-4C80-B058-8B9243B25A68}">
      <dgm:prSet/>
      <dgm:spPr/>
      <dgm:t>
        <a:bodyPr/>
        <a:lstStyle/>
        <a:p>
          <a:endParaRPr lang="en-US" sz="2800" b="1"/>
        </a:p>
      </dgm:t>
    </dgm:pt>
    <dgm:pt modelId="{8BCBA539-CE4F-4384-B82A-015E020BEF3B}">
      <dgm:prSet custT="1"/>
      <dgm:spPr/>
      <dgm:t>
        <a:bodyPr/>
        <a:lstStyle/>
        <a:p>
          <a:pPr rtl="0"/>
          <a:r>
            <a:rPr lang="en-US" sz="1800" b="1" dirty="0"/>
            <a:t>Occupation</a:t>
          </a:r>
        </a:p>
      </dgm:t>
    </dgm:pt>
    <dgm:pt modelId="{929FB328-6766-4206-BF22-6715EC0CF797}" type="parTrans" cxnId="{EC4AF3BE-363D-4A5D-8307-CC4747B7DD60}">
      <dgm:prSet/>
      <dgm:spPr/>
      <dgm:t>
        <a:bodyPr/>
        <a:lstStyle/>
        <a:p>
          <a:endParaRPr lang="en-US" sz="2800" b="1"/>
        </a:p>
      </dgm:t>
    </dgm:pt>
    <dgm:pt modelId="{097C8E89-6675-4FF2-AFDE-37DB621D5338}" type="sibTrans" cxnId="{EC4AF3BE-363D-4A5D-8307-CC4747B7DD60}">
      <dgm:prSet/>
      <dgm:spPr/>
      <dgm:t>
        <a:bodyPr/>
        <a:lstStyle/>
        <a:p>
          <a:endParaRPr lang="en-US" sz="2800" b="1"/>
        </a:p>
      </dgm:t>
    </dgm:pt>
    <dgm:pt modelId="{13A03C9E-DA20-4696-A795-890B18FF5C29}">
      <dgm:prSet custT="1"/>
      <dgm:spPr/>
      <dgm:t>
        <a:bodyPr/>
        <a:lstStyle/>
        <a:p>
          <a:pPr rtl="0"/>
          <a:r>
            <a:rPr lang="en-US" sz="1800" b="1" dirty="0"/>
            <a:t>Education</a:t>
          </a:r>
        </a:p>
      </dgm:t>
    </dgm:pt>
    <dgm:pt modelId="{4FF80882-DDBB-4EFC-9998-4366110D3D53}" type="parTrans" cxnId="{EC8C9376-379F-444B-BD5C-44D7841F7DDE}">
      <dgm:prSet/>
      <dgm:spPr/>
      <dgm:t>
        <a:bodyPr/>
        <a:lstStyle/>
        <a:p>
          <a:endParaRPr lang="en-US" sz="2800" b="1"/>
        </a:p>
      </dgm:t>
    </dgm:pt>
    <dgm:pt modelId="{A506E0EE-3B46-478B-85F7-C05613D40C9E}" type="sibTrans" cxnId="{EC8C9376-379F-444B-BD5C-44D7841F7DDE}">
      <dgm:prSet/>
      <dgm:spPr/>
      <dgm:t>
        <a:bodyPr/>
        <a:lstStyle/>
        <a:p>
          <a:endParaRPr lang="en-US" sz="2800" b="1"/>
        </a:p>
      </dgm:t>
    </dgm:pt>
    <dgm:pt modelId="{43BBB3A7-B827-4CB2-82D3-49C850560B78}">
      <dgm:prSet custT="1"/>
      <dgm:spPr/>
      <dgm:t>
        <a:bodyPr/>
        <a:lstStyle/>
        <a:p>
          <a:pPr rtl="0"/>
          <a:r>
            <a:rPr lang="en-US" sz="1800" b="1" dirty="0"/>
            <a:t>Religion</a:t>
          </a:r>
        </a:p>
      </dgm:t>
    </dgm:pt>
    <dgm:pt modelId="{08065EB0-A255-41B8-9820-89A7FC78BE9F}" type="parTrans" cxnId="{424BDD16-BECE-4043-99D0-867192B0AF59}">
      <dgm:prSet/>
      <dgm:spPr/>
      <dgm:t>
        <a:bodyPr/>
        <a:lstStyle/>
        <a:p>
          <a:endParaRPr lang="en-US" sz="2800" b="1"/>
        </a:p>
      </dgm:t>
    </dgm:pt>
    <dgm:pt modelId="{272B5E9A-1937-4EB9-8C29-3C835C774134}" type="sibTrans" cxnId="{424BDD16-BECE-4043-99D0-867192B0AF59}">
      <dgm:prSet/>
      <dgm:spPr/>
      <dgm:t>
        <a:bodyPr/>
        <a:lstStyle/>
        <a:p>
          <a:endParaRPr lang="en-US" sz="2800" b="1"/>
        </a:p>
      </dgm:t>
    </dgm:pt>
    <dgm:pt modelId="{17326615-687F-48BF-8D9A-C8B40E1CCDE6}">
      <dgm:prSet custT="1"/>
      <dgm:spPr/>
      <dgm:t>
        <a:bodyPr/>
        <a:lstStyle/>
        <a:p>
          <a:pPr rtl="0"/>
          <a:r>
            <a:rPr lang="en-US" sz="1800" b="1" dirty="0"/>
            <a:t>Race</a:t>
          </a:r>
        </a:p>
      </dgm:t>
    </dgm:pt>
    <dgm:pt modelId="{D6523FFF-5B69-4D53-BB1F-52508A534261}" type="parTrans" cxnId="{AE07ADB1-798E-48C3-88A1-B4B7691E882B}">
      <dgm:prSet/>
      <dgm:spPr/>
      <dgm:t>
        <a:bodyPr/>
        <a:lstStyle/>
        <a:p>
          <a:endParaRPr lang="en-US" sz="2800" b="1"/>
        </a:p>
      </dgm:t>
    </dgm:pt>
    <dgm:pt modelId="{F3A31327-6974-4092-A243-03481BF6DE7D}" type="sibTrans" cxnId="{AE07ADB1-798E-48C3-88A1-B4B7691E882B}">
      <dgm:prSet/>
      <dgm:spPr/>
      <dgm:t>
        <a:bodyPr/>
        <a:lstStyle/>
        <a:p>
          <a:endParaRPr lang="en-US" sz="2800" b="1"/>
        </a:p>
      </dgm:t>
    </dgm:pt>
    <dgm:pt modelId="{F4BD73A6-7F1E-4B55-A4C3-6E6BE96B3F39}">
      <dgm:prSet custT="1"/>
      <dgm:spPr/>
      <dgm:t>
        <a:bodyPr/>
        <a:lstStyle/>
        <a:p>
          <a:pPr rtl="0"/>
          <a:r>
            <a:rPr lang="en-US" sz="1800" b="1" dirty="0"/>
            <a:t>Generation</a:t>
          </a:r>
        </a:p>
      </dgm:t>
    </dgm:pt>
    <dgm:pt modelId="{55CF7DFD-B0FB-4EE0-8DC6-8995B7510B49}" type="parTrans" cxnId="{CAD1FFB0-1345-49A1-A944-0B87838A7681}">
      <dgm:prSet/>
      <dgm:spPr/>
      <dgm:t>
        <a:bodyPr/>
        <a:lstStyle/>
        <a:p>
          <a:endParaRPr lang="en-US" sz="2800" b="1"/>
        </a:p>
      </dgm:t>
    </dgm:pt>
    <dgm:pt modelId="{5B7258D2-FDD0-416C-BC55-68D3F59CC631}" type="sibTrans" cxnId="{CAD1FFB0-1345-49A1-A944-0B87838A7681}">
      <dgm:prSet/>
      <dgm:spPr/>
      <dgm:t>
        <a:bodyPr/>
        <a:lstStyle/>
        <a:p>
          <a:endParaRPr lang="en-US" sz="2800" b="1"/>
        </a:p>
      </dgm:t>
    </dgm:pt>
    <dgm:pt modelId="{359129C5-72DF-488E-BBED-E75246EF0DBD}">
      <dgm:prSet custT="1"/>
      <dgm:spPr/>
      <dgm:t>
        <a:bodyPr/>
        <a:lstStyle/>
        <a:p>
          <a:pPr rtl="0"/>
          <a:r>
            <a:rPr lang="en-US" sz="1800" b="1" dirty="0"/>
            <a:t>Nationality</a:t>
          </a:r>
        </a:p>
      </dgm:t>
    </dgm:pt>
    <dgm:pt modelId="{B0DBD75E-EA5B-4831-A722-771982DF1F50}" type="parTrans" cxnId="{6C9BBAA0-0AA2-45B1-A3D2-84FBE77C6725}">
      <dgm:prSet/>
      <dgm:spPr/>
      <dgm:t>
        <a:bodyPr/>
        <a:lstStyle/>
        <a:p>
          <a:endParaRPr lang="en-US" sz="2800" b="1"/>
        </a:p>
      </dgm:t>
    </dgm:pt>
    <dgm:pt modelId="{6F547EB8-093C-44AA-B848-B139DBAEC209}" type="sibTrans" cxnId="{6C9BBAA0-0AA2-45B1-A3D2-84FBE77C6725}">
      <dgm:prSet/>
      <dgm:spPr/>
      <dgm:t>
        <a:bodyPr/>
        <a:lstStyle/>
        <a:p>
          <a:endParaRPr lang="en-US" sz="2800" b="1"/>
        </a:p>
      </dgm:t>
    </dgm:pt>
    <dgm:pt modelId="{440A0BEC-2D4D-4CA7-9F84-966BBA4CA71A}" type="pres">
      <dgm:prSet presAssocID="{828F7CF7-E336-423D-BD2B-63BCC625D320}" presName="diagram" presStyleCnt="0">
        <dgm:presLayoutVars>
          <dgm:dir/>
          <dgm:resizeHandles val="exact"/>
        </dgm:presLayoutVars>
      </dgm:prSet>
      <dgm:spPr/>
    </dgm:pt>
    <dgm:pt modelId="{8A226D56-6DD3-4E37-B9B0-FA3720A22493}" type="pres">
      <dgm:prSet presAssocID="{A784C18F-32E2-4F5B-B042-0298C9C9C2DD}" presName="node" presStyleLbl="node1" presStyleIdx="0" presStyleCnt="11" custLinFactNeighborX="1809">
        <dgm:presLayoutVars>
          <dgm:bulletEnabled val="1"/>
        </dgm:presLayoutVars>
      </dgm:prSet>
      <dgm:spPr/>
    </dgm:pt>
    <dgm:pt modelId="{7C9E66FD-A0DC-4A36-B853-234E9C8AB15E}" type="pres">
      <dgm:prSet presAssocID="{FA88DDC3-123F-4C9B-9948-44F4236525B2}" presName="sibTrans" presStyleCnt="0"/>
      <dgm:spPr/>
    </dgm:pt>
    <dgm:pt modelId="{240A8C5B-D002-481A-A932-256C4A5CE900}" type="pres">
      <dgm:prSet presAssocID="{BC96357F-305A-4F43-A601-FF1730241C42}" presName="node" presStyleLbl="node1" presStyleIdx="1" presStyleCnt="11">
        <dgm:presLayoutVars>
          <dgm:bulletEnabled val="1"/>
        </dgm:presLayoutVars>
      </dgm:prSet>
      <dgm:spPr/>
    </dgm:pt>
    <dgm:pt modelId="{DB16C75F-98BE-4EFA-98D1-847F6885AB2D}" type="pres">
      <dgm:prSet presAssocID="{1E8BBCC3-733C-47BD-AD34-2CDCDD03F583}" presName="sibTrans" presStyleCnt="0"/>
      <dgm:spPr/>
    </dgm:pt>
    <dgm:pt modelId="{79B4E462-FE0C-48D4-9ECC-88BF7857DEE6}" type="pres">
      <dgm:prSet presAssocID="{3A2957AB-9B91-4690-9CE2-F315C4B1C7A2}" presName="node" presStyleLbl="node1" presStyleIdx="2" presStyleCnt="11">
        <dgm:presLayoutVars>
          <dgm:bulletEnabled val="1"/>
        </dgm:presLayoutVars>
      </dgm:prSet>
      <dgm:spPr/>
    </dgm:pt>
    <dgm:pt modelId="{155AB933-8691-44D0-83DF-8231F369C97D}" type="pres">
      <dgm:prSet presAssocID="{1A59FAA1-E966-466C-8DE7-3E5EB056F039}" presName="sibTrans" presStyleCnt="0"/>
      <dgm:spPr/>
    </dgm:pt>
    <dgm:pt modelId="{AF427F78-D746-4EC9-B3F1-E8B6B4FC8C28}" type="pres">
      <dgm:prSet presAssocID="{8F5A4B18-55EB-41A6-BC38-85D8987A9F27}" presName="node" presStyleLbl="node1" presStyleIdx="3" presStyleCnt="11">
        <dgm:presLayoutVars>
          <dgm:bulletEnabled val="1"/>
        </dgm:presLayoutVars>
      </dgm:prSet>
      <dgm:spPr/>
    </dgm:pt>
    <dgm:pt modelId="{3A2341C4-0DE6-4AF0-9C5B-4676D225F26D}" type="pres">
      <dgm:prSet presAssocID="{7E52AE74-37DF-408A-AC00-10458112C814}" presName="sibTrans" presStyleCnt="0"/>
      <dgm:spPr/>
    </dgm:pt>
    <dgm:pt modelId="{2CC79A64-7A24-4A0A-83C2-1CA8F35A803B}" type="pres">
      <dgm:prSet presAssocID="{24002E76-2553-4959-AC73-8D42D8495F97}" presName="node" presStyleLbl="node1" presStyleIdx="4" presStyleCnt="11">
        <dgm:presLayoutVars>
          <dgm:bulletEnabled val="1"/>
        </dgm:presLayoutVars>
      </dgm:prSet>
      <dgm:spPr/>
    </dgm:pt>
    <dgm:pt modelId="{DBC26896-8193-403C-B91B-D34B99A5E64D}" type="pres">
      <dgm:prSet presAssocID="{C51FAB6A-354F-43B0-B106-15FF126CF3F8}" presName="sibTrans" presStyleCnt="0"/>
      <dgm:spPr/>
    </dgm:pt>
    <dgm:pt modelId="{5A1027CA-2600-491A-87AB-6B11F46B99B7}" type="pres">
      <dgm:prSet presAssocID="{8BCBA539-CE4F-4384-B82A-015E020BEF3B}" presName="node" presStyleLbl="node1" presStyleIdx="5" presStyleCnt="11">
        <dgm:presLayoutVars>
          <dgm:bulletEnabled val="1"/>
        </dgm:presLayoutVars>
      </dgm:prSet>
      <dgm:spPr/>
    </dgm:pt>
    <dgm:pt modelId="{0527EE1F-0EAE-4728-8359-E51E2D3A03FA}" type="pres">
      <dgm:prSet presAssocID="{097C8E89-6675-4FF2-AFDE-37DB621D5338}" presName="sibTrans" presStyleCnt="0"/>
      <dgm:spPr/>
    </dgm:pt>
    <dgm:pt modelId="{EA945155-692F-48E0-AD14-1720F776CE7E}" type="pres">
      <dgm:prSet presAssocID="{13A03C9E-DA20-4696-A795-890B18FF5C29}" presName="node" presStyleLbl="node1" presStyleIdx="6" presStyleCnt="11">
        <dgm:presLayoutVars>
          <dgm:bulletEnabled val="1"/>
        </dgm:presLayoutVars>
      </dgm:prSet>
      <dgm:spPr/>
    </dgm:pt>
    <dgm:pt modelId="{81210846-E068-4898-AC3C-2F65D7565689}" type="pres">
      <dgm:prSet presAssocID="{A506E0EE-3B46-478B-85F7-C05613D40C9E}" presName="sibTrans" presStyleCnt="0"/>
      <dgm:spPr/>
    </dgm:pt>
    <dgm:pt modelId="{CCE203FE-766A-48CD-BF80-0A799330CB36}" type="pres">
      <dgm:prSet presAssocID="{43BBB3A7-B827-4CB2-82D3-49C850560B78}" presName="node" presStyleLbl="node1" presStyleIdx="7" presStyleCnt="11">
        <dgm:presLayoutVars>
          <dgm:bulletEnabled val="1"/>
        </dgm:presLayoutVars>
      </dgm:prSet>
      <dgm:spPr/>
    </dgm:pt>
    <dgm:pt modelId="{852D5411-B4D0-41EE-9328-CBF92166D55B}" type="pres">
      <dgm:prSet presAssocID="{272B5E9A-1937-4EB9-8C29-3C835C774134}" presName="sibTrans" presStyleCnt="0"/>
      <dgm:spPr/>
    </dgm:pt>
    <dgm:pt modelId="{1CF6FD96-103D-4DEB-8961-7DE8CCD07799}" type="pres">
      <dgm:prSet presAssocID="{17326615-687F-48BF-8D9A-C8B40E1CCDE6}" presName="node" presStyleLbl="node1" presStyleIdx="8" presStyleCnt="11">
        <dgm:presLayoutVars>
          <dgm:bulletEnabled val="1"/>
        </dgm:presLayoutVars>
      </dgm:prSet>
      <dgm:spPr/>
    </dgm:pt>
    <dgm:pt modelId="{401849E0-93C9-4505-82B5-A7064E78DC46}" type="pres">
      <dgm:prSet presAssocID="{F3A31327-6974-4092-A243-03481BF6DE7D}" presName="sibTrans" presStyleCnt="0"/>
      <dgm:spPr/>
    </dgm:pt>
    <dgm:pt modelId="{C50BB8DA-C313-45B4-9BB2-4E1F88782C5A}" type="pres">
      <dgm:prSet presAssocID="{F4BD73A6-7F1E-4B55-A4C3-6E6BE96B3F39}" presName="node" presStyleLbl="node1" presStyleIdx="9" presStyleCnt="11">
        <dgm:presLayoutVars>
          <dgm:bulletEnabled val="1"/>
        </dgm:presLayoutVars>
      </dgm:prSet>
      <dgm:spPr/>
    </dgm:pt>
    <dgm:pt modelId="{97BBB853-25ED-441D-B333-883464B5A508}" type="pres">
      <dgm:prSet presAssocID="{5B7258D2-FDD0-416C-BC55-68D3F59CC631}" presName="sibTrans" presStyleCnt="0"/>
      <dgm:spPr/>
    </dgm:pt>
    <dgm:pt modelId="{AD31B689-D4A9-4C0D-AF9C-9128E4592F60}" type="pres">
      <dgm:prSet presAssocID="{359129C5-72DF-488E-BBED-E75246EF0DBD}" presName="node" presStyleLbl="node1" presStyleIdx="10" presStyleCnt="11">
        <dgm:presLayoutVars>
          <dgm:bulletEnabled val="1"/>
        </dgm:presLayoutVars>
      </dgm:prSet>
      <dgm:spPr/>
    </dgm:pt>
  </dgm:ptLst>
  <dgm:cxnLst>
    <dgm:cxn modelId="{16CC500C-BD96-447B-93EB-03A04F8A2A04}" srcId="{828F7CF7-E336-423D-BD2B-63BCC625D320}" destId="{8F5A4B18-55EB-41A6-BC38-85D8987A9F27}" srcOrd="3" destOrd="0" parTransId="{4CE49C65-B7FE-4F82-A67F-6CE95B901313}" sibTransId="{7E52AE74-37DF-408A-AC00-10458112C814}"/>
    <dgm:cxn modelId="{99FC2C16-C4A8-4F69-87B2-3E8EFC117D10}" srcId="{828F7CF7-E336-423D-BD2B-63BCC625D320}" destId="{3A2957AB-9B91-4690-9CE2-F315C4B1C7A2}" srcOrd="2" destOrd="0" parTransId="{607F986B-5F79-46C2-890A-FD1D82D42CE5}" sibTransId="{1A59FAA1-E966-466C-8DE7-3E5EB056F039}"/>
    <dgm:cxn modelId="{424BDD16-BECE-4043-99D0-867192B0AF59}" srcId="{828F7CF7-E336-423D-BD2B-63BCC625D320}" destId="{43BBB3A7-B827-4CB2-82D3-49C850560B78}" srcOrd="7" destOrd="0" parTransId="{08065EB0-A255-41B8-9820-89A7FC78BE9F}" sibTransId="{272B5E9A-1937-4EB9-8C29-3C835C774134}"/>
    <dgm:cxn modelId="{B480B31E-E3B2-431E-921E-BB7D090BBADF}" type="presOf" srcId="{13A03C9E-DA20-4696-A795-890B18FF5C29}" destId="{EA945155-692F-48E0-AD14-1720F776CE7E}" srcOrd="0" destOrd="0" presId="urn:microsoft.com/office/officeart/2005/8/layout/default#1"/>
    <dgm:cxn modelId="{CEA94F24-BACB-44E4-863C-8A69157930A5}" type="presOf" srcId="{17326615-687F-48BF-8D9A-C8B40E1CCDE6}" destId="{1CF6FD96-103D-4DEB-8961-7DE8CCD07799}" srcOrd="0" destOrd="0" presId="urn:microsoft.com/office/officeart/2005/8/layout/default#1"/>
    <dgm:cxn modelId="{0556DE60-08B9-4917-AD8F-4D3DD13EFBF0}" type="presOf" srcId="{24002E76-2553-4959-AC73-8D42D8495F97}" destId="{2CC79A64-7A24-4A0A-83C2-1CA8F35A803B}" srcOrd="0" destOrd="0" presId="urn:microsoft.com/office/officeart/2005/8/layout/default#1"/>
    <dgm:cxn modelId="{39F64048-3B7C-4FBC-B9D7-CE28EB2971D5}" type="presOf" srcId="{8BCBA539-CE4F-4384-B82A-015E020BEF3B}" destId="{5A1027CA-2600-491A-87AB-6B11F46B99B7}" srcOrd="0" destOrd="0" presId="urn:microsoft.com/office/officeart/2005/8/layout/default#1"/>
    <dgm:cxn modelId="{C0764255-7B36-4D20-9817-9988E2FB9498}" type="presOf" srcId="{3A2957AB-9B91-4690-9CE2-F315C4B1C7A2}" destId="{79B4E462-FE0C-48D4-9ECC-88BF7857DEE6}" srcOrd="0" destOrd="0" presId="urn:microsoft.com/office/officeart/2005/8/layout/default#1"/>
    <dgm:cxn modelId="{EC8C9376-379F-444B-BD5C-44D7841F7DDE}" srcId="{828F7CF7-E336-423D-BD2B-63BCC625D320}" destId="{13A03C9E-DA20-4696-A795-890B18FF5C29}" srcOrd="6" destOrd="0" parTransId="{4FF80882-DDBB-4EFC-9998-4366110D3D53}" sibTransId="{A506E0EE-3B46-478B-85F7-C05613D40C9E}"/>
    <dgm:cxn modelId="{78206F7B-CFBA-4C80-B058-8B9243B25A68}" srcId="{828F7CF7-E336-423D-BD2B-63BCC625D320}" destId="{24002E76-2553-4959-AC73-8D42D8495F97}" srcOrd="4" destOrd="0" parTransId="{51FA3C00-60F3-4FA2-9F2B-DD23EA3D0297}" sibTransId="{C51FAB6A-354F-43B0-B106-15FF126CF3F8}"/>
    <dgm:cxn modelId="{288F5A7F-006D-401E-A375-AE1FFBF4D49B}" type="presOf" srcId="{43BBB3A7-B827-4CB2-82D3-49C850560B78}" destId="{CCE203FE-766A-48CD-BF80-0A799330CB36}" srcOrd="0" destOrd="0" presId="urn:microsoft.com/office/officeart/2005/8/layout/default#1"/>
    <dgm:cxn modelId="{978E2386-BA63-4F11-9197-CE63495200D9}" srcId="{828F7CF7-E336-423D-BD2B-63BCC625D320}" destId="{BC96357F-305A-4F43-A601-FF1730241C42}" srcOrd="1" destOrd="0" parTransId="{3297BE77-F54A-4DA3-B947-A018A337D1AF}" sibTransId="{1E8BBCC3-733C-47BD-AD34-2CDCDD03F583}"/>
    <dgm:cxn modelId="{7E89D88A-F093-4238-B6DC-F47F56F822D5}" type="presOf" srcId="{F4BD73A6-7F1E-4B55-A4C3-6E6BE96B3F39}" destId="{C50BB8DA-C313-45B4-9BB2-4E1F88782C5A}" srcOrd="0" destOrd="0" presId="urn:microsoft.com/office/officeart/2005/8/layout/default#1"/>
    <dgm:cxn modelId="{6C9BBAA0-0AA2-45B1-A3D2-84FBE77C6725}" srcId="{828F7CF7-E336-423D-BD2B-63BCC625D320}" destId="{359129C5-72DF-488E-BBED-E75246EF0DBD}" srcOrd="10" destOrd="0" parTransId="{B0DBD75E-EA5B-4831-A722-771982DF1F50}" sibTransId="{6F547EB8-093C-44AA-B848-B139DBAEC209}"/>
    <dgm:cxn modelId="{7C9D4FA6-4521-4A3D-A591-9C018CC0C40F}" type="presOf" srcId="{8F5A4B18-55EB-41A6-BC38-85D8987A9F27}" destId="{AF427F78-D746-4EC9-B3F1-E8B6B4FC8C28}" srcOrd="0" destOrd="0" presId="urn:microsoft.com/office/officeart/2005/8/layout/default#1"/>
    <dgm:cxn modelId="{9C44F7A9-021A-4F78-954A-E5C31BE97AEC}" type="presOf" srcId="{359129C5-72DF-488E-BBED-E75246EF0DBD}" destId="{AD31B689-D4A9-4C0D-AF9C-9128E4592F60}" srcOrd="0" destOrd="0" presId="urn:microsoft.com/office/officeart/2005/8/layout/default#1"/>
    <dgm:cxn modelId="{D02A37AF-D1E4-4D6E-803F-F1D337EEF4DD}" type="presOf" srcId="{BC96357F-305A-4F43-A601-FF1730241C42}" destId="{240A8C5B-D002-481A-A932-256C4A5CE900}" srcOrd="0" destOrd="0" presId="urn:microsoft.com/office/officeart/2005/8/layout/default#1"/>
    <dgm:cxn modelId="{CAD1FFB0-1345-49A1-A944-0B87838A7681}" srcId="{828F7CF7-E336-423D-BD2B-63BCC625D320}" destId="{F4BD73A6-7F1E-4B55-A4C3-6E6BE96B3F39}" srcOrd="9" destOrd="0" parTransId="{55CF7DFD-B0FB-4EE0-8DC6-8995B7510B49}" sibTransId="{5B7258D2-FDD0-416C-BC55-68D3F59CC631}"/>
    <dgm:cxn modelId="{AE07ADB1-798E-48C3-88A1-B4B7691E882B}" srcId="{828F7CF7-E336-423D-BD2B-63BCC625D320}" destId="{17326615-687F-48BF-8D9A-C8B40E1CCDE6}" srcOrd="8" destOrd="0" parTransId="{D6523FFF-5B69-4D53-BB1F-52508A534261}" sibTransId="{F3A31327-6974-4092-A243-03481BF6DE7D}"/>
    <dgm:cxn modelId="{88B760B4-B839-4238-91CA-8C3EECE0D222}" type="presOf" srcId="{A784C18F-32E2-4F5B-B042-0298C9C9C2DD}" destId="{8A226D56-6DD3-4E37-B9B0-FA3720A22493}" srcOrd="0" destOrd="0" presId="urn:microsoft.com/office/officeart/2005/8/layout/default#1"/>
    <dgm:cxn modelId="{FC8EF1B6-8AC7-4C42-9BE9-445D3A30970F}" srcId="{828F7CF7-E336-423D-BD2B-63BCC625D320}" destId="{A784C18F-32E2-4F5B-B042-0298C9C9C2DD}" srcOrd="0" destOrd="0" parTransId="{391A3914-647D-4093-950E-10101FF990E3}" sibTransId="{FA88DDC3-123F-4C9B-9948-44F4236525B2}"/>
    <dgm:cxn modelId="{EC4AF3BE-363D-4A5D-8307-CC4747B7DD60}" srcId="{828F7CF7-E336-423D-BD2B-63BCC625D320}" destId="{8BCBA539-CE4F-4384-B82A-015E020BEF3B}" srcOrd="5" destOrd="0" parTransId="{929FB328-6766-4206-BF22-6715EC0CF797}" sibTransId="{097C8E89-6675-4FF2-AFDE-37DB621D5338}"/>
    <dgm:cxn modelId="{37F553CC-6E84-4750-BA02-4F5F16186908}" type="presOf" srcId="{828F7CF7-E336-423D-BD2B-63BCC625D320}" destId="{440A0BEC-2D4D-4CA7-9F84-966BBA4CA71A}" srcOrd="0" destOrd="0" presId="urn:microsoft.com/office/officeart/2005/8/layout/default#1"/>
    <dgm:cxn modelId="{3184F21B-8D97-412F-AACD-D8DC429F4070}" type="presParOf" srcId="{440A0BEC-2D4D-4CA7-9F84-966BBA4CA71A}" destId="{8A226D56-6DD3-4E37-B9B0-FA3720A22493}" srcOrd="0" destOrd="0" presId="urn:microsoft.com/office/officeart/2005/8/layout/default#1"/>
    <dgm:cxn modelId="{15CD2766-037E-40C8-BE98-5B954D480B16}" type="presParOf" srcId="{440A0BEC-2D4D-4CA7-9F84-966BBA4CA71A}" destId="{7C9E66FD-A0DC-4A36-B853-234E9C8AB15E}" srcOrd="1" destOrd="0" presId="urn:microsoft.com/office/officeart/2005/8/layout/default#1"/>
    <dgm:cxn modelId="{5E7BA498-C7A7-4061-8EE8-2D7EDC7F7CDA}" type="presParOf" srcId="{440A0BEC-2D4D-4CA7-9F84-966BBA4CA71A}" destId="{240A8C5B-D002-481A-A932-256C4A5CE900}" srcOrd="2" destOrd="0" presId="urn:microsoft.com/office/officeart/2005/8/layout/default#1"/>
    <dgm:cxn modelId="{97BC5952-B262-4FFE-AF7D-1A2644360863}" type="presParOf" srcId="{440A0BEC-2D4D-4CA7-9F84-966BBA4CA71A}" destId="{DB16C75F-98BE-4EFA-98D1-847F6885AB2D}" srcOrd="3" destOrd="0" presId="urn:microsoft.com/office/officeart/2005/8/layout/default#1"/>
    <dgm:cxn modelId="{D227AB53-027B-417D-A3F0-F1572647D1EA}" type="presParOf" srcId="{440A0BEC-2D4D-4CA7-9F84-966BBA4CA71A}" destId="{79B4E462-FE0C-48D4-9ECC-88BF7857DEE6}" srcOrd="4" destOrd="0" presId="urn:microsoft.com/office/officeart/2005/8/layout/default#1"/>
    <dgm:cxn modelId="{D6F31432-D032-4C61-BBF8-B13CC899C945}" type="presParOf" srcId="{440A0BEC-2D4D-4CA7-9F84-966BBA4CA71A}" destId="{155AB933-8691-44D0-83DF-8231F369C97D}" srcOrd="5" destOrd="0" presId="urn:microsoft.com/office/officeart/2005/8/layout/default#1"/>
    <dgm:cxn modelId="{2DE7B68C-FB0F-4C51-89D1-D856B62D6159}" type="presParOf" srcId="{440A0BEC-2D4D-4CA7-9F84-966BBA4CA71A}" destId="{AF427F78-D746-4EC9-B3F1-E8B6B4FC8C28}" srcOrd="6" destOrd="0" presId="urn:microsoft.com/office/officeart/2005/8/layout/default#1"/>
    <dgm:cxn modelId="{678F7152-DBE9-4A06-A74E-070DD55677B5}" type="presParOf" srcId="{440A0BEC-2D4D-4CA7-9F84-966BBA4CA71A}" destId="{3A2341C4-0DE6-4AF0-9C5B-4676D225F26D}" srcOrd="7" destOrd="0" presId="urn:microsoft.com/office/officeart/2005/8/layout/default#1"/>
    <dgm:cxn modelId="{BE72D1FA-C855-4EE4-8D68-EE7CA0431B8A}" type="presParOf" srcId="{440A0BEC-2D4D-4CA7-9F84-966BBA4CA71A}" destId="{2CC79A64-7A24-4A0A-83C2-1CA8F35A803B}" srcOrd="8" destOrd="0" presId="urn:microsoft.com/office/officeart/2005/8/layout/default#1"/>
    <dgm:cxn modelId="{388D11AA-7C2E-499A-A4E6-0C4BECF9BE31}" type="presParOf" srcId="{440A0BEC-2D4D-4CA7-9F84-966BBA4CA71A}" destId="{DBC26896-8193-403C-B91B-D34B99A5E64D}" srcOrd="9" destOrd="0" presId="urn:microsoft.com/office/officeart/2005/8/layout/default#1"/>
    <dgm:cxn modelId="{2BF44061-767A-482B-9554-44204B170C91}" type="presParOf" srcId="{440A0BEC-2D4D-4CA7-9F84-966BBA4CA71A}" destId="{5A1027CA-2600-491A-87AB-6B11F46B99B7}" srcOrd="10" destOrd="0" presId="urn:microsoft.com/office/officeart/2005/8/layout/default#1"/>
    <dgm:cxn modelId="{F8DA16E5-3F40-4782-AC67-8335B690EEE1}" type="presParOf" srcId="{440A0BEC-2D4D-4CA7-9F84-966BBA4CA71A}" destId="{0527EE1F-0EAE-4728-8359-E51E2D3A03FA}" srcOrd="11" destOrd="0" presId="urn:microsoft.com/office/officeart/2005/8/layout/default#1"/>
    <dgm:cxn modelId="{BEFC3D62-34B8-4185-ADF5-B342B6E17A29}" type="presParOf" srcId="{440A0BEC-2D4D-4CA7-9F84-966BBA4CA71A}" destId="{EA945155-692F-48E0-AD14-1720F776CE7E}" srcOrd="12" destOrd="0" presId="urn:microsoft.com/office/officeart/2005/8/layout/default#1"/>
    <dgm:cxn modelId="{609B5660-C699-4480-9B23-E5152247B818}" type="presParOf" srcId="{440A0BEC-2D4D-4CA7-9F84-966BBA4CA71A}" destId="{81210846-E068-4898-AC3C-2F65D7565689}" srcOrd="13" destOrd="0" presId="urn:microsoft.com/office/officeart/2005/8/layout/default#1"/>
    <dgm:cxn modelId="{0D3E57CE-686A-4634-AE1F-72879F75A38D}" type="presParOf" srcId="{440A0BEC-2D4D-4CA7-9F84-966BBA4CA71A}" destId="{CCE203FE-766A-48CD-BF80-0A799330CB36}" srcOrd="14" destOrd="0" presId="urn:microsoft.com/office/officeart/2005/8/layout/default#1"/>
    <dgm:cxn modelId="{F92676FE-1F11-4778-88CA-44EA3ED6DE5C}" type="presParOf" srcId="{440A0BEC-2D4D-4CA7-9F84-966BBA4CA71A}" destId="{852D5411-B4D0-41EE-9328-CBF92166D55B}" srcOrd="15" destOrd="0" presId="urn:microsoft.com/office/officeart/2005/8/layout/default#1"/>
    <dgm:cxn modelId="{DBA7B015-033C-4EA7-A399-1A9E7DF653CC}" type="presParOf" srcId="{440A0BEC-2D4D-4CA7-9F84-966BBA4CA71A}" destId="{1CF6FD96-103D-4DEB-8961-7DE8CCD07799}" srcOrd="16" destOrd="0" presId="urn:microsoft.com/office/officeart/2005/8/layout/default#1"/>
    <dgm:cxn modelId="{4B2C8545-6DAB-40EC-A139-314DCDE373F9}" type="presParOf" srcId="{440A0BEC-2D4D-4CA7-9F84-966BBA4CA71A}" destId="{401849E0-93C9-4505-82B5-A7064E78DC46}" srcOrd="17" destOrd="0" presId="urn:microsoft.com/office/officeart/2005/8/layout/default#1"/>
    <dgm:cxn modelId="{F7B53256-3F7E-4E08-8270-6689F97BA4AE}" type="presParOf" srcId="{440A0BEC-2D4D-4CA7-9F84-966BBA4CA71A}" destId="{C50BB8DA-C313-45B4-9BB2-4E1F88782C5A}" srcOrd="18" destOrd="0" presId="urn:microsoft.com/office/officeart/2005/8/layout/default#1"/>
    <dgm:cxn modelId="{002D4E34-EBB1-48B2-BDD5-A75808509E05}" type="presParOf" srcId="{440A0BEC-2D4D-4CA7-9F84-966BBA4CA71A}" destId="{97BBB853-25ED-441D-B333-883464B5A508}" srcOrd="19" destOrd="0" presId="urn:microsoft.com/office/officeart/2005/8/layout/default#1"/>
    <dgm:cxn modelId="{841DBE29-AD6B-4BBC-9CCB-5079B3E15C23}" type="presParOf" srcId="{440A0BEC-2D4D-4CA7-9F84-966BBA4CA71A}" destId="{AD31B689-D4A9-4C0D-AF9C-9128E4592F60}" srcOrd="20" destOrd="0" presId="urn:microsoft.com/office/officeart/2005/8/layout/defaul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EC4D796-6EB6-4209-B481-98CCCE53C354}"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1694524C-D600-445F-B663-BB9F4DB896DD}">
      <dgm:prSet phldrT="[Text]" custT="1"/>
      <dgm:spPr/>
      <dgm:t>
        <a:bodyPr/>
        <a:lstStyle/>
        <a:p>
          <a:r>
            <a:rPr lang="en-US" sz="2800" dirty="0">
              <a:solidFill>
                <a:schemeClr val="tx1"/>
              </a:solidFill>
            </a:rPr>
            <a:t>Identifying a set of differentiating competitive advantages</a:t>
          </a:r>
        </a:p>
      </dgm:t>
    </dgm:pt>
    <dgm:pt modelId="{4BC2EBB5-C0EE-4507-AF03-D4D473F0A9E1}" type="parTrans" cxnId="{0395D90A-6A9A-4E1F-B334-180C687CBA07}">
      <dgm:prSet/>
      <dgm:spPr/>
      <dgm:t>
        <a:bodyPr/>
        <a:lstStyle/>
        <a:p>
          <a:endParaRPr lang="en-US" sz="2000"/>
        </a:p>
      </dgm:t>
    </dgm:pt>
    <dgm:pt modelId="{F16810CD-EA43-496A-B50F-156F7187FDC7}" type="sibTrans" cxnId="{0395D90A-6A9A-4E1F-B334-180C687CBA07}">
      <dgm:prSet custT="1"/>
      <dgm:spPr/>
      <dgm:t>
        <a:bodyPr/>
        <a:lstStyle/>
        <a:p>
          <a:endParaRPr lang="en-US" sz="4000"/>
        </a:p>
      </dgm:t>
    </dgm:pt>
    <dgm:pt modelId="{C8271097-7C7A-4E3F-8432-1EEB44C1CE80}">
      <dgm:prSet phldrT="[Text]" custT="1"/>
      <dgm:spPr/>
      <dgm:t>
        <a:bodyPr/>
        <a:lstStyle/>
        <a:p>
          <a:r>
            <a:rPr lang="en-US" sz="2800" dirty="0">
              <a:solidFill>
                <a:schemeClr val="tx1"/>
              </a:solidFill>
            </a:rPr>
            <a:t>Choosing the right competitive advantages</a:t>
          </a:r>
        </a:p>
      </dgm:t>
    </dgm:pt>
    <dgm:pt modelId="{22B08996-C1AA-4016-8F29-86BCB3181377}" type="parTrans" cxnId="{4E80A113-FC70-45EF-A858-62E076816E37}">
      <dgm:prSet/>
      <dgm:spPr/>
      <dgm:t>
        <a:bodyPr/>
        <a:lstStyle/>
        <a:p>
          <a:endParaRPr lang="en-US" sz="2000"/>
        </a:p>
      </dgm:t>
    </dgm:pt>
    <dgm:pt modelId="{DD4D139B-C0C3-45DB-BF1A-A25DB2D0A0F3}" type="sibTrans" cxnId="{4E80A113-FC70-45EF-A858-62E076816E37}">
      <dgm:prSet custT="1"/>
      <dgm:spPr/>
      <dgm:t>
        <a:bodyPr/>
        <a:lstStyle/>
        <a:p>
          <a:endParaRPr lang="en-US" sz="4000"/>
        </a:p>
      </dgm:t>
    </dgm:pt>
    <dgm:pt modelId="{B0CA767E-363E-4DA0-A7D2-7F8DFF447734}">
      <dgm:prSet phldrT="[Text]" custT="1"/>
      <dgm:spPr/>
      <dgm:t>
        <a:bodyPr/>
        <a:lstStyle/>
        <a:p>
          <a:r>
            <a:rPr lang="en-US" sz="2800" dirty="0">
              <a:solidFill>
                <a:schemeClr val="tx1"/>
              </a:solidFill>
            </a:rPr>
            <a:t>Selecting an overall positioning strategy – using the 7Ps</a:t>
          </a:r>
        </a:p>
      </dgm:t>
    </dgm:pt>
    <dgm:pt modelId="{1AF72C8F-DFAE-45F0-A9D3-4A8989BB8E8E}" type="parTrans" cxnId="{DBBB3B4C-1CA0-40B2-9B1E-CD0CBCA6210C}">
      <dgm:prSet/>
      <dgm:spPr/>
      <dgm:t>
        <a:bodyPr/>
        <a:lstStyle/>
        <a:p>
          <a:endParaRPr lang="en-US" sz="2000"/>
        </a:p>
      </dgm:t>
    </dgm:pt>
    <dgm:pt modelId="{094BE826-518A-44D1-8DA6-EB7650661414}" type="sibTrans" cxnId="{DBBB3B4C-1CA0-40B2-9B1E-CD0CBCA6210C}">
      <dgm:prSet/>
      <dgm:spPr/>
      <dgm:t>
        <a:bodyPr/>
        <a:lstStyle/>
        <a:p>
          <a:endParaRPr lang="en-US" sz="2000"/>
        </a:p>
      </dgm:t>
    </dgm:pt>
    <dgm:pt modelId="{019A3D9E-C2DD-491F-B695-C7F65C75F913}" type="pres">
      <dgm:prSet presAssocID="{FEC4D796-6EB6-4209-B481-98CCCE53C354}" presName="outerComposite" presStyleCnt="0">
        <dgm:presLayoutVars>
          <dgm:chMax val="5"/>
          <dgm:dir/>
          <dgm:resizeHandles val="exact"/>
        </dgm:presLayoutVars>
      </dgm:prSet>
      <dgm:spPr/>
    </dgm:pt>
    <dgm:pt modelId="{8CB4AAAE-2BEB-4E36-A189-AC964AF7DF71}" type="pres">
      <dgm:prSet presAssocID="{FEC4D796-6EB6-4209-B481-98CCCE53C354}" presName="dummyMaxCanvas" presStyleCnt="0">
        <dgm:presLayoutVars/>
      </dgm:prSet>
      <dgm:spPr/>
    </dgm:pt>
    <dgm:pt modelId="{8C033AF2-3558-44F6-BBD3-8A2C3FF9DC81}" type="pres">
      <dgm:prSet presAssocID="{FEC4D796-6EB6-4209-B481-98CCCE53C354}" presName="ThreeNodes_1" presStyleLbl="node1" presStyleIdx="0" presStyleCnt="3">
        <dgm:presLayoutVars>
          <dgm:bulletEnabled val="1"/>
        </dgm:presLayoutVars>
      </dgm:prSet>
      <dgm:spPr/>
    </dgm:pt>
    <dgm:pt modelId="{759A5BF4-091E-44EC-B2C4-DFE08641E0B1}" type="pres">
      <dgm:prSet presAssocID="{FEC4D796-6EB6-4209-B481-98CCCE53C354}" presName="ThreeNodes_2" presStyleLbl="node1" presStyleIdx="1" presStyleCnt="3">
        <dgm:presLayoutVars>
          <dgm:bulletEnabled val="1"/>
        </dgm:presLayoutVars>
      </dgm:prSet>
      <dgm:spPr/>
    </dgm:pt>
    <dgm:pt modelId="{FC398F3F-BBB0-4568-8478-4E5631687BC0}" type="pres">
      <dgm:prSet presAssocID="{FEC4D796-6EB6-4209-B481-98CCCE53C354}" presName="ThreeNodes_3" presStyleLbl="node1" presStyleIdx="2" presStyleCnt="3">
        <dgm:presLayoutVars>
          <dgm:bulletEnabled val="1"/>
        </dgm:presLayoutVars>
      </dgm:prSet>
      <dgm:spPr/>
    </dgm:pt>
    <dgm:pt modelId="{14A98278-39FD-4156-920A-CE2BCC8F56A5}" type="pres">
      <dgm:prSet presAssocID="{FEC4D796-6EB6-4209-B481-98CCCE53C354}" presName="ThreeConn_1-2" presStyleLbl="fgAccFollowNode1" presStyleIdx="0" presStyleCnt="2">
        <dgm:presLayoutVars>
          <dgm:bulletEnabled val="1"/>
        </dgm:presLayoutVars>
      </dgm:prSet>
      <dgm:spPr/>
    </dgm:pt>
    <dgm:pt modelId="{A69BD1E1-DF9B-4F0F-8BCE-E2AAC872A7D5}" type="pres">
      <dgm:prSet presAssocID="{FEC4D796-6EB6-4209-B481-98CCCE53C354}" presName="ThreeConn_2-3" presStyleLbl="fgAccFollowNode1" presStyleIdx="1" presStyleCnt="2">
        <dgm:presLayoutVars>
          <dgm:bulletEnabled val="1"/>
        </dgm:presLayoutVars>
      </dgm:prSet>
      <dgm:spPr/>
    </dgm:pt>
    <dgm:pt modelId="{9CB2172C-002B-4C94-86B4-6A2B3571FDC4}" type="pres">
      <dgm:prSet presAssocID="{FEC4D796-6EB6-4209-B481-98CCCE53C354}" presName="ThreeNodes_1_text" presStyleLbl="node1" presStyleIdx="2" presStyleCnt="3">
        <dgm:presLayoutVars>
          <dgm:bulletEnabled val="1"/>
        </dgm:presLayoutVars>
      </dgm:prSet>
      <dgm:spPr/>
    </dgm:pt>
    <dgm:pt modelId="{ED1938B7-F04E-4AFB-A9B2-7A598034D065}" type="pres">
      <dgm:prSet presAssocID="{FEC4D796-6EB6-4209-B481-98CCCE53C354}" presName="ThreeNodes_2_text" presStyleLbl="node1" presStyleIdx="2" presStyleCnt="3">
        <dgm:presLayoutVars>
          <dgm:bulletEnabled val="1"/>
        </dgm:presLayoutVars>
      </dgm:prSet>
      <dgm:spPr/>
    </dgm:pt>
    <dgm:pt modelId="{CB44E97C-7A58-4B4B-BB93-2FF935E8FDDE}" type="pres">
      <dgm:prSet presAssocID="{FEC4D796-6EB6-4209-B481-98CCCE53C354}" presName="ThreeNodes_3_text" presStyleLbl="node1" presStyleIdx="2" presStyleCnt="3">
        <dgm:presLayoutVars>
          <dgm:bulletEnabled val="1"/>
        </dgm:presLayoutVars>
      </dgm:prSet>
      <dgm:spPr/>
    </dgm:pt>
  </dgm:ptLst>
  <dgm:cxnLst>
    <dgm:cxn modelId="{0395D90A-6A9A-4E1F-B334-180C687CBA07}" srcId="{FEC4D796-6EB6-4209-B481-98CCCE53C354}" destId="{1694524C-D600-445F-B663-BB9F4DB896DD}" srcOrd="0" destOrd="0" parTransId="{4BC2EBB5-C0EE-4507-AF03-D4D473F0A9E1}" sibTransId="{F16810CD-EA43-496A-B50F-156F7187FDC7}"/>
    <dgm:cxn modelId="{4E80A113-FC70-45EF-A858-62E076816E37}" srcId="{FEC4D796-6EB6-4209-B481-98CCCE53C354}" destId="{C8271097-7C7A-4E3F-8432-1EEB44C1CE80}" srcOrd="1" destOrd="0" parTransId="{22B08996-C1AA-4016-8F29-86BCB3181377}" sibTransId="{DD4D139B-C0C3-45DB-BF1A-A25DB2D0A0F3}"/>
    <dgm:cxn modelId="{F666AC22-3D0B-4DB5-AFB2-D8F9869A7FF0}" type="presOf" srcId="{1694524C-D600-445F-B663-BB9F4DB896DD}" destId="{8C033AF2-3558-44F6-BBD3-8A2C3FF9DC81}" srcOrd="0" destOrd="0" presId="urn:microsoft.com/office/officeart/2005/8/layout/vProcess5"/>
    <dgm:cxn modelId="{8F24A333-A529-4F5A-B06D-CC694A805E3F}" type="presOf" srcId="{1694524C-D600-445F-B663-BB9F4DB896DD}" destId="{9CB2172C-002B-4C94-86B4-6A2B3571FDC4}" srcOrd="1" destOrd="0" presId="urn:microsoft.com/office/officeart/2005/8/layout/vProcess5"/>
    <dgm:cxn modelId="{6FF46F41-4E5A-4201-885A-0911C6E30450}" type="presOf" srcId="{C8271097-7C7A-4E3F-8432-1EEB44C1CE80}" destId="{ED1938B7-F04E-4AFB-A9B2-7A598034D065}" srcOrd="1" destOrd="0" presId="urn:microsoft.com/office/officeart/2005/8/layout/vProcess5"/>
    <dgm:cxn modelId="{DBBB3B4C-1CA0-40B2-9B1E-CD0CBCA6210C}" srcId="{FEC4D796-6EB6-4209-B481-98CCCE53C354}" destId="{B0CA767E-363E-4DA0-A7D2-7F8DFF447734}" srcOrd="2" destOrd="0" parTransId="{1AF72C8F-DFAE-45F0-A9D3-4A8989BB8E8E}" sibTransId="{094BE826-518A-44D1-8DA6-EB7650661414}"/>
    <dgm:cxn modelId="{F03E6E4F-1A61-4C4F-89F4-DC5ECBDFADEC}" type="presOf" srcId="{B0CA767E-363E-4DA0-A7D2-7F8DFF447734}" destId="{FC398F3F-BBB0-4568-8478-4E5631687BC0}" srcOrd="0" destOrd="0" presId="urn:microsoft.com/office/officeart/2005/8/layout/vProcess5"/>
    <dgm:cxn modelId="{08140159-630B-4B08-9688-4C95C64A1482}" type="presOf" srcId="{FEC4D796-6EB6-4209-B481-98CCCE53C354}" destId="{019A3D9E-C2DD-491F-B695-C7F65C75F913}" srcOrd="0" destOrd="0" presId="urn:microsoft.com/office/officeart/2005/8/layout/vProcess5"/>
    <dgm:cxn modelId="{AAFC798E-1999-4262-8128-AAEBE83BA718}" type="presOf" srcId="{C8271097-7C7A-4E3F-8432-1EEB44C1CE80}" destId="{759A5BF4-091E-44EC-B2C4-DFE08641E0B1}" srcOrd="0" destOrd="0" presId="urn:microsoft.com/office/officeart/2005/8/layout/vProcess5"/>
    <dgm:cxn modelId="{FE3EF3B1-D672-485E-B3CC-1068653C1FC2}" type="presOf" srcId="{B0CA767E-363E-4DA0-A7D2-7F8DFF447734}" destId="{CB44E97C-7A58-4B4B-BB93-2FF935E8FDDE}" srcOrd="1" destOrd="0" presId="urn:microsoft.com/office/officeart/2005/8/layout/vProcess5"/>
    <dgm:cxn modelId="{D27B63D2-55EE-42B5-8560-12FD091C2C60}" type="presOf" srcId="{DD4D139B-C0C3-45DB-BF1A-A25DB2D0A0F3}" destId="{A69BD1E1-DF9B-4F0F-8BCE-E2AAC872A7D5}" srcOrd="0" destOrd="0" presId="urn:microsoft.com/office/officeart/2005/8/layout/vProcess5"/>
    <dgm:cxn modelId="{8CA6EEE1-C1B2-4E51-835F-FA6605B0E3F6}" type="presOf" srcId="{F16810CD-EA43-496A-B50F-156F7187FDC7}" destId="{14A98278-39FD-4156-920A-CE2BCC8F56A5}" srcOrd="0" destOrd="0" presId="urn:microsoft.com/office/officeart/2005/8/layout/vProcess5"/>
    <dgm:cxn modelId="{4459B7C5-3A3C-4D98-9AF6-BD779BBD7B2B}" type="presParOf" srcId="{019A3D9E-C2DD-491F-B695-C7F65C75F913}" destId="{8CB4AAAE-2BEB-4E36-A189-AC964AF7DF71}" srcOrd="0" destOrd="0" presId="urn:microsoft.com/office/officeart/2005/8/layout/vProcess5"/>
    <dgm:cxn modelId="{F9E50A07-E16C-4E80-AC86-458DF7B50FB6}" type="presParOf" srcId="{019A3D9E-C2DD-491F-B695-C7F65C75F913}" destId="{8C033AF2-3558-44F6-BBD3-8A2C3FF9DC81}" srcOrd="1" destOrd="0" presId="urn:microsoft.com/office/officeart/2005/8/layout/vProcess5"/>
    <dgm:cxn modelId="{6DC9A07F-BB5C-4F00-8D7B-4066560E097B}" type="presParOf" srcId="{019A3D9E-C2DD-491F-B695-C7F65C75F913}" destId="{759A5BF4-091E-44EC-B2C4-DFE08641E0B1}" srcOrd="2" destOrd="0" presId="urn:microsoft.com/office/officeart/2005/8/layout/vProcess5"/>
    <dgm:cxn modelId="{376A1379-487D-41A5-AFB5-70B6002F1115}" type="presParOf" srcId="{019A3D9E-C2DD-491F-B695-C7F65C75F913}" destId="{FC398F3F-BBB0-4568-8478-4E5631687BC0}" srcOrd="3" destOrd="0" presId="urn:microsoft.com/office/officeart/2005/8/layout/vProcess5"/>
    <dgm:cxn modelId="{1D54576F-75C1-43D0-970A-9358D0D02B84}" type="presParOf" srcId="{019A3D9E-C2DD-491F-B695-C7F65C75F913}" destId="{14A98278-39FD-4156-920A-CE2BCC8F56A5}" srcOrd="4" destOrd="0" presId="urn:microsoft.com/office/officeart/2005/8/layout/vProcess5"/>
    <dgm:cxn modelId="{59893021-0C4D-4F98-9CE8-6D930FF12F1E}" type="presParOf" srcId="{019A3D9E-C2DD-491F-B695-C7F65C75F913}" destId="{A69BD1E1-DF9B-4F0F-8BCE-E2AAC872A7D5}" srcOrd="5" destOrd="0" presId="urn:microsoft.com/office/officeart/2005/8/layout/vProcess5"/>
    <dgm:cxn modelId="{649C5F5F-9978-4D7A-8DB5-3C946EBE500A}" type="presParOf" srcId="{019A3D9E-C2DD-491F-B695-C7F65C75F913}" destId="{9CB2172C-002B-4C94-86B4-6A2B3571FDC4}" srcOrd="6" destOrd="0" presId="urn:microsoft.com/office/officeart/2005/8/layout/vProcess5"/>
    <dgm:cxn modelId="{FA65A391-848F-4CB1-AC79-A641DBC58C61}" type="presParOf" srcId="{019A3D9E-C2DD-491F-B695-C7F65C75F913}" destId="{ED1938B7-F04E-4AFB-A9B2-7A598034D065}" srcOrd="7" destOrd="0" presId="urn:microsoft.com/office/officeart/2005/8/layout/vProcess5"/>
    <dgm:cxn modelId="{9E6D7DF1-CD00-4E54-BC65-A41679A512FA}" type="presParOf" srcId="{019A3D9E-C2DD-491F-B695-C7F65C75F913}" destId="{CB44E97C-7A58-4B4B-BB93-2FF935E8FDDE}"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25B20B-B58B-4E76-9F2C-4DA518516DDB}">
      <dsp:nvSpPr>
        <dsp:cNvPr id="0" name=""/>
        <dsp:cNvSpPr/>
      </dsp:nvSpPr>
      <dsp:spPr>
        <a:xfrm>
          <a:off x="1529930" y="0"/>
          <a:ext cx="5324444" cy="4742789"/>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0DB3E8-3DE6-46E9-AD1E-C79C9BA187DD}">
      <dsp:nvSpPr>
        <dsp:cNvPr id="0" name=""/>
        <dsp:cNvSpPr/>
      </dsp:nvSpPr>
      <dsp:spPr>
        <a:xfrm>
          <a:off x="402685" y="432049"/>
          <a:ext cx="3527724" cy="2009241"/>
        </a:xfrm>
        <a:prstGeom prst="round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Geographic</a:t>
          </a:r>
        </a:p>
      </dsp:txBody>
      <dsp:txXfrm>
        <a:off x="500768" y="530132"/>
        <a:ext cx="3331558" cy="1813075"/>
      </dsp:txXfrm>
    </dsp:sp>
    <dsp:sp modelId="{951D4227-941B-4728-B49E-48BFB00DAB0B}">
      <dsp:nvSpPr>
        <dsp:cNvPr id="0" name=""/>
        <dsp:cNvSpPr/>
      </dsp:nvSpPr>
      <dsp:spPr>
        <a:xfrm>
          <a:off x="4055205" y="367005"/>
          <a:ext cx="3512723" cy="2009260"/>
        </a:xfrm>
        <a:prstGeom prst="roundRect">
          <a:avLst/>
        </a:prstGeom>
        <a:solidFill>
          <a:schemeClr val="accent3">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Demographic</a:t>
          </a:r>
        </a:p>
      </dsp:txBody>
      <dsp:txXfrm>
        <a:off x="4153289" y="465089"/>
        <a:ext cx="3316555" cy="1813092"/>
      </dsp:txXfrm>
    </dsp:sp>
    <dsp:sp modelId="{8F02885A-9EB6-4AEA-A147-DE74232E4437}">
      <dsp:nvSpPr>
        <dsp:cNvPr id="0" name=""/>
        <dsp:cNvSpPr/>
      </dsp:nvSpPr>
      <dsp:spPr>
        <a:xfrm>
          <a:off x="366912" y="2478688"/>
          <a:ext cx="3536787" cy="1932868"/>
        </a:xfrm>
        <a:prstGeom prst="roundRect">
          <a:avLst/>
        </a:prstGeom>
        <a:solidFill>
          <a:schemeClr val="accent4">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kern="1200" dirty="0"/>
            <a:t>Psycho-graphic</a:t>
          </a:r>
        </a:p>
      </dsp:txBody>
      <dsp:txXfrm>
        <a:off x="461267" y="2573043"/>
        <a:ext cx="3348077" cy="1744158"/>
      </dsp:txXfrm>
    </dsp:sp>
    <dsp:sp modelId="{F619D510-7652-4800-9C5B-93053B38B414}">
      <dsp:nvSpPr>
        <dsp:cNvPr id="0" name=""/>
        <dsp:cNvSpPr/>
      </dsp:nvSpPr>
      <dsp:spPr>
        <a:xfrm>
          <a:off x="4022965" y="2465722"/>
          <a:ext cx="3592260" cy="1985658"/>
        </a:xfrm>
        <a:prstGeom prst="roundRect">
          <a:avLst/>
        </a:prstGeom>
        <a:solidFill>
          <a:schemeClr val="accent5">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kern="1200" dirty="0"/>
            <a:t>Behavioural</a:t>
          </a:r>
        </a:p>
      </dsp:txBody>
      <dsp:txXfrm>
        <a:off x="4119897" y="2562654"/>
        <a:ext cx="3398396" cy="17917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226D56-6DD3-4E37-B9B0-FA3720A22493}">
      <dsp:nvSpPr>
        <dsp:cNvPr id="0" name=""/>
        <dsp:cNvSpPr/>
      </dsp:nvSpPr>
      <dsp:spPr>
        <a:xfrm>
          <a:off x="30480" y="155652"/>
          <a:ext cx="1684929" cy="1010957"/>
        </a:xfrm>
        <a:prstGeom prst="rect">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b="1" kern="1200" dirty="0"/>
            <a:t>Age</a:t>
          </a:r>
        </a:p>
      </dsp:txBody>
      <dsp:txXfrm>
        <a:off x="30480" y="155652"/>
        <a:ext cx="1684929" cy="1010957"/>
      </dsp:txXfrm>
    </dsp:sp>
    <dsp:sp modelId="{240A8C5B-D002-481A-A932-256C4A5CE900}">
      <dsp:nvSpPr>
        <dsp:cNvPr id="0" name=""/>
        <dsp:cNvSpPr/>
      </dsp:nvSpPr>
      <dsp:spPr>
        <a:xfrm>
          <a:off x="1853421" y="155652"/>
          <a:ext cx="1684929" cy="1010957"/>
        </a:xfrm>
        <a:prstGeom prst="rect">
          <a:avLst/>
        </a:prstGeom>
        <a:solidFill>
          <a:schemeClr val="accent2">
            <a:hueOff val="-132337"/>
            <a:satOff val="149"/>
            <a:lumOff val="353"/>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b="1" kern="1200" dirty="0"/>
            <a:t>Gender</a:t>
          </a:r>
        </a:p>
      </dsp:txBody>
      <dsp:txXfrm>
        <a:off x="1853421" y="155652"/>
        <a:ext cx="1684929" cy="1010957"/>
      </dsp:txXfrm>
    </dsp:sp>
    <dsp:sp modelId="{79B4E462-FE0C-48D4-9ECC-88BF7857DEE6}">
      <dsp:nvSpPr>
        <dsp:cNvPr id="0" name=""/>
        <dsp:cNvSpPr/>
      </dsp:nvSpPr>
      <dsp:spPr>
        <a:xfrm>
          <a:off x="3706843" y="155652"/>
          <a:ext cx="1684929" cy="1010957"/>
        </a:xfrm>
        <a:prstGeom prst="rect">
          <a:avLst/>
        </a:prstGeom>
        <a:solidFill>
          <a:schemeClr val="accent2">
            <a:hueOff val="-264675"/>
            <a:satOff val="298"/>
            <a:lumOff val="706"/>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b="1" kern="1200" dirty="0"/>
            <a:t>Family Size</a:t>
          </a:r>
        </a:p>
      </dsp:txBody>
      <dsp:txXfrm>
        <a:off x="3706843" y="155652"/>
        <a:ext cx="1684929" cy="1010957"/>
      </dsp:txXfrm>
    </dsp:sp>
    <dsp:sp modelId="{AF427F78-D746-4EC9-B3F1-E8B6B4FC8C28}">
      <dsp:nvSpPr>
        <dsp:cNvPr id="0" name=""/>
        <dsp:cNvSpPr/>
      </dsp:nvSpPr>
      <dsp:spPr>
        <a:xfrm>
          <a:off x="0" y="1335103"/>
          <a:ext cx="1684929" cy="1010957"/>
        </a:xfrm>
        <a:prstGeom prst="rect">
          <a:avLst/>
        </a:prstGeom>
        <a:solidFill>
          <a:schemeClr val="accent2">
            <a:hueOff val="-397012"/>
            <a:satOff val="448"/>
            <a:lumOff val="1059"/>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b="1" kern="1200" dirty="0"/>
            <a:t>Family Life Cycle</a:t>
          </a:r>
        </a:p>
      </dsp:txBody>
      <dsp:txXfrm>
        <a:off x="0" y="1335103"/>
        <a:ext cx="1684929" cy="1010957"/>
      </dsp:txXfrm>
    </dsp:sp>
    <dsp:sp modelId="{2CC79A64-7A24-4A0A-83C2-1CA8F35A803B}">
      <dsp:nvSpPr>
        <dsp:cNvPr id="0" name=""/>
        <dsp:cNvSpPr/>
      </dsp:nvSpPr>
      <dsp:spPr>
        <a:xfrm>
          <a:off x="1853421" y="1335103"/>
          <a:ext cx="1684929" cy="1010957"/>
        </a:xfrm>
        <a:prstGeom prst="rect">
          <a:avLst/>
        </a:prstGeom>
        <a:solidFill>
          <a:schemeClr val="accent2">
            <a:hueOff val="-529349"/>
            <a:satOff val="597"/>
            <a:lumOff val="1412"/>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b="1" kern="1200" dirty="0"/>
            <a:t>Income</a:t>
          </a:r>
        </a:p>
      </dsp:txBody>
      <dsp:txXfrm>
        <a:off x="1853421" y="1335103"/>
        <a:ext cx="1684929" cy="1010957"/>
      </dsp:txXfrm>
    </dsp:sp>
    <dsp:sp modelId="{5A1027CA-2600-491A-87AB-6B11F46B99B7}">
      <dsp:nvSpPr>
        <dsp:cNvPr id="0" name=""/>
        <dsp:cNvSpPr/>
      </dsp:nvSpPr>
      <dsp:spPr>
        <a:xfrm>
          <a:off x="3706843" y="1335103"/>
          <a:ext cx="1684929" cy="1010957"/>
        </a:xfrm>
        <a:prstGeom prst="rect">
          <a:avLst/>
        </a:prstGeom>
        <a:solidFill>
          <a:schemeClr val="accent2">
            <a:hueOff val="-661686"/>
            <a:satOff val="746"/>
            <a:lumOff val="1765"/>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b="1" kern="1200" dirty="0"/>
            <a:t>Occupation</a:t>
          </a:r>
        </a:p>
      </dsp:txBody>
      <dsp:txXfrm>
        <a:off x="3706843" y="1335103"/>
        <a:ext cx="1684929" cy="1010957"/>
      </dsp:txXfrm>
    </dsp:sp>
    <dsp:sp modelId="{EA945155-692F-48E0-AD14-1720F776CE7E}">
      <dsp:nvSpPr>
        <dsp:cNvPr id="0" name=""/>
        <dsp:cNvSpPr/>
      </dsp:nvSpPr>
      <dsp:spPr>
        <a:xfrm>
          <a:off x="0" y="2514553"/>
          <a:ext cx="1684929" cy="1010957"/>
        </a:xfrm>
        <a:prstGeom prst="rect">
          <a:avLst/>
        </a:prstGeom>
        <a:solidFill>
          <a:schemeClr val="accent2">
            <a:hueOff val="-794024"/>
            <a:satOff val="895"/>
            <a:lumOff val="2118"/>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b="1" kern="1200" dirty="0"/>
            <a:t>Education</a:t>
          </a:r>
        </a:p>
      </dsp:txBody>
      <dsp:txXfrm>
        <a:off x="0" y="2514553"/>
        <a:ext cx="1684929" cy="1010957"/>
      </dsp:txXfrm>
    </dsp:sp>
    <dsp:sp modelId="{CCE203FE-766A-48CD-BF80-0A799330CB36}">
      <dsp:nvSpPr>
        <dsp:cNvPr id="0" name=""/>
        <dsp:cNvSpPr/>
      </dsp:nvSpPr>
      <dsp:spPr>
        <a:xfrm>
          <a:off x="1853421" y="2514553"/>
          <a:ext cx="1684929" cy="1010957"/>
        </a:xfrm>
        <a:prstGeom prst="rect">
          <a:avLst/>
        </a:prstGeom>
        <a:solidFill>
          <a:schemeClr val="accent2">
            <a:hueOff val="-926361"/>
            <a:satOff val="1044"/>
            <a:lumOff val="2471"/>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b="1" kern="1200" dirty="0"/>
            <a:t>Religion</a:t>
          </a:r>
        </a:p>
      </dsp:txBody>
      <dsp:txXfrm>
        <a:off x="1853421" y="2514553"/>
        <a:ext cx="1684929" cy="1010957"/>
      </dsp:txXfrm>
    </dsp:sp>
    <dsp:sp modelId="{1CF6FD96-103D-4DEB-8961-7DE8CCD07799}">
      <dsp:nvSpPr>
        <dsp:cNvPr id="0" name=""/>
        <dsp:cNvSpPr/>
      </dsp:nvSpPr>
      <dsp:spPr>
        <a:xfrm>
          <a:off x="3706843" y="2514553"/>
          <a:ext cx="1684929" cy="1010957"/>
        </a:xfrm>
        <a:prstGeom prst="rect">
          <a:avLst/>
        </a:prstGeom>
        <a:solidFill>
          <a:schemeClr val="accent2">
            <a:hueOff val="-1058698"/>
            <a:satOff val="1194"/>
            <a:lumOff val="2824"/>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b="1" kern="1200" dirty="0"/>
            <a:t>Race</a:t>
          </a:r>
        </a:p>
      </dsp:txBody>
      <dsp:txXfrm>
        <a:off x="3706843" y="2514553"/>
        <a:ext cx="1684929" cy="1010957"/>
      </dsp:txXfrm>
    </dsp:sp>
    <dsp:sp modelId="{C50BB8DA-C313-45B4-9BB2-4E1F88782C5A}">
      <dsp:nvSpPr>
        <dsp:cNvPr id="0" name=""/>
        <dsp:cNvSpPr/>
      </dsp:nvSpPr>
      <dsp:spPr>
        <a:xfrm>
          <a:off x="926710" y="3694003"/>
          <a:ext cx="1684929" cy="1010957"/>
        </a:xfrm>
        <a:prstGeom prst="rect">
          <a:avLst/>
        </a:prstGeom>
        <a:solidFill>
          <a:schemeClr val="accent2">
            <a:hueOff val="-1191035"/>
            <a:satOff val="1343"/>
            <a:lumOff val="3177"/>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b="1" kern="1200" dirty="0"/>
            <a:t>Generation</a:t>
          </a:r>
        </a:p>
      </dsp:txBody>
      <dsp:txXfrm>
        <a:off x="926710" y="3694003"/>
        <a:ext cx="1684929" cy="1010957"/>
      </dsp:txXfrm>
    </dsp:sp>
    <dsp:sp modelId="{AD31B689-D4A9-4C0D-AF9C-9128E4592F60}">
      <dsp:nvSpPr>
        <dsp:cNvPr id="0" name=""/>
        <dsp:cNvSpPr/>
      </dsp:nvSpPr>
      <dsp:spPr>
        <a:xfrm>
          <a:off x="2780132" y="3694003"/>
          <a:ext cx="1684929" cy="1010957"/>
        </a:xfrm>
        <a:prstGeom prst="rect">
          <a:avLst/>
        </a:prstGeom>
        <a:solidFill>
          <a:schemeClr val="accent2">
            <a:hueOff val="-1323373"/>
            <a:satOff val="1492"/>
            <a:lumOff val="353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b="1" kern="1200" dirty="0"/>
            <a:t>Nationality</a:t>
          </a:r>
        </a:p>
      </dsp:txBody>
      <dsp:txXfrm>
        <a:off x="2780132" y="3694003"/>
        <a:ext cx="1684929" cy="10109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033AF2-3558-44F6-BBD3-8A2C3FF9DC81}">
      <dsp:nvSpPr>
        <dsp:cNvPr id="0" name=""/>
        <dsp:cNvSpPr/>
      </dsp:nvSpPr>
      <dsp:spPr>
        <a:xfrm>
          <a:off x="0" y="0"/>
          <a:ext cx="6860695" cy="1121484"/>
        </a:xfrm>
        <a:prstGeom prst="roundRect">
          <a:avLst>
            <a:gd name="adj" fmla="val 10000"/>
          </a:avLst>
        </a:prstGeom>
        <a:solidFill>
          <a:schemeClr val="accent2">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Identifying a set of differentiating competitive advantages</a:t>
          </a:r>
        </a:p>
      </dsp:txBody>
      <dsp:txXfrm>
        <a:off x="32847" y="32847"/>
        <a:ext cx="5650525" cy="1055790"/>
      </dsp:txXfrm>
    </dsp:sp>
    <dsp:sp modelId="{759A5BF4-091E-44EC-B2C4-DFE08641E0B1}">
      <dsp:nvSpPr>
        <dsp:cNvPr id="0" name=""/>
        <dsp:cNvSpPr/>
      </dsp:nvSpPr>
      <dsp:spPr>
        <a:xfrm>
          <a:off x="605355" y="1308399"/>
          <a:ext cx="6860695" cy="1121484"/>
        </a:xfrm>
        <a:prstGeom prst="roundRect">
          <a:avLst>
            <a:gd name="adj" fmla="val 10000"/>
          </a:avLst>
        </a:prstGeom>
        <a:solidFill>
          <a:schemeClr val="accent2">
            <a:hueOff val="-661686"/>
            <a:satOff val="746"/>
            <a:lumOff val="1765"/>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Choosing the right competitive advantages</a:t>
          </a:r>
        </a:p>
      </dsp:txBody>
      <dsp:txXfrm>
        <a:off x="638202" y="1341246"/>
        <a:ext cx="5460680" cy="1055790"/>
      </dsp:txXfrm>
    </dsp:sp>
    <dsp:sp modelId="{FC398F3F-BBB0-4568-8478-4E5631687BC0}">
      <dsp:nvSpPr>
        <dsp:cNvPr id="0" name=""/>
        <dsp:cNvSpPr/>
      </dsp:nvSpPr>
      <dsp:spPr>
        <a:xfrm>
          <a:off x="1210710" y="2616798"/>
          <a:ext cx="6860695" cy="1121484"/>
        </a:xfrm>
        <a:prstGeom prst="roundRect">
          <a:avLst>
            <a:gd name="adj" fmla="val 10000"/>
          </a:avLst>
        </a:prstGeom>
        <a:solidFill>
          <a:schemeClr val="accent2">
            <a:hueOff val="-1323373"/>
            <a:satOff val="1492"/>
            <a:lumOff val="353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Selecting an overall positioning strategy – using the 7Ps</a:t>
          </a:r>
        </a:p>
      </dsp:txBody>
      <dsp:txXfrm>
        <a:off x="1243557" y="2649645"/>
        <a:ext cx="5460680" cy="1055790"/>
      </dsp:txXfrm>
    </dsp:sp>
    <dsp:sp modelId="{14A98278-39FD-4156-920A-CE2BCC8F56A5}">
      <dsp:nvSpPr>
        <dsp:cNvPr id="0" name=""/>
        <dsp:cNvSpPr/>
      </dsp:nvSpPr>
      <dsp:spPr>
        <a:xfrm>
          <a:off x="6131729" y="850459"/>
          <a:ext cx="728965" cy="728965"/>
        </a:xfrm>
        <a:prstGeom prst="downArrow">
          <a:avLst>
            <a:gd name="adj1" fmla="val 55000"/>
            <a:gd name="adj2" fmla="val 45000"/>
          </a:avLst>
        </a:prstGeom>
        <a:solidFill>
          <a:schemeClr val="accent2">
            <a:tint val="40000"/>
            <a:alpha val="90000"/>
            <a:hueOff val="0"/>
            <a:satOff val="0"/>
            <a:lumOff val="0"/>
            <a:alphaOff val="0"/>
          </a:schemeClr>
        </a:solidFill>
        <a:ln w="22225"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0800" tIns="50800" rIns="50800" bIns="50800" numCol="1" spcCol="1270" anchor="ctr" anchorCtr="0">
          <a:noAutofit/>
        </a:bodyPr>
        <a:lstStyle/>
        <a:p>
          <a:pPr marL="0" lvl="0" indent="0" algn="ctr" defTabSz="1778000">
            <a:lnSpc>
              <a:spcPct val="90000"/>
            </a:lnSpc>
            <a:spcBef>
              <a:spcPct val="0"/>
            </a:spcBef>
            <a:spcAft>
              <a:spcPct val="35000"/>
            </a:spcAft>
            <a:buNone/>
          </a:pPr>
          <a:endParaRPr lang="en-US" sz="4000" kern="1200"/>
        </a:p>
      </dsp:txBody>
      <dsp:txXfrm>
        <a:off x="6295746" y="850459"/>
        <a:ext cx="400931" cy="548546"/>
      </dsp:txXfrm>
    </dsp:sp>
    <dsp:sp modelId="{A69BD1E1-DF9B-4F0F-8BCE-E2AAC872A7D5}">
      <dsp:nvSpPr>
        <dsp:cNvPr id="0" name=""/>
        <dsp:cNvSpPr/>
      </dsp:nvSpPr>
      <dsp:spPr>
        <a:xfrm>
          <a:off x="6737085" y="2151381"/>
          <a:ext cx="728965" cy="728965"/>
        </a:xfrm>
        <a:prstGeom prst="downArrow">
          <a:avLst>
            <a:gd name="adj1" fmla="val 55000"/>
            <a:gd name="adj2" fmla="val 45000"/>
          </a:avLst>
        </a:prstGeom>
        <a:solidFill>
          <a:schemeClr val="accent2">
            <a:tint val="40000"/>
            <a:alpha val="90000"/>
            <a:hueOff val="-1841865"/>
            <a:satOff val="12270"/>
            <a:lumOff val="1122"/>
            <a:alphaOff val="0"/>
          </a:schemeClr>
        </a:solidFill>
        <a:ln w="22225" cap="rnd" cmpd="sng" algn="ctr">
          <a:solidFill>
            <a:schemeClr val="accent2">
              <a:tint val="40000"/>
              <a:alpha val="90000"/>
              <a:hueOff val="-1841865"/>
              <a:satOff val="12270"/>
              <a:lumOff val="112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0800" tIns="50800" rIns="50800" bIns="50800" numCol="1" spcCol="1270" anchor="ctr" anchorCtr="0">
          <a:noAutofit/>
        </a:bodyPr>
        <a:lstStyle/>
        <a:p>
          <a:pPr marL="0" lvl="0" indent="0" algn="ctr" defTabSz="1778000">
            <a:lnSpc>
              <a:spcPct val="90000"/>
            </a:lnSpc>
            <a:spcBef>
              <a:spcPct val="0"/>
            </a:spcBef>
            <a:spcAft>
              <a:spcPct val="35000"/>
            </a:spcAft>
            <a:buNone/>
          </a:pPr>
          <a:endParaRPr lang="en-US" sz="4000" kern="1200"/>
        </a:p>
      </dsp:txBody>
      <dsp:txXfrm>
        <a:off x="6901102" y="2151381"/>
        <a:ext cx="400931" cy="548546"/>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default#1">
  <dgm:title val=""/>
  <dgm:desc val=""/>
  <dgm:catLst>
    <dgm:cat type="list" pri="1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8303B2-6492-41C6-B72B-ADC2B32DB1E2}" type="datetimeFigureOut">
              <a:rPr lang="en-GB" smtClean="0"/>
              <a:t>16/10/2025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B8B7B6-E3BA-4A0D-9A2A-6CFC733A398F}" type="slidenum">
              <a:rPr lang="en-GB" smtClean="0"/>
              <a:t>‹#›</a:t>
            </a:fld>
            <a:endParaRPr lang="en-GB"/>
          </a:p>
        </p:txBody>
      </p:sp>
    </p:spTree>
    <p:extLst>
      <p:ext uri="{BB962C8B-B14F-4D97-AF65-F5344CB8AC3E}">
        <p14:creationId xmlns:p14="http://schemas.microsoft.com/office/powerpoint/2010/main" val="3690217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AF725158-EED6-70BC-43DC-B44AD2F1F91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5" name="Notes Placeholder 2">
            <a:extLst>
              <a:ext uri="{FF2B5EF4-FFF2-40B4-BE49-F238E27FC236}">
                <a16:creationId xmlns:a16="http://schemas.microsoft.com/office/drawing/2014/main" id="{A49DBFA2-E6B3-A899-9386-8DB4C690CD3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gn="just"/>
            <a:endParaRPr lang="en-GB" altLang="en-US" b="1" u="sng"/>
          </a:p>
        </p:txBody>
      </p:sp>
      <p:sp>
        <p:nvSpPr>
          <p:cNvPr id="38916" name="Slide Number Placeholder 3">
            <a:extLst>
              <a:ext uri="{FF2B5EF4-FFF2-40B4-BE49-F238E27FC236}">
                <a16:creationId xmlns:a16="http://schemas.microsoft.com/office/drawing/2014/main" id="{17BE6113-BF00-F5E9-C19E-ED3A9CDB2C8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9F46ECA-3DCD-4A71-B368-E94947E30D8F}" type="slidenum">
              <a:rPr lang="en-GB" altLang="en-US" smtClean="0"/>
              <a:pPr/>
              <a:t>3</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1815E383-920D-2E59-3360-8FE43FF2948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Rectangle 3">
            <a:extLst>
              <a:ext uri="{FF2B5EF4-FFF2-40B4-BE49-F238E27FC236}">
                <a16:creationId xmlns:a16="http://schemas.microsoft.com/office/drawing/2014/main" id="{3C7D4FD3-973E-4564-ADBB-03F870C2C1D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Times New Roman" panose="02020603050405020304" pitchFamily="18" charset="0"/>
              <a:ea typeface="MS PGothic" panose="020B0600070205080204" pitchFamily="34" charset="-128"/>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55880CF1-5E28-5225-2355-0817F9237C0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a:extLst>
              <a:ext uri="{FF2B5EF4-FFF2-40B4-BE49-F238E27FC236}">
                <a16:creationId xmlns:a16="http://schemas.microsoft.com/office/drawing/2014/main" id="{B0404A01-E0AA-1607-B1A9-75F52C75E71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lnSpc>
                <a:spcPct val="90000"/>
              </a:lnSpc>
              <a:spcBef>
                <a:spcPct val="0"/>
              </a:spcBef>
            </a:pPr>
            <a:endParaRPr lang="en-US" altLang="en-US"/>
          </a:p>
        </p:txBody>
      </p:sp>
      <p:sp>
        <p:nvSpPr>
          <p:cNvPr id="43012" name="Slide Number Placeholder 3">
            <a:extLst>
              <a:ext uri="{FF2B5EF4-FFF2-40B4-BE49-F238E27FC236}">
                <a16:creationId xmlns:a16="http://schemas.microsoft.com/office/drawing/2014/main" id="{2D1DD279-0747-67A2-748F-420AAF1E656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2F440C93-F26D-4089-B9EA-F4012D2C0F92}" type="slidenum">
              <a:rPr lang="en-US" altLang="en-US" smtClean="0">
                <a:latin typeface="Arial" panose="020B0604020202020204" pitchFamily="34" charset="0"/>
              </a:rPr>
              <a:pPr>
                <a:spcBef>
                  <a:spcPct val="0"/>
                </a:spcBef>
              </a:pPr>
              <a:t>11</a:t>
            </a:fld>
            <a:endParaRPr lang="en-US" altLang="en-US">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53092787-28A9-CA8C-DCD5-025628DF36A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a:extLst>
              <a:ext uri="{FF2B5EF4-FFF2-40B4-BE49-F238E27FC236}">
                <a16:creationId xmlns:a16="http://schemas.microsoft.com/office/drawing/2014/main" id="{60DEAC18-FED7-E1B6-4700-6BB3CFB829E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a:t>
            </a:r>
          </a:p>
        </p:txBody>
      </p:sp>
      <p:sp>
        <p:nvSpPr>
          <p:cNvPr id="45060" name="Slide Number Placeholder 3">
            <a:extLst>
              <a:ext uri="{FF2B5EF4-FFF2-40B4-BE49-F238E27FC236}">
                <a16:creationId xmlns:a16="http://schemas.microsoft.com/office/drawing/2014/main" id="{6D51BB13-B1A1-045F-7F35-E35BCB5DE07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142E48CF-AB89-453C-BC90-F0E6BD1FD9D6}" type="slidenum">
              <a:rPr lang="en-US" altLang="en-US" smtClean="0">
                <a:latin typeface="Arial" panose="020B0604020202020204" pitchFamily="34" charset="0"/>
              </a:rPr>
              <a:pPr>
                <a:spcBef>
                  <a:spcPct val="0"/>
                </a:spcBef>
              </a:pPr>
              <a:t>12</a:t>
            </a:fld>
            <a:endParaRPr lang="en-US" altLang="en-US">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7A5D25A0-82AB-092B-1542-FD96EB6FF2F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Notes Placeholder 2">
            <a:extLst>
              <a:ext uri="{FF2B5EF4-FFF2-40B4-BE49-F238E27FC236}">
                <a16:creationId xmlns:a16="http://schemas.microsoft.com/office/drawing/2014/main" id="{BBC07DCE-00A3-CB0A-4E66-C1E153B9893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47108" name="Slide Number Placeholder 3">
            <a:extLst>
              <a:ext uri="{FF2B5EF4-FFF2-40B4-BE49-F238E27FC236}">
                <a16:creationId xmlns:a16="http://schemas.microsoft.com/office/drawing/2014/main" id="{8164F9CF-BA86-03DE-845F-FAFD82A7073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4BA27A2F-EAC5-4A1C-BEAD-7E697EFBA2E0}" type="slidenum">
              <a:rPr lang="en-US" altLang="en-US" smtClean="0">
                <a:latin typeface="Arial" panose="020B0604020202020204" pitchFamily="34" charset="0"/>
              </a:rPr>
              <a:pPr>
                <a:spcBef>
                  <a:spcPct val="0"/>
                </a:spcBef>
              </a:pPr>
              <a:t>13</a:t>
            </a:fld>
            <a:endParaRPr lang="en-US" altLang="en-US">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a:extLst>
              <a:ext uri="{FF2B5EF4-FFF2-40B4-BE49-F238E27FC236}">
                <a16:creationId xmlns:a16="http://schemas.microsoft.com/office/drawing/2014/main" id="{DF0FDD39-7F91-9145-C184-9CCF6A9995D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Notes Placeholder 2">
            <a:extLst>
              <a:ext uri="{FF2B5EF4-FFF2-40B4-BE49-F238E27FC236}">
                <a16:creationId xmlns:a16="http://schemas.microsoft.com/office/drawing/2014/main" id="{A97300C6-28B4-1D65-AED9-4552CF083A5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t>Dividing your market based on different personality traits, values, attitudes, interests and lifestyle. </a:t>
            </a:r>
          </a:p>
          <a:p>
            <a:pPr eaLnBrk="1" hangingPunct="1">
              <a:spcBef>
                <a:spcPct val="0"/>
              </a:spcBef>
            </a:pPr>
            <a:endParaRPr lang="en-US" altLang="en-US"/>
          </a:p>
          <a:p>
            <a:pPr eaLnBrk="1" hangingPunct="1">
              <a:spcBef>
                <a:spcPct val="0"/>
              </a:spcBef>
            </a:pPr>
            <a:r>
              <a:rPr lang="en-US" altLang="en-US"/>
              <a:t>Perceptual</a:t>
            </a:r>
          </a:p>
        </p:txBody>
      </p:sp>
      <p:sp>
        <p:nvSpPr>
          <p:cNvPr id="49156" name="Slide Number Placeholder 3">
            <a:extLst>
              <a:ext uri="{FF2B5EF4-FFF2-40B4-BE49-F238E27FC236}">
                <a16:creationId xmlns:a16="http://schemas.microsoft.com/office/drawing/2014/main" id="{6532870C-2622-0CA8-E792-30B6CC8ED8E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6DAC803-F13A-4D8D-9148-6C049049AAE1}" type="slidenum">
              <a:rPr lang="en-US" altLang="en-US" smtClean="0">
                <a:latin typeface="Arial" panose="020B0604020202020204" pitchFamily="34" charset="0"/>
              </a:rPr>
              <a:pPr>
                <a:spcBef>
                  <a:spcPct val="0"/>
                </a:spcBef>
              </a:pPr>
              <a:t>15</a:t>
            </a:fld>
            <a:endParaRPr lang="en-US" altLang="en-US">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a:extLst>
              <a:ext uri="{FF2B5EF4-FFF2-40B4-BE49-F238E27FC236}">
                <a16:creationId xmlns:a16="http://schemas.microsoft.com/office/drawing/2014/main" id="{DE45BF2F-7C40-3EF2-5C38-D8A0E6D340C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a:extLst>
              <a:ext uri="{FF2B5EF4-FFF2-40B4-BE49-F238E27FC236}">
                <a16:creationId xmlns:a16="http://schemas.microsoft.com/office/drawing/2014/main" id="{AED18CA2-4A78-8A7D-1755-6C8D6D2936B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b="1"/>
              <a:t>Benefit segmentation </a:t>
            </a:r>
            <a:r>
              <a:rPr lang="en-US" altLang="en-US"/>
              <a:t>requires finding the major benefits people look for in the product class, the kinds of people who look for each benefit, and the major brands that deliver each benefit.</a:t>
            </a:r>
          </a:p>
        </p:txBody>
      </p:sp>
      <p:sp>
        <p:nvSpPr>
          <p:cNvPr id="51204" name="Slide Number Placeholder 3">
            <a:extLst>
              <a:ext uri="{FF2B5EF4-FFF2-40B4-BE49-F238E27FC236}">
                <a16:creationId xmlns:a16="http://schemas.microsoft.com/office/drawing/2014/main" id="{AA9B1DE1-6B2C-3AE3-54A5-D6416F92D12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3E6CECDB-677D-4CAC-8006-8019E2F9556C}" type="slidenum">
              <a:rPr lang="en-US" altLang="en-US" smtClean="0">
                <a:latin typeface="Arial" panose="020B0604020202020204" pitchFamily="34" charset="0"/>
              </a:rPr>
              <a:pPr>
                <a:spcBef>
                  <a:spcPct val="0"/>
                </a:spcBef>
              </a:pPr>
              <a:t>16</a:t>
            </a:fld>
            <a:endParaRPr lang="en-US" altLang="en-US">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C4351891-E731-BB28-8692-1E904FA54EC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a:extLst>
              <a:ext uri="{FF2B5EF4-FFF2-40B4-BE49-F238E27FC236}">
                <a16:creationId xmlns:a16="http://schemas.microsoft.com/office/drawing/2014/main" id="{3B14FE46-9922-D00A-3612-954282618A0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gn="just"/>
            <a:r>
              <a:rPr lang="en-GB" altLang="en-US" b="1" u="sng"/>
              <a:t>Segmentation</a:t>
            </a:r>
          </a:p>
          <a:p>
            <a:pPr algn="just"/>
            <a:endParaRPr lang="en-GB" altLang="en-US"/>
          </a:p>
          <a:p>
            <a:pPr algn="just"/>
            <a:r>
              <a:rPr lang="en-GB" altLang="en-US"/>
              <a:t>The process of dividing a market of potential customers into groups, or segments, based on different characteristics.</a:t>
            </a:r>
          </a:p>
          <a:p>
            <a:pPr algn="just"/>
            <a:endParaRPr lang="en-GB" altLang="en-US"/>
          </a:p>
          <a:p>
            <a:pPr algn="just"/>
            <a:r>
              <a:rPr lang="en-GB" altLang="en-US"/>
              <a:t>The segments created are composed of consumers who will respond similarly to marketing strategies and who share traits such as similar interests, needs, or locations.</a:t>
            </a:r>
          </a:p>
          <a:p>
            <a:pPr algn="just"/>
            <a:endParaRPr lang="en-GB" altLang="en-US"/>
          </a:p>
          <a:p>
            <a:pPr algn="just"/>
            <a:r>
              <a:rPr lang="en-GB" altLang="en-US" b="1" u="sng"/>
              <a:t>Targeting</a:t>
            </a:r>
          </a:p>
          <a:p>
            <a:pPr algn="just"/>
            <a:endParaRPr lang="en-GB" altLang="en-US" u="sng"/>
          </a:p>
          <a:p>
            <a:pPr algn="just"/>
            <a:r>
              <a:rPr lang="en-GB" altLang="en-US"/>
              <a:t>A target market consists of a group/groups of buyers to whom the company wants to satisfy, or for whom, the product is manufactured, price is set, promotion efforts are made, and distribution network is prepared. Specifically. </a:t>
            </a:r>
          </a:p>
          <a:p>
            <a:pPr algn="just"/>
            <a:endParaRPr lang="en-GB" altLang="en-US" u="sng"/>
          </a:p>
        </p:txBody>
      </p:sp>
      <p:sp>
        <p:nvSpPr>
          <p:cNvPr id="53252" name="Slide Number Placeholder 3">
            <a:extLst>
              <a:ext uri="{FF2B5EF4-FFF2-40B4-BE49-F238E27FC236}">
                <a16:creationId xmlns:a16="http://schemas.microsoft.com/office/drawing/2014/main" id="{9C51D028-DA16-09FE-22FF-78D120EB39D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1F992CE-C0D0-4518-B992-6455F06F346B}" type="slidenum">
              <a:rPr lang="en-GB" altLang="en-US" smtClean="0"/>
              <a:pPr/>
              <a:t>17</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8F86E8A1-A672-2B25-F6E4-EA83637BD45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a:extLst>
              <a:ext uri="{FF2B5EF4-FFF2-40B4-BE49-F238E27FC236}">
                <a16:creationId xmlns:a16="http://schemas.microsoft.com/office/drawing/2014/main" id="{1E5750F5-F283-FB48-E73C-F030B739057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b="1"/>
              <a:t>Undifferentiated (mass) marketing:  </a:t>
            </a:r>
            <a:r>
              <a:rPr lang="en-US" altLang="en-US"/>
              <a:t>A market-coverage strategy in which a firm decides to ignore market segment differences and go after the whole market with one offer.</a:t>
            </a:r>
          </a:p>
          <a:p>
            <a:pPr eaLnBrk="1" hangingPunct="1">
              <a:spcBef>
                <a:spcPct val="0"/>
              </a:spcBef>
            </a:pPr>
            <a:r>
              <a:rPr lang="en-US" altLang="en-US" b="1"/>
              <a:t>Differentiated (segmented) marketing: </a:t>
            </a:r>
            <a:r>
              <a:rPr lang="en-US" altLang="en-US"/>
              <a:t>A market-coverage strategy in which a firm decides to target several market segments and designs separate offers</a:t>
            </a:r>
          </a:p>
          <a:p>
            <a:pPr eaLnBrk="1" hangingPunct="1">
              <a:spcBef>
                <a:spcPct val="0"/>
              </a:spcBef>
            </a:pPr>
            <a:r>
              <a:rPr lang="en-US" altLang="en-US"/>
              <a:t>for each.</a:t>
            </a:r>
          </a:p>
          <a:p>
            <a:pPr eaLnBrk="1" hangingPunct="1">
              <a:spcBef>
                <a:spcPct val="0"/>
              </a:spcBef>
            </a:pPr>
            <a:r>
              <a:rPr lang="en-US" altLang="en-US" b="1"/>
              <a:t>Concentrated (niche) marketing: </a:t>
            </a:r>
            <a:r>
              <a:rPr lang="en-US" altLang="en-US"/>
              <a:t>A market-coverage strategy in which a firm goes after a large share of one or a few segments or niches.</a:t>
            </a:r>
          </a:p>
          <a:p>
            <a:pPr eaLnBrk="1" hangingPunct="1">
              <a:spcBef>
                <a:spcPct val="0"/>
              </a:spcBef>
            </a:pPr>
            <a:r>
              <a:rPr lang="en-GB" altLang="en-US" b="1"/>
              <a:t>Micromarketing</a:t>
            </a:r>
            <a:r>
              <a:rPr lang="en-GB" altLang="en-US"/>
              <a:t> is a marketing strategy in which marketing and/or advertising efforts are focused on a small group of tightly targeted consumers. For example, markets can be grouped into narrow clusters based on commitment to a product class or readiness to purchase a given brand.</a:t>
            </a:r>
            <a:endParaRPr lang="en-US" altLang="en-US"/>
          </a:p>
          <a:p>
            <a:pPr eaLnBrk="1" hangingPunct="1">
              <a:spcBef>
                <a:spcPct val="0"/>
              </a:spcBef>
            </a:pPr>
            <a:endParaRPr lang="en-US" altLang="en-US"/>
          </a:p>
        </p:txBody>
      </p:sp>
      <p:sp>
        <p:nvSpPr>
          <p:cNvPr id="56324" name="Slide Number Placeholder 3">
            <a:extLst>
              <a:ext uri="{FF2B5EF4-FFF2-40B4-BE49-F238E27FC236}">
                <a16:creationId xmlns:a16="http://schemas.microsoft.com/office/drawing/2014/main" id="{B9872A09-C822-D61F-7CB1-72A35572FF0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2423EB38-C782-437E-BF20-A7A705F53D81}" type="slidenum">
              <a:rPr lang="en-US" altLang="en-US" smtClean="0">
                <a:latin typeface="Arial" panose="020B0604020202020204" pitchFamily="34" charset="0"/>
              </a:rPr>
              <a:pPr>
                <a:spcBef>
                  <a:spcPct val="0"/>
                </a:spcBef>
              </a:pPr>
              <a:t>19</a:t>
            </a:fld>
            <a:endParaRPr lang="en-US" altLang="en-US">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a:extLst>
              <a:ext uri="{FF2B5EF4-FFF2-40B4-BE49-F238E27FC236}">
                <a16:creationId xmlns:a16="http://schemas.microsoft.com/office/drawing/2014/main" id="{5F0A89F8-C34A-B122-D35E-7746FD0574A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71550">
              <a:spcBef>
                <a:spcPct val="30000"/>
              </a:spcBef>
              <a:defRPr sz="1200">
                <a:solidFill>
                  <a:schemeClr val="tx1"/>
                </a:solidFill>
                <a:latin typeface="Calibri" panose="020F0502020204030204" pitchFamily="34" charset="0"/>
              </a:defRPr>
            </a:lvl1pPr>
            <a:lvl2pPr marL="742950" indent="-285750" defTabSz="971550">
              <a:spcBef>
                <a:spcPct val="30000"/>
              </a:spcBef>
              <a:defRPr sz="1200">
                <a:solidFill>
                  <a:schemeClr val="tx1"/>
                </a:solidFill>
                <a:latin typeface="Calibri" panose="020F0502020204030204" pitchFamily="34" charset="0"/>
              </a:defRPr>
            </a:lvl2pPr>
            <a:lvl3pPr marL="1143000" indent="-228600" defTabSz="971550">
              <a:spcBef>
                <a:spcPct val="30000"/>
              </a:spcBef>
              <a:defRPr sz="1200">
                <a:solidFill>
                  <a:schemeClr val="tx1"/>
                </a:solidFill>
                <a:latin typeface="Calibri" panose="020F0502020204030204" pitchFamily="34" charset="0"/>
              </a:defRPr>
            </a:lvl3pPr>
            <a:lvl4pPr marL="1600200" indent="-228600" defTabSz="971550">
              <a:spcBef>
                <a:spcPct val="30000"/>
              </a:spcBef>
              <a:defRPr sz="1200">
                <a:solidFill>
                  <a:schemeClr val="tx1"/>
                </a:solidFill>
                <a:latin typeface="Calibri" panose="020F0502020204030204" pitchFamily="34" charset="0"/>
              </a:defRPr>
            </a:lvl4pPr>
            <a:lvl5pPr marL="2057400" indent="-228600" defTabSz="971550">
              <a:spcBef>
                <a:spcPct val="30000"/>
              </a:spcBef>
              <a:defRPr sz="1200">
                <a:solidFill>
                  <a:schemeClr val="tx1"/>
                </a:solidFill>
                <a:latin typeface="Calibri" panose="020F0502020204030204" pitchFamily="34" charset="0"/>
              </a:defRPr>
            </a:lvl5pPr>
            <a:lvl6pPr marL="2514600" indent="-228600" defTabSz="97155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7155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7155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7155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AD9556B-206F-40D3-9859-1624DEFF91D9}" type="slidenum">
              <a:rPr lang="en-GB" altLang="en-US" smtClean="0">
                <a:latin typeface="Arial" panose="020B0604020202020204" pitchFamily="34" charset="0"/>
                <a:ea typeface="MS PGothic" panose="020B0600070205080204" pitchFamily="34" charset="-128"/>
              </a:rPr>
              <a:pPr>
                <a:spcBef>
                  <a:spcPct val="0"/>
                </a:spcBef>
              </a:pPr>
              <a:t>20</a:t>
            </a:fld>
            <a:endParaRPr lang="en-GB" altLang="en-US">
              <a:latin typeface="Arial" panose="020B0604020202020204" pitchFamily="34" charset="0"/>
              <a:ea typeface="MS PGothic" panose="020B0600070205080204" pitchFamily="34" charset="-128"/>
            </a:endParaRPr>
          </a:p>
        </p:txBody>
      </p:sp>
      <p:sp>
        <p:nvSpPr>
          <p:cNvPr id="60419" name="Rectangle 2">
            <a:extLst>
              <a:ext uri="{FF2B5EF4-FFF2-40B4-BE49-F238E27FC236}">
                <a16:creationId xmlns:a16="http://schemas.microsoft.com/office/drawing/2014/main" id="{69EA4B0F-4881-88BB-31C0-FB8AA2413934}"/>
              </a:ext>
            </a:extLst>
          </p:cNvPr>
          <p:cNvSpPr>
            <a:spLocks noChangeArrowheads="1"/>
          </p:cNvSpPr>
          <p:nvPr/>
        </p:nvSpPr>
        <p:spPr bwMode="auto">
          <a:xfrm>
            <a:off x="4108450" y="0"/>
            <a:ext cx="3141663"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US" altLang="en-US" sz="1800">
              <a:latin typeface="Arial" panose="020B0604020202020204" pitchFamily="34" charset="0"/>
              <a:ea typeface="MS PGothic" panose="020B0600070205080204" pitchFamily="34" charset="-128"/>
            </a:endParaRPr>
          </a:p>
        </p:txBody>
      </p:sp>
      <p:sp>
        <p:nvSpPr>
          <p:cNvPr id="60420" name="Rectangle 3">
            <a:extLst>
              <a:ext uri="{FF2B5EF4-FFF2-40B4-BE49-F238E27FC236}">
                <a16:creationId xmlns:a16="http://schemas.microsoft.com/office/drawing/2014/main" id="{26E566CD-C251-F2E9-44EC-C5701765BF32}"/>
              </a:ext>
            </a:extLst>
          </p:cNvPr>
          <p:cNvSpPr>
            <a:spLocks noChangeArrowheads="1"/>
          </p:cNvSpPr>
          <p:nvPr/>
        </p:nvSpPr>
        <p:spPr bwMode="auto">
          <a:xfrm>
            <a:off x="4108450" y="9901238"/>
            <a:ext cx="3141663"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defTabSz="762000">
              <a:spcBef>
                <a:spcPct val="30000"/>
              </a:spcBef>
              <a:defRPr sz="1200">
                <a:solidFill>
                  <a:schemeClr val="tx1"/>
                </a:solidFill>
                <a:latin typeface="Calibri" panose="020F0502020204030204" pitchFamily="34" charset="0"/>
              </a:defRPr>
            </a:lvl1pPr>
            <a:lvl2pPr marL="742950" indent="-285750" defTabSz="762000">
              <a:spcBef>
                <a:spcPct val="30000"/>
              </a:spcBef>
              <a:defRPr sz="1200">
                <a:solidFill>
                  <a:schemeClr val="tx1"/>
                </a:solidFill>
                <a:latin typeface="Calibri" panose="020F0502020204030204" pitchFamily="34" charset="0"/>
              </a:defRPr>
            </a:lvl2pPr>
            <a:lvl3pPr marL="1143000" indent="-228600" defTabSz="762000">
              <a:spcBef>
                <a:spcPct val="30000"/>
              </a:spcBef>
              <a:defRPr sz="1200">
                <a:solidFill>
                  <a:schemeClr val="tx1"/>
                </a:solidFill>
                <a:latin typeface="Calibri" panose="020F0502020204030204" pitchFamily="34" charset="0"/>
              </a:defRPr>
            </a:lvl3pPr>
            <a:lvl4pPr marL="1600200" indent="-228600" defTabSz="762000">
              <a:spcBef>
                <a:spcPct val="30000"/>
              </a:spcBef>
              <a:defRPr sz="1200">
                <a:solidFill>
                  <a:schemeClr val="tx1"/>
                </a:solidFill>
                <a:latin typeface="Calibri" panose="020F0502020204030204" pitchFamily="34" charset="0"/>
              </a:defRPr>
            </a:lvl4pPr>
            <a:lvl5pPr marL="2057400" indent="-228600" defTabSz="762000">
              <a:spcBef>
                <a:spcPct val="30000"/>
              </a:spcBef>
              <a:defRPr sz="1200">
                <a:solidFill>
                  <a:schemeClr val="tx1"/>
                </a:solidFill>
                <a:latin typeface="Calibri" panose="020F0502020204030204" pitchFamily="34" charset="0"/>
              </a:defRPr>
            </a:lvl5pPr>
            <a:lvl6pPr marL="2514600" indent="-228600" defTabSz="7620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7620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7620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76200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r>
              <a:rPr lang="en-GB" altLang="en-US" sz="1000" i="1">
                <a:latin typeface="Arial" panose="020B0604020202020204" pitchFamily="34" charset="0"/>
                <a:ea typeface="MS PGothic" panose="020B0600070205080204" pitchFamily="34" charset="-128"/>
              </a:rPr>
              <a:t>8</a:t>
            </a:r>
          </a:p>
        </p:txBody>
      </p:sp>
      <p:sp>
        <p:nvSpPr>
          <p:cNvPr id="60421" name="Rectangle 4">
            <a:extLst>
              <a:ext uri="{FF2B5EF4-FFF2-40B4-BE49-F238E27FC236}">
                <a16:creationId xmlns:a16="http://schemas.microsoft.com/office/drawing/2014/main" id="{26440730-0E9C-16BC-803A-950F86BFB011}"/>
              </a:ext>
            </a:extLst>
          </p:cNvPr>
          <p:cNvSpPr>
            <a:spLocks noChangeArrowheads="1"/>
          </p:cNvSpPr>
          <p:nvPr/>
        </p:nvSpPr>
        <p:spPr bwMode="auto">
          <a:xfrm>
            <a:off x="0" y="9901238"/>
            <a:ext cx="3141663"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US" altLang="en-US" sz="1800">
              <a:latin typeface="Arial" panose="020B0604020202020204" pitchFamily="34" charset="0"/>
              <a:ea typeface="MS PGothic" panose="020B0600070205080204" pitchFamily="34" charset="-128"/>
            </a:endParaRPr>
          </a:p>
        </p:txBody>
      </p:sp>
      <p:sp>
        <p:nvSpPr>
          <p:cNvPr id="60422" name="Rectangle 5">
            <a:extLst>
              <a:ext uri="{FF2B5EF4-FFF2-40B4-BE49-F238E27FC236}">
                <a16:creationId xmlns:a16="http://schemas.microsoft.com/office/drawing/2014/main" id="{E143A020-B911-5B80-ADF6-905D29095A13}"/>
              </a:ext>
            </a:extLst>
          </p:cNvPr>
          <p:cNvSpPr>
            <a:spLocks noChangeArrowheads="1"/>
          </p:cNvSpPr>
          <p:nvPr/>
        </p:nvSpPr>
        <p:spPr bwMode="auto">
          <a:xfrm>
            <a:off x="0" y="0"/>
            <a:ext cx="3141663"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US" altLang="en-US" sz="1800">
              <a:latin typeface="Arial" panose="020B0604020202020204" pitchFamily="34" charset="0"/>
              <a:ea typeface="MS PGothic" panose="020B0600070205080204" pitchFamily="34" charset="-128"/>
            </a:endParaRPr>
          </a:p>
        </p:txBody>
      </p:sp>
      <p:sp>
        <p:nvSpPr>
          <p:cNvPr id="60423" name="Rectangle 6">
            <a:extLst>
              <a:ext uri="{FF2B5EF4-FFF2-40B4-BE49-F238E27FC236}">
                <a16:creationId xmlns:a16="http://schemas.microsoft.com/office/drawing/2014/main" id="{A47EDA91-72BD-C846-ABAA-4473AA98C855}"/>
              </a:ext>
            </a:extLst>
          </p:cNvPr>
          <p:cNvSpPr>
            <a:spLocks noChangeArrowheads="1"/>
          </p:cNvSpPr>
          <p:nvPr/>
        </p:nvSpPr>
        <p:spPr bwMode="auto">
          <a:xfrm>
            <a:off x="4108450" y="0"/>
            <a:ext cx="3141663"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US" altLang="en-US" sz="1800">
              <a:latin typeface="Arial" panose="020B0604020202020204" pitchFamily="34" charset="0"/>
              <a:ea typeface="MS PGothic" panose="020B0600070205080204" pitchFamily="34" charset="-128"/>
            </a:endParaRPr>
          </a:p>
        </p:txBody>
      </p:sp>
      <p:sp>
        <p:nvSpPr>
          <p:cNvPr id="60424" name="Rectangle 7">
            <a:extLst>
              <a:ext uri="{FF2B5EF4-FFF2-40B4-BE49-F238E27FC236}">
                <a16:creationId xmlns:a16="http://schemas.microsoft.com/office/drawing/2014/main" id="{0393444B-8737-8C44-F567-A4CBB5865B0B}"/>
              </a:ext>
            </a:extLst>
          </p:cNvPr>
          <p:cNvSpPr>
            <a:spLocks noChangeArrowheads="1"/>
          </p:cNvSpPr>
          <p:nvPr/>
        </p:nvSpPr>
        <p:spPr bwMode="auto">
          <a:xfrm>
            <a:off x="4108450" y="9901238"/>
            <a:ext cx="3141663"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defTabSz="762000">
              <a:spcBef>
                <a:spcPct val="30000"/>
              </a:spcBef>
              <a:defRPr sz="1200">
                <a:solidFill>
                  <a:schemeClr val="tx1"/>
                </a:solidFill>
                <a:latin typeface="Calibri" panose="020F0502020204030204" pitchFamily="34" charset="0"/>
              </a:defRPr>
            </a:lvl1pPr>
            <a:lvl2pPr marL="742950" indent="-285750" defTabSz="762000">
              <a:spcBef>
                <a:spcPct val="30000"/>
              </a:spcBef>
              <a:defRPr sz="1200">
                <a:solidFill>
                  <a:schemeClr val="tx1"/>
                </a:solidFill>
                <a:latin typeface="Calibri" panose="020F0502020204030204" pitchFamily="34" charset="0"/>
              </a:defRPr>
            </a:lvl2pPr>
            <a:lvl3pPr marL="1143000" indent="-228600" defTabSz="762000">
              <a:spcBef>
                <a:spcPct val="30000"/>
              </a:spcBef>
              <a:defRPr sz="1200">
                <a:solidFill>
                  <a:schemeClr val="tx1"/>
                </a:solidFill>
                <a:latin typeface="Calibri" panose="020F0502020204030204" pitchFamily="34" charset="0"/>
              </a:defRPr>
            </a:lvl3pPr>
            <a:lvl4pPr marL="1600200" indent="-228600" defTabSz="762000">
              <a:spcBef>
                <a:spcPct val="30000"/>
              </a:spcBef>
              <a:defRPr sz="1200">
                <a:solidFill>
                  <a:schemeClr val="tx1"/>
                </a:solidFill>
                <a:latin typeface="Calibri" panose="020F0502020204030204" pitchFamily="34" charset="0"/>
              </a:defRPr>
            </a:lvl4pPr>
            <a:lvl5pPr marL="2057400" indent="-228600" defTabSz="762000">
              <a:spcBef>
                <a:spcPct val="30000"/>
              </a:spcBef>
              <a:defRPr sz="1200">
                <a:solidFill>
                  <a:schemeClr val="tx1"/>
                </a:solidFill>
                <a:latin typeface="Calibri" panose="020F0502020204030204" pitchFamily="34" charset="0"/>
              </a:defRPr>
            </a:lvl5pPr>
            <a:lvl6pPr marL="2514600" indent="-228600" defTabSz="7620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7620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7620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76200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r>
              <a:rPr lang="en-GB" altLang="en-US" sz="1000" i="1">
                <a:latin typeface="Arial" panose="020B0604020202020204" pitchFamily="34" charset="0"/>
                <a:ea typeface="MS PGothic" panose="020B0600070205080204" pitchFamily="34" charset="-128"/>
              </a:rPr>
              <a:t>7</a:t>
            </a:r>
          </a:p>
        </p:txBody>
      </p:sp>
      <p:sp>
        <p:nvSpPr>
          <p:cNvPr id="60425" name="Rectangle 8">
            <a:extLst>
              <a:ext uri="{FF2B5EF4-FFF2-40B4-BE49-F238E27FC236}">
                <a16:creationId xmlns:a16="http://schemas.microsoft.com/office/drawing/2014/main" id="{87FE926C-621B-D1CD-4887-20C898D8AF75}"/>
              </a:ext>
            </a:extLst>
          </p:cNvPr>
          <p:cNvSpPr>
            <a:spLocks noChangeArrowheads="1"/>
          </p:cNvSpPr>
          <p:nvPr/>
        </p:nvSpPr>
        <p:spPr bwMode="auto">
          <a:xfrm>
            <a:off x="0" y="9901238"/>
            <a:ext cx="3141663"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US" altLang="en-US" sz="1800">
              <a:latin typeface="Arial" panose="020B0604020202020204" pitchFamily="34" charset="0"/>
              <a:ea typeface="MS PGothic" panose="020B0600070205080204" pitchFamily="34" charset="-128"/>
            </a:endParaRPr>
          </a:p>
        </p:txBody>
      </p:sp>
      <p:sp>
        <p:nvSpPr>
          <p:cNvPr id="60426" name="Rectangle 9">
            <a:extLst>
              <a:ext uri="{FF2B5EF4-FFF2-40B4-BE49-F238E27FC236}">
                <a16:creationId xmlns:a16="http://schemas.microsoft.com/office/drawing/2014/main" id="{318B8AEE-4C35-2560-95C0-E36BA274B527}"/>
              </a:ext>
            </a:extLst>
          </p:cNvPr>
          <p:cNvSpPr>
            <a:spLocks noChangeArrowheads="1"/>
          </p:cNvSpPr>
          <p:nvPr/>
        </p:nvSpPr>
        <p:spPr bwMode="auto">
          <a:xfrm>
            <a:off x="0" y="0"/>
            <a:ext cx="3141663"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US" altLang="en-US" sz="1800">
              <a:latin typeface="Arial" panose="020B0604020202020204" pitchFamily="34" charset="0"/>
              <a:ea typeface="MS PGothic" panose="020B0600070205080204" pitchFamily="34" charset="-128"/>
            </a:endParaRPr>
          </a:p>
        </p:txBody>
      </p:sp>
      <p:sp>
        <p:nvSpPr>
          <p:cNvPr id="60427" name="Rectangle 10">
            <a:extLst>
              <a:ext uri="{FF2B5EF4-FFF2-40B4-BE49-F238E27FC236}">
                <a16:creationId xmlns:a16="http://schemas.microsoft.com/office/drawing/2014/main" id="{93141CBF-A5E9-8389-D5A2-CC12D6F086E7}"/>
              </a:ext>
            </a:extLst>
          </p:cNvPr>
          <p:cNvSpPr>
            <a:spLocks noChangeArrowheads="1"/>
          </p:cNvSpPr>
          <p:nvPr/>
        </p:nvSpPr>
        <p:spPr bwMode="auto">
          <a:xfrm>
            <a:off x="4108450" y="0"/>
            <a:ext cx="3141663"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US" altLang="en-US" sz="1800">
              <a:latin typeface="Arial" panose="020B0604020202020204" pitchFamily="34" charset="0"/>
              <a:ea typeface="MS PGothic" panose="020B0600070205080204" pitchFamily="34" charset="-128"/>
            </a:endParaRPr>
          </a:p>
        </p:txBody>
      </p:sp>
      <p:sp>
        <p:nvSpPr>
          <p:cNvPr id="60428" name="Rectangle 11">
            <a:extLst>
              <a:ext uri="{FF2B5EF4-FFF2-40B4-BE49-F238E27FC236}">
                <a16:creationId xmlns:a16="http://schemas.microsoft.com/office/drawing/2014/main" id="{F61BD7FE-633E-EDE5-1A97-3C4E9CD655FE}"/>
              </a:ext>
            </a:extLst>
          </p:cNvPr>
          <p:cNvSpPr>
            <a:spLocks noChangeArrowheads="1"/>
          </p:cNvSpPr>
          <p:nvPr/>
        </p:nvSpPr>
        <p:spPr bwMode="auto">
          <a:xfrm>
            <a:off x="4108450" y="9901238"/>
            <a:ext cx="3141663"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defTabSz="762000">
              <a:spcBef>
                <a:spcPct val="30000"/>
              </a:spcBef>
              <a:defRPr sz="1200">
                <a:solidFill>
                  <a:schemeClr val="tx1"/>
                </a:solidFill>
                <a:latin typeface="Calibri" panose="020F0502020204030204" pitchFamily="34" charset="0"/>
              </a:defRPr>
            </a:lvl1pPr>
            <a:lvl2pPr marL="742950" indent="-285750" defTabSz="762000">
              <a:spcBef>
                <a:spcPct val="30000"/>
              </a:spcBef>
              <a:defRPr sz="1200">
                <a:solidFill>
                  <a:schemeClr val="tx1"/>
                </a:solidFill>
                <a:latin typeface="Calibri" panose="020F0502020204030204" pitchFamily="34" charset="0"/>
              </a:defRPr>
            </a:lvl2pPr>
            <a:lvl3pPr marL="1143000" indent="-228600" defTabSz="762000">
              <a:spcBef>
                <a:spcPct val="30000"/>
              </a:spcBef>
              <a:defRPr sz="1200">
                <a:solidFill>
                  <a:schemeClr val="tx1"/>
                </a:solidFill>
                <a:latin typeface="Calibri" panose="020F0502020204030204" pitchFamily="34" charset="0"/>
              </a:defRPr>
            </a:lvl3pPr>
            <a:lvl4pPr marL="1600200" indent="-228600" defTabSz="762000">
              <a:spcBef>
                <a:spcPct val="30000"/>
              </a:spcBef>
              <a:defRPr sz="1200">
                <a:solidFill>
                  <a:schemeClr val="tx1"/>
                </a:solidFill>
                <a:latin typeface="Calibri" panose="020F0502020204030204" pitchFamily="34" charset="0"/>
              </a:defRPr>
            </a:lvl4pPr>
            <a:lvl5pPr marL="2057400" indent="-228600" defTabSz="762000">
              <a:spcBef>
                <a:spcPct val="30000"/>
              </a:spcBef>
              <a:defRPr sz="1200">
                <a:solidFill>
                  <a:schemeClr val="tx1"/>
                </a:solidFill>
                <a:latin typeface="Calibri" panose="020F0502020204030204" pitchFamily="34" charset="0"/>
              </a:defRPr>
            </a:lvl5pPr>
            <a:lvl6pPr marL="2514600" indent="-228600" defTabSz="7620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7620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7620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76200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r>
              <a:rPr lang="en-GB" altLang="en-US" sz="1000" i="1">
                <a:latin typeface="Arial" panose="020B0604020202020204" pitchFamily="34" charset="0"/>
                <a:ea typeface="MS PGothic" panose="020B0600070205080204" pitchFamily="34" charset="-128"/>
              </a:rPr>
              <a:t>8</a:t>
            </a:r>
          </a:p>
        </p:txBody>
      </p:sp>
      <p:sp>
        <p:nvSpPr>
          <p:cNvPr id="60429" name="Rectangle 12">
            <a:extLst>
              <a:ext uri="{FF2B5EF4-FFF2-40B4-BE49-F238E27FC236}">
                <a16:creationId xmlns:a16="http://schemas.microsoft.com/office/drawing/2014/main" id="{DE7B687E-F5C9-F5CF-9747-8D42C754980E}"/>
              </a:ext>
            </a:extLst>
          </p:cNvPr>
          <p:cNvSpPr>
            <a:spLocks noChangeArrowheads="1"/>
          </p:cNvSpPr>
          <p:nvPr/>
        </p:nvSpPr>
        <p:spPr bwMode="auto">
          <a:xfrm>
            <a:off x="0" y="9901238"/>
            <a:ext cx="3141663"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US" altLang="en-US" sz="1800">
              <a:latin typeface="Arial" panose="020B0604020202020204" pitchFamily="34" charset="0"/>
              <a:ea typeface="MS PGothic" panose="020B0600070205080204" pitchFamily="34" charset="-128"/>
            </a:endParaRPr>
          </a:p>
        </p:txBody>
      </p:sp>
      <p:sp>
        <p:nvSpPr>
          <p:cNvPr id="60430" name="Rectangle 13">
            <a:extLst>
              <a:ext uri="{FF2B5EF4-FFF2-40B4-BE49-F238E27FC236}">
                <a16:creationId xmlns:a16="http://schemas.microsoft.com/office/drawing/2014/main" id="{D467A72E-51EF-8E09-2690-84E469F1CDB8}"/>
              </a:ext>
            </a:extLst>
          </p:cNvPr>
          <p:cNvSpPr>
            <a:spLocks noChangeArrowheads="1"/>
          </p:cNvSpPr>
          <p:nvPr/>
        </p:nvSpPr>
        <p:spPr bwMode="auto">
          <a:xfrm>
            <a:off x="0" y="0"/>
            <a:ext cx="3141663"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US" altLang="en-US" sz="1800">
              <a:latin typeface="Arial" panose="020B0604020202020204" pitchFamily="34" charset="0"/>
              <a:ea typeface="MS PGothic" panose="020B0600070205080204" pitchFamily="34" charset="-128"/>
            </a:endParaRPr>
          </a:p>
        </p:txBody>
      </p:sp>
      <p:sp>
        <p:nvSpPr>
          <p:cNvPr id="60431" name="Rectangle 14">
            <a:extLst>
              <a:ext uri="{FF2B5EF4-FFF2-40B4-BE49-F238E27FC236}">
                <a16:creationId xmlns:a16="http://schemas.microsoft.com/office/drawing/2014/main" id="{A63394E7-7AD6-DD42-8E51-C837B36A8743}"/>
              </a:ext>
            </a:extLst>
          </p:cNvPr>
          <p:cNvSpPr>
            <a:spLocks noChangeArrowheads="1"/>
          </p:cNvSpPr>
          <p:nvPr/>
        </p:nvSpPr>
        <p:spPr bwMode="auto">
          <a:xfrm>
            <a:off x="4108450" y="0"/>
            <a:ext cx="3141663"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US" altLang="en-US" sz="1800">
              <a:latin typeface="Arial" panose="020B0604020202020204" pitchFamily="34" charset="0"/>
              <a:ea typeface="MS PGothic" panose="020B0600070205080204" pitchFamily="34" charset="-128"/>
            </a:endParaRPr>
          </a:p>
        </p:txBody>
      </p:sp>
      <p:sp>
        <p:nvSpPr>
          <p:cNvPr id="60432" name="Rectangle 15">
            <a:extLst>
              <a:ext uri="{FF2B5EF4-FFF2-40B4-BE49-F238E27FC236}">
                <a16:creationId xmlns:a16="http://schemas.microsoft.com/office/drawing/2014/main" id="{F92A07D0-E87D-5BC1-8930-1664AECDC697}"/>
              </a:ext>
            </a:extLst>
          </p:cNvPr>
          <p:cNvSpPr>
            <a:spLocks noChangeArrowheads="1"/>
          </p:cNvSpPr>
          <p:nvPr/>
        </p:nvSpPr>
        <p:spPr bwMode="auto">
          <a:xfrm>
            <a:off x="4108450" y="9901238"/>
            <a:ext cx="3141663"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r>
              <a:rPr lang="en-GB" altLang="en-US" sz="1000" i="1">
                <a:latin typeface="Arial" panose="020B0604020202020204" pitchFamily="34" charset="0"/>
                <a:ea typeface="MS PGothic" panose="020B0600070205080204" pitchFamily="34" charset="-128"/>
              </a:rPr>
              <a:t>8</a:t>
            </a:r>
          </a:p>
        </p:txBody>
      </p:sp>
      <p:sp>
        <p:nvSpPr>
          <p:cNvPr id="60433" name="Rectangle 16">
            <a:extLst>
              <a:ext uri="{FF2B5EF4-FFF2-40B4-BE49-F238E27FC236}">
                <a16:creationId xmlns:a16="http://schemas.microsoft.com/office/drawing/2014/main" id="{80810347-51D1-BD40-F5F1-93191CBBEACB}"/>
              </a:ext>
            </a:extLst>
          </p:cNvPr>
          <p:cNvSpPr>
            <a:spLocks noChangeArrowheads="1"/>
          </p:cNvSpPr>
          <p:nvPr/>
        </p:nvSpPr>
        <p:spPr bwMode="auto">
          <a:xfrm>
            <a:off x="0" y="9901238"/>
            <a:ext cx="3141663"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US" altLang="en-US" sz="1800">
              <a:latin typeface="Arial" panose="020B0604020202020204" pitchFamily="34" charset="0"/>
              <a:ea typeface="MS PGothic" panose="020B0600070205080204" pitchFamily="34" charset="-128"/>
            </a:endParaRPr>
          </a:p>
        </p:txBody>
      </p:sp>
      <p:sp>
        <p:nvSpPr>
          <p:cNvPr id="60434" name="Rectangle 17">
            <a:extLst>
              <a:ext uri="{FF2B5EF4-FFF2-40B4-BE49-F238E27FC236}">
                <a16:creationId xmlns:a16="http://schemas.microsoft.com/office/drawing/2014/main" id="{14ED8ADE-73CA-DCDC-96D8-0B8449980158}"/>
              </a:ext>
            </a:extLst>
          </p:cNvPr>
          <p:cNvSpPr>
            <a:spLocks noChangeArrowheads="1"/>
          </p:cNvSpPr>
          <p:nvPr/>
        </p:nvSpPr>
        <p:spPr bwMode="auto">
          <a:xfrm>
            <a:off x="0" y="0"/>
            <a:ext cx="3141663"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US" altLang="en-US" sz="1800">
              <a:latin typeface="Arial" panose="020B0604020202020204" pitchFamily="34" charset="0"/>
              <a:ea typeface="MS PGothic" panose="020B0600070205080204" pitchFamily="34" charset="-128"/>
            </a:endParaRPr>
          </a:p>
        </p:txBody>
      </p:sp>
      <p:sp>
        <p:nvSpPr>
          <p:cNvPr id="60435" name="Rectangle 18">
            <a:extLst>
              <a:ext uri="{FF2B5EF4-FFF2-40B4-BE49-F238E27FC236}">
                <a16:creationId xmlns:a16="http://schemas.microsoft.com/office/drawing/2014/main" id="{362DB06C-8619-18D1-8C4C-5BD359331658}"/>
              </a:ext>
            </a:extLst>
          </p:cNvPr>
          <p:cNvSpPr>
            <a:spLocks noChangeArrowheads="1"/>
          </p:cNvSpPr>
          <p:nvPr/>
        </p:nvSpPr>
        <p:spPr bwMode="auto">
          <a:xfrm>
            <a:off x="4108450" y="0"/>
            <a:ext cx="3141663"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US" altLang="en-US" sz="1800">
              <a:latin typeface="Arial" panose="020B0604020202020204" pitchFamily="34" charset="0"/>
              <a:ea typeface="MS PGothic" panose="020B0600070205080204" pitchFamily="34" charset="-128"/>
            </a:endParaRPr>
          </a:p>
        </p:txBody>
      </p:sp>
      <p:sp>
        <p:nvSpPr>
          <p:cNvPr id="60436" name="Rectangle 19">
            <a:extLst>
              <a:ext uri="{FF2B5EF4-FFF2-40B4-BE49-F238E27FC236}">
                <a16:creationId xmlns:a16="http://schemas.microsoft.com/office/drawing/2014/main" id="{62BCE2D6-B3C8-E28A-2D12-608DE9C3FD32}"/>
              </a:ext>
            </a:extLst>
          </p:cNvPr>
          <p:cNvSpPr>
            <a:spLocks noChangeArrowheads="1"/>
          </p:cNvSpPr>
          <p:nvPr/>
        </p:nvSpPr>
        <p:spPr bwMode="auto">
          <a:xfrm>
            <a:off x="4108450" y="9901238"/>
            <a:ext cx="3141663"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defTabSz="762000">
              <a:spcBef>
                <a:spcPct val="30000"/>
              </a:spcBef>
              <a:defRPr sz="1200">
                <a:solidFill>
                  <a:schemeClr val="tx1"/>
                </a:solidFill>
                <a:latin typeface="Calibri" panose="020F0502020204030204" pitchFamily="34" charset="0"/>
              </a:defRPr>
            </a:lvl1pPr>
            <a:lvl2pPr marL="742950" indent="-285750" defTabSz="762000">
              <a:spcBef>
                <a:spcPct val="30000"/>
              </a:spcBef>
              <a:defRPr sz="1200">
                <a:solidFill>
                  <a:schemeClr val="tx1"/>
                </a:solidFill>
                <a:latin typeface="Calibri" panose="020F0502020204030204" pitchFamily="34" charset="0"/>
              </a:defRPr>
            </a:lvl2pPr>
            <a:lvl3pPr marL="1143000" indent="-228600" defTabSz="762000">
              <a:spcBef>
                <a:spcPct val="30000"/>
              </a:spcBef>
              <a:defRPr sz="1200">
                <a:solidFill>
                  <a:schemeClr val="tx1"/>
                </a:solidFill>
                <a:latin typeface="Calibri" panose="020F0502020204030204" pitchFamily="34" charset="0"/>
              </a:defRPr>
            </a:lvl3pPr>
            <a:lvl4pPr marL="1600200" indent="-228600" defTabSz="762000">
              <a:spcBef>
                <a:spcPct val="30000"/>
              </a:spcBef>
              <a:defRPr sz="1200">
                <a:solidFill>
                  <a:schemeClr val="tx1"/>
                </a:solidFill>
                <a:latin typeface="Calibri" panose="020F0502020204030204" pitchFamily="34" charset="0"/>
              </a:defRPr>
            </a:lvl4pPr>
            <a:lvl5pPr marL="2057400" indent="-228600" defTabSz="762000">
              <a:spcBef>
                <a:spcPct val="30000"/>
              </a:spcBef>
              <a:defRPr sz="1200">
                <a:solidFill>
                  <a:schemeClr val="tx1"/>
                </a:solidFill>
                <a:latin typeface="Calibri" panose="020F0502020204030204" pitchFamily="34" charset="0"/>
              </a:defRPr>
            </a:lvl5pPr>
            <a:lvl6pPr marL="2514600" indent="-228600" defTabSz="7620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7620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7620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76200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r>
              <a:rPr lang="en-GB" altLang="en-US" sz="1000" i="1">
                <a:latin typeface="Arial" panose="020B0604020202020204" pitchFamily="34" charset="0"/>
                <a:ea typeface="MS PGothic" panose="020B0600070205080204" pitchFamily="34" charset="-128"/>
              </a:rPr>
              <a:t>8</a:t>
            </a:r>
          </a:p>
        </p:txBody>
      </p:sp>
      <p:sp>
        <p:nvSpPr>
          <p:cNvPr id="60437" name="Rectangle 20">
            <a:extLst>
              <a:ext uri="{FF2B5EF4-FFF2-40B4-BE49-F238E27FC236}">
                <a16:creationId xmlns:a16="http://schemas.microsoft.com/office/drawing/2014/main" id="{98F0BC18-8308-CEAF-F157-2DC822E26BDA}"/>
              </a:ext>
            </a:extLst>
          </p:cNvPr>
          <p:cNvSpPr>
            <a:spLocks noChangeArrowheads="1"/>
          </p:cNvSpPr>
          <p:nvPr/>
        </p:nvSpPr>
        <p:spPr bwMode="auto">
          <a:xfrm>
            <a:off x="0" y="9901238"/>
            <a:ext cx="3141663"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US" altLang="en-US" sz="1800">
              <a:latin typeface="Arial" panose="020B0604020202020204" pitchFamily="34" charset="0"/>
              <a:ea typeface="MS PGothic" panose="020B0600070205080204" pitchFamily="34" charset="-128"/>
            </a:endParaRPr>
          </a:p>
        </p:txBody>
      </p:sp>
      <p:sp>
        <p:nvSpPr>
          <p:cNvPr id="60438" name="Rectangle 21">
            <a:extLst>
              <a:ext uri="{FF2B5EF4-FFF2-40B4-BE49-F238E27FC236}">
                <a16:creationId xmlns:a16="http://schemas.microsoft.com/office/drawing/2014/main" id="{F9F8B3E4-06A5-6EA1-A13C-5BBBCEA0907F}"/>
              </a:ext>
            </a:extLst>
          </p:cNvPr>
          <p:cNvSpPr>
            <a:spLocks noChangeArrowheads="1"/>
          </p:cNvSpPr>
          <p:nvPr/>
        </p:nvSpPr>
        <p:spPr bwMode="auto">
          <a:xfrm>
            <a:off x="0" y="0"/>
            <a:ext cx="3141663" cy="52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US" altLang="en-US" sz="1800">
              <a:latin typeface="Arial" panose="020B0604020202020204" pitchFamily="34" charset="0"/>
              <a:ea typeface="MS PGothic" panose="020B0600070205080204" pitchFamily="34" charset="-128"/>
            </a:endParaRPr>
          </a:p>
        </p:txBody>
      </p:sp>
      <p:sp>
        <p:nvSpPr>
          <p:cNvPr id="60439" name="Rectangle 22">
            <a:extLst>
              <a:ext uri="{FF2B5EF4-FFF2-40B4-BE49-F238E27FC236}">
                <a16:creationId xmlns:a16="http://schemas.microsoft.com/office/drawing/2014/main" id="{73E2AB3A-AA3D-01F8-5173-14334F8C700C}"/>
              </a:ext>
            </a:extLst>
          </p:cNvPr>
          <p:cNvSpPr>
            <a:spLocks noChangeArrowheads="1"/>
          </p:cNvSpPr>
          <p:nvPr/>
        </p:nvSpPr>
        <p:spPr bwMode="auto">
          <a:xfrm>
            <a:off x="4132263" y="0"/>
            <a:ext cx="3111500" cy="463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US" altLang="en-US" sz="1800">
              <a:latin typeface="Arial" panose="020B0604020202020204" pitchFamily="34" charset="0"/>
              <a:ea typeface="MS PGothic" panose="020B0600070205080204" pitchFamily="34" charset="-128"/>
            </a:endParaRPr>
          </a:p>
        </p:txBody>
      </p:sp>
      <p:sp>
        <p:nvSpPr>
          <p:cNvPr id="60440" name="Rectangle 23">
            <a:extLst>
              <a:ext uri="{FF2B5EF4-FFF2-40B4-BE49-F238E27FC236}">
                <a16:creationId xmlns:a16="http://schemas.microsoft.com/office/drawing/2014/main" id="{7983DD8C-D409-AC7F-57D3-EE5A96ADD3EF}"/>
              </a:ext>
            </a:extLst>
          </p:cNvPr>
          <p:cNvSpPr>
            <a:spLocks noChangeArrowheads="1"/>
          </p:cNvSpPr>
          <p:nvPr/>
        </p:nvSpPr>
        <p:spPr bwMode="auto">
          <a:xfrm>
            <a:off x="4132263" y="9844088"/>
            <a:ext cx="3111500" cy="57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r>
              <a:rPr lang="en-GB" altLang="en-US" sz="1000" i="1">
                <a:latin typeface="Arial" panose="020B0604020202020204" pitchFamily="34" charset="0"/>
                <a:ea typeface="MS PGothic" panose="020B0600070205080204" pitchFamily="34" charset="-128"/>
              </a:rPr>
              <a:t>8</a:t>
            </a:r>
          </a:p>
        </p:txBody>
      </p:sp>
      <p:sp>
        <p:nvSpPr>
          <p:cNvPr id="60441" name="Rectangle 24">
            <a:extLst>
              <a:ext uri="{FF2B5EF4-FFF2-40B4-BE49-F238E27FC236}">
                <a16:creationId xmlns:a16="http://schemas.microsoft.com/office/drawing/2014/main" id="{68699B30-5E6E-AB2B-9D38-A5AE9F51606A}"/>
              </a:ext>
            </a:extLst>
          </p:cNvPr>
          <p:cNvSpPr>
            <a:spLocks noChangeArrowheads="1"/>
          </p:cNvSpPr>
          <p:nvPr/>
        </p:nvSpPr>
        <p:spPr bwMode="auto">
          <a:xfrm>
            <a:off x="6350" y="9844088"/>
            <a:ext cx="3109913" cy="57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US" altLang="en-US" sz="1800">
              <a:latin typeface="Arial" panose="020B0604020202020204" pitchFamily="34" charset="0"/>
              <a:ea typeface="MS PGothic" panose="020B0600070205080204" pitchFamily="34" charset="-128"/>
            </a:endParaRPr>
          </a:p>
        </p:txBody>
      </p:sp>
      <p:sp>
        <p:nvSpPr>
          <p:cNvPr id="60442" name="Rectangle 25">
            <a:extLst>
              <a:ext uri="{FF2B5EF4-FFF2-40B4-BE49-F238E27FC236}">
                <a16:creationId xmlns:a16="http://schemas.microsoft.com/office/drawing/2014/main" id="{F8A32E3A-3A14-83BE-6654-E7E64860878F}"/>
              </a:ext>
            </a:extLst>
          </p:cNvPr>
          <p:cNvSpPr>
            <a:spLocks noChangeArrowheads="1"/>
          </p:cNvSpPr>
          <p:nvPr/>
        </p:nvSpPr>
        <p:spPr bwMode="auto">
          <a:xfrm>
            <a:off x="6350" y="0"/>
            <a:ext cx="3109913" cy="463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endParaRPr lang="en-US" altLang="en-US" sz="1800">
              <a:latin typeface="Arial" panose="020B0604020202020204" pitchFamily="34" charset="0"/>
              <a:ea typeface="MS PGothic" panose="020B0600070205080204" pitchFamily="34" charset="-128"/>
            </a:endParaRPr>
          </a:p>
        </p:txBody>
      </p:sp>
      <p:sp>
        <p:nvSpPr>
          <p:cNvPr id="60443" name="Rectangle 26">
            <a:extLst>
              <a:ext uri="{FF2B5EF4-FFF2-40B4-BE49-F238E27FC236}">
                <a16:creationId xmlns:a16="http://schemas.microsoft.com/office/drawing/2014/main" id="{833245BD-4B66-4C8B-20BF-18168A176591}"/>
              </a:ext>
            </a:extLst>
          </p:cNvPr>
          <p:cNvSpPr>
            <a:spLocks noGrp="1" noRot="1" noChangeAspect="1" noChangeArrowheads="1" noTextEdit="1"/>
          </p:cNvSpPr>
          <p:nvPr>
            <p:ph type="sldImg"/>
          </p:nvPr>
        </p:nvSpPr>
        <p:spPr bwMode="auto">
          <a:xfrm>
            <a:off x="161925" y="787400"/>
            <a:ext cx="6926263" cy="3897313"/>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60444" name="Rectangle 27">
            <a:extLst>
              <a:ext uri="{FF2B5EF4-FFF2-40B4-BE49-F238E27FC236}">
                <a16:creationId xmlns:a16="http://schemas.microsoft.com/office/drawing/2014/main" id="{81D59D39-3814-1279-F23B-C3FE55ED1122}"/>
              </a:ext>
            </a:extLst>
          </p:cNvPr>
          <p:cNvSpPr>
            <a:spLocks noGrp="1" noChangeArrowheads="1"/>
          </p:cNvSpPr>
          <p:nvPr>
            <p:ph type="body" idx="1"/>
          </p:nvPr>
        </p:nvSpPr>
        <p:spPr bwMode="auto">
          <a:xfrm>
            <a:off x="965200" y="4951413"/>
            <a:ext cx="5316538" cy="46894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2075" tIns="46038" rIns="92075" bIns="46038" numCol="1" anchor="t" anchorCtr="0" compatLnSpc="1">
            <a:prstTxWarp prst="textNoShape">
              <a:avLst/>
            </a:prstTxWarp>
          </a:bodyPr>
          <a:lstStyle/>
          <a:p>
            <a:pPr eaLnBrk="1" hangingPunct="1"/>
            <a:r>
              <a:rPr lang="en-US" altLang="en-US">
                <a:latin typeface="Times New Roman" panose="02020603050405020304" pitchFamily="18" charset="0"/>
                <a:ea typeface="MS PGothic" panose="020B0600070205080204" pitchFamily="34" charset="-128"/>
              </a:rPr>
              <a:t>Rare in today’s competitive environment. </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a:extLst>
              <a:ext uri="{FF2B5EF4-FFF2-40B4-BE49-F238E27FC236}">
                <a16:creationId xmlns:a16="http://schemas.microsoft.com/office/drawing/2014/main" id="{223C4909-FFF3-6393-049D-3E2BE6FAC2B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71550">
              <a:spcBef>
                <a:spcPct val="30000"/>
              </a:spcBef>
              <a:defRPr sz="1200">
                <a:solidFill>
                  <a:schemeClr val="tx1"/>
                </a:solidFill>
                <a:latin typeface="Calibri" panose="020F0502020204030204" pitchFamily="34" charset="0"/>
              </a:defRPr>
            </a:lvl1pPr>
            <a:lvl2pPr marL="742950" indent="-285750" defTabSz="971550">
              <a:spcBef>
                <a:spcPct val="30000"/>
              </a:spcBef>
              <a:defRPr sz="1200">
                <a:solidFill>
                  <a:schemeClr val="tx1"/>
                </a:solidFill>
                <a:latin typeface="Calibri" panose="020F0502020204030204" pitchFamily="34" charset="0"/>
              </a:defRPr>
            </a:lvl2pPr>
            <a:lvl3pPr marL="1143000" indent="-228600" defTabSz="971550">
              <a:spcBef>
                <a:spcPct val="30000"/>
              </a:spcBef>
              <a:defRPr sz="1200">
                <a:solidFill>
                  <a:schemeClr val="tx1"/>
                </a:solidFill>
                <a:latin typeface="Calibri" panose="020F0502020204030204" pitchFamily="34" charset="0"/>
              </a:defRPr>
            </a:lvl3pPr>
            <a:lvl4pPr marL="1600200" indent="-228600" defTabSz="971550">
              <a:spcBef>
                <a:spcPct val="30000"/>
              </a:spcBef>
              <a:defRPr sz="1200">
                <a:solidFill>
                  <a:schemeClr val="tx1"/>
                </a:solidFill>
                <a:latin typeface="Calibri" panose="020F0502020204030204" pitchFamily="34" charset="0"/>
              </a:defRPr>
            </a:lvl4pPr>
            <a:lvl5pPr marL="2057400" indent="-228600" defTabSz="971550">
              <a:spcBef>
                <a:spcPct val="30000"/>
              </a:spcBef>
              <a:defRPr sz="1200">
                <a:solidFill>
                  <a:schemeClr val="tx1"/>
                </a:solidFill>
                <a:latin typeface="Calibri" panose="020F0502020204030204" pitchFamily="34" charset="0"/>
              </a:defRPr>
            </a:lvl5pPr>
            <a:lvl6pPr marL="2514600" indent="-228600" defTabSz="97155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7155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7155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7155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1704C771-3D2C-4D7E-8F2F-CA39E856A32A}" type="slidenum">
              <a:rPr lang="en-GB" altLang="en-US" smtClean="0">
                <a:latin typeface="Arial" panose="020B0604020202020204" pitchFamily="34" charset="0"/>
                <a:ea typeface="MS PGothic" panose="020B0600070205080204" pitchFamily="34" charset="-128"/>
              </a:rPr>
              <a:pPr>
                <a:spcBef>
                  <a:spcPct val="0"/>
                </a:spcBef>
              </a:pPr>
              <a:t>21</a:t>
            </a:fld>
            <a:endParaRPr lang="en-GB" altLang="en-US">
              <a:latin typeface="Arial" panose="020B0604020202020204" pitchFamily="34" charset="0"/>
              <a:ea typeface="MS PGothic" panose="020B0600070205080204" pitchFamily="34" charset="-128"/>
            </a:endParaRPr>
          </a:p>
        </p:txBody>
      </p:sp>
      <p:sp>
        <p:nvSpPr>
          <p:cNvPr id="62467" name="Rectangle 2">
            <a:extLst>
              <a:ext uri="{FF2B5EF4-FFF2-40B4-BE49-F238E27FC236}">
                <a16:creationId xmlns:a16="http://schemas.microsoft.com/office/drawing/2014/main" id="{3CCAF873-CE94-C377-287D-F896D0147586}"/>
              </a:ext>
            </a:extLst>
          </p:cNvPr>
          <p:cNvSpPr>
            <a:spLocks noGrp="1" noRot="1" noChangeAspect="1" noChangeArrowheads="1" noTextEdit="1"/>
          </p:cNvSpPr>
          <p:nvPr>
            <p:ph type="sldImg"/>
          </p:nvPr>
        </p:nvSpPr>
        <p:spPr bwMode="auto">
          <a:xfrm>
            <a:off x="161925" y="787400"/>
            <a:ext cx="6926263" cy="3897313"/>
          </a:xfrm>
          <a:solidFill>
            <a:srgbClr val="FFFFFF"/>
          </a:solidFill>
          <a:ln>
            <a:solidFill>
              <a:srgbClr val="000000"/>
            </a:solidFill>
            <a:miter lim="800000"/>
            <a:headEnd/>
            <a:tailEnd/>
          </a:ln>
        </p:spPr>
      </p:sp>
      <p:sp>
        <p:nvSpPr>
          <p:cNvPr id="62468" name="Rectangle 3">
            <a:extLst>
              <a:ext uri="{FF2B5EF4-FFF2-40B4-BE49-F238E27FC236}">
                <a16:creationId xmlns:a16="http://schemas.microsoft.com/office/drawing/2014/main" id="{2FDDE199-AC01-3497-57F3-C20EE4043F65}"/>
              </a:ext>
            </a:extLst>
          </p:cNvPr>
          <p:cNvSpPr>
            <a:spLocks noGrp="1" noChangeArrowheads="1"/>
          </p:cNvSpPr>
          <p:nvPr>
            <p:ph type="body" idx="1"/>
          </p:nvPr>
        </p:nvSpPr>
        <p:spPr bwMode="auto">
          <a:xfrm>
            <a:off x="1000125" y="4972050"/>
            <a:ext cx="5246688" cy="4646613"/>
          </a:xfrm>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endParaRPr lang="en-US" altLang="en-US">
              <a:latin typeface="Times New Roman" panose="02020603050405020304" pitchFamily="18" charset="0"/>
              <a:ea typeface="MS PGothic" panose="020B0600070205080204" pitchFamily="34" charset="-128"/>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6719FA8E-071B-1A72-652F-6C2AB6BA89F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5" name="Notes Placeholder 2">
            <a:extLst>
              <a:ext uri="{FF2B5EF4-FFF2-40B4-BE49-F238E27FC236}">
                <a16:creationId xmlns:a16="http://schemas.microsoft.com/office/drawing/2014/main" id="{C2E68D61-EE37-D2F8-D3B8-1CF4DB36DBF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64516" name="Slide Number Placeholder 3">
            <a:extLst>
              <a:ext uri="{FF2B5EF4-FFF2-40B4-BE49-F238E27FC236}">
                <a16:creationId xmlns:a16="http://schemas.microsoft.com/office/drawing/2014/main" id="{862ACCC1-67BB-A75D-E782-A7BC16FE8CC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42F005C-E65B-40CC-8578-38FBA64110E5}" type="slidenum">
              <a:rPr lang="en-GB" altLang="en-US" smtClean="0"/>
              <a:pPr/>
              <a:t>22</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a:extLst>
              <a:ext uri="{FF2B5EF4-FFF2-40B4-BE49-F238E27FC236}">
                <a16:creationId xmlns:a16="http://schemas.microsoft.com/office/drawing/2014/main" id="{FA0BDCED-5CC6-DF09-A163-E573B601F2B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3" name="Notes Placeholder 2">
            <a:extLst>
              <a:ext uri="{FF2B5EF4-FFF2-40B4-BE49-F238E27FC236}">
                <a16:creationId xmlns:a16="http://schemas.microsoft.com/office/drawing/2014/main" id="{81580240-0817-AC64-B9C0-1CDC6DFFC7A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What might you consider? ASK FIRST</a:t>
            </a:r>
          </a:p>
        </p:txBody>
      </p:sp>
      <p:sp>
        <p:nvSpPr>
          <p:cNvPr id="66564" name="Slide Number Placeholder 3">
            <a:extLst>
              <a:ext uri="{FF2B5EF4-FFF2-40B4-BE49-F238E27FC236}">
                <a16:creationId xmlns:a16="http://schemas.microsoft.com/office/drawing/2014/main" id="{6E11319C-58CC-1F48-4BC6-EE9578BA66F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404FD63-A635-4615-919F-754455E6AE7A}" type="slidenum">
              <a:rPr lang="en-GB" altLang="en-US" smtClean="0"/>
              <a:pPr/>
              <a:t>23</a:t>
            </a:fld>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3D1146AD-7656-068D-F4D1-7E3C9633E9C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a:extLst>
              <a:ext uri="{FF2B5EF4-FFF2-40B4-BE49-F238E27FC236}">
                <a16:creationId xmlns:a16="http://schemas.microsoft.com/office/drawing/2014/main" id="{7431A840-FB02-E09C-ED29-D16A083A7A9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72708" name="Slide Number Placeholder 3">
            <a:extLst>
              <a:ext uri="{FF2B5EF4-FFF2-40B4-BE49-F238E27FC236}">
                <a16:creationId xmlns:a16="http://schemas.microsoft.com/office/drawing/2014/main" id="{080AA69D-BF7E-762E-4961-6A714D9C02D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8F01E13-B0EB-4F5D-8791-F1D7BF6339A2}" type="slidenum">
              <a:rPr lang="en-US" altLang="en-US" smtClean="0">
                <a:latin typeface="Arial" panose="020B0604020202020204" pitchFamily="34" charset="0"/>
              </a:rPr>
              <a:pPr>
                <a:spcBef>
                  <a:spcPct val="0"/>
                </a:spcBef>
              </a:pPr>
              <a:t>26</a:t>
            </a:fld>
            <a:endParaRPr lang="en-US" altLang="en-US">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a:extLst>
              <a:ext uri="{FF2B5EF4-FFF2-40B4-BE49-F238E27FC236}">
                <a16:creationId xmlns:a16="http://schemas.microsoft.com/office/drawing/2014/main" id="{42012056-876E-1DC7-159A-0090B5562E7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a:extLst>
              <a:ext uri="{FF2B5EF4-FFF2-40B4-BE49-F238E27FC236}">
                <a16:creationId xmlns:a16="http://schemas.microsoft.com/office/drawing/2014/main" id="{6027662A-9030-9298-1741-F99C05F44BC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74756" name="Slide Number Placeholder 3">
            <a:extLst>
              <a:ext uri="{FF2B5EF4-FFF2-40B4-BE49-F238E27FC236}">
                <a16:creationId xmlns:a16="http://schemas.microsoft.com/office/drawing/2014/main" id="{216DB834-DF49-4ECB-004B-788EE5D97A8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986FE92-BF60-481E-8B7B-6742D2D63DB3}" type="slidenum">
              <a:rPr lang="en-GB" altLang="en-US" smtClean="0"/>
              <a:pPr/>
              <a:t>27</a:t>
            </a:fld>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a:extLst>
              <a:ext uri="{FF2B5EF4-FFF2-40B4-BE49-F238E27FC236}">
                <a16:creationId xmlns:a16="http://schemas.microsoft.com/office/drawing/2014/main" id="{71DFC74F-A00B-AE76-CC39-678C1703698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6803" name="Notes Placeholder 2">
            <a:extLst>
              <a:ext uri="{FF2B5EF4-FFF2-40B4-BE49-F238E27FC236}">
                <a16:creationId xmlns:a16="http://schemas.microsoft.com/office/drawing/2014/main" id="{3F95D0FA-0D81-EA77-A5B8-61D48486E57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76804" name="Slide Number Placeholder 3">
            <a:extLst>
              <a:ext uri="{FF2B5EF4-FFF2-40B4-BE49-F238E27FC236}">
                <a16:creationId xmlns:a16="http://schemas.microsoft.com/office/drawing/2014/main" id="{82AFD99F-47A8-E136-5729-772FB87E468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3852BFD-D564-404B-8BE5-48A6AFB59D19}" type="slidenum">
              <a:rPr lang="en-GB" altLang="en-US" smtClean="0"/>
              <a:pPr/>
              <a:t>28</a:t>
            </a:fld>
            <a:endParaRPr lang="en-GB"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a:extLst>
              <a:ext uri="{FF2B5EF4-FFF2-40B4-BE49-F238E27FC236}">
                <a16:creationId xmlns:a16="http://schemas.microsoft.com/office/drawing/2014/main" id="{66E1E19A-7D47-5451-514B-F38EB63C7F3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28ACCDF6-23B2-C30B-9EFF-331589F0C554}"/>
              </a:ext>
            </a:extLst>
          </p:cNvPr>
          <p:cNvSpPr>
            <a:spLocks noGrp="1"/>
          </p:cNvSpPr>
          <p:nvPr>
            <p:ph type="body" idx="1"/>
          </p:nvPr>
        </p:nvSpPr>
        <p:spPr/>
        <p:txBody>
          <a:bodyPr>
            <a:normAutofit fontScale="40000" lnSpcReduction="20000"/>
          </a:bodyPr>
          <a:lstStyle/>
          <a:p>
            <a:pPr algn="just">
              <a:defRPr/>
            </a:pPr>
            <a:r>
              <a:rPr lang="en-GB" dirty="0"/>
              <a:t>To change market perceptions, repositioning may involve changes in the tangible product or in its selling price, but this is not always required.</a:t>
            </a:r>
          </a:p>
          <a:p>
            <a:pPr algn="just">
              <a:defRPr/>
            </a:pPr>
            <a:endParaRPr lang="en-GB" dirty="0"/>
          </a:p>
          <a:p>
            <a:pPr algn="just">
              <a:defRPr/>
            </a:pPr>
            <a:r>
              <a:rPr lang="en-GB" dirty="0"/>
              <a:t>Often the new positioning and differentiation are accomplished through changes in the promotional message and approach. It is very common to see companies launch marketing campaigns focused on repositioning a product or service, but few, if any changes, made to the product or service itself.</a:t>
            </a:r>
          </a:p>
          <a:p>
            <a:pPr algn="just">
              <a:defRPr/>
            </a:pPr>
            <a:endParaRPr lang="en-GB" dirty="0"/>
          </a:p>
          <a:p>
            <a:pPr algn="just">
              <a:defRPr/>
            </a:pPr>
            <a:r>
              <a:rPr lang="en-GB" dirty="0"/>
              <a:t>These repositioning efforts often focus on trying to get a current target segment to take another look at a product or service and see it with a new perspective.</a:t>
            </a:r>
          </a:p>
          <a:p>
            <a:pPr algn="just">
              <a:defRPr/>
            </a:pPr>
            <a:endParaRPr lang="en-GB" dirty="0"/>
          </a:p>
          <a:p>
            <a:pPr algn="just">
              <a:defRPr/>
            </a:pPr>
            <a:r>
              <a:rPr lang="en-GB" dirty="0"/>
              <a:t>An important ongoing part of repositioning is to monitor the position of a product, service, or brand over time. This is necessary in order to evaluate what is working or not working about the current position and generate feedback to inform future positioning strategies.</a:t>
            </a:r>
          </a:p>
          <a:p>
            <a:pPr algn="just">
              <a:defRPr/>
            </a:pPr>
            <a:endParaRPr lang="en-GB" dirty="0"/>
          </a:p>
          <a:p>
            <a:pPr algn="just">
              <a:defRPr/>
            </a:pPr>
            <a:r>
              <a:rPr lang="en-GB" dirty="0"/>
              <a:t>A product position, like the score in a ball game, may change readily; keeping track and making necessary adjustments is very important.</a:t>
            </a:r>
          </a:p>
          <a:p>
            <a:pPr>
              <a:defRPr/>
            </a:pPr>
            <a:endParaRPr lang="en-GB" dirty="0"/>
          </a:p>
          <a:p>
            <a:pPr>
              <a:defRPr/>
            </a:pPr>
            <a:r>
              <a:rPr lang="en-GB" b="1" dirty="0"/>
              <a:t>Repositioning Risks and Pitfalls</a:t>
            </a:r>
          </a:p>
          <a:p>
            <a:pPr>
              <a:defRPr/>
            </a:pPr>
            <a:r>
              <a:rPr lang="en-GB" dirty="0"/>
              <a:t>While repositioning is quite common, it carries risks and complexities that marketers must consider.</a:t>
            </a:r>
          </a:p>
          <a:p>
            <a:pPr>
              <a:defRPr/>
            </a:pPr>
            <a:endParaRPr lang="en-GB" dirty="0"/>
          </a:p>
          <a:p>
            <a:pPr>
              <a:defRPr/>
            </a:pPr>
            <a:r>
              <a:rPr lang="en-GB" dirty="0"/>
              <a:t>Repositioning happens after initial market perceptions have already been established. Effective repositioning isn’t just creating something new. Instead, it is trying to preserve what is good from the existing market positions and build or shift thinking toward something new. Repositioning offers the opportunity to make something new and better than what you had previously, but it also has the potential to undermine or weaken market perceptions. </a:t>
            </a:r>
            <a:r>
              <a:rPr lang="en-GB" b="1" dirty="0"/>
              <a:t>KIA</a:t>
            </a:r>
            <a:endParaRPr lang="en-GB" dirty="0"/>
          </a:p>
          <a:p>
            <a:pPr>
              <a:defRPr/>
            </a:pPr>
            <a:endParaRPr lang="en-GB" dirty="0"/>
          </a:p>
          <a:p>
            <a:pPr>
              <a:defRPr/>
            </a:pPr>
            <a:r>
              <a:rPr lang="en-GB" dirty="0"/>
              <a:t>Repositioning must always consider carefully what has come before, as well as what’s ahead. </a:t>
            </a:r>
          </a:p>
          <a:p>
            <a:pPr>
              <a:defRPr/>
            </a:pPr>
            <a:endParaRPr lang="en-GB" dirty="0"/>
          </a:p>
          <a:p>
            <a:pPr>
              <a:defRPr/>
            </a:pPr>
            <a:r>
              <a:rPr lang="en-GB" dirty="0"/>
              <a:t>In the repositioning process there’s inevitably baggage: residual issues left over from earlier positioning work, which is what led you to the point of needing to reposition. Your product, service, or brand has a history, and people have memories: some people remember what the offering used to stand for, and they will try to figure out how the new positioning fits with their perceptions.</a:t>
            </a:r>
          </a:p>
          <a:p>
            <a:pPr>
              <a:defRPr/>
            </a:pPr>
            <a:endParaRPr lang="en-GB" dirty="0"/>
          </a:p>
          <a:p>
            <a:pPr>
              <a:defRPr/>
            </a:pPr>
            <a:r>
              <a:rPr lang="en-GB" dirty="0"/>
              <a:t>Customers, employees, and other stakeholders will have opinions–sometimes very vocal ones–about whether the new positioning is better or worse, effective or ineffective. All of this represents a potential minefield for marketers. Despite these challenges, repositioning can also be very rewarding if you are successful at reshaping perceptions and creating a more powerful, meaningful product, service, or brand.</a:t>
            </a:r>
          </a:p>
          <a:p>
            <a:pPr>
              <a:defRPr/>
            </a:pPr>
            <a:endParaRPr lang="en-GB" dirty="0"/>
          </a:p>
          <a:p>
            <a:pPr>
              <a:defRPr/>
            </a:pPr>
            <a:r>
              <a:rPr lang="en-GB" dirty="0"/>
              <a:t>As you consider repositioning opportunities, try to avoid the following common pitfalls:</a:t>
            </a:r>
          </a:p>
          <a:p>
            <a:pPr>
              <a:defRPr/>
            </a:pPr>
            <a:endParaRPr lang="en-GB" dirty="0"/>
          </a:p>
          <a:p>
            <a:pPr>
              <a:defRPr/>
            </a:pPr>
            <a:r>
              <a:rPr lang="en-GB" b="1" dirty="0"/>
              <a:t>Insufficient research:</a:t>
            </a:r>
            <a:r>
              <a:rPr lang="en-GB" dirty="0"/>
              <a:t> Marketing research should inform your choices about how to shift positioning in order to improve market perceptions of your product, service, or brand. You should also conduct research to help you understand how your target segment will react to the repositioning, so you’re not caught off guard by adverse reactions.</a:t>
            </a:r>
          </a:p>
          <a:p>
            <a:pPr>
              <a:defRPr/>
            </a:pPr>
            <a:endParaRPr lang="en-GB" dirty="0"/>
          </a:p>
          <a:p>
            <a:pPr>
              <a:defRPr/>
            </a:pPr>
            <a:r>
              <a:rPr lang="en-GB" b="1" dirty="0"/>
              <a:t>A bridge too far:</a:t>
            </a:r>
            <a:r>
              <a:rPr lang="en-GB" dirty="0"/>
              <a:t> It can be tempting to get wild and crazy with repositioning, especially if you’re trying to freshen things up. While this strategy can work, sometimes marketers go so far in the new direction that customers no longer believe the claims. Their perceptions of the offering can’t accommodate the new message or image, and the offering loses credibility.</a:t>
            </a:r>
          </a:p>
          <a:p>
            <a:pPr>
              <a:defRPr/>
            </a:pPr>
            <a:endParaRPr lang="en-GB" dirty="0"/>
          </a:p>
          <a:p>
            <a:pPr>
              <a:defRPr/>
            </a:pPr>
            <a:r>
              <a:rPr lang="en-GB" b="1" dirty="0"/>
              <a:t>Underestimating “back to basics”:</a:t>
            </a:r>
            <a:r>
              <a:rPr lang="en-GB" dirty="0"/>
              <a:t> Sometimes repositioning is undertaken because the target segment isn’t sure what a product, service, or brand stands for. Instead of trying to infuse more new ideas and new meaning, marketers are sometimes better served by stripping positioning down to its bare essentials of competitive advantage, benefit, and message. Reinforcing the simple “basics” can be very powerful: this is what customers usually care about most.</a:t>
            </a:r>
          </a:p>
          <a:p>
            <a:pPr>
              <a:defRPr/>
            </a:pPr>
            <a:endParaRPr lang="en-GB" dirty="0"/>
          </a:p>
          <a:p>
            <a:pPr>
              <a:defRPr/>
            </a:pPr>
            <a:r>
              <a:rPr lang="en-GB" b="1" dirty="0"/>
              <a:t>Overpromising:</a:t>
            </a:r>
            <a:r>
              <a:rPr lang="en-GB" dirty="0"/>
              <a:t> When faced with strong competitive threats, it can be easy for repositioning to overpromise benefits that a product, service, or brand is really ready to deliver. This can be disastrous because it creates customer expectations that the organization cannot live up to. Rarely does this end well.</a:t>
            </a:r>
          </a:p>
          <a:p>
            <a:pPr>
              <a:defRPr/>
            </a:pPr>
            <a:endParaRPr lang="en-GB" dirty="0"/>
          </a:p>
          <a:p>
            <a:pPr>
              <a:defRPr/>
            </a:pPr>
            <a:r>
              <a:rPr lang="en-GB" b="1" dirty="0"/>
              <a:t>Confusing positioning:</a:t>
            </a:r>
            <a:r>
              <a:rPr lang="en-GB" dirty="0"/>
              <a:t> Repositioning can introduce confusion between the old positioning and the new, especially if they seem to contradict each other. Repositioning needs to offer a clear message for customers; otherwise they are not sure what to believe.</a:t>
            </a:r>
          </a:p>
          <a:p>
            <a:pPr>
              <a:defRPr/>
            </a:pPr>
            <a:endParaRPr lang="en-GB" dirty="0"/>
          </a:p>
        </p:txBody>
      </p:sp>
      <p:sp>
        <p:nvSpPr>
          <p:cNvPr id="81924" name="Slide Number Placeholder 3">
            <a:extLst>
              <a:ext uri="{FF2B5EF4-FFF2-40B4-BE49-F238E27FC236}">
                <a16:creationId xmlns:a16="http://schemas.microsoft.com/office/drawing/2014/main" id="{491C6C56-837D-101C-8252-3F205E55ECE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46F602D-5D3F-4BEA-BA92-7EB72F6CF649}" type="slidenum">
              <a:rPr lang="en-GB" altLang="en-US" smtClean="0"/>
              <a:pPr/>
              <a:t>35</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224920DE-5A52-4E8B-9E59-8391DB272E65}" type="datetime1">
              <a:rPr lang="en-US" smtClean="0"/>
              <a:t>10/16/2025</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90017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91D3F76D-149D-469F-A83C-0BFE296457DD}" type="datetime1">
              <a:rPr lang="en-US" smtClean="0"/>
              <a:t>10/16/2025</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52443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62096DB5-DD13-45D7-8DB7-2B3524211970}" type="datetime1">
              <a:rPr lang="en-US" smtClean="0"/>
              <a:t>10/16/2025</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680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14FA5-224A-4681-8940-4E5D3B8B918A}" type="datetime1">
              <a:rPr lang="en-US" smtClean="0"/>
              <a:t>10/16/2025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83323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3C9E2B-3BF8-413B-94DD-2921A17D2527}" type="datetime1">
              <a:rPr lang="en-US" smtClean="0"/>
              <a:t>10/16/2025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8046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CAD3037-50B7-40EB-9CC6-A9AE6C5A284B}" type="datetime1">
              <a:rPr lang="en-US" smtClean="0"/>
              <a:t>10/16/2025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36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8BE852-0E8F-40C0-8B39-B122FDD16E46}" type="datetime1">
              <a:rPr lang="en-US" smtClean="0"/>
              <a:t>10/16/2025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494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605A881E-E600-45A1-B7F7-57381DC16BB4}" type="datetime1">
              <a:rPr lang="en-US" smtClean="0"/>
              <a:t>10/16/2025</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61766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1904E75-3EEB-44A1-8BFD-5EF793EFC1AB}" type="datetime1">
              <a:rPr lang="en-US" smtClean="0"/>
              <a:t>10/16/2025</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73289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1CAEC3-DE29-4474-90D4-EC670E3DF8DD}" type="datetime1">
              <a:rPr lang="en-US" smtClean="0"/>
              <a:t>10/16/2025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83591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117A63FD-744A-403F-9C14-0782DAED1037}" type="datetime1">
              <a:rPr lang="en-US" smtClean="0"/>
              <a:t>10/16/2025</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8849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8AE4632D-170A-48CC-BD23-5D20B56EBA51}" type="datetime1">
              <a:rPr lang="en-US" smtClean="0"/>
              <a:t>10/16/2025</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00897896"/>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11" r:id="rId5"/>
    <p:sldLayoutId id="2147483760" r:id="rId6"/>
    <p:sldLayoutId id="2147483762" r:id="rId7"/>
    <p:sldLayoutId id="2147483706" r:id="rId8"/>
    <p:sldLayoutId id="2147483709" r:id="rId9"/>
    <p:sldLayoutId id="2147483707" r:id="rId10"/>
    <p:sldLayoutId id="2147483708" r:id="rId11"/>
  </p:sldLayoutIdLst>
  <p:hf hd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8.jpeg"/></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2.xml"/><Relationship Id="rId4" Type="http://schemas.openxmlformats.org/officeDocument/2006/relationships/hyperlink" Target="https://youtu.be/ZUOCx1iO8gI" TargetMode="External"/></Relationships>
</file>

<file path=ppt/slides/_rels/slide34.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30">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32" name="Rectangle 3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32">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584201" y="1524001"/>
            <a:ext cx="3518770" cy="3478384"/>
          </a:xfrm>
        </p:spPr>
        <p:txBody>
          <a:bodyPr>
            <a:normAutofit/>
          </a:bodyPr>
          <a:lstStyle/>
          <a:p>
            <a:r>
              <a:rPr lang="en-US">
                <a:solidFill>
                  <a:srgbClr val="FFFFFF"/>
                </a:solidFill>
              </a:rPr>
              <a:t>Marketing Fundamentals</a:t>
            </a:r>
            <a:br>
              <a:rPr lang="en-US">
                <a:solidFill>
                  <a:srgbClr val="FFFFFF"/>
                </a:solidFill>
              </a:rPr>
            </a:br>
            <a:r>
              <a:rPr lang="en-GB" b="0" i="0">
                <a:solidFill>
                  <a:srgbClr val="FFFFFF"/>
                </a:solidFill>
                <a:effectLst/>
                <a:latin typeface="Arial" panose="020B0604020202020204" pitchFamily="34" charset="0"/>
              </a:rPr>
              <a:t>BMBM</a:t>
            </a:r>
            <a:r>
              <a:rPr lang="en-GB">
                <a:solidFill>
                  <a:srgbClr val="FFFFFF"/>
                </a:solidFill>
                <a:latin typeface="Arial" panose="020B0604020202020204" pitchFamily="34" charset="0"/>
              </a:rPr>
              <a:t>4005</a:t>
            </a:r>
            <a:endParaRPr lang="en-US" dirty="0">
              <a:solidFill>
                <a:srgbClr val="FFFFFF"/>
              </a:solidFill>
            </a:endParaRPr>
          </a:p>
        </p:txBody>
      </p:sp>
      <p:sp>
        <p:nvSpPr>
          <p:cNvPr id="3" name="Subtitle 2">
            <a:extLst>
              <a:ext uri="{FF2B5EF4-FFF2-40B4-BE49-F238E27FC236}">
                <a16:creationId xmlns:a16="http://schemas.microsoft.com/office/drawing/2014/main" id="{835D6E6B-3353-491C-A3C6-F278D6CED8B3}"/>
              </a:ext>
            </a:extLst>
          </p:cNvPr>
          <p:cNvSpPr>
            <a:spLocks noGrp="1"/>
          </p:cNvSpPr>
          <p:nvPr>
            <p:ph type="subTitle" idx="1"/>
          </p:nvPr>
        </p:nvSpPr>
        <p:spPr>
          <a:xfrm>
            <a:off x="584200" y="5145513"/>
            <a:ext cx="3412067" cy="738820"/>
          </a:xfrm>
        </p:spPr>
        <p:txBody>
          <a:bodyPr>
            <a:normAutofit/>
          </a:bodyPr>
          <a:lstStyle/>
          <a:p>
            <a:r>
              <a:rPr lang="en-US" dirty="0">
                <a:solidFill>
                  <a:srgbClr val="FFFFFF">
                    <a:alpha val="75000"/>
                  </a:srgbClr>
                </a:solidFill>
              </a:rPr>
              <a:t>Gwyneth jones</a:t>
            </a:r>
          </a:p>
          <a:p>
            <a:r>
              <a:rPr lang="en-US" dirty="0" err="1">
                <a:solidFill>
                  <a:srgbClr val="FFFFFF">
                    <a:alpha val="75000"/>
                  </a:srgbClr>
                </a:solidFill>
              </a:rPr>
              <a:t>octoBER</a:t>
            </a:r>
            <a:r>
              <a:rPr lang="en-US" dirty="0">
                <a:solidFill>
                  <a:srgbClr val="FFFFFF">
                    <a:alpha val="75000"/>
                  </a:srgbClr>
                </a:solidFill>
              </a:rPr>
              <a:t> 2025</a:t>
            </a:r>
          </a:p>
        </p:txBody>
      </p:sp>
      <p:sp>
        <p:nvSpPr>
          <p:cNvPr id="9" name="TextBox 8">
            <a:extLst>
              <a:ext uri="{FF2B5EF4-FFF2-40B4-BE49-F238E27FC236}">
                <a16:creationId xmlns:a16="http://schemas.microsoft.com/office/drawing/2014/main" id="{C80E539C-4C1E-9B9A-5EAD-978A92102920}"/>
              </a:ext>
            </a:extLst>
          </p:cNvPr>
          <p:cNvSpPr txBox="1"/>
          <p:nvPr/>
        </p:nvSpPr>
        <p:spPr>
          <a:xfrm>
            <a:off x="5080908" y="4381442"/>
            <a:ext cx="6257652" cy="1323439"/>
          </a:xfrm>
          <a:prstGeom prst="rect">
            <a:avLst/>
          </a:prstGeom>
          <a:noFill/>
        </p:spPr>
        <p:txBody>
          <a:bodyPr wrap="square" rtlCol="0">
            <a:spAutoFit/>
          </a:bodyPr>
          <a:lstStyle/>
          <a:p>
            <a:pPr algn="ctr"/>
            <a:r>
              <a:rPr lang="en-GB" sz="4000" b="1" dirty="0"/>
              <a:t>Segmentation, Targeting and Positioning</a:t>
            </a:r>
          </a:p>
        </p:txBody>
      </p:sp>
      <p:pic>
        <p:nvPicPr>
          <p:cNvPr id="2050" name="Picture 2" descr="Segmentation – Targeting – Positioning | EurekaFacts">
            <a:extLst>
              <a:ext uri="{FF2B5EF4-FFF2-40B4-BE49-F238E27FC236}">
                <a16:creationId xmlns:a16="http://schemas.microsoft.com/office/drawing/2014/main" id="{EE2A05CA-0FD5-82E6-9C61-5FBFFF0249F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1066800"/>
            <a:ext cx="3549754" cy="2362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5805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7" name="Picture 6" descr="Magnifying glass and question mark">
            <a:extLst>
              <a:ext uri="{FF2B5EF4-FFF2-40B4-BE49-F238E27FC236}">
                <a16:creationId xmlns:a16="http://schemas.microsoft.com/office/drawing/2014/main" id="{FD565E99-E4E7-0D69-AF59-44FC8F3C40BE}"/>
              </a:ext>
            </a:extLst>
          </p:cNvPr>
          <p:cNvPicPr>
            <a:picLocks noChangeAspect="1"/>
          </p:cNvPicPr>
          <p:nvPr/>
        </p:nvPicPr>
        <p:blipFill rotWithShape="1">
          <a:blip r:embed="rId2"/>
          <a:srcRect/>
          <a:stretch/>
        </p:blipFill>
        <p:spPr>
          <a:xfrm>
            <a:off x="-3047" y="10"/>
            <a:ext cx="12191999" cy="6857990"/>
          </a:xfrm>
          <a:prstGeom prst="rect">
            <a:avLst/>
          </a:prstGeom>
        </p:spPr>
      </p:pic>
      <p:sp>
        <p:nvSpPr>
          <p:cNvPr id="19" name="Rectangle 18">
            <a:extLst>
              <a:ext uri="{FF2B5EF4-FFF2-40B4-BE49-F238E27FC236}">
                <a16:creationId xmlns:a16="http://schemas.microsoft.com/office/drawing/2014/main" id="{5683D043-25BB-4AC9-8130-641179672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3323345"/>
          </a:xfrm>
          <a:prstGeom prst="rect">
            <a:avLst/>
          </a:prstGeom>
          <a:gradFill flip="none" rotWithShape="1">
            <a:gsLst>
              <a:gs pos="57000">
                <a:schemeClr val="tx1">
                  <a:alpha val="30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98F7DB-19FA-81A2-BE41-2AB17303208C}"/>
              </a:ext>
            </a:extLst>
          </p:cNvPr>
          <p:cNvSpPr>
            <a:spLocks noGrp="1"/>
          </p:cNvSpPr>
          <p:nvPr>
            <p:ph type="title"/>
          </p:nvPr>
        </p:nvSpPr>
        <p:spPr>
          <a:xfrm>
            <a:off x="321734" y="352338"/>
            <a:ext cx="11548532" cy="4198700"/>
          </a:xfrm>
        </p:spPr>
        <p:txBody>
          <a:bodyPr vert="horz" lIns="91440" tIns="45720" rIns="91440" bIns="45720" rtlCol="0" anchor="t">
            <a:normAutofit/>
          </a:bodyPr>
          <a:lstStyle/>
          <a:p>
            <a:r>
              <a:rPr lang="en-US" sz="11500">
                <a:solidFill>
                  <a:schemeClr val="bg1"/>
                </a:solidFill>
              </a:rPr>
              <a:t>What is segmentation?</a:t>
            </a:r>
          </a:p>
        </p:txBody>
      </p:sp>
      <p:sp>
        <p:nvSpPr>
          <p:cNvPr id="21" name="Rectangle 20">
            <a:extLst>
              <a:ext uri="{FF2B5EF4-FFF2-40B4-BE49-F238E27FC236}">
                <a16:creationId xmlns:a16="http://schemas.microsoft.com/office/drawing/2014/main" id="{AA61CCAC-6875-474C-8E9E-F57ABF078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047" y="4704862"/>
            <a:ext cx="12191999" cy="2155484"/>
          </a:xfrm>
          <a:prstGeom prst="rect">
            <a:avLst/>
          </a:prstGeom>
          <a:gradFill flip="none" rotWithShape="1">
            <a:gsLst>
              <a:gs pos="59000">
                <a:schemeClr val="tx1">
                  <a:alpha val="30000"/>
                </a:schemeClr>
              </a:gs>
              <a:gs pos="0">
                <a:schemeClr val="tx1">
                  <a:alpha val="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ooter Placeholder 3">
            <a:extLst>
              <a:ext uri="{FF2B5EF4-FFF2-40B4-BE49-F238E27FC236}">
                <a16:creationId xmlns:a16="http://schemas.microsoft.com/office/drawing/2014/main" id="{8F052EF4-7F2A-151F-337C-1CB179F92C12}"/>
              </a:ext>
            </a:extLst>
          </p:cNvPr>
          <p:cNvSpPr>
            <a:spLocks noGrp="1"/>
          </p:cNvSpPr>
          <p:nvPr>
            <p:ph type="ftr" sz="quarter" idx="11"/>
          </p:nvPr>
        </p:nvSpPr>
        <p:spPr>
          <a:xfrm>
            <a:off x="4038600" y="6202681"/>
            <a:ext cx="4114800" cy="365125"/>
          </a:xfrm>
        </p:spPr>
        <p:txBody>
          <a:bodyPr vert="horz" lIns="91440" tIns="45720" rIns="91440" bIns="45720" rtlCol="0" anchor="ctr">
            <a:normAutofit/>
          </a:bodyPr>
          <a:lstStyle/>
          <a:p>
            <a:pPr algn="ctr" defTabSz="457200"/>
            <a:endParaRPr lang="en-US" sz="1000" kern="1200" cap="all">
              <a:solidFill>
                <a:schemeClr val="bg1"/>
              </a:solidFill>
              <a:latin typeface="+mn-lt"/>
              <a:ea typeface="+mn-ea"/>
              <a:cs typeface="+mn-cs"/>
            </a:endParaRPr>
          </a:p>
        </p:txBody>
      </p:sp>
      <p:sp>
        <p:nvSpPr>
          <p:cNvPr id="5" name="Slide Number Placeholder 4">
            <a:extLst>
              <a:ext uri="{FF2B5EF4-FFF2-40B4-BE49-F238E27FC236}">
                <a16:creationId xmlns:a16="http://schemas.microsoft.com/office/drawing/2014/main" id="{DB778DD0-DBAE-7B03-3115-E82D247DD1E8}"/>
              </a:ext>
            </a:extLst>
          </p:cNvPr>
          <p:cNvSpPr>
            <a:spLocks noGrp="1"/>
          </p:cNvSpPr>
          <p:nvPr>
            <p:ph type="sldNum" sz="quarter" idx="12"/>
          </p:nvPr>
        </p:nvSpPr>
        <p:spPr>
          <a:xfrm>
            <a:off x="9125712" y="6202681"/>
            <a:ext cx="2743200" cy="365125"/>
          </a:xfrm>
        </p:spPr>
        <p:txBody>
          <a:bodyPr vert="horz" lIns="91440" tIns="45720" rIns="91440" bIns="45720" rtlCol="0" anchor="ctr">
            <a:normAutofit/>
          </a:bodyPr>
          <a:lstStyle/>
          <a:p>
            <a:pPr defTabSz="457200">
              <a:spcAft>
                <a:spcPts val="600"/>
              </a:spcAft>
            </a:pPr>
            <a:fld id="{3A98EE3D-8CD1-4C3F-BD1C-C98C9596463C}" type="slidenum">
              <a:rPr lang="en-US" sz="1000">
                <a:solidFill>
                  <a:schemeClr val="bg1"/>
                </a:solidFill>
              </a:rPr>
              <a:pPr defTabSz="457200">
                <a:spcAft>
                  <a:spcPts val="600"/>
                </a:spcAft>
              </a:pPr>
              <a:t>2</a:t>
            </a:fld>
            <a:endParaRPr lang="en-US" sz="1000">
              <a:solidFill>
                <a:schemeClr val="bg1"/>
              </a:solidFill>
            </a:endParaRPr>
          </a:p>
        </p:txBody>
      </p:sp>
    </p:spTree>
    <p:extLst>
      <p:ext uri="{BB962C8B-B14F-4D97-AF65-F5344CB8AC3E}">
        <p14:creationId xmlns:p14="http://schemas.microsoft.com/office/powerpoint/2010/main" val="11826732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33BDCA-4201-81D9-4C1C-0C700ABFA5F7}"/>
              </a:ext>
            </a:extLst>
          </p:cNvPr>
          <p:cNvSpPr>
            <a:spLocks noGrp="1"/>
          </p:cNvSpPr>
          <p:nvPr>
            <p:ph type="title"/>
          </p:nvPr>
        </p:nvSpPr>
        <p:spPr>
          <a:xfrm>
            <a:off x="4382724" y="702156"/>
            <a:ext cx="7225075" cy="728059"/>
          </a:xfrm>
        </p:spPr>
        <p:txBody>
          <a:bodyPr>
            <a:normAutofit/>
          </a:bodyPr>
          <a:lstStyle/>
          <a:p>
            <a:pPr algn="ctr">
              <a:defRPr/>
            </a:pPr>
            <a:r>
              <a:rPr lang="en-GB" b="1" dirty="0">
                <a:solidFill>
                  <a:schemeClr val="tx2"/>
                </a:solidFill>
              </a:rPr>
              <a:t>Definitions </a:t>
            </a:r>
          </a:p>
        </p:txBody>
      </p:sp>
      <p:sp>
        <p:nvSpPr>
          <p:cNvPr id="19" name="Rectangle 18">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72603"/>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1" name="Rectangle 20">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3" name="Rectangle 22">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6" name="Picture 5" descr="Colourful carved figures of humans">
            <a:extLst>
              <a:ext uri="{FF2B5EF4-FFF2-40B4-BE49-F238E27FC236}">
                <a16:creationId xmlns:a16="http://schemas.microsoft.com/office/drawing/2014/main" id="{A6D343AA-6F8E-2B9A-BDB9-656570A6632D}"/>
              </a:ext>
            </a:extLst>
          </p:cNvPr>
          <p:cNvPicPr>
            <a:picLocks noChangeAspect="1"/>
          </p:cNvPicPr>
          <p:nvPr/>
        </p:nvPicPr>
        <p:blipFill rotWithShape="1">
          <a:blip r:embed="rId3"/>
          <a:srcRect l="27513" r="26790" b="-2"/>
          <a:stretch>
            <a:fillRect/>
          </a:stretch>
        </p:blipFill>
        <p:spPr>
          <a:xfrm>
            <a:off x="446534" y="601201"/>
            <a:ext cx="3703320" cy="5774200"/>
          </a:xfrm>
          <a:prstGeom prst="rect">
            <a:avLst/>
          </a:prstGeom>
        </p:spPr>
      </p:pic>
      <p:sp>
        <p:nvSpPr>
          <p:cNvPr id="4" name="Content Placeholder 2">
            <a:extLst>
              <a:ext uri="{FF2B5EF4-FFF2-40B4-BE49-F238E27FC236}">
                <a16:creationId xmlns:a16="http://schemas.microsoft.com/office/drawing/2014/main" id="{B6DF5607-DB37-86B4-8EE9-25836546F279}"/>
              </a:ext>
            </a:extLst>
          </p:cNvPr>
          <p:cNvSpPr>
            <a:spLocks noGrp="1"/>
          </p:cNvSpPr>
          <p:nvPr>
            <p:ph idx="1"/>
          </p:nvPr>
        </p:nvSpPr>
        <p:spPr>
          <a:xfrm>
            <a:off x="4382725" y="1789043"/>
            <a:ext cx="7225074" cy="4586358"/>
          </a:xfrm>
        </p:spPr>
        <p:txBody>
          <a:bodyPr>
            <a:normAutofit fontScale="92500"/>
          </a:bodyPr>
          <a:lstStyle/>
          <a:p>
            <a:pPr marL="0" indent="0">
              <a:buNone/>
            </a:pPr>
            <a:r>
              <a:rPr lang="en-GB" sz="2400" dirty="0"/>
              <a:t>“A </a:t>
            </a:r>
            <a:r>
              <a:rPr lang="en-GB" sz="2400" b="1" u="sng" dirty="0"/>
              <a:t>market</a:t>
            </a:r>
            <a:r>
              <a:rPr lang="en-GB" sz="2400" dirty="0"/>
              <a:t> is the set of all actual and potential buyers of a product or service.” </a:t>
            </a:r>
          </a:p>
          <a:p>
            <a:pPr marL="0" indent="0">
              <a:buNone/>
            </a:pPr>
            <a:r>
              <a:rPr lang="en-GB" sz="2400" dirty="0"/>
              <a:t>				</a:t>
            </a:r>
            <a:r>
              <a:rPr lang="en-GB" sz="2400" i="1" dirty="0"/>
              <a:t>Philip Kotler, Principles of Marketing (2023)</a:t>
            </a:r>
          </a:p>
          <a:p>
            <a:pPr marL="0" indent="0">
              <a:buNone/>
            </a:pPr>
            <a:endParaRPr lang="en-GB" sz="2400" i="1" dirty="0"/>
          </a:p>
          <a:p>
            <a:pPr marL="0" indent="0">
              <a:buNone/>
            </a:pPr>
            <a:r>
              <a:rPr lang="en-GB" sz="2400" dirty="0"/>
              <a:t>“</a:t>
            </a:r>
            <a:r>
              <a:rPr lang="en-GB" sz="2400" b="1" u="sng" dirty="0"/>
              <a:t>Market segmentation </a:t>
            </a:r>
            <a:r>
              <a:rPr lang="en-GB" sz="2400" dirty="0"/>
              <a:t>is the process of dividing a market into distinct groups of buyers who have different needs, characteristics, or behaviour and who might require separate products and marketing mixes.” 					</a:t>
            </a:r>
            <a:r>
              <a:rPr lang="en-GB" sz="900" dirty="0"/>
              <a:t>			</a:t>
            </a:r>
          </a:p>
          <a:p>
            <a:pPr marL="0" indent="0">
              <a:buNone/>
            </a:pPr>
            <a:r>
              <a:rPr lang="en-GB" sz="2400" i="1" dirty="0"/>
              <a:t>									Kotler and Keller (2024)</a:t>
            </a:r>
            <a:endParaRPr lang="en-GB" altLang="en-US" i="1" dirty="0"/>
          </a:p>
          <a:p>
            <a:pPr marL="0" indent="0">
              <a:buNone/>
            </a:pPr>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AE690-4F58-AD77-7F1A-B3BFEE85C875}"/>
              </a:ext>
            </a:extLst>
          </p:cNvPr>
          <p:cNvSpPr>
            <a:spLocks noGrp="1"/>
          </p:cNvSpPr>
          <p:nvPr>
            <p:ph type="title"/>
          </p:nvPr>
        </p:nvSpPr>
        <p:spPr>
          <a:xfrm>
            <a:off x="581192" y="702156"/>
            <a:ext cx="11029616" cy="791364"/>
          </a:xfrm>
        </p:spPr>
        <p:txBody>
          <a:bodyPr/>
          <a:lstStyle/>
          <a:p>
            <a:r>
              <a:rPr lang="en-GB" dirty="0"/>
              <a:t>Why do you think marketers would segment customers?</a:t>
            </a:r>
          </a:p>
        </p:txBody>
      </p:sp>
      <p:sp>
        <p:nvSpPr>
          <p:cNvPr id="3" name="Content Placeholder 2">
            <a:extLst>
              <a:ext uri="{FF2B5EF4-FFF2-40B4-BE49-F238E27FC236}">
                <a16:creationId xmlns:a16="http://schemas.microsoft.com/office/drawing/2014/main" id="{766E565B-187B-EBEE-F25E-A2CC1E29685C}"/>
              </a:ext>
            </a:extLst>
          </p:cNvPr>
          <p:cNvSpPr>
            <a:spLocks noGrp="1"/>
          </p:cNvSpPr>
          <p:nvPr>
            <p:ph idx="1"/>
          </p:nvPr>
        </p:nvSpPr>
        <p:spPr>
          <a:xfrm>
            <a:off x="581192" y="1920240"/>
            <a:ext cx="11029615" cy="4055110"/>
          </a:xfrm>
        </p:spPr>
        <p:txBody>
          <a:bodyPr/>
          <a:lstStyle/>
          <a:p>
            <a:r>
              <a:rPr lang="en-GB" dirty="0"/>
              <a:t>Are all customers the same?</a:t>
            </a:r>
          </a:p>
          <a:p>
            <a:endParaRPr lang="en-GB" dirty="0"/>
          </a:p>
        </p:txBody>
      </p:sp>
      <p:sp>
        <p:nvSpPr>
          <p:cNvPr id="4" name="Footer Placeholder 3">
            <a:extLst>
              <a:ext uri="{FF2B5EF4-FFF2-40B4-BE49-F238E27FC236}">
                <a16:creationId xmlns:a16="http://schemas.microsoft.com/office/drawing/2014/main" id="{F669D5EE-940C-A0A1-8A71-0908E7954231}"/>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B4CBF7C6-E96E-F277-1084-28AB8E5B19D8}"/>
              </a:ext>
            </a:extLst>
          </p:cNvPr>
          <p:cNvSpPr>
            <a:spLocks noGrp="1"/>
          </p:cNvSpPr>
          <p:nvPr>
            <p:ph type="sldNum" sz="quarter" idx="12"/>
          </p:nvPr>
        </p:nvSpPr>
        <p:spPr/>
        <p:txBody>
          <a:bodyPr/>
          <a:lstStyle/>
          <a:p>
            <a:fld id="{3A98EE3D-8CD1-4C3F-BD1C-C98C9596463C}" type="slidenum">
              <a:rPr lang="en-US" smtClean="0"/>
              <a:t>4</a:t>
            </a:fld>
            <a:endParaRPr lang="en-US" dirty="0"/>
          </a:p>
        </p:txBody>
      </p:sp>
      <p:pic>
        <p:nvPicPr>
          <p:cNvPr id="6" name="Picture 2" descr="Mastering Market Segmentation: Tips and Examples | Nutshell">
            <a:extLst>
              <a:ext uri="{FF2B5EF4-FFF2-40B4-BE49-F238E27FC236}">
                <a16:creationId xmlns:a16="http://schemas.microsoft.com/office/drawing/2014/main" id="{F62324D4-2F14-1230-031E-3B729682E1C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678" r="4392"/>
          <a:stretch/>
        </p:blipFill>
        <p:spPr bwMode="auto">
          <a:xfrm>
            <a:off x="720636" y="1526153"/>
            <a:ext cx="8118564" cy="47603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68823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11">
            <a:extLst>
              <a:ext uri="{FF2B5EF4-FFF2-40B4-BE49-F238E27FC236}">
                <a16:creationId xmlns:a16="http://schemas.microsoft.com/office/drawing/2014/main" id="{71CAA4A7-D349-6C32-22E8-CB04FDF933A9}"/>
              </a:ext>
            </a:extLst>
          </p:cNvPr>
          <p:cNvSpPr>
            <a:spLocks noGrp="1" noChangeArrowheads="1"/>
          </p:cNvSpPr>
          <p:nvPr>
            <p:ph type="sldNum" sz="quarter" idx="12"/>
          </p:nvPr>
        </p:nvSpPr>
        <p:spPr bwMode="auto">
          <a:xfrm>
            <a:off x="8839201" y="5713414"/>
            <a:ext cx="569913" cy="18573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557213" indent="-214313">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857250" indent="-17145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200150" indent="-17145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1543050" indent="-17145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000250" indent="-17145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457450" indent="-17145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2914650" indent="-17145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371850" indent="-17145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FontTx/>
              <a:buNone/>
            </a:pPr>
            <a:fld id="{2DB27075-70DB-4254-97FC-BA642B426B3F}" type="slidenum">
              <a:rPr lang="en-GB" altLang="en-US" sz="900">
                <a:solidFill>
                  <a:srgbClr val="898989"/>
                </a:solidFill>
                <a:latin typeface="Calibri" panose="020F0502020204030204" pitchFamily="34" charset="0"/>
                <a:ea typeface="MS PGothic" panose="020B0600070205080204" pitchFamily="34" charset="-128"/>
              </a:rPr>
              <a:pPr algn="ctr">
                <a:spcBef>
                  <a:spcPct val="0"/>
                </a:spcBef>
                <a:buFontTx/>
                <a:buNone/>
              </a:pPr>
              <a:t>5</a:t>
            </a:fld>
            <a:endParaRPr lang="en-GB" altLang="en-US" sz="900">
              <a:solidFill>
                <a:srgbClr val="898989"/>
              </a:solidFill>
              <a:latin typeface="Calibri" panose="020F0502020204030204" pitchFamily="34" charset="0"/>
              <a:ea typeface="MS PGothic" panose="020B0600070205080204" pitchFamily="34" charset="-128"/>
            </a:endParaRPr>
          </a:p>
        </p:txBody>
      </p:sp>
      <p:sp>
        <p:nvSpPr>
          <p:cNvPr id="9219" name="Rectangle 2">
            <a:extLst>
              <a:ext uri="{FF2B5EF4-FFF2-40B4-BE49-F238E27FC236}">
                <a16:creationId xmlns:a16="http://schemas.microsoft.com/office/drawing/2014/main" id="{FD275B94-9523-8072-76B0-3A8621D518AF}"/>
              </a:ext>
            </a:extLst>
          </p:cNvPr>
          <p:cNvSpPr>
            <a:spLocks noGrp="1" noChangeArrowheads="1"/>
          </p:cNvSpPr>
          <p:nvPr>
            <p:ph type="title"/>
          </p:nvPr>
        </p:nvSpPr>
        <p:spPr>
          <a:xfrm>
            <a:off x="802640" y="338138"/>
            <a:ext cx="7587299" cy="874712"/>
          </a:xfrm>
        </p:spPr>
        <p:txBody>
          <a:bodyPr>
            <a:normAutofit/>
          </a:bodyPr>
          <a:lstStyle/>
          <a:p>
            <a:pPr>
              <a:defRPr/>
            </a:pPr>
            <a:r>
              <a:rPr lang="en-GB" altLang="en-US" sz="3600" b="1" dirty="0">
                <a:solidFill>
                  <a:srgbClr val="000000"/>
                </a:solidFill>
              </a:rPr>
              <a:t>Market Segmentation</a:t>
            </a:r>
          </a:p>
        </p:txBody>
      </p:sp>
      <p:sp>
        <p:nvSpPr>
          <p:cNvPr id="9220" name="Rectangle 3">
            <a:extLst>
              <a:ext uri="{FF2B5EF4-FFF2-40B4-BE49-F238E27FC236}">
                <a16:creationId xmlns:a16="http://schemas.microsoft.com/office/drawing/2014/main" id="{9818BE5D-0173-53C5-26F4-4AD16E1294D5}"/>
              </a:ext>
            </a:extLst>
          </p:cNvPr>
          <p:cNvSpPr>
            <a:spLocks noGrp="1"/>
          </p:cNvSpPr>
          <p:nvPr>
            <p:ph type="body" idx="1"/>
          </p:nvPr>
        </p:nvSpPr>
        <p:spPr>
          <a:xfrm>
            <a:off x="589280" y="1501776"/>
            <a:ext cx="10525760" cy="4492624"/>
          </a:xfrm>
        </p:spPr>
        <p:txBody>
          <a:bodyPr>
            <a:normAutofit lnSpcReduction="10000"/>
          </a:bodyPr>
          <a:lstStyle/>
          <a:p>
            <a:pPr algn="just"/>
            <a:r>
              <a:rPr lang="en-GB" altLang="en-US" sz="2800" dirty="0"/>
              <a:t>Involves the division of a diverse market into a number of smaller submarkets that have common features.</a:t>
            </a:r>
          </a:p>
          <a:p>
            <a:pPr algn="just"/>
            <a:endParaRPr lang="en-GB" altLang="en-US" sz="800" dirty="0"/>
          </a:p>
          <a:p>
            <a:pPr algn="just"/>
            <a:r>
              <a:rPr lang="en-GB" altLang="en-US" sz="2800" dirty="0"/>
              <a:t>The objective is to identify groups of potential customers with similar requirements.</a:t>
            </a:r>
          </a:p>
          <a:p>
            <a:pPr algn="just"/>
            <a:endParaRPr lang="en-GB" altLang="en-US" sz="800" dirty="0"/>
          </a:p>
          <a:p>
            <a:pPr algn="just"/>
            <a:r>
              <a:rPr lang="en-GB" altLang="en-US" sz="2800" dirty="0"/>
              <a:t>Market segmentation provides a commercially viable method of serving customer needs.</a:t>
            </a:r>
          </a:p>
          <a:p>
            <a:pPr algn="just"/>
            <a:endParaRPr lang="en-GB" altLang="en-US" sz="900" dirty="0"/>
          </a:p>
          <a:p>
            <a:pPr algn="just"/>
            <a:r>
              <a:rPr lang="en-GB" altLang="en-US" sz="2800" dirty="0"/>
              <a:t>Segmentation is at the heart of strategic marketing.</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9220">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9220">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9220">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9220">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20"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829672-CBE5-1FBE-4E5D-AD035041EDB3}"/>
              </a:ext>
            </a:extLst>
          </p:cNvPr>
          <p:cNvSpPr>
            <a:spLocks noGrp="1"/>
          </p:cNvSpPr>
          <p:nvPr>
            <p:ph type="title"/>
          </p:nvPr>
        </p:nvSpPr>
        <p:spPr>
          <a:xfrm>
            <a:off x="601255" y="702155"/>
            <a:ext cx="3409783" cy="1300365"/>
          </a:xfrm>
        </p:spPr>
        <p:txBody>
          <a:bodyPr>
            <a:normAutofit/>
          </a:bodyPr>
          <a:lstStyle/>
          <a:p>
            <a:r>
              <a:rPr lang="en-GB">
                <a:solidFill>
                  <a:schemeClr val="tx1"/>
                </a:solidFill>
              </a:rPr>
              <a:t>STP Strategy</a:t>
            </a:r>
            <a:endParaRPr lang="en-GB" dirty="0">
              <a:solidFill>
                <a:schemeClr val="tx1"/>
              </a:solidFill>
            </a:endParaRPr>
          </a:p>
        </p:txBody>
      </p:sp>
      <p:sp>
        <p:nvSpPr>
          <p:cNvPr id="2054" name="Content Placeholder 2053">
            <a:extLst>
              <a:ext uri="{FF2B5EF4-FFF2-40B4-BE49-F238E27FC236}">
                <a16:creationId xmlns:a16="http://schemas.microsoft.com/office/drawing/2014/main" id="{AEF5E751-80A1-B1BD-B045-749C7C55365C}"/>
              </a:ext>
            </a:extLst>
          </p:cNvPr>
          <p:cNvSpPr>
            <a:spLocks noGrp="1"/>
          </p:cNvSpPr>
          <p:nvPr>
            <p:ph idx="1"/>
          </p:nvPr>
        </p:nvSpPr>
        <p:spPr>
          <a:xfrm>
            <a:off x="601255" y="2177142"/>
            <a:ext cx="3409782" cy="3823607"/>
          </a:xfrm>
        </p:spPr>
        <p:txBody>
          <a:bodyPr>
            <a:normAutofit/>
          </a:bodyPr>
          <a:lstStyle/>
          <a:p>
            <a:r>
              <a:rPr lang="en-US" sz="2400">
                <a:solidFill>
                  <a:schemeClr val="tx1"/>
                </a:solidFill>
              </a:rPr>
              <a:t>Segmentation is the first stage of a segmentation, targeting and positioning strategy. </a:t>
            </a:r>
            <a:endParaRPr lang="en-US" sz="2400" dirty="0">
              <a:solidFill>
                <a:schemeClr val="tx1"/>
              </a:solidFill>
            </a:endParaRPr>
          </a:p>
        </p:txBody>
      </p:sp>
      <p:pic>
        <p:nvPicPr>
          <p:cNvPr id="2050" name="Picture 2" descr="STP marketing funnel">
            <a:extLst>
              <a:ext uri="{FF2B5EF4-FFF2-40B4-BE49-F238E27FC236}">
                <a16:creationId xmlns:a16="http://schemas.microsoft.com/office/drawing/2014/main" id="{516C6574-5095-F063-26C0-8FF87D348D0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308732" y="601199"/>
            <a:ext cx="7436735" cy="5823677"/>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04459849-7324-588D-93D7-23F1D9E5219A}"/>
              </a:ext>
            </a:extLst>
          </p:cNvPr>
          <p:cNvSpPr>
            <a:spLocks noGrp="1"/>
          </p:cNvSpPr>
          <p:nvPr>
            <p:ph type="ftr" sz="quarter" idx="11"/>
          </p:nvPr>
        </p:nvSpPr>
        <p:spPr>
          <a:xfrm>
            <a:off x="581192" y="6400800"/>
            <a:ext cx="6917210" cy="365125"/>
          </a:xfrm>
        </p:spPr>
        <p:txBody>
          <a:bodyPr>
            <a:normAutofit/>
          </a:bodyPr>
          <a:lstStyle/>
          <a:p>
            <a:endParaRPr lang="en-US">
              <a:solidFill>
                <a:srgbClr val="69DC3F"/>
              </a:solidFill>
            </a:endParaRPr>
          </a:p>
        </p:txBody>
      </p:sp>
      <p:sp>
        <p:nvSpPr>
          <p:cNvPr id="5" name="Slide Number Placeholder 4">
            <a:extLst>
              <a:ext uri="{FF2B5EF4-FFF2-40B4-BE49-F238E27FC236}">
                <a16:creationId xmlns:a16="http://schemas.microsoft.com/office/drawing/2014/main" id="{351135CA-C1A7-189C-F6E3-9A530C5C61A8}"/>
              </a:ext>
            </a:extLst>
          </p:cNvPr>
          <p:cNvSpPr>
            <a:spLocks noGrp="1"/>
          </p:cNvSpPr>
          <p:nvPr>
            <p:ph type="sldNum" sz="quarter" idx="12"/>
          </p:nvPr>
        </p:nvSpPr>
        <p:spPr>
          <a:xfrm>
            <a:off x="10558300" y="6400800"/>
            <a:ext cx="1052508" cy="365125"/>
          </a:xfrm>
        </p:spPr>
        <p:txBody>
          <a:bodyPr>
            <a:normAutofit/>
          </a:bodyPr>
          <a:lstStyle/>
          <a:p>
            <a:pPr>
              <a:spcAft>
                <a:spcPts val="600"/>
              </a:spcAft>
            </a:pPr>
            <a:fld id="{3A98EE3D-8CD1-4C3F-BD1C-C98C9596463C}" type="slidenum">
              <a:rPr lang="en-US" smtClean="0">
                <a:solidFill>
                  <a:srgbClr val="69DC3F"/>
                </a:solidFill>
              </a:rPr>
              <a:pPr>
                <a:spcAft>
                  <a:spcPts val="600"/>
                </a:spcAft>
              </a:pPr>
              <a:t>6</a:t>
            </a:fld>
            <a:endParaRPr lang="en-US">
              <a:solidFill>
                <a:srgbClr val="69DC3F"/>
              </a:solidFill>
            </a:endParaRPr>
          </a:p>
        </p:txBody>
      </p:sp>
    </p:spTree>
    <p:extLst>
      <p:ext uri="{BB962C8B-B14F-4D97-AF65-F5344CB8AC3E}">
        <p14:creationId xmlns:p14="http://schemas.microsoft.com/office/powerpoint/2010/main" val="9487460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9E97AB-C1DF-D7B6-C5C0-BFD8CA03313E}"/>
              </a:ext>
            </a:extLst>
          </p:cNvPr>
          <p:cNvSpPr>
            <a:spLocks noGrp="1"/>
          </p:cNvSpPr>
          <p:nvPr>
            <p:ph type="title"/>
          </p:nvPr>
        </p:nvSpPr>
        <p:spPr>
          <a:xfrm>
            <a:off x="753655" y="876777"/>
            <a:ext cx="3409783" cy="1300365"/>
          </a:xfrm>
        </p:spPr>
        <p:txBody>
          <a:bodyPr>
            <a:normAutofit/>
          </a:bodyPr>
          <a:lstStyle/>
          <a:p>
            <a:r>
              <a:rPr lang="en-GB" dirty="0">
                <a:solidFill>
                  <a:srgbClr val="FFFFFF"/>
                </a:solidFill>
              </a:rPr>
              <a:t>Stages of </a:t>
            </a:r>
            <a:r>
              <a:rPr lang="en-GB" dirty="0" err="1">
                <a:solidFill>
                  <a:srgbClr val="FFFFFF"/>
                </a:solidFill>
              </a:rPr>
              <a:t>stp</a:t>
            </a:r>
            <a:r>
              <a:rPr lang="en-GB" dirty="0">
                <a:solidFill>
                  <a:srgbClr val="FFFFFF"/>
                </a:solidFill>
              </a:rPr>
              <a:t> process</a:t>
            </a:r>
          </a:p>
        </p:txBody>
      </p:sp>
      <p:sp>
        <p:nvSpPr>
          <p:cNvPr id="3" name="Content Placeholder 2">
            <a:extLst>
              <a:ext uri="{FF2B5EF4-FFF2-40B4-BE49-F238E27FC236}">
                <a16:creationId xmlns:a16="http://schemas.microsoft.com/office/drawing/2014/main" id="{77AC565D-A6E8-86E9-F9C2-852B15E6D092}"/>
              </a:ext>
            </a:extLst>
          </p:cNvPr>
          <p:cNvSpPr>
            <a:spLocks noGrp="1"/>
          </p:cNvSpPr>
          <p:nvPr>
            <p:ph idx="1"/>
          </p:nvPr>
        </p:nvSpPr>
        <p:spPr>
          <a:xfrm>
            <a:off x="601255" y="2177142"/>
            <a:ext cx="3409782" cy="3823607"/>
          </a:xfrm>
        </p:spPr>
        <p:txBody>
          <a:bodyPr>
            <a:normAutofit/>
          </a:bodyPr>
          <a:lstStyle/>
          <a:p>
            <a:r>
              <a:rPr lang="en-GB" sz="2800" dirty="0">
                <a:solidFill>
                  <a:schemeClr val="tx1"/>
                </a:solidFill>
              </a:rPr>
              <a:t>There are five key stages of the Segmentation, Targeting and Positioning (STP) Process</a:t>
            </a:r>
          </a:p>
        </p:txBody>
      </p:sp>
      <p:sp>
        <p:nvSpPr>
          <p:cNvPr id="4" name="Footer Placeholder 3">
            <a:extLst>
              <a:ext uri="{FF2B5EF4-FFF2-40B4-BE49-F238E27FC236}">
                <a16:creationId xmlns:a16="http://schemas.microsoft.com/office/drawing/2014/main" id="{01854E26-F41D-C3E9-6740-10B62A72F679}"/>
              </a:ext>
            </a:extLst>
          </p:cNvPr>
          <p:cNvSpPr>
            <a:spLocks noGrp="1"/>
          </p:cNvSpPr>
          <p:nvPr>
            <p:ph type="ftr" sz="quarter" idx="11"/>
          </p:nvPr>
        </p:nvSpPr>
        <p:spPr>
          <a:xfrm>
            <a:off x="581192" y="6400800"/>
            <a:ext cx="6917210" cy="365125"/>
          </a:xfrm>
        </p:spPr>
        <p:txBody>
          <a:bodyPr>
            <a:normAutofit/>
          </a:bodyPr>
          <a:lstStyle/>
          <a:p>
            <a:endParaRPr lang="en-US">
              <a:solidFill>
                <a:srgbClr val="DF6440"/>
              </a:solidFill>
            </a:endParaRPr>
          </a:p>
        </p:txBody>
      </p:sp>
      <p:sp>
        <p:nvSpPr>
          <p:cNvPr id="5" name="Slide Number Placeholder 4">
            <a:extLst>
              <a:ext uri="{FF2B5EF4-FFF2-40B4-BE49-F238E27FC236}">
                <a16:creationId xmlns:a16="http://schemas.microsoft.com/office/drawing/2014/main" id="{C470C520-40D1-9409-2853-A1C0FDB67964}"/>
              </a:ext>
            </a:extLst>
          </p:cNvPr>
          <p:cNvSpPr>
            <a:spLocks noGrp="1"/>
          </p:cNvSpPr>
          <p:nvPr>
            <p:ph type="sldNum" sz="quarter" idx="12"/>
          </p:nvPr>
        </p:nvSpPr>
        <p:spPr>
          <a:xfrm>
            <a:off x="10558300" y="6400800"/>
            <a:ext cx="1052508" cy="365125"/>
          </a:xfrm>
        </p:spPr>
        <p:txBody>
          <a:bodyPr>
            <a:normAutofit/>
          </a:bodyPr>
          <a:lstStyle/>
          <a:p>
            <a:pPr>
              <a:spcAft>
                <a:spcPts val="600"/>
              </a:spcAft>
            </a:pPr>
            <a:fld id="{3A98EE3D-8CD1-4C3F-BD1C-C98C9596463C}" type="slidenum">
              <a:rPr lang="en-US">
                <a:solidFill>
                  <a:srgbClr val="DF6440"/>
                </a:solidFill>
              </a:rPr>
              <a:pPr>
                <a:spcAft>
                  <a:spcPts val="600"/>
                </a:spcAft>
              </a:pPr>
              <a:t>7</a:t>
            </a:fld>
            <a:endParaRPr lang="en-US">
              <a:solidFill>
                <a:srgbClr val="DF6440"/>
              </a:solidFill>
            </a:endParaRPr>
          </a:p>
        </p:txBody>
      </p:sp>
      <p:sp>
        <p:nvSpPr>
          <p:cNvPr id="16" name="Rectangle 7">
            <a:extLst>
              <a:ext uri="{FF2B5EF4-FFF2-40B4-BE49-F238E27FC236}">
                <a16:creationId xmlns:a16="http://schemas.microsoft.com/office/drawing/2014/main" id="{13E3911B-C018-C47D-3E2B-5E82949A865A}"/>
              </a:ext>
            </a:extLst>
          </p:cNvPr>
          <p:cNvSpPr>
            <a:spLocks noChangeArrowheads="1"/>
          </p:cNvSpPr>
          <p:nvPr/>
        </p:nvSpPr>
        <p:spPr bwMode="auto">
          <a:xfrm>
            <a:off x="5465125" y="1156121"/>
            <a:ext cx="5761038" cy="647700"/>
          </a:xfrm>
          <a:prstGeom prst="rect">
            <a:avLst/>
          </a:prstGeom>
          <a:ln w="28575">
            <a:headEnd/>
            <a:tailEnd/>
          </a:ln>
        </p:spPr>
        <p:style>
          <a:lnRef idx="2">
            <a:schemeClr val="accent5"/>
          </a:lnRef>
          <a:fillRef idx="1">
            <a:schemeClr val="lt1"/>
          </a:fillRef>
          <a:effectRef idx="0">
            <a:schemeClr val="accent5"/>
          </a:effectRef>
          <a:fontRef idx="minor">
            <a:schemeClr val="dk1"/>
          </a:fontRef>
        </p:style>
        <p:txBody>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FontTx/>
              <a:buNone/>
            </a:pPr>
            <a:r>
              <a:rPr lang="en-GB" altLang="en-US" sz="2400" dirty="0"/>
              <a:t>Identify the total market</a:t>
            </a:r>
          </a:p>
        </p:txBody>
      </p:sp>
      <p:sp>
        <p:nvSpPr>
          <p:cNvPr id="17" name="Rectangle 8">
            <a:extLst>
              <a:ext uri="{FF2B5EF4-FFF2-40B4-BE49-F238E27FC236}">
                <a16:creationId xmlns:a16="http://schemas.microsoft.com/office/drawing/2014/main" id="{6CB57878-C187-2B65-AF8C-72B87F372031}"/>
              </a:ext>
            </a:extLst>
          </p:cNvPr>
          <p:cNvSpPr>
            <a:spLocks noChangeArrowheads="1"/>
          </p:cNvSpPr>
          <p:nvPr/>
        </p:nvSpPr>
        <p:spPr bwMode="auto">
          <a:xfrm>
            <a:off x="5465125" y="2142807"/>
            <a:ext cx="5761038" cy="647700"/>
          </a:xfrm>
          <a:prstGeom prst="rect">
            <a:avLst/>
          </a:prstGeom>
          <a:ln w="28575">
            <a:headEnd/>
            <a:tailEnd/>
          </a:ln>
        </p:spPr>
        <p:style>
          <a:lnRef idx="2">
            <a:schemeClr val="accent5"/>
          </a:lnRef>
          <a:fillRef idx="1">
            <a:schemeClr val="lt1"/>
          </a:fillRef>
          <a:effectRef idx="0">
            <a:schemeClr val="accent5"/>
          </a:effectRef>
          <a:fontRef idx="minor">
            <a:schemeClr val="dk1"/>
          </a:fontRef>
        </p:style>
        <p:txBody>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FontTx/>
              <a:buNone/>
            </a:pPr>
            <a:r>
              <a:rPr lang="en-GB" altLang="en-US" sz="2400" dirty="0"/>
              <a:t>Identify market segments</a:t>
            </a:r>
          </a:p>
        </p:txBody>
      </p:sp>
      <p:sp>
        <p:nvSpPr>
          <p:cNvPr id="18" name="Rectangle 9">
            <a:extLst>
              <a:ext uri="{FF2B5EF4-FFF2-40B4-BE49-F238E27FC236}">
                <a16:creationId xmlns:a16="http://schemas.microsoft.com/office/drawing/2014/main" id="{4E2B7945-B19B-14F2-BEA9-3A40BFA5D39E}"/>
              </a:ext>
            </a:extLst>
          </p:cNvPr>
          <p:cNvSpPr>
            <a:spLocks noChangeArrowheads="1"/>
          </p:cNvSpPr>
          <p:nvPr/>
        </p:nvSpPr>
        <p:spPr bwMode="auto">
          <a:xfrm>
            <a:off x="5465125" y="3150870"/>
            <a:ext cx="5761038" cy="647700"/>
          </a:xfrm>
          <a:prstGeom prst="rect">
            <a:avLst/>
          </a:prstGeom>
          <a:ln w="28575">
            <a:headEnd/>
            <a:tailEnd/>
          </a:ln>
        </p:spPr>
        <p:style>
          <a:lnRef idx="2">
            <a:schemeClr val="accent5"/>
          </a:lnRef>
          <a:fillRef idx="1">
            <a:schemeClr val="lt1"/>
          </a:fillRef>
          <a:effectRef idx="0">
            <a:schemeClr val="accent5"/>
          </a:effectRef>
          <a:fontRef idx="minor">
            <a:schemeClr val="dk1"/>
          </a:fontRef>
        </p:style>
        <p:txBody>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FontTx/>
              <a:buNone/>
            </a:pPr>
            <a:r>
              <a:rPr lang="en-GB" altLang="en-US" sz="2400" dirty="0"/>
              <a:t>Select target market segment(s)</a:t>
            </a:r>
          </a:p>
        </p:txBody>
      </p:sp>
      <p:sp>
        <p:nvSpPr>
          <p:cNvPr id="19" name="Rectangle 10">
            <a:extLst>
              <a:ext uri="{FF2B5EF4-FFF2-40B4-BE49-F238E27FC236}">
                <a16:creationId xmlns:a16="http://schemas.microsoft.com/office/drawing/2014/main" id="{12905E45-639B-4B0B-8B32-CA99D999A646}"/>
              </a:ext>
            </a:extLst>
          </p:cNvPr>
          <p:cNvSpPr>
            <a:spLocks noChangeArrowheads="1"/>
          </p:cNvSpPr>
          <p:nvPr/>
        </p:nvSpPr>
        <p:spPr bwMode="auto">
          <a:xfrm>
            <a:off x="5465125" y="4158932"/>
            <a:ext cx="5761038" cy="647700"/>
          </a:xfrm>
          <a:prstGeom prst="rect">
            <a:avLst/>
          </a:prstGeom>
          <a:ln w="28575">
            <a:headEnd/>
            <a:tailEnd/>
          </a:ln>
        </p:spPr>
        <p:style>
          <a:lnRef idx="2">
            <a:schemeClr val="accent5"/>
          </a:lnRef>
          <a:fillRef idx="1">
            <a:schemeClr val="lt1"/>
          </a:fillRef>
          <a:effectRef idx="0">
            <a:schemeClr val="accent5"/>
          </a:effectRef>
          <a:fontRef idx="minor">
            <a:schemeClr val="dk1"/>
          </a:fontRef>
        </p:style>
        <p:txBody>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FontTx/>
              <a:buNone/>
            </a:pPr>
            <a:r>
              <a:rPr lang="en-GB" altLang="en-US" sz="2400" dirty="0"/>
              <a:t>Establish competitors’ positions</a:t>
            </a:r>
          </a:p>
        </p:txBody>
      </p:sp>
      <p:sp>
        <p:nvSpPr>
          <p:cNvPr id="21" name="Rectangle 11">
            <a:extLst>
              <a:ext uri="{FF2B5EF4-FFF2-40B4-BE49-F238E27FC236}">
                <a16:creationId xmlns:a16="http://schemas.microsoft.com/office/drawing/2014/main" id="{BCF10AFB-A5D1-985B-8711-72BD68C53FF4}"/>
              </a:ext>
            </a:extLst>
          </p:cNvPr>
          <p:cNvSpPr>
            <a:spLocks noChangeArrowheads="1"/>
          </p:cNvSpPr>
          <p:nvPr/>
        </p:nvSpPr>
        <p:spPr bwMode="auto">
          <a:xfrm>
            <a:off x="5465125" y="5229225"/>
            <a:ext cx="5761038" cy="647700"/>
          </a:xfrm>
          <a:prstGeom prst="rect">
            <a:avLst/>
          </a:prstGeom>
          <a:ln w="28575">
            <a:headEnd/>
            <a:tailEnd/>
          </a:ln>
        </p:spPr>
        <p:style>
          <a:lnRef idx="2">
            <a:schemeClr val="accent5"/>
          </a:lnRef>
          <a:fillRef idx="1">
            <a:schemeClr val="lt1"/>
          </a:fillRef>
          <a:effectRef idx="0">
            <a:schemeClr val="accent5"/>
          </a:effectRef>
          <a:fontRef idx="minor">
            <a:schemeClr val="dk1"/>
          </a:fontRef>
        </p:style>
        <p:txBody>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FontTx/>
              <a:buNone/>
            </a:pPr>
            <a:r>
              <a:rPr lang="en-GB" altLang="en-US" sz="2400" dirty="0"/>
              <a:t>Establish</a:t>
            </a:r>
            <a:r>
              <a:rPr lang="en-GB" altLang="en-US" sz="2400" dirty="0">
                <a:solidFill>
                  <a:schemeClr val="bg1"/>
                </a:solidFill>
              </a:rPr>
              <a:t> </a:t>
            </a:r>
            <a:r>
              <a:rPr lang="en-GB" altLang="en-US" sz="2400" dirty="0"/>
              <a:t>own</a:t>
            </a:r>
            <a:r>
              <a:rPr lang="en-GB" altLang="en-US" sz="2400" dirty="0">
                <a:solidFill>
                  <a:schemeClr val="bg1"/>
                </a:solidFill>
              </a:rPr>
              <a:t> </a:t>
            </a:r>
            <a:r>
              <a:rPr lang="en-GB" altLang="en-US" sz="2400" dirty="0"/>
              <a:t>position</a:t>
            </a:r>
          </a:p>
        </p:txBody>
      </p:sp>
      <p:cxnSp>
        <p:nvCxnSpPr>
          <p:cNvPr id="23" name="Straight Arrow Connector 13">
            <a:extLst>
              <a:ext uri="{FF2B5EF4-FFF2-40B4-BE49-F238E27FC236}">
                <a16:creationId xmlns:a16="http://schemas.microsoft.com/office/drawing/2014/main" id="{7FFE2477-221B-458D-73BC-10007FCC2CB8}"/>
              </a:ext>
            </a:extLst>
          </p:cNvPr>
          <p:cNvCxnSpPr>
            <a:cxnSpLocks noChangeShapeType="1"/>
            <a:stCxn id="16" idx="2"/>
            <a:endCxn id="17" idx="0"/>
          </p:cNvCxnSpPr>
          <p:nvPr/>
        </p:nvCxnSpPr>
        <p:spPr bwMode="auto">
          <a:xfrm>
            <a:off x="8345644" y="1803821"/>
            <a:ext cx="0" cy="338986"/>
          </a:xfrm>
          <a:prstGeom prst="straightConnector1">
            <a:avLst/>
          </a:prstGeom>
          <a:ln w="28575">
            <a:headEnd/>
            <a:tailEnd type="arrow" w="med" len="med"/>
          </a:ln>
          <a:extLst>
            <a:ext uri="{909E8E84-426E-40DD-AFC4-6F175D3DCCD1}">
              <a14:hiddenFill xmlns:a14="http://schemas.microsoft.com/office/drawing/2010/main">
                <a:noFill/>
              </a14:hiddenFill>
            </a:ext>
          </a:extLst>
        </p:spPr>
        <p:style>
          <a:lnRef idx="2">
            <a:schemeClr val="accent5"/>
          </a:lnRef>
          <a:fillRef idx="1">
            <a:schemeClr val="lt1"/>
          </a:fillRef>
          <a:effectRef idx="0">
            <a:schemeClr val="accent5"/>
          </a:effectRef>
          <a:fontRef idx="minor">
            <a:schemeClr val="dk1"/>
          </a:fontRef>
        </p:style>
      </p:cxnSp>
      <p:cxnSp>
        <p:nvCxnSpPr>
          <p:cNvPr id="25" name="Straight Arrow Connector 15">
            <a:extLst>
              <a:ext uri="{FF2B5EF4-FFF2-40B4-BE49-F238E27FC236}">
                <a16:creationId xmlns:a16="http://schemas.microsoft.com/office/drawing/2014/main" id="{0267885B-E282-A94F-600D-FCA74F4D0757}"/>
              </a:ext>
            </a:extLst>
          </p:cNvPr>
          <p:cNvCxnSpPr>
            <a:cxnSpLocks noChangeShapeType="1"/>
            <a:stCxn id="17" idx="2"/>
            <a:endCxn id="18" idx="0"/>
          </p:cNvCxnSpPr>
          <p:nvPr/>
        </p:nvCxnSpPr>
        <p:spPr bwMode="auto">
          <a:xfrm rot="5400000">
            <a:off x="8165462" y="2969895"/>
            <a:ext cx="360363" cy="1588"/>
          </a:xfrm>
          <a:prstGeom prst="straightConnector1">
            <a:avLst/>
          </a:prstGeom>
          <a:ln w="28575">
            <a:headEnd/>
            <a:tailEnd type="arrow" w="med" len="med"/>
          </a:ln>
          <a:extLst>
            <a:ext uri="{909E8E84-426E-40DD-AFC4-6F175D3DCCD1}">
              <a14:hiddenFill xmlns:a14="http://schemas.microsoft.com/office/drawing/2010/main">
                <a:noFill/>
              </a14:hiddenFill>
            </a:ext>
          </a:extLst>
        </p:spPr>
        <p:style>
          <a:lnRef idx="2">
            <a:schemeClr val="accent5"/>
          </a:lnRef>
          <a:fillRef idx="1">
            <a:schemeClr val="lt1"/>
          </a:fillRef>
          <a:effectRef idx="0">
            <a:schemeClr val="accent5"/>
          </a:effectRef>
          <a:fontRef idx="minor">
            <a:schemeClr val="dk1"/>
          </a:fontRef>
        </p:style>
      </p:cxnSp>
      <p:cxnSp>
        <p:nvCxnSpPr>
          <p:cNvPr id="27" name="Straight Arrow Connector 17">
            <a:extLst>
              <a:ext uri="{FF2B5EF4-FFF2-40B4-BE49-F238E27FC236}">
                <a16:creationId xmlns:a16="http://schemas.microsoft.com/office/drawing/2014/main" id="{41809A17-65A3-FBD1-2008-42004233DC7C}"/>
              </a:ext>
            </a:extLst>
          </p:cNvPr>
          <p:cNvCxnSpPr>
            <a:cxnSpLocks noChangeShapeType="1"/>
            <a:stCxn id="18" idx="2"/>
            <a:endCxn id="19" idx="0"/>
          </p:cNvCxnSpPr>
          <p:nvPr/>
        </p:nvCxnSpPr>
        <p:spPr bwMode="auto">
          <a:xfrm rot="5400000">
            <a:off x="8165463" y="3977957"/>
            <a:ext cx="360362" cy="1588"/>
          </a:xfrm>
          <a:prstGeom prst="straightConnector1">
            <a:avLst/>
          </a:prstGeom>
          <a:ln w="28575">
            <a:headEnd/>
            <a:tailEnd type="arrow" w="med" len="med"/>
          </a:ln>
          <a:extLst>
            <a:ext uri="{909E8E84-426E-40DD-AFC4-6F175D3DCCD1}">
              <a14:hiddenFill xmlns:a14="http://schemas.microsoft.com/office/drawing/2010/main">
                <a:noFill/>
              </a14:hiddenFill>
            </a:ext>
          </a:extLst>
        </p:spPr>
        <p:style>
          <a:lnRef idx="2">
            <a:schemeClr val="accent5"/>
          </a:lnRef>
          <a:fillRef idx="1">
            <a:schemeClr val="lt1"/>
          </a:fillRef>
          <a:effectRef idx="0">
            <a:schemeClr val="accent5"/>
          </a:effectRef>
          <a:fontRef idx="minor">
            <a:schemeClr val="dk1"/>
          </a:fontRef>
        </p:style>
      </p:cxnSp>
      <p:cxnSp>
        <p:nvCxnSpPr>
          <p:cNvPr id="29" name="Straight Arrow Connector 21">
            <a:extLst>
              <a:ext uri="{FF2B5EF4-FFF2-40B4-BE49-F238E27FC236}">
                <a16:creationId xmlns:a16="http://schemas.microsoft.com/office/drawing/2014/main" id="{8F4307A0-752B-A281-D97C-6C0A361EBCB2}"/>
              </a:ext>
            </a:extLst>
          </p:cNvPr>
          <p:cNvCxnSpPr>
            <a:cxnSpLocks noChangeShapeType="1"/>
            <a:stCxn id="19" idx="2"/>
            <a:endCxn id="21" idx="0"/>
          </p:cNvCxnSpPr>
          <p:nvPr/>
        </p:nvCxnSpPr>
        <p:spPr bwMode="auto">
          <a:xfrm>
            <a:off x="8345644" y="4806632"/>
            <a:ext cx="0" cy="422593"/>
          </a:xfrm>
          <a:prstGeom prst="straightConnector1">
            <a:avLst/>
          </a:prstGeom>
          <a:ln w="28575">
            <a:headEnd/>
            <a:tailEnd type="arrow" w="med" len="med"/>
          </a:ln>
          <a:extLst>
            <a:ext uri="{909E8E84-426E-40DD-AFC4-6F175D3DCCD1}">
              <a14:hiddenFill xmlns:a14="http://schemas.microsoft.com/office/drawing/2010/main">
                <a:noFill/>
              </a14:hiddenFill>
            </a:ext>
          </a:extLst>
        </p:spPr>
        <p:style>
          <a:lnRef idx="2">
            <a:schemeClr val="accent5"/>
          </a:lnRef>
          <a:fillRef idx="1">
            <a:schemeClr val="lt1"/>
          </a:fillRef>
          <a:effectRef idx="0">
            <a:schemeClr val="accent5"/>
          </a:effectRef>
          <a:fontRef idx="minor">
            <a:schemeClr val="dk1"/>
          </a:fontRef>
        </p:style>
      </p:cxnSp>
    </p:spTree>
    <p:extLst>
      <p:ext uri="{BB962C8B-B14F-4D97-AF65-F5344CB8AC3E}">
        <p14:creationId xmlns:p14="http://schemas.microsoft.com/office/powerpoint/2010/main" val="30315258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73" name="Rectangle 1072">
            <a:extLst>
              <a:ext uri="{FF2B5EF4-FFF2-40B4-BE49-F238E27FC236}">
                <a16:creationId xmlns:a16="http://schemas.microsoft.com/office/drawing/2014/main" id="{88C97474-5879-4DB5-B4F3-F0357104B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5" name="Rectangle 1074">
            <a:extLst>
              <a:ext uri="{FF2B5EF4-FFF2-40B4-BE49-F238E27FC236}">
                <a16:creationId xmlns:a16="http://schemas.microsoft.com/office/drawing/2014/main" id="{9831CBB7-4817-4B54-A7F9-0AE2D0C47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7029" y="457200"/>
            <a:ext cx="5010912"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26" name="Picture 2" descr="Mastering Market Segmentation: Tips and Examples | Nutshell">
            <a:extLst>
              <a:ext uri="{FF2B5EF4-FFF2-40B4-BE49-F238E27FC236}">
                <a16:creationId xmlns:a16="http://schemas.microsoft.com/office/drawing/2014/main" id="{BE530970-D5B0-3D0D-1B72-8756E8E8E93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678" r="4392"/>
          <a:stretch/>
        </p:blipFill>
        <p:spPr bwMode="auto">
          <a:xfrm>
            <a:off x="720636" y="1526153"/>
            <a:ext cx="5476375" cy="4006159"/>
          </a:xfrm>
          <a:prstGeom prst="rect">
            <a:avLst/>
          </a:prstGeom>
          <a:noFill/>
          <a:extLst>
            <a:ext uri="{909E8E84-426E-40DD-AFC4-6F175D3DCCD1}">
              <a14:hiddenFill xmlns:a14="http://schemas.microsoft.com/office/drawing/2010/main">
                <a:solidFill>
                  <a:srgbClr val="FFFFFF"/>
                </a:solidFill>
              </a14:hiddenFill>
            </a:ext>
          </a:extLst>
        </p:spPr>
      </p:pic>
      <p:sp>
        <p:nvSpPr>
          <p:cNvPr id="1077" name="Rectangle 1076">
            <a:extLst>
              <a:ext uri="{FF2B5EF4-FFF2-40B4-BE49-F238E27FC236}">
                <a16:creationId xmlns:a16="http://schemas.microsoft.com/office/drawing/2014/main" id="{96BC321D-B05F-4857-8880-97F61B9B78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7791" y="601200"/>
            <a:ext cx="5009388"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DB2C114-D030-F128-790B-76B589AF6D7A}"/>
              </a:ext>
            </a:extLst>
          </p:cNvPr>
          <p:cNvSpPr>
            <a:spLocks noGrp="1"/>
          </p:cNvSpPr>
          <p:nvPr>
            <p:ph type="title"/>
          </p:nvPr>
        </p:nvSpPr>
        <p:spPr>
          <a:xfrm>
            <a:off x="6873606" y="938022"/>
            <a:ext cx="4597758" cy="502220"/>
          </a:xfrm>
        </p:spPr>
        <p:txBody>
          <a:bodyPr>
            <a:normAutofit fontScale="90000"/>
          </a:bodyPr>
          <a:lstStyle/>
          <a:p>
            <a:r>
              <a:rPr lang="en-GB" dirty="0">
                <a:solidFill>
                  <a:srgbClr val="FFFFFF"/>
                </a:solidFill>
              </a:rPr>
              <a:t>Segmentation</a:t>
            </a:r>
          </a:p>
        </p:txBody>
      </p:sp>
      <p:sp>
        <p:nvSpPr>
          <p:cNvPr id="3" name="Content Placeholder 2">
            <a:extLst>
              <a:ext uri="{FF2B5EF4-FFF2-40B4-BE49-F238E27FC236}">
                <a16:creationId xmlns:a16="http://schemas.microsoft.com/office/drawing/2014/main" id="{12D753C7-6F1F-6E75-0F98-D4196B38CC55}"/>
              </a:ext>
            </a:extLst>
          </p:cNvPr>
          <p:cNvSpPr>
            <a:spLocks noGrp="1"/>
          </p:cNvSpPr>
          <p:nvPr>
            <p:ph idx="1"/>
          </p:nvPr>
        </p:nvSpPr>
        <p:spPr>
          <a:xfrm>
            <a:off x="6873606" y="1526154"/>
            <a:ext cx="4597758" cy="4607948"/>
          </a:xfrm>
        </p:spPr>
        <p:txBody>
          <a:bodyPr>
            <a:normAutofit lnSpcReduction="10000"/>
          </a:bodyPr>
          <a:lstStyle/>
          <a:p>
            <a:pPr>
              <a:lnSpc>
                <a:spcPct val="100000"/>
              </a:lnSpc>
            </a:pPr>
            <a:r>
              <a:rPr lang="en-GB" sz="1800" dirty="0">
                <a:solidFill>
                  <a:srgbClr val="FFFFFF"/>
                </a:solidFill>
              </a:rPr>
              <a:t>The segmentation concept was first developed by Smith (1957) and is concerned with </a:t>
            </a:r>
            <a:r>
              <a:rPr lang="en-GB" sz="1800" b="1" i="1" dirty="0">
                <a:solidFill>
                  <a:srgbClr val="FFFFFF"/>
                </a:solidFill>
              </a:rPr>
              <a:t>grouping consumers in terms of their needs, habits</a:t>
            </a:r>
            <a:r>
              <a:rPr lang="en-GB" sz="1800" dirty="0">
                <a:solidFill>
                  <a:srgbClr val="FFFFFF"/>
                </a:solidFill>
              </a:rPr>
              <a:t>, that can be addressed through marketing activities. </a:t>
            </a:r>
          </a:p>
          <a:p>
            <a:pPr>
              <a:lnSpc>
                <a:spcPct val="100000"/>
              </a:lnSpc>
            </a:pPr>
            <a:endParaRPr lang="en-GB" sz="1800" dirty="0">
              <a:solidFill>
                <a:srgbClr val="FFFFFF"/>
              </a:solidFill>
            </a:endParaRPr>
          </a:p>
          <a:p>
            <a:pPr>
              <a:lnSpc>
                <a:spcPct val="100000"/>
              </a:lnSpc>
            </a:pPr>
            <a:r>
              <a:rPr lang="en-GB" sz="1800" dirty="0">
                <a:solidFill>
                  <a:srgbClr val="FFFFFF"/>
                </a:solidFill>
              </a:rPr>
              <a:t>Market segmentation involves dividing a market into </a:t>
            </a:r>
            <a:r>
              <a:rPr lang="en-GB" sz="1800" b="1" i="1" dirty="0">
                <a:solidFill>
                  <a:srgbClr val="FFFFFF"/>
                </a:solidFill>
              </a:rPr>
              <a:t>smaller segments of buyers with distinct needs, characteristics, or behaviours that might require separate marketing strategies </a:t>
            </a:r>
            <a:r>
              <a:rPr lang="en-GB" sz="1800" dirty="0">
                <a:solidFill>
                  <a:srgbClr val="FFFFFF"/>
                </a:solidFill>
              </a:rPr>
              <a:t>or mixes. </a:t>
            </a:r>
          </a:p>
          <a:p>
            <a:pPr>
              <a:lnSpc>
                <a:spcPct val="100000"/>
              </a:lnSpc>
            </a:pPr>
            <a:endParaRPr lang="en-GB" sz="1800" dirty="0">
              <a:solidFill>
                <a:srgbClr val="FFFFFF"/>
              </a:solidFill>
            </a:endParaRPr>
          </a:p>
          <a:p>
            <a:pPr>
              <a:lnSpc>
                <a:spcPct val="100000"/>
              </a:lnSpc>
            </a:pPr>
            <a:r>
              <a:rPr lang="en-GB" sz="1800" dirty="0">
                <a:solidFill>
                  <a:srgbClr val="FFFFFF"/>
                </a:solidFill>
              </a:rPr>
              <a:t>It allows an organisation to concentrate their marketing efforts most effectively and economically</a:t>
            </a:r>
            <a:r>
              <a:rPr lang="en-GB" sz="1400" dirty="0">
                <a:solidFill>
                  <a:srgbClr val="FFFFFF"/>
                </a:solidFill>
              </a:rPr>
              <a:t>.</a:t>
            </a:r>
          </a:p>
        </p:txBody>
      </p:sp>
      <p:sp>
        <p:nvSpPr>
          <p:cNvPr id="4" name="Footer Placeholder 3">
            <a:extLst>
              <a:ext uri="{FF2B5EF4-FFF2-40B4-BE49-F238E27FC236}">
                <a16:creationId xmlns:a16="http://schemas.microsoft.com/office/drawing/2014/main" id="{B962BD0B-3EF1-E7CB-C8BA-4C01E7E0835F}"/>
              </a:ext>
            </a:extLst>
          </p:cNvPr>
          <p:cNvSpPr>
            <a:spLocks noGrp="1"/>
          </p:cNvSpPr>
          <p:nvPr>
            <p:ph type="ftr" sz="quarter" idx="11"/>
          </p:nvPr>
        </p:nvSpPr>
        <p:spPr>
          <a:xfrm>
            <a:off x="581192" y="6423914"/>
            <a:ext cx="6917210" cy="365125"/>
          </a:xfrm>
        </p:spPr>
        <p:txBody>
          <a:bodyPr>
            <a:normAutofit/>
          </a:bodyPr>
          <a:lstStyle/>
          <a:p>
            <a:endParaRPr lang="en-US">
              <a:solidFill>
                <a:schemeClr val="bg1">
                  <a:lumMod val="85000"/>
                  <a:lumOff val="15000"/>
                </a:schemeClr>
              </a:solidFill>
            </a:endParaRPr>
          </a:p>
        </p:txBody>
      </p:sp>
      <p:sp>
        <p:nvSpPr>
          <p:cNvPr id="5" name="Slide Number Placeholder 4">
            <a:extLst>
              <a:ext uri="{FF2B5EF4-FFF2-40B4-BE49-F238E27FC236}">
                <a16:creationId xmlns:a16="http://schemas.microsoft.com/office/drawing/2014/main" id="{FF99C633-EC4F-9051-3136-2D24E68DA217}"/>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a:solidFill>
                  <a:schemeClr val="bg1">
                    <a:lumMod val="85000"/>
                    <a:lumOff val="15000"/>
                  </a:schemeClr>
                </a:solidFill>
              </a:rPr>
              <a:pPr>
                <a:spcAft>
                  <a:spcPts val="600"/>
                </a:spcAft>
              </a:pPr>
              <a:t>8</a:t>
            </a:fld>
            <a:endParaRPr lang="en-US">
              <a:solidFill>
                <a:schemeClr val="bg1">
                  <a:lumMod val="85000"/>
                  <a:lumOff val="15000"/>
                </a:schemeClr>
              </a:solidFill>
            </a:endParaRPr>
          </a:p>
        </p:txBody>
      </p:sp>
    </p:spTree>
    <p:extLst>
      <p:ext uri="{BB962C8B-B14F-4D97-AF65-F5344CB8AC3E}">
        <p14:creationId xmlns:p14="http://schemas.microsoft.com/office/powerpoint/2010/main" val="2525825143"/>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1104C-DCA2-527E-54D9-EDF39A2F3442}"/>
              </a:ext>
            </a:extLst>
          </p:cNvPr>
          <p:cNvSpPr>
            <a:spLocks noGrp="1"/>
          </p:cNvSpPr>
          <p:nvPr>
            <p:ph type="title"/>
          </p:nvPr>
        </p:nvSpPr>
        <p:spPr/>
        <p:txBody>
          <a:bodyPr/>
          <a:lstStyle/>
          <a:p>
            <a:r>
              <a:rPr lang="en-GB" dirty="0"/>
              <a:t>The underlying Assumptions for Segmentation </a:t>
            </a:r>
          </a:p>
        </p:txBody>
      </p:sp>
      <p:sp>
        <p:nvSpPr>
          <p:cNvPr id="4" name="Footer Placeholder 3">
            <a:extLst>
              <a:ext uri="{FF2B5EF4-FFF2-40B4-BE49-F238E27FC236}">
                <a16:creationId xmlns:a16="http://schemas.microsoft.com/office/drawing/2014/main" id="{4E1D3449-F545-3BD6-BD26-F1A9D51089D0}"/>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3F8C33B5-C7BE-7596-B256-5759607F0193}"/>
              </a:ext>
            </a:extLst>
          </p:cNvPr>
          <p:cNvSpPr>
            <a:spLocks noGrp="1"/>
          </p:cNvSpPr>
          <p:nvPr>
            <p:ph type="sldNum" sz="quarter" idx="12"/>
          </p:nvPr>
        </p:nvSpPr>
        <p:spPr/>
        <p:txBody>
          <a:bodyPr/>
          <a:lstStyle/>
          <a:p>
            <a:fld id="{3A98EE3D-8CD1-4C3F-BD1C-C98C9596463C}" type="slidenum">
              <a:rPr lang="en-US" smtClean="0"/>
              <a:t>9</a:t>
            </a:fld>
            <a:endParaRPr lang="en-US" dirty="0"/>
          </a:p>
        </p:txBody>
      </p:sp>
      <p:pic>
        <p:nvPicPr>
          <p:cNvPr id="14" name="Picture Placeholder 18" descr="People celebrating">
            <a:extLst>
              <a:ext uri="{FF2B5EF4-FFF2-40B4-BE49-F238E27FC236}">
                <a16:creationId xmlns:a16="http://schemas.microsoft.com/office/drawing/2014/main" id="{F2574F2A-56AC-36F6-5E62-CF0A35A6E62B}"/>
              </a:ext>
            </a:extLst>
          </p:cNvPr>
          <p:cNvPicPr>
            <a:picLocks noChangeAspect="1"/>
          </p:cNvPicPr>
          <p:nvPr/>
        </p:nvPicPr>
        <p:blipFill>
          <a:blip r:embed="rId2" cstate="screen">
            <a:extLst>
              <a:ext uri="{28A0092B-C50C-407E-A947-70E740481C1C}">
                <a14:useLocalDpi xmlns:a14="http://schemas.microsoft.com/office/drawing/2010/main"/>
              </a:ext>
            </a:extLst>
          </a:blip>
          <a:srcRect/>
          <a:stretch>
            <a:fillRect/>
          </a:stretch>
        </p:blipFill>
        <p:spPr>
          <a:xfrm>
            <a:off x="954268" y="2572883"/>
            <a:ext cx="2118245" cy="2037217"/>
          </a:xfrm>
          <a:prstGeom prst="rect">
            <a:avLst/>
          </a:prstGeom>
        </p:spPr>
      </p:pic>
      <p:pic>
        <p:nvPicPr>
          <p:cNvPr id="15" name="Picture Placeholder 20" descr="Group of photographers">
            <a:extLst>
              <a:ext uri="{FF2B5EF4-FFF2-40B4-BE49-F238E27FC236}">
                <a16:creationId xmlns:a16="http://schemas.microsoft.com/office/drawing/2014/main" id="{4F777534-CEF7-BFF6-9092-63FBD165C8A4}"/>
              </a:ext>
            </a:extLst>
          </p:cNvPr>
          <p:cNvPicPr>
            <a:picLocks noChangeAspect="1"/>
          </p:cNvPicPr>
          <p:nvPr/>
        </p:nvPicPr>
        <p:blipFill>
          <a:blip r:embed="rId3" cstate="screen">
            <a:extLst>
              <a:ext uri="{28A0092B-C50C-407E-A947-70E740481C1C}">
                <a14:useLocalDpi xmlns:a14="http://schemas.microsoft.com/office/drawing/2010/main"/>
              </a:ext>
            </a:extLst>
          </a:blip>
          <a:srcRect/>
          <a:stretch>
            <a:fillRect/>
          </a:stretch>
        </p:blipFill>
        <p:spPr>
          <a:xfrm>
            <a:off x="3658280" y="2572883"/>
            <a:ext cx="2118245" cy="2037217"/>
          </a:xfrm>
          <a:prstGeom prst="rect">
            <a:avLst/>
          </a:prstGeom>
        </p:spPr>
      </p:pic>
      <p:sp>
        <p:nvSpPr>
          <p:cNvPr id="16" name="Text Placeholder 5">
            <a:extLst>
              <a:ext uri="{FF2B5EF4-FFF2-40B4-BE49-F238E27FC236}">
                <a16:creationId xmlns:a16="http://schemas.microsoft.com/office/drawing/2014/main" id="{ED5DC9F2-EDE6-BA3D-2DCF-4725C3AA780B}"/>
              </a:ext>
            </a:extLst>
          </p:cNvPr>
          <p:cNvSpPr txBox="1">
            <a:spLocks/>
          </p:cNvSpPr>
          <p:nvPr/>
        </p:nvSpPr>
        <p:spPr>
          <a:xfrm>
            <a:off x="952500" y="4986745"/>
            <a:ext cx="2133600" cy="205837"/>
          </a:xfrm>
          <a:prstGeom prst="rect">
            <a:avLst/>
          </a:prstGeom>
        </p:spPr>
        <p:txBody>
          <a:bodyPr vert="horz" lIns="0" tIns="0" rIns="0" bIns="0" rtlCol="0">
            <a:noAutofit/>
          </a:bodyPr>
          <a:lstStyle>
            <a:lvl1pPr marL="0" indent="0" algn="l" defTabSz="914400" rtl="0" eaLnBrk="1" latinLnBrk="0" hangingPunct="1">
              <a:lnSpc>
                <a:spcPct val="90000"/>
              </a:lnSpc>
              <a:spcBef>
                <a:spcPts val="400"/>
              </a:spcBef>
              <a:buFont typeface="Arial" panose="020B0604020202020204" pitchFamily="34" charset="0"/>
              <a:buNone/>
              <a:defRPr sz="1800" b="0" i="0" kern="1200" spc="0" baseline="0">
                <a:solidFill>
                  <a:schemeClr val="bg1"/>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400"/>
              </a:spcBef>
              <a:spcAft>
                <a:spcPts val="0"/>
              </a:spcAft>
              <a:buClrTx/>
              <a:buSzTx/>
              <a:buFont typeface="Arial" panose="020B0604020202020204" pitchFamily="34" charset="0"/>
              <a:buNone/>
              <a:tabLst/>
              <a:defRPr/>
            </a:pPr>
            <a:r>
              <a:rPr kumimoji="0" lang="en-GB" sz="1800" b="0" i="0" u="none" strike="noStrike" kern="1200" cap="none" spc="0" normalizeH="0" baseline="0" noProof="0" dirty="0">
                <a:ln>
                  <a:noFill/>
                </a:ln>
                <a:solidFill>
                  <a:srgbClr val="000000"/>
                </a:solidFill>
                <a:effectLst/>
                <a:uLnTx/>
                <a:uFillTx/>
                <a:latin typeface="Franklin Gothic Demi"/>
                <a:ea typeface="+mn-ea"/>
                <a:cs typeface="+mn-cs"/>
              </a:rPr>
              <a:t>Not all buyers </a:t>
            </a:r>
            <a:r>
              <a:rPr lang="en-GB" dirty="0">
                <a:solidFill>
                  <a:srgbClr val="000000"/>
                </a:solidFill>
                <a:latin typeface="Franklin Gothic Demi"/>
              </a:rPr>
              <a:t>a</a:t>
            </a:r>
            <a:r>
              <a:rPr kumimoji="0" lang="en-GB" sz="1800" b="0" i="0" u="none" strike="noStrike" kern="1200" cap="none" spc="0" normalizeH="0" baseline="0" noProof="0" dirty="0">
                <a:ln>
                  <a:noFill/>
                </a:ln>
                <a:solidFill>
                  <a:srgbClr val="000000"/>
                </a:solidFill>
                <a:effectLst/>
                <a:uLnTx/>
                <a:uFillTx/>
                <a:latin typeface="Franklin Gothic Demi"/>
                <a:ea typeface="+mn-ea"/>
                <a:cs typeface="+mn-cs"/>
              </a:rPr>
              <a:t>re </a:t>
            </a:r>
            <a:r>
              <a:rPr lang="en-GB" dirty="0">
                <a:solidFill>
                  <a:srgbClr val="000000"/>
                </a:solidFill>
                <a:latin typeface="Franklin Gothic Demi"/>
              </a:rPr>
              <a:t>a</a:t>
            </a:r>
            <a:r>
              <a:rPr kumimoji="0" lang="en-GB" sz="1800" b="0" i="0" u="none" strike="noStrike" kern="1200" cap="none" spc="0" normalizeH="0" baseline="0" noProof="0" dirty="0">
                <a:ln>
                  <a:noFill/>
                </a:ln>
                <a:solidFill>
                  <a:srgbClr val="000000"/>
                </a:solidFill>
                <a:effectLst/>
                <a:uLnTx/>
                <a:uFillTx/>
                <a:latin typeface="Franklin Gothic Demi"/>
                <a:ea typeface="+mn-ea"/>
                <a:cs typeface="+mn-cs"/>
              </a:rPr>
              <a:t>like</a:t>
            </a:r>
          </a:p>
        </p:txBody>
      </p:sp>
      <p:sp>
        <p:nvSpPr>
          <p:cNvPr id="17" name="Text Placeholder 7">
            <a:extLst>
              <a:ext uri="{FF2B5EF4-FFF2-40B4-BE49-F238E27FC236}">
                <a16:creationId xmlns:a16="http://schemas.microsoft.com/office/drawing/2014/main" id="{890DB2ED-E72A-DC22-74E8-2E40C6D274B8}"/>
              </a:ext>
            </a:extLst>
          </p:cNvPr>
          <p:cNvSpPr txBox="1">
            <a:spLocks/>
          </p:cNvSpPr>
          <p:nvPr/>
        </p:nvSpPr>
        <p:spPr>
          <a:xfrm>
            <a:off x="3663042" y="4986745"/>
            <a:ext cx="2128157" cy="205837"/>
          </a:xfrm>
          <a:prstGeom prst="rect">
            <a:avLst/>
          </a:prstGeom>
        </p:spPr>
        <p:txBody>
          <a:bodyPr vert="horz" lIns="0" tIns="0" rIns="0" bIns="0" rtlCol="0">
            <a:noAutofit/>
          </a:bodyPr>
          <a:lstStyle>
            <a:lvl1pPr marL="0" indent="0" algn="l" defTabSz="914400" rtl="0" eaLnBrk="1" latinLnBrk="0" hangingPunct="1">
              <a:lnSpc>
                <a:spcPct val="90000"/>
              </a:lnSpc>
              <a:spcBef>
                <a:spcPts val="400"/>
              </a:spcBef>
              <a:buFont typeface="Arial" panose="020B0604020202020204" pitchFamily="34" charset="0"/>
              <a:buNone/>
              <a:defRPr sz="1800" b="0" i="0" kern="1200" spc="0" baseline="0">
                <a:solidFill>
                  <a:schemeClr val="bg1"/>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400"/>
              </a:spcBef>
              <a:spcAft>
                <a:spcPts val="0"/>
              </a:spcAft>
              <a:buClrTx/>
              <a:buSzTx/>
              <a:buFont typeface="Arial" panose="020B0604020202020204" pitchFamily="34" charset="0"/>
              <a:buNone/>
              <a:tabLst/>
              <a:defRPr/>
            </a:pPr>
            <a:r>
              <a:rPr lang="en-GB" noProof="0" dirty="0">
                <a:solidFill>
                  <a:srgbClr val="000000"/>
                </a:solidFill>
                <a:latin typeface="Franklin Gothic Demi"/>
              </a:rPr>
              <a:t>G</a:t>
            </a:r>
            <a:r>
              <a:rPr kumimoji="0" lang="en-GB" sz="1800" b="0" i="0" u="none" strike="noStrike" kern="1200" cap="none" spc="0" normalizeH="0" baseline="0" noProof="0" dirty="0">
                <a:ln>
                  <a:noFill/>
                </a:ln>
                <a:solidFill>
                  <a:srgbClr val="000000"/>
                </a:solidFill>
                <a:effectLst/>
                <a:uLnTx/>
                <a:uFillTx/>
                <a:latin typeface="Franklin Gothic Demi"/>
                <a:ea typeface="+mn-ea"/>
                <a:cs typeface="+mn-cs"/>
              </a:rPr>
              <a:t>roups of people with similar </a:t>
            </a:r>
            <a:r>
              <a:rPr lang="en-GB" dirty="0">
                <a:solidFill>
                  <a:srgbClr val="000000"/>
                </a:solidFill>
                <a:latin typeface="Franklin Gothic Demi"/>
              </a:rPr>
              <a:t>b</a:t>
            </a:r>
            <a:r>
              <a:rPr kumimoji="0" lang="en-GB" sz="1800" b="0" i="0" u="none" strike="noStrike" kern="1200" cap="none" spc="0" normalizeH="0" baseline="0" noProof="0" dirty="0" err="1">
                <a:ln>
                  <a:noFill/>
                </a:ln>
                <a:solidFill>
                  <a:srgbClr val="000000"/>
                </a:solidFill>
                <a:effectLst/>
                <a:uLnTx/>
                <a:uFillTx/>
                <a:latin typeface="Franklin Gothic Demi"/>
                <a:ea typeface="+mn-ea"/>
                <a:cs typeface="+mn-cs"/>
              </a:rPr>
              <a:t>ehaviour</a:t>
            </a:r>
            <a:r>
              <a:rPr kumimoji="0" lang="en-GB" sz="1800" b="0" i="0" u="none" strike="noStrike" kern="1200" cap="none" spc="0" normalizeH="0" baseline="0" noProof="0" dirty="0">
                <a:ln>
                  <a:noFill/>
                </a:ln>
                <a:solidFill>
                  <a:srgbClr val="000000"/>
                </a:solidFill>
                <a:effectLst/>
                <a:uLnTx/>
                <a:uFillTx/>
                <a:latin typeface="Franklin Gothic Demi"/>
                <a:ea typeface="+mn-ea"/>
                <a:cs typeface="+mn-cs"/>
              </a:rPr>
              <a:t>, backgrounds, values and </a:t>
            </a:r>
            <a:r>
              <a:rPr lang="en-GB" dirty="0">
                <a:solidFill>
                  <a:srgbClr val="000000"/>
                </a:solidFill>
                <a:latin typeface="Franklin Gothic Demi"/>
              </a:rPr>
              <a:t>n</a:t>
            </a:r>
            <a:r>
              <a:rPr kumimoji="0" lang="en-GB" sz="1800" b="0" i="0" u="none" strike="noStrike" kern="1200" cap="none" spc="0" normalizeH="0" baseline="0" noProof="0" dirty="0" err="1">
                <a:ln>
                  <a:noFill/>
                </a:ln>
                <a:solidFill>
                  <a:srgbClr val="000000"/>
                </a:solidFill>
                <a:effectLst/>
                <a:uLnTx/>
                <a:uFillTx/>
                <a:latin typeface="Franklin Gothic Demi"/>
                <a:ea typeface="+mn-ea"/>
                <a:cs typeface="+mn-cs"/>
              </a:rPr>
              <a:t>eeds</a:t>
            </a:r>
            <a:r>
              <a:rPr kumimoji="0" lang="en-GB" sz="1800" b="0" i="0" u="none" strike="noStrike" kern="1200" cap="none" spc="0" normalizeH="0" baseline="0" noProof="0" dirty="0">
                <a:ln>
                  <a:noFill/>
                </a:ln>
                <a:solidFill>
                  <a:srgbClr val="000000"/>
                </a:solidFill>
                <a:effectLst/>
                <a:uLnTx/>
                <a:uFillTx/>
                <a:latin typeface="Franklin Gothic Demi"/>
                <a:ea typeface="+mn-ea"/>
                <a:cs typeface="+mn-cs"/>
              </a:rPr>
              <a:t> can be identified</a:t>
            </a:r>
          </a:p>
        </p:txBody>
      </p:sp>
      <p:sp>
        <p:nvSpPr>
          <p:cNvPr id="18" name="Text Placeholder 9">
            <a:extLst>
              <a:ext uri="{FF2B5EF4-FFF2-40B4-BE49-F238E27FC236}">
                <a16:creationId xmlns:a16="http://schemas.microsoft.com/office/drawing/2014/main" id="{304F9A23-A56D-667D-6A8C-7C8D0F40D949}"/>
              </a:ext>
            </a:extLst>
          </p:cNvPr>
          <p:cNvSpPr txBox="1">
            <a:spLocks/>
          </p:cNvSpPr>
          <p:nvPr/>
        </p:nvSpPr>
        <p:spPr>
          <a:xfrm>
            <a:off x="6367054" y="4986745"/>
            <a:ext cx="2129245" cy="205837"/>
          </a:xfrm>
          <a:prstGeom prst="rect">
            <a:avLst/>
          </a:prstGeom>
        </p:spPr>
        <p:txBody>
          <a:bodyPr vert="horz" lIns="0" tIns="0" rIns="0" bIns="0" rtlCol="0">
            <a:noAutofit/>
          </a:bodyPr>
          <a:lstStyle>
            <a:lvl1pPr marL="0" indent="0" algn="l" defTabSz="914400" rtl="0" eaLnBrk="1" latinLnBrk="0" hangingPunct="1">
              <a:lnSpc>
                <a:spcPct val="90000"/>
              </a:lnSpc>
              <a:spcBef>
                <a:spcPts val="400"/>
              </a:spcBef>
              <a:buFont typeface="Arial" panose="020B0604020202020204" pitchFamily="34" charset="0"/>
              <a:buNone/>
              <a:defRPr sz="1800" b="0" i="0" kern="1200" spc="0" baseline="0">
                <a:solidFill>
                  <a:schemeClr val="bg1"/>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400"/>
              </a:spcBef>
              <a:spcAft>
                <a:spcPts val="0"/>
              </a:spcAft>
              <a:buClrTx/>
              <a:buSzTx/>
              <a:buFont typeface="Arial" panose="020B0604020202020204" pitchFamily="34" charset="0"/>
              <a:buNone/>
              <a:tabLst/>
              <a:defRPr/>
            </a:pPr>
            <a:r>
              <a:rPr kumimoji="0" lang="en-GB" sz="1800" b="0" i="0" u="none" strike="noStrike" kern="1200" cap="none" spc="0" normalizeH="0" baseline="0" noProof="0" dirty="0">
                <a:ln>
                  <a:noFill/>
                </a:ln>
                <a:solidFill>
                  <a:srgbClr val="000000"/>
                </a:solidFill>
                <a:effectLst/>
                <a:uLnTx/>
                <a:uFillTx/>
                <a:latin typeface="Franklin Gothic Demi"/>
                <a:ea typeface="+mn-ea"/>
                <a:cs typeface="+mn-cs"/>
              </a:rPr>
              <a:t>The </a:t>
            </a:r>
            <a:r>
              <a:rPr lang="en-GB" noProof="0" dirty="0">
                <a:solidFill>
                  <a:srgbClr val="000000"/>
                </a:solidFill>
                <a:latin typeface="Franklin Gothic Demi"/>
              </a:rPr>
              <a:t>g</a:t>
            </a:r>
            <a:r>
              <a:rPr kumimoji="0" lang="en-GB" sz="1800" b="0" i="0" u="none" strike="noStrike" kern="1200" cap="none" spc="0" normalizeH="0" baseline="0" noProof="0" dirty="0">
                <a:ln>
                  <a:noFill/>
                </a:ln>
                <a:solidFill>
                  <a:srgbClr val="000000"/>
                </a:solidFill>
                <a:effectLst/>
                <a:uLnTx/>
                <a:uFillTx/>
                <a:latin typeface="Franklin Gothic Demi"/>
                <a:ea typeface="+mn-ea"/>
                <a:cs typeface="+mn-cs"/>
              </a:rPr>
              <a:t>roups will be smaller and more homogeneous than the market as a whole</a:t>
            </a:r>
          </a:p>
        </p:txBody>
      </p:sp>
      <p:sp>
        <p:nvSpPr>
          <p:cNvPr id="19" name="Text Placeholder 11">
            <a:extLst>
              <a:ext uri="{FF2B5EF4-FFF2-40B4-BE49-F238E27FC236}">
                <a16:creationId xmlns:a16="http://schemas.microsoft.com/office/drawing/2014/main" id="{47CF3D45-4300-B137-355A-292D41A3709B}"/>
              </a:ext>
            </a:extLst>
          </p:cNvPr>
          <p:cNvSpPr txBox="1">
            <a:spLocks/>
          </p:cNvSpPr>
          <p:nvPr/>
        </p:nvSpPr>
        <p:spPr>
          <a:xfrm>
            <a:off x="9110254" y="4986745"/>
            <a:ext cx="2129245" cy="205837"/>
          </a:xfrm>
          <a:prstGeom prst="rect">
            <a:avLst/>
          </a:prstGeom>
        </p:spPr>
        <p:txBody>
          <a:bodyPr vert="horz" lIns="0" tIns="0" rIns="0" bIns="0" rtlCol="0">
            <a:noAutofit/>
          </a:bodyPr>
          <a:lstStyle>
            <a:lvl1pPr marL="0" indent="0" algn="l" defTabSz="914400" rtl="0" eaLnBrk="1" latinLnBrk="0" hangingPunct="1">
              <a:lnSpc>
                <a:spcPct val="90000"/>
              </a:lnSpc>
              <a:spcBef>
                <a:spcPts val="400"/>
              </a:spcBef>
              <a:buFont typeface="Arial" panose="020B0604020202020204" pitchFamily="34" charset="0"/>
              <a:buNone/>
              <a:defRPr sz="1800" b="0" i="0" kern="1200" spc="0" baseline="0">
                <a:solidFill>
                  <a:schemeClr val="bg1"/>
                </a:solidFill>
                <a:latin typeface="+mj-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40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90000"/>
              </a:lnSpc>
              <a:spcBef>
                <a:spcPts val="40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srgbClr val="000000"/>
                </a:solidFill>
                <a:effectLst/>
                <a:uLnTx/>
                <a:uFillTx/>
                <a:latin typeface="Franklin Gothic Demi"/>
                <a:ea typeface="+mn-ea"/>
                <a:cs typeface="+mn-cs"/>
              </a:rPr>
              <a:t>It is easier to satisfy a small group of similar customers than to try and to satisfy large groups of dissimilar customers</a:t>
            </a:r>
            <a:endParaRPr kumimoji="0" lang="en-GB" sz="1800" b="0" i="0" u="none" strike="noStrike" kern="1200" cap="none" spc="0" normalizeH="0" baseline="0" noProof="0" dirty="0">
              <a:ln>
                <a:noFill/>
              </a:ln>
              <a:solidFill>
                <a:srgbClr val="000000"/>
              </a:solidFill>
              <a:effectLst/>
              <a:uLnTx/>
              <a:uFillTx/>
              <a:latin typeface="Franklin Gothic Demi"/>
              <a:ea typeface="+mn-ea"/>
              <a:cs typeface="+mn-cs"/>
            </a:endParaRPr>
          </a:p>
        </p:txBody>
      </p:sp>
      <p:pic>
        <p:nvPicPr>
          <p:cNvPr id="20" name="Picture Placeholder 22" descr="Stick figure families holding hands">
            <a:extLst>
              <a:ext uri="{FF2B5EF4-FFF2-40B4-BE49-F238E27FC236}">
                <a16:creationId xmlns:a16="http://schemas.microsoft.com/office/drawing/2014/main" id="{4CB78868-C9A1-5517-A947-685E6C00C628}"/>
              </a:ext>
            </a:extLst>
          </p:cNvPr>
          <p:cNvPicPr>
            <a:picLocks noChangeAspect="1"/>
          </p:cNvPicPr>
          <p:nvPr/>
        </p:nvPicPr>
        <p:blipFill>
          <a:blip r:embed="rId4" cstate="screen">
            <a:extLst>
              <a:ext uri="{28A0092B-C50C-407E-A947-70E740481C1C}">
                <a14:useLocalDpi xmlns:a14="http://schemas.microsoft.com/office/drawing/2010/main"/>
              </a:ext>
            </a:extLst>
          </a:blip>
          <a:srcRect/>
          <a:stretch>
            <a:fillRect/>
          </a:stretch>
        </p:blipFill>
        <p:spPr>
          <a:xfrm>
            <a:off x="6362292" y="2572883"/>
            <a:ext cx="2118245" cy="2037217"/>
          </a:xfrm>
          <a:prstGeom prst="rect">
            <a:avLst/>
          </a:prstGeom>
        </p:spPr>
      </p:pic>
      <p:pic>
        <p:nvPicPr>
          <p:cNvPr id="21" name="Picture Placeholder 24" descr="Group of people having fun at music concert">
            <a:extLst>
              <a:ext uri="{FF2B5EF4-FFF2-40B4-BE49-F238E27FC236}">
                <a16:creationId xmlns:a16="http://schemas.microsoft.com/office/drawing/2014/main" id="{F0E85F7D-B389-0D53-1BC7-33BE3EF641BF}"/>
              </a:ext>
            </a:extLst>
          </p:cNvPr>
          <p:cNvPicPr>
            <a:picLocks noChangeAspect="1"/>
          </p:cNvPicPr>
          <p:nvPr/>
        </p:nvPicPr>
        <p:blipFill>
          <a:blip r:embed="rId5" cstate="screen">
            <a:extLst>
              <a:ext uri="{28A0092B-C50C-407E-A947-70E740481C1C}">
                <a14:useLocalDpi xmlns:a14="http://schemas.microsoft.com/office/drawing/2010/main"/>
              </a:ext>
            </a:extLst>
          </a:blip>
          <a:srcRect/>
          <a:stretch>
            <a:fillRect/>
          </a:stretch>
        </p:blipFill>
        <p:spPr>
          <a:xfrm>
            <a:off x="9112023" y="2572883"/>
            <a:ext cx="2118245" cy="2037217"/>
          </a:xfrm>
          <a:prstGeom prst="rect">
            <a:avLst/>
          </a:prstGeom>
        </p:spPr>
      </p:pic>
    </p:spTree>
    <p:extLst>
      <p:ext uri="{BB962C8B-B14F-4D97-AF65-F5344CB8AC3E}">
        <p14:creationId xmlns:p14="http://schemas.microsoft.com/office/powerpoint/2010/main" val="14809700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6" name="Rectangle 15">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85E96520-926B-E8CC-0FBB-A65C2B89BDFE}"/>
              </a:ext>
            </a:extLst>
          </p:cNvPr>
          <p:cNvSpPr>
            <a:spLocks noGrp="1"/>
          </p:cNvSpPr>
          <p:nvPr>
            <p:ph type="title"/>
          </p:nvPr>
        </p:nvSpPr>
        <p:spPr>
          <a:xfrm>
            <a:off x="601255" y="702155"/>
            <a:ext cx="3409783" cy="1300365"/>
          </a:xfrm>
        </p:spPr>
        <p:txBody>
          <a:bodyPr>
            <a:normAutofit fontScale="90000"/>
          </a:bodyPr>
          <a:lstStyle/>
          <a:p>
            <a:pPr>
              <a:lnSpc>
                <a:spcPct val="90000"/>
              </a:lnSpc>
            </a:pPr>
            <a:r>
              <a:rPr lang="en-GB" dirty="0">
                <a:solidFill>
                  <a:srgbClr val="FFFFFF"/>
                </a:solidFill>
              </a:rPr>
              <a:t>Market Segmentation selection criteria</a:t>
            </a:r>
          </a:p>
        </p:txBody>
      </p:sp>
      <p:pic>
        <p:nvPicPr>
          <p:cNvPr id="8" name="Content Placeholder 7" descr="Three darts on bullseye">
            <a:extLst>
              <a:ext uri="{FF2B5EF4-FFF2-40B4-BE49-F238E27FC236}">
                <a16:creationId xmlns:a16="http://schemas.microsoft.com/office/drawing/2014/main" id="{71A551CF-DEE7-2A6D-7200-C6139DE1AD2E}"/>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601663" y="2956397"/>
            <a:ext cx="3409950" cy="2264419"/>
          </a:xfrm>
        </p:spPr>
      </p:pic>
      <p:sp>
        <p:nvSpPr>
          <p:cNvPr id="4" name="Footer Placeholder 3">
            <a:extLst>
              <a:ext uri="{FF2B5EF4-FFF2-40B4-BE49-F238E27FC236}">
                <a16:creationId xmlns:a16="http://schemas.microsoft.com/office/drawing/2014/main" id="{6DF10CFD-173A-6A0A-0931-AE2C4B783D00}"/>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465359"/>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E1BB4A16-7F2D-4DDC-A31C-75DFCB30D705}"/>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465359"/>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10</a:t>
            </a:fld>
            <a:endParaRPr kumimoji="0" lang="en-US" sz="900" b="0" i="0" u="none" strike="noStrike" kern="1200" cap="none" spc="0" normalizeH="0" baseline="0" noProof="0">
              <a:ln>
                <a:noFill/>
              </a:ln>
              <a:solidFill>
                <a:srgbClr val="465359"/>
              </a:solidFill>
              <a:effectLst/>
              <a:uLnTx/>
              <a:uFillTx/>
              <a:latin typeface="Franklin Gothic Book" panose="020B0502020104020203"/>
              <a:ea typeface="+mn-ea"/>
              <a:cs typeface="+mn-cs"/>
            </a:endParaRPr>
          </a:p>
        </p:txBody>
      </p:sp>
      <p:graphicFrame>
        <p:nvGraphicFramePr>
          <p:cNvPr id="9" name="Content Placeholder 5">
            <a:extLst>
              <a:ext uri="{FF2B5EF4-FFF2-40B4-BE49-F238E27FC236}">
                <a16:creationId xmlns:a16="http://schemas.microsoft.com/office/drawing/2014/main" id="{DFA63E92-2B03-BBB6-79F7-840BBB67EBCE}"/>
              </a:ext>
            </a:extLst>
          </p:cNvPr>
          <p:cNvGraphicFramePr>
            <a:graphicFrameLocks/>
          </p:cNvGraphicFramePr>
          <p:nvPr/>
        </p:nvGraphicFramePr>
        <p:xfrm>
          <a:off x="4592231" y="1075539"/>
          <a:ext cx="6831503" cy="4689512"/>
        </p:xfrm>
        <a:graphic>
          <a:graphicData uri="http://schemas.openxmlformats.org/drawingml/2006/table">
            <a:tbl>
              <a:tblPr firstRow="1" bandRow="1"/>
              <a:tblGrid>
                <a:gridCol w="1310824">
                  <a:extLst>
                    <a:ext uri="{9D8B030D-6E8A-4147-A177-3AD203B41FA5}">
                      <a16:colId xmlns:a16="http://schemas.microsoft.com/office/drawing/2014/main" val="2229590324"/>
                    </a:ext>
                  </a:extLst>
                </a:gridCol>
                <a:gridCol w="5520679">
                  <a:extLst>
                    <a:ext uri="{9D8B030D-6E8A-4147-A177-3AD203B41FA5}">
                      <a16:colId xmlns:a16="http://schemas.microsoft.com/office/drawing/2014/main" val="514169284"/>
                    </a:ext>
                  </a:extLst>
                </a:gridCol>
              </a:tblGrid>
              <a:tr h="388829">
                <a:tc>
                  <a:txBody>
                    <a:bodyPr/>
                    <a:lstStyle/>
                    <a:p>
                      <a:pPr algn="l" fontAlgn="b"/>
                      <a:r>
                        <a:rPr lang="en-GB" sz="1700" b="1">
                          <a:solidFill>
                            <a:srgbClr val="000000"/>
                          </a:solidFill>
                          <a:effectLst/>
                        </a:rPr>
                        <a:t>Criteria</a:t>
                      </a:r>
                    </a:p>
                  </a:txBody>
                  <a:tcPr marL="88370" marR="88370" marT="44185" marB="44185" anchor="b">
                    <a:lnL w="7620" cap="flat" cmpd="sng" algn="ctr">
                      <a:solidFill>
                        <a:srgbClr val="FFFFFF"/>
                      </a:solidFill>
                      <a:prstDash val="solid"/>
                      <a:round/>
                      <a:headEnd type="none" w="med" len="med"/>
                      <a:tailEnd type="none" w="med" len="med"/>
                    </a:lnL>
                    <a:lnR w="7620" cap="flat" cmpd="sng" algn="ctr">
                      <a:solidFill>
                        <a:srgbClr val="FFFFFF"/>
                      </a:solidFill>
                      <a:prstDash val="solid"/>
                      <a:round/>
                      <a:headEnd type="none" w="med" len="med"/>
                      <a:tailEnd type="none" w="med" len="med"/>
                    </a:lnR>
                    <a:lnT>
                      <a:noFill/>
                    </a:lnT>
                    <a:lnB w="7620" cap="flat" cmpd="sng" algn="ctr">
                      <a:solidFill>
                        <a:srgbClr val="D8DBDD"/>
                      </a:solidFill>
                      <a:prstDash val="solid"/>
                      <a:round/>
                      <a:headEnd type="none" w="med" len="med"/>
                      <a:tailEnd type="none" w="med" len="med"/>
                    </a:lnB>
                    <a:solidFill>
                      <a:srgbClr val="E9ECED"/>
                    </a:solidFill>
                  </a:tcPr>
                </a:tc>
                <a:tc>
                  <a:txBody>
                    <a:bodyPr/>
                    <a:lstStyle/>
                    <a:p>
                      <a:pPr algn="l" fontAlgn="b"/>
                      <a:r>
                        <a:rPr lang="en-GB" sz="1700" b="1" dirty="0">
                          <a:solidFill>
                            <a:srgbClr val="000000"/>
                          </a:solidFill>
                          <a:effectLst/>
                        </a:rPr>
                        <a:t>Description</a:t>
                      </a:r>
                    </a:p>
                  </a:txBody>
                  <a:tcPr marL="88370" marR="88370" marT="44185" marB="44185" anchor="b">
                    <a:lnL w="7620" cap="flat" cmpd="sng" algn="ctr">
                      <a:solidFill>
                        <a:srgbClr val="FFFFFF"/>
                      </a:solidFill>
                      <a:prstDash val="solid"/>
                      <a:round/>
                      <a:headEnd type="none" w="med" len="med"/>
                      <a:tailEnd type="none" w="med" len="med"/>
                    </a:lnL>
                    <a:lnR>
                      <a:noFill/>
                    </a:lnR>
                    <a:lnT>
                      <a:noFill/>
                    </a:lnT>
                    <a:lnB w="7620" cap="flat" cmpd="sng" algn="ctr">
                      <a:solidFill>
                        <a:srgbClr val="D8DBDD"/>
                      </a:solidFill>
                      <a:prstDash val="solid"/>
                      <a:round/>
                      <a:headEnd type="none" w="med" len="med"/>
                      <a:tailEnd type="none" w="med" len="med"/>
                    </a:lnB>
                    <a:solidFill>
                      <a:srgbClr val="E9ECED"/>
                    </a:solidFill>
                  </a:tcPr>
                </a:tc>
                <a:extLst>
                  <a:ext uri="{0D108BD9-81ED-4DB2-BD59-A6C34878D82A}">
                    <a16:rowId xmlns:a16="http://schemas.microsoft.com/office/drawing/2014/main" val="151629565"/>
                  </a:ext>
                </a:extLst>
              </a:tr>
              <a:tr h="595026">
                <a:tc>
                  <a:txBody>
                    <a:bodyPr/>
                    <a:lstStyle/>
                    <a:p>
                      <a:pPr fontAlgn="t"/>
                      <a:r>
                        <a:rPr lang="en-GB" sz="1700" b="1">
                          <a:solidFill>
                            <a:srgbClr val="0070C0"/>
                          </a:solidFill>
                          <a:effectLst/>
                        </a:rPr>
                        <a:t>Measurable</a:t>
                      </a:r>
                    </a:p>
                  </a:txBody>
                  <a:tcPr marL="14728" marR="14728" marT="14728" marB="14728">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tc>
                  <a:txBody>
                    <a:bodyPr/>
                    <a:lstStyle/>
                    <a:p>
                      <a:pPr marL="285750" indent="-285750" fontAlgn="t">
                        <a:buFont typeface="Arial" panose="020B0604020202020204" pitchFamily="34" charset="0"/>
                        <a:buChar char="•"/>
                      </a:pPr>
                      <a:r>
                        <a:rPr lang="en-GB" sz="1700" dirty="0">
                          <a:solidFill>
                            <a:srgbClr val="595959"/>
                          </a:solidFill>
                          <a:effectLst/>
                        </a:rPr>
                        <a:t>Able to identify size, profiles, and purchasing power of your segment</a:t>
                      </a:r>
                    </a:p>
                  </a:txBody>
                  <a:tcPr marL="14728" marR="14728" marT="14728" marB="14728">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extLst>
                  <a:ext uri="{0D108BD9-81ED-4DB2-BD59-A6C34878D82A}">
                    <a16:rowId xmlns:a16="http://schemas.microsoft.com/office/drawing/2014/main" val="1190535469"/>
                  </a:ext>
                </a:extLst>
              </a:tr>
              <a:tr h="595026">
                <a:tc>
                  <a:txBody>
                    <a:bodyPr/>
                    <a:lstStyle/>
                    <a:p>
                      <a:pPr fontAlgn="t"/>
                      <a:r>
                        <a:rPr lang="en-GB" sz="1700" b="1">
                          <a:solidFill>
                            <a:srgbClr val="0070C0"/>
                          </a:solidFill>
                          <a:effectLst/>
                        </a:rPr>
                        <a:t>Accessible</a:t>
                      </a:r>
                    </a:p>
                  </a:txBody>
                  <a:tcPr marL="14728" marR="14728" marT="14728" marB="14728">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tc>
                  <a:txBody>
                    <a:bodyPr/>
                    <a:lstStyle/>
                    <a:p>
                      <a:pPr marL="285750" indent="-285750" fontAlgn="t">
                        <a:buFont typeface="Arial" panose="020B0604020202020204" pitchFamily="34" charset="0"/>
                        <a:buChar char="•"/>
                      </a:pPr>
                      <a:r>
                        <a:rPr lang="en-GB" sz="1700" dirty="0">
                          <a:solidFill>
                            <a:srgbClr val="595959"/>
                          </a:solidFill>
                          <a:effectLst/>
                        </a:rPr>
                        <a:t>Able to reach your market segment effectively</a:t>
                      </a:r>
                    </a:p>
                  </a:txBody>
                  <a:tcPr marL="14728" marR="14728" marT="14728" marB="14728">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extLst>
                  <a:ext uri="{0D108BD9-81ED-4DB2-BD59-A6C34878D82A}">
                    <a16:rowId xmlns:a16="http://schemas.microsoft.com/office/drawing/2014/main" val="3233477223"/>
                  </a:ext>
                </a:extLst>
              </a:tr>
              <a:tr h="860137">
                <a:tc>
                  <a:txBody>
                    <a:bodyPr/>
                    <a:lstStyle/>
                    <a:p>
                      <a:pPr fontAlgn="t"/>
                      <a:r>
                        <a:rPr lang="en-GB" sz="1700" b="1">
                          <a:solidFill>
                            <a:srgbClr val="0070C0"/>
                          </a:solidFill>
                          <a:effectLst/>
                        </a:rPr>
                        <a:t>Effective</a:t>
                      </a:r>
                    </a:p>
                  </a:txBody>
                  <a:tcPr marL="14728" marR="14728" marT="14728" marB="14728">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tc>
                  <a:txBody>
                    <a:bodyPr/>
                    <a:lstStyle/>
                    <a:p>
                      <a:pPr marL="285750" indent="-285750" fontAlgn="t">
                        <a:buFont typeface="Arial" panose="020B0604020202020204" pitchFamily="34" charset="0"/>
                        <a:buChar char="•"/>
                      </a:pPr>
                      <a:r>
                        <a:rPr lang="en-GB" sz="1700" dirty="0">
                          <a:solidFill>
                            <a:srgbClr val="595959"/>
                          </a:solidFill>
                          <a:effectLst/>
                        </a:rPr>
                        <a:t>Should consist of customers whose needs are relatively homogenous, but significantly different from those in other segments</a:t>
                      </a:r>
                    </a:p>
                  </a:txBody>
                  <a:tcPr marL="14728" marR="14728" marT="14728" marB="14728">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extLst>
                  <a:ext uri="{0D108BD9-81ED-4DB2-BD59-A6C34878D82A}">
                    <a16:rowId xmlns:a16="http://schemas.microsoft.com/office/drawing/2014/main" val="3512130769"/>
                  </a:ext>
                </a:extLst>
              </a:tr>
              <a:tr h="860137">
                <a:tc>
                  <a:txBody>
                    <a:bodyPr/>
                    <a:lstStyle/>
                    <a:p>
                      <a:pPr fontAlgn="t"/>
                      <a:r>
                        <a:rPr lang="en-GB" sz="1700" b="1">
                          <a:solidFill>
                            <a:srgbClr val="0070C0"/>
                          </a:solidFill>
                          <a:effectLst/>
                        </a:rPr>
                        <a:t>Profitable</a:t>
                      </a:r>
                    </a:p>
                  </a:txBody>
                  <a:tcPr marL="14728" marR="14728" marT="14728" marB="14728">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tc>
                  <a:txBody>
                    <a:bodyPr/>
                    <a:lstStyle/>
                    <a:p>
                      <a:pPr marL="285750" indent="-285750" fontAlgn="t">
                        <a:buFont typeface="Arial" panose="020B0604020202020204" pitchFamily="34" charset="0"/>
                        <a:buChar char="•"/>
                      </a:pPr>
                      <a:r>
                        <a:rPr lang="en-GB" sz="1700" dirty="0">
                          <a:solidFill>
                            <a:srgbClr val="595959"/>
                          </a:solidFill>
                          <a:effectLst/>
                        </a:rPr>
                        <a:t>Should be large enough and have enough purchasing power to justify the cost of trying to reach them</a:t>
                      </a:r>
                    </a:p>
                  </a:txBody>
                  <a:tcPr marL="14728" marR="14728" marT="14728" marB="14728">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extLst>
                  <a:ext uri="{0D108BD9-81ED-4DB2-BD59-A6C34878D82A}">
                    <a16:rowId xmlns:a16="http://schemas.microsoft.com/office/drawing/2014/main" val="2999060286"/>
                  </a:ext>
                </a:extLst>
              </a:tr>
              <a:tr h="1390357">
                <a:tc>
                  <a:txBody>
                    <a:bodyPr/>
                    <a:lstStyle/>
                    <a:p>
                      <a:pPr fontAlgn="t"/>
                      <a:r>
                        <a:rPr lang="en-GB" sz="1700" b="1" dirty="0">
                          <a:solidFill>
                            <a:srgbClr val="0070C0"/>
                          </a:solidFill>
                          <a:effectLst/>
                        </a:rPr>
                        <a:t>Actionable</a:t>
                      </a:r>
                    </a:p>
                  </a:txBody>
                  <a:tcPr marL="14728" marR="14728" marT="14728" marB="14728">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tc>
                  <a:txBody>
                    <a:bodyPr/>
                    <a:lstStyle/>
                    <a:p>
                      <a:pPr marL="285750" indent="-285750" fontAlgn="t">
                        <a:buFont typeface="Arial" panose="020B0604020202020204" pitchFamily="34" charset="0"/>
                        <a:buChar char="•"/>
                      </a:pPr>
                      <a:r>
                        <a:rPr lang="en-GB" sz="1700" dirty="0">
                          <a:solidFill>
                            <a:srgbClr val="595959"/>
                          </a:solidFill>
                          <a:effectLst/>
                        </a:rPr>
                        <a:t>Company must have the resources necessary to exploit the opportunities identified through your segmentation scheme</a:t>
                      </a:r>
                    </a:p>
                    <a:p>
                      <a:pPr marL="285750" indent="-285750" fontAlgn="t">
                        <a:buFont typeface="Arial" panose="020B0604020202020204" pitchFamily="34" charset="0"/>
                        <a:buChar char="•"/>
                      </a:pPr>
                      <a:r>
                        <a:rPr lang="en-GB" sz="1700" dirty="0">
                          <a:solidFill>
                            <a:srgbClr val="595959"/>
                          </a:solidFill>
                          <a:effectLst/>
                        </a:rPr>
                        <a:t>International markets may be a profitable segment but require considerable resources and knowledge…</a:t>
                      </a:r>
                    </a:p>
                  </a:txBody>
                  <a:tcPr marL="14728" marR="14728" marT="14728" marB="14728">
                    <a:lnL w="7620" cap="flat" cmpd="sng" algn="ctr">
                      <a:solidFill>
                        <a:srgbClr val="D8DBDD"/>
                      </a:solidFill>
                      <a:prstDash val="solid"/>
                      <a:round/>
                      <a:headEnd type="none" w="med" len="med"/>
                      <a:tailEnd type="none" w="med" len="med"/>
                    </a:lnL>
                    <a:lnR w="7620" cap="flat" cmpd="sng" algn="ctr">
                      <a:solidFill>
                        <a:srgbClr val="D8DBDD"/>
                      </a:solidFill>
                      <a:prstDash val="solid"/>
                      <a:round/>
                      <a:headEnd type="none" w="med" len="med"/>
                      <a:tailEnd type="none" w="med" len="med"/>
                    </a:lnR>
                    <a:lnT w="7620" cap="flat" cmpd="sng" algn="ctr">
                      <a:solidFill>
                        <a:srgbClr val="D8DBDD"/>
                      </a:solidFill>
                      <a:prstDash val="solid"/>
                      <a:round/>
                      <a:headEnd type="none" w="med" len="med"/>
                      <a:tailEnd type="none" w="med" len="med"/>
                    </a:lnT>
                    <a:lnB w="7620" cap="flat" cmpd="sng" algn="ctr">
                      <a:solidFill>
                        <a:srgbClr val="D8DBDD"/>
                      </a:solidFill>
                      <a:prstDash val="solid"/>
                      <a:round/>
                      <a:headEnd type="none" w="med" len="med"/>
                      <a:tailEnd type="none" w="med" len="med"/>
                    </a:lnB>
                    <a:solidFill>
                      <a:srgbClr val="FFFFFF"/>
                    </a:solidFill>
                  </a:tcPr>
                </a:tc>
                <a:extLst>
                  <a:ext uri="{0D108BD9-81ED-4DB2-BD59-A6C34878D82A}">
                    <a16:rowId xmlns:a16="http://schemas.microsoft.com/office/drawing/2014/main" val="2195722208"/>
                  </a:ext>
                </a:extLst>
              </a:tr>
            </a:tbl>
          </a:graphicData>
        </a:graphic>
      </p:graphicFrame>
    </p:spTree>
    <p:extLst>
      <p:ext uri="{BB962C8B-B14F-4D97-AF65-F5344CB8AC3E}">
        <p14:creationId xmlns:p14="http://schemas.microsoft.com/office/powerpoint/2010/main" val="2772486448"/>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BCBBB721-BEF5-F13F-6A24-C75E2B7A4D98}"/>
              </a:ext>
            </a:extLst>
          </p:cNvPr>
          <p:cNvSpPr>
            <a:spLocks noGrp="1"/>
          </p:cNvSpPr>
          <p:nvPr>
            <p:ph type="title"/>
          </p:nvPr>
        </p:nvSpPr>
        <p:spPr>
          <a:xfrm>
            <a:off x="792481" y="295276"/>
            <a:ext cx="9162734" cy="964564"/>
          </a:xfrm>
        </p:spPr>
        <p:txBody>
          <a:bodyPr>
            <a:normAutofit/>
          </a:bodyPr>
          <a:lstStyle/>
          <a:p>
            <a:pPr eaLnBrk="1" hangingPunct="1">
              <a:defRPr/>
            </a:pPr>
            <a:r>
              <a:rPr lang="en-US" altLang="en-US" sz="4050" b="1" dirty="0"/>
              <a:t>1. Major Segmentation Variables</a:t>
            </a:r>
          </a:p>
        </p:txBody>
      </p:sp>
      <p:graphicFrame>
        <p:nvGraphicFramePr>
          <p:cNvPr id="4" name="Content Placeholder 3">
            <a:extLst>
              <a:ext uri="{FF2B5EF4-FFF2-40B4-BE49-F238E27FC236}">
                <a16:creationId xmlns:a16="http://schemas.microsoft.com/office/drawing/2014/main" id="{A1A6AE9A-9226-0DC9-DE0A-3C65FF9BF4D4}"/>
              </a:ext>
            </a:extLst>
          </p:cNvPr>
          <p:cNvGraphicFramePr>
            <a:graphicFrameLocks noGrp="1"/>
          </p:cNvGraphicFramePr>
          <p:nvPr>
            <p:ph idx="1"/>
            <p:extLst>
              <p:ext uri="{D42A27DB-BD31-4B8C-83A1-F6EECF244321}">
                <p14:modId xmlns:p14="http://schemas.microsoft.com/office/powerpoint/2010/main" val="2421577382"/>
              </p:ext>
            </p:extLst>
          </p:nvPr>
        </p:nvGraphicFramePr>
        <p:xfrm>
          <a:off x="1951171" y="1412777"/>
          <a:ext cx="8003687" cy="47427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041" name="Rectangle 44040">
            <a:extLst>
              <a:ext uri="{FF2B5EF4-FFF2-40B4-BE49-F238E27FC236}">
                <a16:creationId xmlns:a16="http://schemas.microsoft.com/office/drawing/2014/main" id="{7D541204-B666-420C-9DF1-C06950D2F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4" name="Title 1">
            <a:extLst>
              <a:ext uri="{FF2B5EF4-FFF2-40B4-BE49-F238E27FC236}">
                <a16:creationId xmlns:a16="http://schemas.microsoft.com/office/drawing/2014/main" id="{E4553ED0-5BEB-FF5E-913A-F4D8B4C924F0}"/>
              </a:ext>
            </a:extLst>
          </p:cNvPr>
          <p:cNvSpPr>
            <a:spLocks noGrp="1"/>
          </p:cNvSpPr>
          <p:nvPr>
            <p:ph type="title"/>
          </p:nvPr>
        </p:nvSpPr>
        <p:spPr>
          <a:xfrm>
            <a:off x="581192" y="702156"/>
            <a:ext cx="5901670" cy="634275"/>
          </a:xfrm>
        </p:spPr>
        <p:txBody>
          <a:bodyPr>
            <a:normAutofit/>
          </a:bodyPr>
          <a:lstStyle/>
          <a:p>
            <a:pPr eaLnBrk="1" hangingPunct="1">
              <a:defRPr/>
            </a:pPr>
            <a:r>
              <a:rPr lang="en-US" altLang="en-US" b="1" dirty="0"/>
              <a:t>Geographic Segmentation</a:t>
            </a:r>
          </a:p>
        </p:txBody>
      </p:sp>
      <p:sp>
        <p:nvSpPr>
          <p:cNvPr id="44043" name="Rectangle 44042">
            <a:extLst>
              <a:ext uri="{FF2B5EF4-FFF2-40B4-BE49-F238E27FC236}">
                <a16:creationId xmlns:a16="http://schemas.microsoft.com/office/drawing/2014/main" id="{0C0E6C8D-508A-44F8-BB9B-7911B0118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045" name="Rectangle 44044">
            <a:extLst>
              <a:ext uri="{FF2B5EF4-FFF2-40B4-BE49-F238E27FC236}">
                <a16:creationId xmlns:a16="http://schemas.microsoft.com/office/drawing/2014/main" id="{C84847AE-0FEA-43E8-8AA1-4169A6FDB9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047" name="Rectangle 44046">
            <a:extLst>
              <a:ext uri="{FF2B5EF4-FFF2-40B4-BE49-F238E27FC236}">
                <a16:creationId xmlns:a16="http://schemas.microsoft.com/office/drawing/2014/main" id="{C487790A-E9D7-438A-90BB-9361BEF14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315" name="Content Placeholder 2">
            <a:extLst>
              <a:ext uri="{FF2B5EF4-FFF2-40B4-BE49-F238E27FC236}">
                <a16:creationId xmlns:a16="http://schemas.microsoft.com/office/drawing/2014/main" id="{D5DAD6E5-B161-834E-2C49-9118B9ECA6AB}"/>
              </a:ext>
            </a:extLst>
          </p:cNvPr>
          <p:cNvSpPr>
            <a:spLocks noGrp="1"/>
          </p:cNvSpPr>
          <p:nvPr>
            <p:ph idx="1"/>
          </p:nvPr>
        </p:nvSpPr>
        <p:spPr>
          <a:xfrm>
            <a:off x="351692" y="1336431"/>
            <a:ext cx="6576646" cy="5054133"/>
          </a:xfrm>
        </p:spPr>
        <p:txBody>
          <a:bodyPr>
            <a:normAutofit/>
          </a:bodyPr>
          <a:lstStyle/>
          <a:p>
            <a:pPr eaLnBrk="1" hangingPunct="1">
              <a:spcBef>
                <a:spcPct val="0"/>
              </a:spcBef>
              <a:buFont typeface="Arial" panose="020B0604020202020204" pitchFamily="34" charset="0"/>
              <a:buNone/>
            </a:pPr>
            <a:r>
              <a:rPr lang="en-US" altLang="en-US" sz="2400" dirty="0"/>
              <a:t>Dividing the market into different </a:t>
            </a:r>
          </a:p>
          <a:p>
            <a:pPr eaLnBrk="1" hangingPunct="1">
              <a:spcBef>
                <a:spcPct val="0"/>
              </a:spcBef>
              <a:buFont typeface="Arial" panose="020B0604020202020204" pitchFamily="34" charset="0"/>
              <a:buNone/>
            </a:pPr>
            <a:r>
              <a:rPr lang="en-US" altLang="en-US" sz="2400" dirty="0"/>
              <a:t>geographical units:</a:t>
            </a:r>
          </a:p>
          <a:p>
            <a:pPr lvl="1">
              <a:spcBef>
                <a:spcPct val="0"/>
              </a:spcBef>
            </a:pPr>
            <a:r>
              <a:rPr lang="en-US" altLang="en-US" sz="2400" dirty="0"/>
              <a:t>Nations</a:t>
            </a:r>
          </a:p>
          <a:p>
            <a:pPr lvl="1">
              <a:spcBef>
                <a:spcPct val="0"/>
              </a:spcBef>
            </a:pPr>
            <a:r>
              <a:rPr lang="en-US" altLang="en-US" sz="2400" dirty="0"/>
              <a:t>Regions</a:t>
            </a:r>
          </a:p>
          <a:p>
            <a:pPr lvl="1">
              <a:spcBef>
                <a:spcPct val="0"/>
              </a:spcBef>
            </a:pPr>
            <a:r>
              <a:rPr lang="en-US" altLang="en-US" sz="2400" dirty="0"/>
              <a:t>States</a:t>
            </a:r>
          </a:p>
          <a:p>
            <a:pPr lvl="1">
              <a:spcBef>
                <a:spcPct val="0"/>
              </a:spcBef>
            </a:pPr>
            <a:r>
              <a:rPr lang="en-US" altLang="en-US" sz="2400" dirty="0"/>
              <a:t>Counties</a:t>
            </a:r>
          </a:p>
          <a:p>
            <a:pPr lvl="1">
              <a:spcBef>
                <a:spcPct val="0"/>
              </a:spcBef>
            </a:pPr>
            <a:r>
              <a:rPr lang="en-US" altLang="en-US" sz="2400" dirty="0"/>
              <a:t>Cities</a:t>
            </a:r>
          </a:p>
          <a:p>
            <a:pPr lvl="1">
              <a:spcBef>
                <a:spcPct val="0"/>
              </a:spcBef>
            </a:pPr>
            <a:r>
              <a:rPr lang="en-US" altLang="en-US" sz="2400" dirty="0" err="1"/>
              <a:t>Neighbourhoods</a:t>
            </a:r>
            <a:endParaRPr lang="en-US" altLang="en-US" sz="2400" dirty="0"/>
          </a:p>
          <a:p>
            <a:pPr lvl="1">
              <a:spcBef>
                <a:spcPct val="0"/>
              </a:spcBef>
            </a:pPr>
            <a:endParaRPr lang="en-US" altLang="en-US" dirty="0"/>
          </a:p>
          <a:p>
            <a:pPr marL="0" indent="0">
              <a:spcBef>
                <a:spcPct val="0"/>
              </a:spcBef>
              <a:buNone/>
            </a:pPr>
            <a:r>
              <a:rPr lang="en-US" altLang="en-US" sz="2400" b="1" dirty="0"/>
              <a:t>Can you think of some examples of businesses that use geographic segmentation?</a:t>
            </a:r>
          </a:p>
        </p:txBody>
      </p:sp>
      <p:pic>
        <p:nvPicPr>
          <p:cNvPr id="44036" name="Picture 5">
            <a:extLst>
              <a:ext uri="{FF2B5EF4-FFF2-40B4-BE49-F238E27FC236}">
                <a16:creationId xmlns:a16="http://schemas.microsoft.com/office/drawing/2014/main" id="{5C704C0A-DE79-EBCB-D646-2219BF9534A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206055" y="1597322"/>
            <a:ext cx="3424138" cy="342413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6" name="Picture 2" descr="Imgur: The magic of the Internet">
            <a:extLst>
              <a:ext uri="{FF2B5EF4-FFF2-40B4-BE49-F238E27FC236}">
                <a16:creationId xmlns:a16="http://schemas.microsoft.com/office/drawing/2014/main" id="{51B91E64-FE8A-AE38-83C8-77FB69B142C8}"/>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770870" y="1062151"/>
            <a:ext cx="3280453" cy="468636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331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3315">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3315">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3315">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3315">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3315">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3315">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3315">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29579E2C-CE5E-3311-8084-D044BB63E749}"/>
              </a:ext>
            </a:extLst>
          </p:cNvPr>
          <p:cNvSpPr>
            <a:spLocks noGrp="1"/>
          </p:cNvSpPr>
          <p:nvPr>
            <p:ph type="title"/>
          </p:nvPr>
        </p:nvSpPr>
        <p:spPr>
          <a:xfrm>
            <a:off x="558801" y="436880"/>
            <a:ext cx="9174164" cy="782320"/>
          </a:xfrm>
        </p:spPr>
        <p:txBody>
          <a:bodyPr>
            <a:noAutofit/>
          </a:bodyPr>
          <a:lstStyle/>
          <a:p>
            <a:pPr eaLnBrk="1" hangingPunct="1">
              <a:defRPr/>
            </a:pPr>
            <a:r>
              <a:rPr lang="en-US" altLang="en-US" sz="4050" b="1" dirty="0"/>
              <a:t>Demographic Segmentation</a:t>
            </a:r>
          </a:p>
        </p:txBody>
      </p:sp>
      <p:graphicFrame>
        <p:nvGraphicFramePr>
          <p:cNvPr id="4" name="Content Placeholder 3">
            <a:extLst>
              <a:ext uri="{FF2B5EF4-FFF2-40B4-BE49-F238E27FC236}">
                <a16:creationId xmlns:a16="http://schemas.microsoft.com/office/drawing/2014/main" id="{397F23B6-B57C-54D0-D936-7C610E63FFCE}"/>
              </a:ext>
            </a:extLst>
          </p:cNvPr>
          <p:cNvGraphicFramePr>
            <a:graphicFrameLocks noGrp="1"/>
          </p:cNvGraphicFramePr>
          <p:nvPr>
            <p:ph idx="1"/>
            <p:extLst>
              <p:ext uri="{D42A27DB-BD31-4B8C-83A1-F6EECF244321}">
                <p14:modId xmlns:p14="http://schemas.microsoft.com/office/powerpoint/2010/main" val="1922608346"/>
              </p:ext>
            </p:extLst>
          </p:nvPr>
        </p:nvGraphicFramePr>
        <p:xfrm>
          <a:off x="3400114" y="1340768"/>
          <a:ext cx="5391773" cy="48606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8C757-7E7B-2468-BB5D-C64B53908D6B}"/>
              </a:ext>
            </a:extLst>
          </p:cNvPr>
          <p:cNvSpPr>
            <a:spLocks noGrp="1"/>
          </p:cNvSpPr>
          <p:nvPr>
            <p:ph type="title"/>
          </p:nvPr>
        </p:nvSpPr>
        <p:spPr>
          <a:xfrm>
            <a:off x="581192" y="702156"/>
            <a:ext cx="11029616" cy="669444"/>
          </a:xfrm>
        </p:spPr>
        <p:txBody>
          <a:bodyPr/>
          <a:lstStyle/>
          <a:p>
            <a:r>
              <a:rPr lang="en-GB" dirty="0"/>
              <a:t>Example: Demographic Segmentation by age</a:t>
            </a:r>
          </a:p>
        </p:txBody>
      </p:sp>
      <p:sp>
        <p:nvSpPr>
          <p:cNvPr id="4" name="Footer Placeholder 3">
            <a:extLst>
              <a:ext uri="{FF2B5EF4-FFF2-40B4-BE49-F238E27FC236}">
                <a16:creationId xmlns:a16="http://schemas.microsoft.com/office/drawing/2014/main" id="{4582DE78-B110-F933-4D8A-EFD17BB5FB2D}"/>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B6DD7D8A-B40F-24CD-4461-21FB63954176}"/>
              </a:ext>
            </a:extLst>
          </p:cNvPr>
          <p:cNvSpPr>
            <a:spLocks noGrp="1"/>
          </p:cNvSpPr>
          <p:nvPr>
            <p:ph type="sldNum" sz="quarter" idx="12"/>
          </p:nvPr>
        </p:nvSpPr>
        <p:spPr/>
        <p:txBody>
          <a:bodyPr/>
          <a:lstStyle/>
          <a:p>
            <a:fld id="{3A98EE3D-8CD1-4C3F-BD1C-C98C9596463C}" type="slidenum">
              <a:rPr lang="en-US" smtClean="0"/>
              <a:t>14</a:t>
            </a:fld>
            <a:endParaRPr lang="en-US" dirty="0"/>
          </a:p>
        </p:txBody>
      </p:sp>
      <p:pic>
        <p:nvPicPr>
          <p:cNvPr id="3074" name="Picture 2" descr="How Each Generation Communicates: Tools, Trends, and Values">
            <a:extLst>
              <a:ext uri="{FF2B5EF4-FFF2-40B4-BE49-F238E27FC236}">
                <a16:creationId xmlns:a16="http://schemas.microsoft.com/office/drawing/2014/main" id="{5E32CE6A-F838-F479-CDA2-640A5886835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72006" y="1570892"/>
            <a:ext cx="11647987" cy="47392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70010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3" name="Title 1">
            <a:extLst>
              <a:ext uri="{FF2B5EF4-FFF2-40B4-BE49-F238E27FC236}">
                <a16:creationId xmlns:a16="http://schemas.microsoft.com/office/drawing/2014/main" id="{E73941E8-4883-817E-5FD3-F92E76918AFB}"/>
              </a:ext>
            </a:extLst>
          </p:cNvPr>
          <p:cNvSpPr>
            <a:spLocks noGrp="1"/>
          </p:cNvSpPr>
          <p:nvPr>
            <p:ph type="title"/>
          </p:nvPr>
        </p:nvSpPr>
        <p:spPr>
          <a:xfrm>
            <a:off x="1513841" y="650240"/>
            <a:ext cx="8039736" cy="721360"/>
          </a:xfrm>
        </p:spPr>
        <p:txBody>
          <a:bodyPr>
            <a:normAutofit/>
          </a:bodyPr>
          <a:lstStyle/>
          <a:p>
            <a:pPr eaLnBrk="1" hangingPunct="1">
              <a:defRPr/>
            </a:pPr>
            <a:r>
              <a:rPr lang="en-US" altLang="en-US" sz="3600" b="1" dirty="0"/>
              <a:t>Psychographic Segmentation</a:t>
            </a:r>
          </a:p>
        </p:txBody>
      </p:sp>
      <p:sp>
        <p:nvSpPr>
          <p:cNvPr id="3" name="TextBox 2">
            <a:extLst>
              <a:ext uri="{FF2B5EF4-FFF2-40B4-BE49-F238E27FC236}">
                <a16:creationId xmlns:a16="http://schemas.microsoft.com/office/drawing/2014/main" id="{CB172E67-8422-71F7-5BE2-A1BE43977343}"/>
              </a:ext>
            </a:extLst>
          </p:cNvPr>
          <p:cNvSpPr txBox="1"/>
          <p:nvPr/>
        </p:nvSpPr>
        <p:spPr>
          <a:xfrm>
            <a:off x="5774636" y="1590261"/>
            <a:ext cx="5923721" cy="6001643"/>
          </a:xfrm>
          <a:prstGeom prst="rect">
            <a:avLst/>
          </a:prstGeom>
          <a:noFill/>
        </p:spPr>
        <p:txBody>
          <a:bodyPr wrap="square">
            <a:spAutoFit/>
          </a:bodyPr>
          <a:lstStyle/>
          <a:p>
            <a:r>
              <a:rPr lang="en-GB" sz="2400" b="1" dirty="0"/>
              <a:t>Examples of Psychographic Segmentation:</a:t>
            </a:r>
          </a:p>
          <a:p>
            <a:endParaRPr lang="en-GB" sz="2400" b="1" dirty="0"/>
          </a:p>
          <a:p>
            <a:pPr marL="285750" indent="-285750">
              <a:buFont typeface="Arial" panose="020B0604020202020204" pitchFamily="34" charset="0"/>
              <a:buChar char="•"/>
            </a:pPr>
            <a:r>
              <a:rPr lang="en-GB" sz="2400" b="1" dirty="0"/>
              <a:t>Health conscious consumers</a:t>
            </a:r>
          </a:p>
          <a:p>
            <a:pPr marL="285750" indent="-285750">
              <a:buFont typeface="Arial" panose="020B0604020202020204" pitchFamily="34" charset="0"/>
              <a:buChar char="•"/>
            </a:pPr>
            <a:r>
              <a:rPr lang="en-GB" sz="2400" b="1" dirty="0"/>
              <a:t>Eco-friendly consumers</a:t>
            </a:r>
          </a:p>
          <a:p>
            <a:pPr marL="285750" indent="-285750">
              <a:buFont typeface="Arial" panose="020B0604020202020204" pitchFamily="34" charset="0"/>
              <a:buChar char="•"/>
            </a:pPr>
            <a:r>
              <a:rPr lang="en-GB" sz="2400" b="1" dirty="0"/>
              <a:t>Ethical consumes</a:t>
            </a:r>
          </a:p>
          <a:p>
            <a:pPr marL="285750" indent="-285750">
              <a:buFont typeface="Arial" panose="020B0604020202020204" pitchFamily="34" charset="0"/>
              <a:buChar char="•"/>
            </a:pPr>
            <a:r>
              <a:rPr lang="en-GB" sz="2400" b="1" dirty="0"/>
              <a:t>Food enthusiasts (foodies)</a:t>
            </a:r>
          </a:p>
          <a:p>
            <a:pPr marL="285750" indent="-285750">
              <a:buFont typeface="Arial" panose="020B0604020202020204" pitchFamily="34" charset="0"/>
              <a:buChar char="•"/>
            </a:pPr>
            <a:r>
              <a:rPr lang="en-GB" sz="2400" b="1" dirty="0"/>
              <a:t>Fitness enthusiasts</a:t>
            </a:r>
          </a:p>
          <a:p>
            <a:pPr marL="285750" indent="-285750">
              <a:buFont typeface="Arial" panose="020B0604020202020204" pitchFamily="34" charset="0"/>
              <a:buChar char="•"/>
            </a:pPr>
            <a:r>
              <a:rPr lang="en-GB" sz="2400" b="1" dirty="0"/>
              <a:t>Vegans</a:t>
            </a:r>
          </a:p>
          <a:p>
            <a:pPr marL="285750" indent="-285750">
              <a:buFont typeface="Arial" panose="020B0604020202020204" pitchFamily="34" charset="0"/>
              <a:buChar char="•"/>
            </a:pPr>
            <a:r>
              <a:rPr lang="en-GB" sz="2400" b="1" dirty="0"/>
              <a:t>Technical enthusiasts</a:t>
            </a:r>
          </a:p>
          <a:p>
            <a:pPr marL="285750" indent="-285750">
              <a:buFont typeface="Arial" panose="020B0604020202020204" pitchFamily="34" charset="0"/>
              <a:buChar char="•"/>
            </a:pPr>
            <a:r>
              <a:rPr lang="en-GB" sz="2400" b="1" dirty="0"/>
              <a:t>Gamers</a:t>
            </a:r>
          </a:p>
          <a:p>
            <a:pPr marL="285750" indent="-285750">
              <a:buFont typeface="Arial" panose="020B0604020202020204" pitchFamily="34" charset="0"/>
              <a:buChar char="•"/>
            </a:pPr>
            <a:r>
              <a:rPr lang="en-GB" sz="2400" b="1" dirty="0"/>
              <a:t>DIY enthusiasts</a:t>
            </a:r>
          </a:p>
          <a:p>
            <a:pPr marL="285750" indent="-285750">
              <a:buFont typeface="Arial" panose="020B0604020202020204" pitchFamily="34" charset="0"/>
              <a:buChar char="•"/>
            </a:pPr>
            <a:endParaRPr lang="en-GB" sz="2400" b="1" dirty="0"/>
          </a:p>
          <a:p>
            <a:r>
              <a:rPr lang="en-GB" sz="2400" b="1" dirty="0"/>
              <a:t>Can you think of any more examples? </a:t>
            </a:r>
          </a:p>
          <a:p>
            <a:endParaRPr lang="en-GB" b="1" dirty="0"/>
          </a:p>
          <a:p>
            <a:endParaRPr lang="en-GB" b="1" dirty="0"/>
          </a:p>
          <a:p>
            <a:endParaRPr lang="en-GB" b="1" dirty="0"/>
          </a:p>
          <a:p>
            <a:endParaRPr lang="en-GB" dirty="0"/>
          </a:p>
        </p:txBody>
      </p:sp>
      <p:pic>
        <p:nvPicPr>
          <p:cNvPr id="4100" name="Picture 4" descr="Psychographic Segmentation: Definition, Examples + [Variables]">
            <a:extLst>
              <a:ext uri="{FF2B5EF4-FFF2-40B4-BE49-F238E27FC236}">
                <a16:creationId xmlns:a16="http://schemas.microsoft.com/office/drawing/2014/main" id="{884B8F9A-222E-C23A-049C-D71AA9F96A1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410" t="5339" r="14422" b="5409"/>
          <a:stretch>
            <a:fillRect/>
          </a:stretch>
        </p:blipFill>
        <p:spPr bwMode="auto">
          <a:xfrm>
            <a:off x="360863" y="1659835"/>
            <a:ext cx="4934307" cy="454792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9460" name="Group 20">
            <a:extLst>
              <a:ext uri="{FF2B5EF4-FFF2-40B4-BE49-F238E27FC236}">
                <a16:creationId xmlns:a16="http://schemas.microsoft.com/office/drawing/2014/main" id="{640E0811-7FF8-E59E-460E-CB37696B93C8}"/>
              </a:ext>
            </a:extLst>
          </p:cNvPr>
          <p:cNvGrpSpPr>
            <a:grpSpLocks/>
          </p:cNvGrpSpPr>
          <p:nvPr/>
        </p:nvGrpSpPr>
        <p:grpSpPr bwMode="auto">
          <a:xfrm>
            <a:off x="6929120" y="1412876"/>
            <a:ext cx="4439920" cy="4225925"/>
            <a:chOff x="2739390" y="1224141"/>
            <a:chExt cx="3665220" cy="4409717"/>
          </a:xfrm>
        </p:grpSpPr>
        <p:grpSp>
          <p:nvGrpSpPr>
            <p:cNvPr id="50181" name="Group 5">
              <a:extLst>
                <a:ext uri="{FF2B5EF4-FFF2-40B4-BE49-F238E27FC236}">
                  <a16:creationId xmlns:a16="http://schemas.microsoft.com/office/drawing/2014/main" id="{4E1BE65B-9FAC-A36D-4BE5-87A94CC4699C}"/>
                </a:ext>
              </a:extLst>
            </p:cNvPr>
            <p:cNvGrpSpPr>
              <a:grpSpLocks/>
            </p:cNvGrpSpPr>
            <p:nvPr/>
          </p:nvGrpSpPr>
          <p:grpSpPr bwMode="auto">
            <a:xfrm>
              <a:off x="2739390" y="1224141"/>
              <a:ext cx="3665220" cy="801766"/>
              <a:chOff x="3310890" y="564430"/>
              <a:chExt cx="3665220" cy="801766"/>
            </a:xfrm>
          </p:grpSpPr>
          <p:sp>
            <p:nvSpPr>
              <p:cNvPr id="19" name="Rounded Rectangle 18">
                <a:extLst>
                  <a:ext uri="{FF2B5EF4-FFF2-40B4-BE49-F238E27FC236}">
                    <a16:creationId xmlns:a16="http://schemas.microsoft.com/office/drawing/2014/main" id="{5112F8D1-067E-F83E-A8FB-582F33F150FA}"/>
                  </a:ext>
                </a:extLst>
              </p:cNvPr>
              <p:cNvSpPr/>
              <p:nvPr/>
            </p:nvSpPr>
            <p:spPr>
              <a:xfrm>
                <a:off x="3310890" y="564430"/>
                <a:ext cx="3665220" cy="801623"/>
              </a:xfrm>
              <a:prstGeom prst="roundRect">
                <a:avLst/>
              </a:prstGeom>
              <a:ln/>
            </p:spPr>
            <p:style>
              <a:lnRef idx="0">
                <a:schemeClr val="accent4"/>
              </a:lnRef>
              <a:fillRef idx="3">
                <a:schemeClr val="accent4"/>
              </a:fillRef>
              <a:effectRef idx="3">
                <a:schemeClr val="accent4"/>
              </a:effectRef>
              <a:fontRef idx="minor">
                <a:schemeClr val="lt1"/>
              </a:fontRef>
            </p:style>
            <p:txBody>
              <a:bodyPr/>
              <a:lstStyle/>
              <a:p>
                <a:endParaRPr lang="en-GB"/>
              </a:p>
            </p:txBody>
          </p:sp>
          <p:sp>
            <p:nvSpPr>
              <p:cNvPr id="20" name="Rounded Rectangle 4">
                <a:extLst>
                  <a:ext uri="{FF2B5EF4-FFF2-40B4-BE49-F238E27FC236}">
                    <a16:creationId xmlns:a16="http://schemas.microsoft.com/office/drawing/2014/main" id="{8021854B-829A-D08F-3A17-1C5C04EBA2C1}"/>
                  </a:ext>
                </a:extLst>
              </p:cNvPr>
              <p:cNvSpPr/>
              <p:nvPr/>
            </p:nvSpPr>
            <p:spPr>
              <a:xfrm>
                <a:off x="3350575" y="604115"/>
                <a:ext cx="3585851" cy="722253"/>
              </a:xfrm>
              <a:prstGeom prst="rect">
                <a:avLst/>
              </a:prstGeom>
              <a:ln/>
            </p:spPr>
            <p:style>
              <a:lnRef idx="0">
                <a:schemeClr val="accent4"/>
              </a:lnRef>
              <a:fillRef idx="3">
                <a:schemeClr val="accent4"/>
              </a:fillRef>
              <a:effectRef idx="3">
                <a:schemeClr val="accent4"/>
              </a:effectRef>
              <a:fontRef idx="minor">
                <a:schemeClr val="lt1"/>
              </a:fontRef>
            </p:style>
            <p:txBody>
              <a:bodyPr lIns="57150" tIns="57150" rIns="57150" bIns="57150" anchor="ctr"/>
              <a:lstStyle/>
              <a:p>
                <a:pPr algn="ctr" defTabSz="666750">
                  <a:lnSpc>
                    <a:spcPct val="90000"/>
                  </a:lnSpc>
                  <a:spcAft>
                    <a:spcPct val="35000"/>
                  </a:spcAft>
                  <a:defRPr/>
                </a:pPr>
                <a:r>
                  <a:rPr lang="en-US" sz="2400" b="1" dirty="0">
                    <a:solidFill>
                      <a:schemeClr val="bg1"/>
                    </a:solidFill>
                    <a:ea typeface="ＭＳ Ｐゴシック" pitchFamily="-112" charset="-128"/>
                  </a:rPr>
                  <a:t>Occasions</a:t>
                </a:r>
              </a:p>
            </p:txBody>
          </p:sp>
        </p:grpSp>
        <p:grpSp>
          <p:nvGrpSpPr>
            <p:cNvPr id="50182" name="Group 6">
              <a:extLst>
                <a:ext uri="{FF2B5EF4-FFF2-40B4-BE49-F238E27FC236}">
                  <a16:creationId xmlns:a16="http://schemas.microsoft.com/office/drawing/2014/main" id="{15905BBB-9346-F511-196F-B202B8E24736}"/>
                </a:ext>
              </a:extLst>
            </p:cNvPr>
            <p:cNvGrpSpPr>
              <a:grpSpLocks/>
            </p:cNvGrpSpPr>
            <p:nvPr/>
          </p:nvGrpSpPr>
          <p:grpSpPr bwMode="auto">
            <a:xfrm>
              <a:off x="2739390" y="2126129"/>
              <a:ext cx="3665220" cy="801766"/>
              <a:chOff x="3310890" y="1466418"/>
              <a:chExt cx="3665220" cy="801766"/>
            </a:xfrm>
          </p:grpSpPr>
          <p:sp>
            <p:nvSpPr>
              <p:cNvPr id="17" name="Rounded Rectangle 16">
                <a:extLst>
                  <a:ext uri="{FF2B5EF4-FFF2-40B4-BE49-F238E27FC236}">
                    <a16:creationId xmlns:a16="http://schemas.microsoft.com/office/drawing/2014/main" id="{BCEBFDE9-6F5B-4C8E-0B91-E341013DD91A}"/>
                  </a:ext>
                </a:extLst>
              </p:cNvPr>
              <p:cNvSpPr/>
              <p:nvPr/>
            </p:nvSpPr>
            <p:spPr>
              <a:xfrm>
                <a:off x="3310890" y="1466057"/>
                <a:ext cx="3665220" cy="801623"/>
              </a:xfrm>
              <a:prstGeom prst="roundRect">
                <a:avLst/>
              </a:prstGeom>
              <a:ln/>
            </p:spPr>
            <p:style>
              <a:lnRef idx="0">
                <a:schemeClr val="accent4"/>
              </a:lnRef>
              <a:fillRef idx="3">
                <a:schemeClr val="accent4"/>
              </a:fillRef>
              <a:effectRef idx="3">
                <a:schemeClr val="accent4"/>
              </a:effectRef>
              <a:fontRef idx="minor">
                <a:schemeClr val="lt1"/>
              </a:fontRef>
            </p:style>
            <p:txBody>
              <a:bodyPr/>
              <a:lstStyle/>
              <a:p>
                <a:endParaRPr lang="en-GB"/>
              </a:p>
            </p:txBody>
          </p:sp>
          <p:sp>
            <p:nvSpPr>
              <p:cNvPr id="18" name="Rounded Rectangle 6">
                <a:extLst>
                  <a:ext uri="{FF2B5EF4-FFF2-40B4-BE49-F238E27FC236}">
                    <a16:creationId xmlns:a16="http://schemas.microsoft.com/office/drawing/2014/main" id="{6234A0D0-9700-7759-596F-E312C1E1C378}"/>
                  </a:ext>
                </a:extLst>
              </p:cNvPr>
              <p:cNvSpPr/>
              <p:nvPr/>
            </p:nvSpPr>
            <p:spPr>
              <a:xfrm>
                <a:off x="3350575" y="1505742"/>
                <a:ext cx="3585851" cy="722253"/>
              </a:xfrm>
              <a:prstGeom prst="rect">
                <a:avLst/>
              </a:prstGeom>
              <a:ln/>
            </p:spPr>
            <p:style>
              <a:lnRef idx="0">
                <a:schemeClr val="accent4"/>
              </a:lnRef>
              <a:fillRef idx="3">
                <a:schemeClr val="accent4"/>
              </a:fillRef>
              <a:effectRef idx="3">
                <a:schemeClr val="accent4"/>
              </a:effectRef>
              <a:fontRef idx="minor">
                <a:schemeClr val="lt1"/>
              </a:fontRef>
            </p:style>
            <p:txBody>
              <a:bodyPr lIns="57150" tIns="57150" rIns="57150" bIns="57150" anchor="ctr"/>
              <a:lstStyle/>
              <a:p>
                <a:pPr algn="ctr" defTabSz="666750">
                  <a:lnSpc>
                    <a:spcPct val="90000"/>
                  </a:lnSpc>
                  <a:spcAft>
                    <a:spcPct val="35000"/>
                  </a:spcAft>
                  <a:defRPr/>
                </a:pPr>
                <a:r>
                  <a:rPr lang="en-US" sz="2400" b="1" dirty="0">
                    <a:solidFill>
                      <a:schemeClr val="bg1"/>
                    </a:solidFill>
                    <a:ea typeface="ＭＳ Ｐゴシック" pitchFamily="-112" charset="-128"/>
                  </a:rPr>
                  <a:t>Benefits sought</a:t>
                </a:r>
              </a:p>
            </p:txBody>
          </p:sp>
        </p:grpSp>
        <p:grpSp>
          <p:nvGrpSpPr>
            <p:cNvPr id="50183" name="Group 7">
              <a:extLst>
                <a:ext uri="{FF2B5EF4-FFF2-40B4-BE49-F238E27FC236}">
                  <a16:creationId xmlns:a16="http://schemas.microsoft.com/office/drawing/2014/main" id="{31626327-A1E6-DE21-53BA-75F44FB3AA40}"/>
                </a:ext>
              </a:extLst>
            </p:cNvPr>
            <p:cNvGrpSpPr>
              <a:grpSpLocks/>
            </p:cNvGrpSpPr>
            <p:nvPr/>
          </p:nvGrpSpPr>
          <p:grpSpPr bwMode="auto">
            <a:xfrm>
              <a:off x="2739390" y="3027395"/>
              <a:ext cx="3665220" cy="803210"/>
              <a:chOff x="3310890" y="2367684"/>
              <a:chExt cx="3665220" cy="803210"/>
            </a:xfrm>
          </p:grpSpPr>
          <p:sp>
            <p:nvSpPr>
              <p:cNvPr id="15" name="Rounded Rectangle 14">
                <a:extLst>
                  <a:ext uri="{FF2B5EF4-FFF2-40B4-BE49-F238E27FC236}">
                    <a16:creationId xmlns:a16="http://schemas.microsoft.com/office/drawing/2014/main" id="{B4B0ADE2-1B18-7DD8-B52B-93F01C0E5F9B}"/>
                  </a:ext>
                </a:extLst>
              </p:cNvPr>
              <p:cNvSpPr/>
              <p:nvPr/>
            </p:nvSpPr>
            <p:spPr>
              <a:xfrm>
                <a:off x="3310890" y="2367684"/>
                <a:ext cx="3665220" cy="803210"/>
              </a:xfrm>
              <a:prstGeom prst="roundRect">
                <a:avLst/>
              </a:prstGeom>
              <a:ln/>
            </p:spPr>
            <p:style>
              <a:lnRef idx="0">
                <a:schemeClr val="accent4"/>
              </a:lnRef>
              <a:fillRef idx="3">
                <a:schemeClr val="accent4"/>
              </a:fillRef>
              <a:effectRef idx="3">
                <a:schemeClr val="accent4"/>
              </a:effectRef>
              <a:fontRef idx="minor">
                <a:schemeClr val="lt1"/>
              </a:fontRef>
            </p:style>
            <p:txBody>
              <a:bodyPr/>
              <a:lstStyle/>
              <a:p>
                <a:endParaRPr lang="en-GB"/>
              </a:p>
            </p:txBody>
          </p:sp>
          <p:sp>
            <p:nvSpPr>
              <p:cNvPr id="16" name="Rounded Rectangle 8">
                <a:extLst>
                  <a:ext uri="{FF2B5EF4-FFF2-40B4-BE49-F238E27FC236}">
                    <a16:creationId xmlns:a16="http://schemas.microsoft.com/office/drawing/2014/main" id="{ED31F491-7B54-33CF-23E0-89D3E846CC80}"/>
                  </a:ext>
                </a:extLst>
              </p:cNvPr>
              <p:cNvSpPr/>
              <p:nvPr/>
            </p:nvSpPr>
            <p:spPr>
              <a:xfrm>
                <a:off x="3350575" y="2407369"/>
                <a:ext cx="3585851" cy="723841"/>
              </a:xfrm>
              <a:prstGeom prst="rect">
                <a:avLst/>
              </a:prstGeom>
              <a:ln/>
            </p:spPr>
            <p:style>
              <a:lnRef idx="0">
                <a:schemeClr val="accent4"/>
              </a:lnRef>
              <a:fillRef idx="3">
                <a:schemeClr val="accent4"/>
              </a:fillRef>
              <a:effectRef idx="3">
                <a:schemeClr val="accent4"/>
              </a:effectRef>
              <a:fontRef idx="minor">
                <a:schemeClr val="lt1"/>
              </a:fontRef>
            </p:style>
            <p:txBody>
              <a:bodyPr lIns="57150" tIns="57150" rIns="57150" bIns="57150" anchor="ctr"/>
              <a:lstStyle/>
              <a:p>
                <a:pPr algn="ctr" defTabSz="666750">
                  <a:lnSpc>
                    <a:spcPct val="90000"/>
                  </a:lnSpc>
                  <a:spcAft>
                    <a:spcPct val="35000"/>
                  </a:spcAft>
                  <a:defRPr/>
                </a:pPr>
                <a:r>
                  <a:rPr lang="en-US" sz="2400" b="1" dirty="0">
                    <a:solidFill>
                      <a:schemeClr val="bg1"/>
                    </a:solidFill>
                    <a:ea typeface="ＭＳ Ｐゴシック" pitchFamily="-112" charset="-128"/>
                  </a:rPr>
                  <a:t>User Status</a:t>
                </a:r>
              </a:p>
            </p:txBody>
          </p:sp>
        </p:grpSp>
        <p:grpSp>
          <p:nvGrpSpPr>
            <p:cNvPr id="50184" name="Group 8">
              <a:extLst>
                <a:ext uri="{FF2B5EF4-FFF2-40B4-BE49-F238E27FC236}">
                  <a16:creationId xmlns:a16="http://schemas.microsoft.com/office/drawing/2014/main" id="{AFF5F3F7-6646-F5B1-ECC8-3BB4570E7381}"/>
                </a:ext>
              </a:extLst>
            </p:cNvPr>
            <p:cNvGrpSpPr>
              <a:grpSpLocks/>
            </p:cNvGrpSpPr>
            <p:nvPr/>
          </p:nvGrpSpPr>
          <p:grpSpPr bwMode="auto">
            <a:xfrm>
              <a:off x="2739390" y="3930609"/>
              <a:ext cx="3665220" cy="801622"/>
              <a:chOff x="3310890" y="3270898"/>
              <a:chExt cx="3665220" cy="801622"/>
            </a:xfrm>
          </p:grpSpPr>
          <p:sp>
            <p:nvSpPr>
              <p:cNvPr id="13" name="Rounded Rectangle 12">
                <a:extLst>
                  <a:ext uri="{FF2B5EF4-FFF2-40B4-BE49-F238E27FC236}">
                    <a16:creationId xmlns:a16="http://schemas.microsoft.com/office/drawing/2014/main" id="{4D3EC962-9325-AAC7-CDBA-09C6D9D98F53}"/>
                  </a:ext>
                </a:extLst>
              </p:cNvPr>
              <p:cNvSpPr/>
              <p:nvPr/>
            </p:nvSpPr>
            <p:spPr>
              <a:xfrm>
                <a:off x="3310890" y="3270898"/>
                <a:ext cx="3665220" cy="801622"/>
              </a:xfrm>
              <a:prstGeom prst="roundRect">
                <a:avLst/>
              </a:prstGeom>
              <a:ln/>
            </p:spPr>
            <p:style>
              <a:lnRef idx="0">
                <a:schemeClr val="accent4"/>
              </a:lnRef>
              <a:fillRef idx="3">
                <a:schemeClr val="accent4"/>
              </a:fillRef>
              <a:effectRef idx="3">
                <a:schemeClr val="accent4"/>
              </a:effectRef>
              <a:fontRef idx="minor">
                <a:schemeClr val="lt1"/>
              </a:fontRef>
            </p:style>
            <p:txBody>
              <a:bodyPr/>
              <a:lstStyle/>
              <a:p>
                <a:endParaRPr lang="en-GB"/>
              </a:p>
            </p:txBody>
          </p:sp>
          <p:sp>
            <p:nvSpPr>
              <p:cNvPr id="14" name="Rounded Rectangle 10">
                <a:extLst>
                  <a:ext uri="{FF2B5EF4-FFF2-40B4-BE49-F238E27FC236}">
                    <a16:creationId xmlns:a16="http://schemas.microsoft.com/office/drawing/2014/main" id="{129A005B-13E4-E7B4-9C3A-15F4FEC7FCEA}"/>
                  </a:ext>
                </a:extLst>
              </p:cNvPr>
              <p:cNvSpPr/>
              <p:nvPr/>
            </p:nvSpPr>
            <p:spPr>
              <a:xfrm>
                <a:off x="3350575" y="3310582"/>
                <a:ext cx="3585851" cy="722254"/>
              </a:xfrm>
              <a:prstGeom prst="rect">
                <a:avLst/>
              </a:prstGeom>
              <a:ln/>
            </p:spPr>
            <p:style>
              <a:lnRef idx="0">
                <a:schemeClr val="accent4"/>
              </a:lnRef>
              <a:fillRef idx="3">
                <a:schemeClr val="accent4"/>
              </a:fillRef>
              <a:effectRef idx="3">
                <a:schemeClr val="accent4"/>
              </a:effectRef>
              <a:fontRef idx="minor">
                <a:schemeClr val="lt1"/>
              </a:fontRef>
            </p:style>
            <p:txBody>
              <a:bodyPr lIns="57150" tIns="57150" rIns="57150" bIns="57150" anchor="ctr"/>
              <a:lstStyle/>
              <a:p>
                <a:pPr algn="ctr" defTabSz="666750">
                  <a:lnSpc>
                    <a:spcPct val="90000"/>
                  </a:lnSpc>
                  <a:spcAft>
                    <a:spcPct val="35000"/>
                  </a:spcAft>
                  <a:defRPr/>
                </a:pPr>
                <a:r>
                  <a:rPr lang="en-US" sz="2400" b="1" dirty="0">
                    <a:solidFill>
                      <a:schemeClr val="bg1"/>
                    </a:solidFill>
                    <a:ea typeface="ＭＳ Ｐゴシック" pitchFamily="-112" charset="-128"/>
                  </a:rPr>
                  <a:t>Usage Rate</a:t>
                </a:r>
              </a:p>
            </p:txBody>
          </p:sp>
        </p:grpSp>
        <p:grpSp>
          <p:nvGrpSpPr>
            <p:cNvPr id="50185" name="Group 9">
              <a:extLst>
                <a:ext uri="{FF2B5EF4-FFF2-40B4-BE49-F238E27FC236}">
                  <a16:creationId xmlns:a16="http://schemas.microsoft.com/office/drawing/2014/main" id="{B0C931AF-8B7D-9A92-EF49-92E61FFEEB07}"/>
                </a:ext>
              </a:extLst>
            </p:cNvPr>
            <p:cNvGrpSpPr>
              <a:grpSpLocks/>
            </p:cNvGrpSpPr>
            <p:nvPr/>
          </p:nvGrpSpPr>
          <p:grpSpPr bwMode="auto">
            <a:xfrm>
              <a:off x="2739390" y="4832092"/>
              <a:ext cx="3665220" cy="801766"/>
              <a:chOff x="3310890" y="4172381"/>
              <a:chExt cx="3665220" cy="801766"/>
            </a:xfrm>
          </p:grpSpPr>
          <p:sp>
            <p:nvSpPr>
              <p:cNvPr id="11" name="Rounded Rectangle 10">
                <a:extLst>
                  <a:ext uri="{FF2B5EF4-FFF2-40B4-BE49-F238E27FC236}">
                    <a16:creationId xmlns:a16="http://schemas.microsoft.com/office/drawing/2014/main" id="{DAB8EF40-4A02-64E7-02B8-F0F0E2BEF002}"/>
                  </a:ext>
                </a:extLst>
              </p:cNvPr>
              <p:cNvSpPr/>
              <p:nvPr/>
            </p:nvSpPr>
            <p:spPr>
              <a:xfrm>
                <a:off x="3310890" y="4172525"/>
                <a:ext cx="3665220" cy="801622"/>
              </a:xfrm>
              <a:prstGeom prst="roundRect">
                <a:avLst/>
              </a:prstGeom>
              <a:ln/>
            </p:spPr>
            <p:style>
              <a:lnRef idx="0">
                <a:schemeClr val="accent4"/>
              </a:lnRef>
              <a:fillRef idx="3">
                <a:schemeClr val="accent4"/>
              </a:fillRef>
              <a:effectRef idx="3">
                <a:schemeClr val="accent4"/>
              </a:effectRef>
              <a:fontRef idx="minor">
                <a:schemeClr val="lt1"/>
              </a:fontRef>
            </p:style>
            <p:txBody>
              <a:bodyPr/>
              <a:lstStyle/>
              <a:p>
                <a:endParaRPr lang="en-GB"/>
              </a:p>
            </p:txBody>
          </p:sp>
          <p:sp>
            <p:nvSpPr>
              <p:cNvPr id="12" name="Rounded Rectangle 12">
                <a:extLst>
                  <a:ext uri="{FF2B5EF4-FFF2-40B4-BE49-F238E27FC236}">
                    <a16:creationId xmlns:a16="http://schemas.microsoft.com/office/drawing/2014/main" id="{FC118204-C3F0-E45D-9E2B-06C6B428BC5E}"/>
                  </a:ext>
                </a:extLst>
              </p:cNvPr>
              <p:cNvSpPr/>
              <p:nvPr/>
            </p:nvSpPr>
            <p:spPr>
              <a:xfrm>
                <a:off x="3350575" y="4212209"/>
                <a:ext cx="3585851" cy="722254"/>
              </a:xfrm>
              <a:prstGeom prst="rect">
                <a:avLst/>
              </a:prstGeom>
              <a:ln/>
            </p:spPr>
            <p:style>
              <a:lnRef idx="0">
                <a:schemeClr val="accent4"/>
              </a:lnRef>
              <a:fillRef idx="3">
                <a:schemeClr val="accent4"/>
              </a:fillRef>
              <a:effectRef idx="3">
                <a:schemeClr val="accent4"/>
              </a:effectRef>
              <a:fontRef idx="minor">
                <a:schemeClr val="lt1"/>
              </a:fontRef>
            </p:style>
            <p:txBody>
              <a:bodyPr lIns="57150" tIns="57150" rIns="57150" bIns="57150" anchor="ctr"/>
              <a:lstStyle/>
              <a:p>
                <a:pPr algn="ctr" defTabSz="666750">
                  <a:lnSpc>
                    <a:spcPct val="90000"/>
                  </a:lnSpc>
                  <a:spcAft>
                    <a:spcPct val="35000"/>
                  </a:spcAft>
                  <a:defRPr/>
                </a:pPr>
                <a:r>
                  <a:rPr lang="en-US" sz="2400" b="1" dirty="0">
                    <a:solidFill>
                      <a:schemeClr val="bg1"/>
                    </a:solidFill>
                    <a:ea typeface="ＭＳ Ｐゴシック" pitchFamily="-112" charset="-128"/>
                  </a:rPr>
                  <a:t>Loyalty Status</a:t>
                </a:r>
              </a:p>
            </p:txBody>
          </p:sp>
        </p:grpSp>
      </p:grpSp>
      <p:sp>
        <p:nvSpPr>
          <p:cNvPr id="50179" name="Title 1">
            <a:extLst>
              <a:ext uri="{FF2B5EF4-FFF2-40B4-BE49-F238E27FC236}">
                <a16:creationId xmlns:a16="http://schemas.microsoft.com/office/drawing/2014/main" id="{5A6C82F3-5882-D80E-E5A4-5544CAEDD633}"/>
              </a:ext>
            </a:extLst>
          </p:cNvPr>
          <p:cNvSpPr>
            <a:spLocks noGrp="1" noChangeArrowheads="1"/>
          </p:cNvSpPr>
          <p:nvPr>
            <p:ph type="title"/>
          </p:nvPr>
        </p:nvSpPr>
        <p:spPr>
          <a:xfrm>
            <a:off x="355600" y="548639"/>
            <a:ext cx="10150475" cy="610237"/>
          </a:xfrm>
        </p:spPr>
        <p:txBody>
          <a:bodyPr/>
          <a:lstStyle/>
          <a:p>
            <a:pPr eaLnBrk="1" hangingPunct="1"/>
            <a:r>
              <a:rPr lang="en-US" altLang="en-US" b="1" dirty="0" err="1"/>
              <a:t>Behavioural</a:t>
            </a:r>
            <a:r>
              <a:rPr lang="en-US" altLang="en-US" b="1" dirty="0"/>
              <a:t> Segmentation</a:t>
            </a:r>
          </a:p>
        </p:txBody>
      </p:sp>
      <p:sp>
        <p:nvSpPr>
          <p:cNvPr id="19459" name="Content Placeholder 2">
            <a:extLst>
              <a:ext uri="{FF2B5EF4-FFF2-40B4-BE49-F238E27FC236}">
                <a16:creationId xmlns:a16="http://schemas.microsoft.com/office/drawing/2014/main" id="{89298C56-96FA-6960-7C71-8896F8EEBE1E}"/>
              </a:ext>
            </a:extLst>
          </p:cNvPr>
          <p:cNvSpPr>
            <a:spLocks noGrp="1"/>
          </p:cNvSpPr>
          <p:nvPr>
            <p:ph idx="1"/>
          </p:nvPr>
        </p:nvSpPr>
        <p:spPr>
          <a:xfrm>
            <a:off x="355600" y="1039813"/>
            <a:ext cx="6778625" cy="5269547"/>
          </a:xfrm>
        </p:spPr>
        <p:txBody>
          <a:bodyPr>
            <a:noAutofit/>
          </a:bodyPr>
          <a:lstStyle/>
          <a:p>
            <a:pPr marL="0" indent="0">
              <a:spcBef>
                <a:spcPct val="0"/>
              </a:spcBef>
              <a:buNone/>
              <a:defRPr/>
            </a:pPr>
            <a:r>
              <a:rPr lang="en-US" altLang="en-US" sz="2400" dirty="0"/>
              <a:t>Divides a market into segments based on their </a:t>
            </a:r>
            <a:r>
              <a:rPr lang="en-US" altLang="en-US" sz="2400" dirty="0" err="1"/>
              <a:t>behaviour</a:t>
            </a:r>
            <a:r>
              <a:rPr lang="en-US" altLang="en-US" sz="2400" dirty="0"/>
              <a:t>:</a:t>
            </a:r>
          </a:p>
          <a:p>
            <a:pPr marL="0" indent="0">
              <a:spcBef>
                <a:spcPct val="0"/>
              </a:spcBef>
              <a:buNone/>
              <a:defRPr/>
            </a:pPr>
            <a:r>
              <a:rPr lang="en-US" altLang="en-US" sz="2400" dirty="0"/>
              <a:t>Examples: </a:t>
            </a:r>
          </a:p>
          <a:p>
            <a:pPr>
              <a:spcBef>
                <a:spcPct val="0"/>
              </a:spcBef>
              <a:defRPr/>
            </a:pPr>
            <a:r>
              <a:rPr lang="en-US" altLang="en-US" sz="2400" dirty="0"/>
              <a:t>Online or instore shoppers</a:t>
            </a:r>
          </a:p>
          <a:p>
            <a:pPr>
              <a:spcBef>
                <a:spcPct val="0"/>
              </a:spcBef>
              <a:defRPr/>
            </a:pPr>
            <a:r>
              <a:rPr lang="en-US" altLang="en-US" sz="2400" dirty="0"/>
              <a:t>Heavy, medium or light users </a:t>
            </a:r>
          </a:p>
          <a:p>
            <a:pPr>
              <a:spcBef>
                <a:spcPct val="0"/>
              </a:spcBef>
              <a:defRPr/>
            </a:pPr>
            <a:r>
              <a:rPr lang="en-US" altLang="en-US" sz="2400" dirty="0"/>
              <a:t>Types of products bought</a:t>
            </a:r>
          </a:p>
          <a:p>
            <a:pPr>
              <a:spcBef>
                <a:spcPct val="0"/>
              </a:spcBef>
              <a:defRPr/>
            </a:pPr>
            <a:r>
              <a:rPr lang="en-US" altLang="en-US" sz="2400" dirty="0"/>
              <a:t>Level of loyalty</a:t>
            </a:r>
          </a:p>
          <a:p>
            <a:pPr>
              <a:spcBef>
                <a:spcPct val="0"/>
              </a:spcBef>
              <a:defRPr/>
            </a:pPr>
            <a:r>
              <a:rPr lang="en-US" altLang="en-US" sz="2400" dirty="0"/>
              <a:t>App users</a:t>
            </a:r>
          </a:p>
          <a:p>
            <a:pPr>
              <a:spcBef>
                <a:spcPct val="0"/>
              </a:spcBef>
              <a:defRPr/>
            </a:pPr>
            <a:endParaRPr lang="en-US" altLang="en-US" sz="2400" dirty="0"/>
          </a:p>
          <a:p>
            <a:pPr marL="0" indent="0">
              <a:spcBef>
                <a:spcPct val="0"/>
              </a:spcBef>
              <a:buNone/>
              <a:defRPr/>
            </a:pPr>
            <a:r>
              <a:rPr lang="en-US" altLang="en-US" sz="2400" b="1" dirty="0"/>
              <a:t>Can you think of any more examples?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4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945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945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945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9459">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9459">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9459">
                                            <p:txEl>
                                              <p:pRg st="8" end="8"/>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nodeType="clickEffect">
                                  <p:stCondLst>
                                    <p:cond delay="0"/>
                                  </p:stCondLst>
                                  <p:childTnLst>
                                    <p:set>
                                      <p:cBhvr>
                                        <p:cTn id="38" dur="1" fill="hold">
                                          <p:stCondLst>
                                            <p:cond delay="0"/>
                                          </p:stCondLst>
                                        </p:cTn>
                                        <p:tgtEl>
                                          <p:spTgt spid="1946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a:extLst>
              <a:ext uri="{FF2B5EF4-FFF2-40B4-BE49-F238E27FC236}">
                <a16:creationId xmlns:a16="http://schemas.microsoft.com/office/drawing/2014/main" id="{B3B32B12-3CAC-A8C4-03DF-D7D3D96B56CE}"/>
              </a:ext>
            </a:extLst>
          </p:cNvPr>
          <p:cNvSpPr>
            <a:spLocks noGrp="1" noChangeArrowheads="1"/>
          </p:cNvSpPr>
          <p:nvPr>
            <p:ph type="title"/>
          </p:nvPr>
        </p:nvSpPr>
        <p:spPr>
          <a:xfrm>
            <a:off x="4583113" y="260351"/>
            <a:ext cx="3340100" cy="993775"/>
          </a:xfrm>
        </p:spPr>
        <p:txBody>
          <a:bodyPr/>
          <a:lstStyle/>
          <a:p>
            <a:r>
              <a:rPr lang="en-GB" altLang="en-US" sz="3600" b="1"/>
              <a:t>Definitions </a:t>
            </a:r>
          </a:p>
        </p:txBody>
      </p:sp>
      <p:sp>
        <p:nvSpPr>
          <p:cNvPr id="4" name="Content Placeholder 2">
            <a:extLst>
              <a:ext uri="{FF2B5EF4-FFF2-40B4-BE49-F238E27FC236}">
                <a16:creationId xmlns:a16="http://schemas.microsoft.com/office/drawing/2014/main" id="{B9C19C4C-2D37-FFE8-5716-9B7C7F2E5741}"/>
              </a:ext>
            </a:extLst>
          </p:cNvPr>
          <p:cNvSpPr>
            <a:spLocks noGrp="1"/>
          </p:cNvSpPr>
          <p:nvPr>
            <p:ph idx="1"/>
          </p:nvPr>
        </p:nvSpPr>
        <p:spPr>
          <a:xfrm>
            <a:off x="609601" y="1403350"/>
            <a:ext cx="9847264" cy="4502150"/>
          </a:xfrm>
        </p:spPr>
        <p:txBody>
          <a:bodyPr>
            <a:normAutofit/>
          </a:bodyPr>
          <a:lstStyle/>
          <a:p>
            <a:pPr marL="0" indent="0" algn="just">
              <a:buNone/>
              <a:defRPr/>
            </a:pPr>
            <a:r>
              <a:rPr lang="en-GB" sz="3225" b="1" dirty="0">
                <a:effectLst>
                  <a:outerShdw blurRad="38100" dist="38100" dir="2700000" algn="tl">
                    <a:srgbClr val="000000">
                      <a:alpha val="43137"/>
                    </a:srgbClr>
                  </a:outerShdw>
                </a:effectLst>
              </a:rPr>
              <a:t>Targeting:</a:t>
            </a:r>
          </a:p>
          <a:p>
            <a:pPr marL="342900" lvl="1" indent="0" algn="just">
              <a:buNone/>
              <a:defRPr/>
            </a:pPr>
            <a:r>
              <a:rPr lang="en-GB" sz="3225" dirty="0"/>
              <a:t>Identifying the segments to enter</a:t>
            </a:r>
          </a:p>
          <a:p>
            <a:pPr marL="0" indent="0">
              <a:buNone/>
              <a:defRPr/>
            </a:pPr>
            <a:endParaRPr lang="en-GB" sz="3000" dirty="0"/>
          </a:p>
          <a:p>
            <a:pPr marL="0" indent="0">
              <a:buNone/>
              <a:defRPr/>
            </a:pPr>
            <a:endParaRPr lang="en-GB" sz="30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AF05E-BA28-36A4-13F7-2F3706FDE07C}"/>
              </a:ext>
            </a:extLst>
          </p:cNvPr>
          <p:cNvSpPr>
            <a:spLocks noGrp="1"/>
          </p:cNvSpPr>
          <p:nvPr>
            <p:ph type="title"/>
          </p:nvPr>
        </p:nvSpPr>
        <p:spPr>
          <a:xfrm>
            <a:off x="672280" y="944752"/>
            <a:ext cx="3259016" cy="1462692"/>
          </a:xfrm>
        </p:spPr>
        <p:txBody>
          <a:bodyPr>
            <a:normAutofit/>
          </a:bodyPr>
          <a:lstStyle/>
          <a:p>
            <a:r>
              <a:rPr lang="en-GB" dirty="0">
                <a:solidFill>
                  <a:srgbClr val="FF0000"/>
                </a:solidFill>
              </a:rPr>
              <a:t>Selecting Target Market Segments</a:t>
            </a:r>
          </a:p>
        </p:txBody>
      </p:sp>
      <p:sp>
        <p:nvSpPr>
          <p:cNvPr id="3" name="Content Placeholder 2">
            <a:extLst>
              <a:ext uri="{FF2B5EF4-FFF2-40B4-BE49-F238E27FC236}">
                <a16:creationId xmlns:a16="http://schemas.microsoft.com/office/drawing/2014/main" id="{7A498832-7D72-A78C-76F1-F4BC18B80C6C}"/>
              </a:ext>
            </a:extLst>
          </p:cNvPr>
          <p:cNvSpPr>
            <a:spLocks noGrp="1"/>
          </p:cNvSpPr>
          <p:nvPr>
            <p:ph idx="1"/>
          </p:nvPr>
        </p:nvSpPr>
        <p:spPr>
          <a:xfrm>
            <a:off x="671513" y="2536031"/>
            <a:ext cx="3123783" cy="3671936"/>
          </a:xfrm>
        </p:spPr>
        <p:txBody>
          <a:bodyPr anchor="t">
            <a:normAutofit/>
          </a:bodyPr>
          <a:lstStyle/>
          <a:p>
            <a:r>
              <a:rPr lang="en-GB" sz="2400">
                <a:solidFill>
                  <a:schemeClr val="tx1"/>
                </a:solidFill>
              </a:rPr>
              <a:t>A target market consists of a set of customers who share common needs or characteristics that the company decides to serve.</a:t>
            </a:r>
            <a:endParaRPr lang="en-GB" sz="2400" dirty="0">
              <a:solidFill>
                <a:schemeClr val="tx1"/>
              </a:solidFill>
            </a:endParaRPr>
          </a:p>
        </p:txBody>
      </p:sp>
      <p:pic>
        <p:nvPicPr>
          <p:cNvPr id="1030" name="Picture 6" descr="How to Identify Your Target Market | Complete Controller">
            <a:extLst>
              <a:ext uri="{FF2B5EF4-FFF2-40B4-BE49-F238E27FC236}">
                <a16:creationId xmlns:a16="http://schemas.microsoft.com/office/drawing/2014/main" id="{16BBDC95-F837-BEDC-D0DD-D52675E10EC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4034"/>
          <a:stretch/>
        </p:blipFill>
        <p:spPr bwMode="auto">
          <a:xfrm>
            <a:off x="4241830" y="601200"/>
            <a:ext cx="7503636" cy="5789365"/>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1F3210BF-0422-9074-18BE-E04C27163D92}"/>
              </a:ext>
            </a:extLst>
          </p:cNvPr>
          <p:cNvSpPr>
            <a:spLocks noGrp="1"/>
          </p:cNvSpPr>
          <p:nvPr>
            <p:ph type="ftr" sz="quarter" idx="11"/>
          </p:nvPr>
        </p:nvSpPr>
        <p:spPr>
          <a:xfrm>
            <a:off x="581192" y="6423914"/>
            <a:ext cx="6917210" cy="365125"/>
          </a:xfrm>
        </p:spPr>
        <p:txBody>
          <a:bodyPr>
            <a:normAutofit/>
          </a:bodyPr>
          <a:lstStyle/>
          <a:p>
            <a:endParaRPr lang="en-US">
              <a:solidFill>
                <a:schemeClr val="bg1">
                  <a:lumMod val="75000"/>
                  <a:lumOff val="25000"/>
                </a:schemeClr>
              </a:solidFill>
            </a:endParaRPr>
          </a:p>
        </p:txBody>
      </p:sp>
      <p:sp>
        <p:nvSpPr>
          <p:cNvPr id="5" name="Slide Number Placeholder 4">
            <a:extLst>
              <a:ext uri="{FF2B5EF4-FFF2-40B4-BE49-F238E27FC236}">
                <a16:creationId xmlns:a16="http://schemas.microsoft.com/office/drawing/2014/main" id="{AA3177EA-DAE8-10F7-B288-989E2F2C0F0E}"/>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a:solidFill>
                  <a:schemeClr val="bg1">
                    <a:lumMod val="75000"/>
                    <a:lumOff val="25000"/>
                  </a:schemeClr>
                </a:solidFill>
              </a:rPr>
              <a:pPr>
                <a:spcAft>
                  <a:spcPts val="600"/>
                </a:spcAft>
              </a:pPr>
              <a:t>18</a:t>
            </a:fld>
            <a:endParaRPr lang="en-US">
              <a:solidFill>
                <a:schemeClr val="bg1">
                  <a:lumMod val="75000"/>
                  <a:lumOff val="25000"/>
                </a:schemeClr>
              </a:solidFill>
            </a:endParaRPr>
          </a:p>
        </p:txBody>
      </p:sp>
    </p:spTree>
    <p:extLst>
      <p:ext uri="{BB962C8B-B14F-4D97-AF65-F5344CB8AC3E}">
        <p14:creationId xmlns:p14="http://schemas.microsoft.com/office/powerpoint/2010/main" val="10208206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90F47D57-AB51-DFC4-59AD-7BD3D1C3C07E}"/>
              </a:ext>
            </a:extLst>
          </p:cNvPr>
          <p:cNvSpPr>
            <a:spLocks noGrp="1"/>
          </p:cNvSpPr>
          <p:nvPr>
            <p:ph type="title"/>
          </p:nvPr>
        </p:nvSpPr>
        <p:spPr>
          <a:xfrm>
            <a:off x="1766889" y="1108075"/>
            <a:ext cx="6321425" cy="844550"/>
          </a:xfrm>
        </p:spPr>
        <p:txBody>
          <a:bodyPr>
            <a:normAutofit fontScale="90000"/>
          </a:bodyPr>
          <a:lstStyle/>
          <a:p>
            <a:pPr eaLnBrk="1" hangingPunct="1">
              <a:defRPr/>
            </a:pPr>
            <a:r>
              <a:rPr lang="en-US" altLang="en-US" sz="5400" b="1" dirty="0"/>
              <a:t>2. Targeting</a:t>
            </a:r>
          </a:p>
        </p:txBody>
      </p:sp>
      <p:pic>
        <p:nvPicPr>
          <p:cNvPr id="29699" name="Picture 5" descr="fig06_02.jpg">
            <a:extLst>
              <a:ext uri="{FF2B5EF4-FFF2-40B4-BE49-F238E27FC236}">
                <a16:creationId xmlns:a16="http://schemas.microsoft.com/office/drawing/2014/main" id="{D1AE0ECF-9340-8E58-5A92-348362A36051}"/>
              </a:ext>
            </a:extLst>
          </p:cNvPr>
          <p:cNvPicPr>
            <a:picLocks noChangeAspect="1"/>
          </p:cNvPicPr>
          <p:nvPr/>
        </p:nvPicPr>
        <p:blipFill>
          <a:blip r:embed="rId3">
            <a:extLst>
              <a:ext uri="{28A0092B-C50C-407E-A947-70E740481C1C}">
                <a14:useLocalDpi xmlns:a14="http://schemas.microsoft.com/office/drawing/2010/main" val="0"/>
              </a:ext>
            </a:extLst>
          </a:blip>
          <a:srcRect l="25926" b="43846"/>
          <a:stretch>
            <a:fillRect/>
          </a:stretch>
        </p:blipFill>
        <p:spPr bwMode="auto">
          <a:xfrm>
            <a:off x="807987" y="2449513"/>
            <a:ext cx="10976165" cy="2735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5300" name="TextBox 3">
            <a:extLst>
              <a:ext uri="{FF2B5EF4-FFF2-40B4-BE49-F238E27FC236}">
                <a16:creationId xmlns:a16="http://schemas.microsoft.com/office/drawing/2014/main" id="{EF6213B5-128A-AAE2-1E53-52A1753B70C1}"/>
              </a:ext>
            </a:extLst>
          </p:cNvPr>
          <p:cNvSpPr txBox="1">
            <a:spLocks noChangeArrowheads="1"/>
          </p:cNvSpPr>
          <p:nvPr/>
        </p:nvSpPr>
        <p:spPr bwMode="auto">
          <a:xfrm>
            <a:off x="8429626" y="5184774"/>
            <a:ext cx="326873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pPr>
            <a:r>
              <a:rPr lang="en-GB" altLang="en-US" sz="1800" dirty="0"/>
              <a:t>Kotler and Armstrong (2023)</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969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10">
            <a:extLst>
              <a:ext uri="{FF2B5EF4-FFF2-40B4-BE49-F238E27FC236}">
                <a16:creationId xmlns:a16="http://schemas.microsoft.com/office/drawing/2014/main" id="{84A49E5E-BA95-5645-3194-CFEAD27C41CC}"/>
              </a:ext>
            </a:extLst>
          </p:cNvPr>
          <p:cNvSpPr>
            <a:spLocks noGrp="1" noChangeArrowheads="1"/>
          </p:cNvSpPr>
          <p:nvPr>
            <p:ph type="ftr" sz="quarter" idx="11"/>
          </p:nvPr>
        </p:nvSpPr>
        <p:spPr bwMode="auto">
          <a:xfrm>
            <a:off x="7581900" y="6100210"/>
            <a:ext cx="3549926" cy="43973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557213" indent="-214313">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857250" indent="-17145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200150" indent="-17145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1543050" indent="-17145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000250" indent="-17145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457450" indent="-17145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2914650" indent="-17145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371850" indent="-17145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r" fontAlgn="base">
              <a:spcBef>
                <a:spcPct val="0"/>
              </a:spcBef>
              <a:spcAft>
                <a:spcPct val="0"/>
              </a:spcAft>
              <a:buFontTx/>
              <a:buNone/>
            </a:pPr>
            <a:r>
              <a:rPr lang="en-US" altLang="en-US" sz="900" dirty="0">
                <a:solidFill>
                  <a:srgbClr val="898989"/>
                </a:solidFill>
              </a:rPr>
              <a:t>© The McGraw-Hill Companies, 2019</a:t>
            </a:r>
            <a:endParaRPr lang="en-GB" altLang="en-US" sz="900" dirty="0">
              <a:solidFill>
                <a:srgbClr val="898989"/>
              </a:solidFill>
            </a:endParaRPr>
          </a:p>
        </p:txBody>
      </p:sp>
      <p:sp>
        <p:nvSpPr>
          <p:cNvPr id="33796" name="Rectangle 2">
            <a:extLst>
              <a:ext uri="{FF2B5EF4-FFF2-40B4-BE49-F238E27FC236}">
                <a16:creationId xmlns:a16="http://schemas.microsoft.com/office/drawing/2014/main" id="{C76D8FE2-FCD4-2612-9FA9-4D21AB54A6A0}"/>
              </a:ext>
            </a:extLst>
          </p:cNvPr>
          <p:cNvSpPr>
            <a:spLocks noChangeArrowheads="1"/>
          </p:cNvSpPr>
          <p:nvPr/>
        </p:nvSpPr>
        <p:spPr bwMode="auto">
          <a:xfrm>
            <a:off x="3181350" y="5543550"/>
            <a:ext cx="1428750" cy="342900"/>
          </a:xfrm>
          <a:prstGeom prst="rect">
            <a:avLst/>
          </a:prstGeom>
          <a:noFill/>
          <a:ln>
            <a:noFill/>
          </a:ln>
        </p:spPr>
        <p:txBody>
          <a:bodyPr wrap="none"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defRPr/>
            </a:pPr>
            <a:endParaRPr lang="en-US" altLang="en-US" sz="1350">
              <a:ea typeface="MS PGothic" panose="020B0600070205080204" pitchFamily="34" charset="-128"/>
            </a:endParaRPr>
          </a:p>
        </p:txBody>
      </p:sp>
      <p:sp>
        <p:nvSpPr>
          <p:cNvPr id="33797" name="Rectangle 3">
            <a:extLst>
              <a:ext uri="{FF2B5EF4-FFF2-40B4-BE49-F238E27FC236}">
                <a16:creationId xmlns:a16="http://schemas.microsoft.com/office/drawing/2014/main" id="{88AE5F5C-D0CA-9F49-D72C-0907F5847444}"/>
              </a:ext>
            </a:extLst>
          </p:cNvPr>
          <p:cNvSpPr>
            <a:spLocks noChangeArrowheads="1"/>
          </p:cNvSpPr>
          <p:nvPr/>
        </p:nvSpPr>
        <p:spPr bwMode="auto">
          <a:xfrm>
            <a:off x="5010150" y="5543550"/>
            <a:ext cx="2171700" cy="342900"/>
          </a:xfrm>
          <a:prstGeom prst="rect">
            <a:avLst/>
          </a:prstGeom>
          <a:noFill/>
          <a:ln>
            <a:noFill/>
          </a:ln>
        </p:spPr>
        <p:txBody>
          <a:bodyPr wrap="none"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defRPr/>
            </a:pPr>
            <a:endParaRPr lang="en-US" altLang="en-US" sz="1350">
              <a:ea typeface="MS PGothic" panose="020B0600070205080204" pitchFamily="34" charset="-128"/>
            </a:endParaRPr>
          </a:p>
        </p:txBody>
      </p:sp>
      <p:sp>
        <p:nvSpPr>
          <p:cNvPr id="33798" name="Rectangle 4">
            <a:extLst>
              <a:ext uri="{FF2B5EF4-FFF2-40B4-BE49-F238E27FC236}">
                <a16:creationId xmlns:a16="http://schemas.microsoft.com/office/drawing/2014/main" id="{99001EC6-2B52-12CA-BDB5-D552E952C49A}"/>
              </a:ext>
            </a:extLst>
          </p:cNvPr>
          <p:cNvSpPr>
            <a:spLocks noChangeArrowheads="1"/>
          </p:cNvSpPr>
          <p:nvPr/>
        </p:nvSpPr>
        <p:spPr bwMode="auto">
          <a:xfrm>
            <a:off x="3181350" y="5543550"/>
            <a:ext cx="1428750" cy="342900"/>
          </a:xfrm>
          <a:prstGeom prst="rect">
            <a:avLst/>
          </a:prstGeom>
          <a:noFill/>
          <a:ln>
            <a:noFill/>
          </a:ln>
        </p:spPr>
        <p:txBody>
          <a:bodyPr wrap="none"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defRPr/>
            </a:pPr>
            <a:endParaRPr lang="en-US" altLang="en-US" sz="1350">
              <a:ea typeface="MS PGothic" panose="020B0600070205080204" pitchFamily="34" charset="-128"/>
            </a:endParaRPr>
          </a:p>
        </p:txBody>
      </p:sp>
      <p:sp>
        <p:nvSpPr>
          <p:cNvPr id="33799" name="Rectangle 5">
            <a:extLst>
              <a:ext uri="{FF2B5EF4-FFF2-40B4-BE49-F238E27FC236}">
                <a16:creationId xmlns:a16="http://schemas.microsoft.com/office/drawing/2014/main" id="{9D11FA41-E745-80ED-6DA3-C13E96DB7C9C}"/>
              </a:ext>
            </a:extLst>
          </p:cNvPr>
          <p:cNvSpPr>
            <a:spLocks noChangeArrowheads="1"/>
          </p:cNvSpPr>
          <p:nvPr/>
        </p:nvSpPr>
        <p:spPr bwMode="auto">
          <a:xfrm>
            <a:off x="5010150" y="5543550"/>
            <a:ext cx="2171700" cy="342900"/>
          </a:xfrm>
          <a:prstGeom prst="rect">
            <a:avLst/>
          </a:prstGeom>
          <a:noFill/>
          <a:ln>
            <a:noFill/>
          </a:ln>
        </p:spPr>
        <p:txBody>
          <a:bodyPr wrap="none"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defRPr/>
            </a:pPr>
            <a:endParaRPr lang="en-US" altLang="en-US" sz="1350">
              <a:ea typeface="MS PGothic" panose="020B0600070205080204" pitchFamily="34" charset="-128"/>
            </a:endParaRPr>
          </a:p>
        </p:txBody>
      </p:sp>
      <p:sp>
        <p:nvSpPr>
          <p:cNvPr id="33800" name="Rectangle 6">
            <a:extLst>
              <a:ext uri="{FF2B5EF4-FFF2-40B4-BE49-F238E27FC236}">
                <a16:creationId xmlns:a16="http://schemas.microsoft.com/office/drawing/2014/main" id="{6941DBFE-1D77-7188-246F-A72DAA517698}"/>
              </a:ext>
            </a:extLst>
          </p:cNvPr>
          <p:cNvSpPr>
            <a:spLocks noChangeArrowheads="1"/>
          </p:cNvSpPr>
          <p:nvPr/>
        </p:nvSpPr>
        <p:spPr bwMode="auto">
          <a:xfrm>
            <a:off x="3181350" y="5543550"/>
            <a:ext cx="1428750" cy="342900"/>
          </a:xfrm>
          <a:prstGeom prst="rect">
            <a:avLst/>
          </a:prstGeom>
          <a:noFill/>
          <a:ln>
            <a:noFill/>
          </a:ln>
        </p:spPr>
        <p:txBody>
          <a:bodyPr wrap="none"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defRPr/>
            </a:pPr>
            <a:endParaRPr lang="en-US" altLang="en-US" sz="1350">
              <a:ea typeface="MS PGothic" panose="020B0600070205080204" pitchFamily="34" charset="-128"/>
            </a:endParaRPr>
          </a:p>
        </p:txBody>
      </p:sp>
      <p:sp>
        <p:nvSpPr>
          <p:cNvPr id="33801" name="Rectangle 7">
            <a:extLst>
              <a:ext uri="{FF2B5EF4-FFF2-40B4-BE49-F238E27FC236}">
                <a16:creationId xmlns:a16="http://schemas.microsoft.com/office/drawing/2014/main" id="{89F796FA-2D1E-7194-00CD-61AA7AC7408E}"/>
              </a:ext>
            </a:extLst>
          </p:cNvPr>
          <p:cNvSpPr>
            <a:spLocks noChangeArrowheads="1"/>
          </p:cNvSpPr>
          <p:nvPr/>
        </p:nvSpPr>
        <p:spPr bwMode="auto">
          <a:xfrm>
            <a:off x="5010150" y="5543550"/>
            <a:ext cx="2171700" cy="342900"/>
          </a:xfrm>
          <a:prstGeom prst="rect">
            <a:avLst/>
          </a:prstGeom>
          <a:noFill/>
          <a:ln>
            <a:noFill/>
          </a:ln>
        </p:spPr>
        <p:txBody>
          <a:bodyPr wrap="none"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defRPr/>
            </a:pPr>
            <a:endParaRPr lang="en-US" altLang="en-US" sz="1350">
              <a:ea typeface="MS PGothic" panose="020B0600070205080204" pitchFamily="34" charset="-128"/>
            </a:endParaRPr>
          </a:p>
        </p:txBody>
      </p:sp>
      <p:sp>
        <p:nvSpPr>
          <p:cNvPr id="33802" name="Rectangle 8">
            <a:extLst>
              <a:ext uri="{FF2B5EF4-FFF2-40B4-BE49-F238E27FC236}">
                <a16:creationId xmlns:a16="http://schemas.microsoft.com/office/drawing/2014/main" id="{F94BEEE1-399A-174E-4603-5A3434F62729}"/>
              </a:ext>
            </a:extLst>
          </p:cNvPr>
          <p:cNvSpPr>
            <a:spLocks noChangeArrowheads="1"/>
          </p:cNvSpPr>
          <p:nvPr/>
        </p:nvSpPr>
        <p:spPr bwMode="auto">
          <a:xfrm>
            <a:off x="3181350" y="5543550"/>
            <a:ext cx="1428750" cy="342900"/>
          </a:xfrm>
          <a:prstGeom prst="rect">
            <a:avLst/>
          </a:prstGeom>
          <a:noFill/>
          <a:ln>
            <a:noFill/>
          </a:ln>
        </p:spPr>
        <p:txBody>
          <a:bodyPr wrap="none"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defRPr/>
            </a:pPr>
            <a:endParaRPr lang="en-US" altLang="en-US" sz="1350">
              <a:ea typeface="MS PGothic" panose="020B0600070205080204" pitchFamily="34" charset="-128"/>
            </a:endParaRPr>
          </a:p>
        </p:txBody>
      </p:sp>
      <p:sp>
        <p:nvSpPr>
          <p:cNvPr id="33803" name="Rectangle 9">
            <a:extLst>
              <a:ext uri="{FF2B5EF4-FFF2-40B4-BE49-F238E27FC236}">
                <a16:creationId xmlns:a16="http://schemas.microsoft.com/office/drawing/2014/main" id="{7646B80E-753B-BD45-9FA4-105F3B75ACBF}"/>
              </a:ext>
            </a:extLst>
          </p:cNvPr>
          <p:cNvSpPr>
            <a:spLocks noChangeArrowheads="1"/>
          </p:cNvSpPr>
          <p:nvPr/>
        </p:nvSpPr>
        <p:spPr bwMode="auto">
          <a:xfrm>
            <a:off x="5010150" y="5543550"/>
            <a:ext cx="2171700" cy="342900"/>
          </a:xfrm>
          <a:prstGeom prst="rect">
            <a:avLst/>
          </a:prstGeom>
          <a:noFill/>
          <a:ln>
            <a:noFill/>
          </a:ln>
        </p:spPr>
        <p:txBody>
          <a:bodyPr wrap="none"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defRPr/>
            </a:pPr>
            <a:endParaRPr lang="en-US" altLang="en-US" sz="1350">
              <a:ea typeface="MS PGothic" panose="020B0600070205080204" pitchFamily="34" charset="-128"/>
            </a:endParaRPr>
          </a:p>
        </p:txBody>
      </p:sp>
      <p:sp>
        <p:nvSpPr>
          <p:cNvPr id="33804" name="Rectangle 10">
            <a:extLst>
              <a:ext uri="{FF2B5EF4-FFF2-40B4-BE49-F238E27FC236}">
                <a16:creationId xmlns:a16="http://schemas.microsoft.com/office/drawing/2014/main" id="{1C1B98D6-79A8-A6D5-A4B8-6A8BD0BF2B23}"/>
              </a:ext>
            </a:extLst>
          </p:cNvPr>
          <p:cNvSpPr>
            <a:spLocks noChangeArrowheads="1"/>
          </p:cNvSpPr>
          <p:nvPr/>
        </p:nvSpPr>
        <p:spPr bwMode="auto">
          <a:xfrm>
            <a:off x="3181350" y="5543550"/>
            <a:ext cx="1428750" cy="342900"/>
          </a:xfrm>
          <a:prstGeom prst="rect">
            <a:avLst/>
          </a:prstGeom>
          <a:noFill/>
          <a:ln>
            <a:noFill/>
          </a:ln>
        </p:spPr>
        <p:txBody>
          <a:bodyPr wrap="none"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defRPr/>
            </a:pPr>
            <a:endParaRPr lang="en-US" altLang="en-US" sz="1350">
              <a:ea typeface="MS PGothic" panose="020B0600070205080204" pitchFamily="34" charset="-128"/>
            </a:endParaRPr>
          </a:p>
        </p:txBody>
      </p:sp>
      <p:sp>
        <p:nvSpPr>
          <p:cNvPr id="33805" name="Rectangle 11">
            <a:extLst>
              <a:ext uri="{FF2B5EF4-FFF2-40B4-BE49-F238E27FC236}">
                <a16:creationId xmlns:a16="http://schemas.microsoft.com/office/drawing/2014/main" id="{A6502DE7-C7AA-8AA9-15C8-32B8A2B20D03}"/>
              </a:ext>
            </a:extLst>
          </p:cNvPr>
          <p:cNvSpPr>
            <a:spLocks noChangeArrowheads="1"/>
          </p:cNvSpPr>
          <p:nvPr/>
        </p:nvSpPr>
        <p:spPr bwMode="auto">
          <a:xfrm>
            <a:off x="5010150" y="5543550"/>
            <a:ext cx="2171700" cy="342900"/>
          </a:xfrm>
          <a:prstGeom prst="rect">
            <a:avLst/>
          </a:prstGeom>
          <a:noFill/>
          <a:ln>
            <a:noFill/>
          </a:ln>
        </p:spPr>
        <p:txBody>
          <a:bodyPr wrap="none"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defRPr/>
            </a:pPr>
            <a:endParaRPr lang="en-US" altLang="en-US" sz="1350">
              <a:ea typeface="MS PGothic" panose="020B0600070205080204" pitchFamily="34" charset="-128"/>
            </a:endParaRPr>
          </a:p>
        </p:txBody>
      </p:sp>
      <p:sp>
        <p:nvSpPr>
          <p:cNvPr id="33806" name="Rectangle 12">
            <a:extLst>
              <a:ext uri="{FF2B5EF4-FFF2-40B4-BE49-F238E27FC236}">
                <a16:creationId xmlns:a16="http://schemas.microsoft.com/office/drawing/2014/main" id="{1A9A7663-A01B-2551-2C39-242A541FC945}"/>
              </a:ext>
            </a:extLst>
          </p:cNvPr>
          <p:cNvSpPr>
            <a:spLocks noChangeArrowheads="1"/>
          </p:cNvSpPr>
          <p:nvPr/>
        </p:nvSpPr>
        <p:spPr bwMode="auto">
          <a:xfrm>
            <a:off x="3181350" y="5543550"/>
            <a:ext cx="1428750" cy="342900"/>
          </a:xfrm>
          <a:prstGeom prst="rect">
            <a:avLst/>
          </a:prstGeom>
          <a:noFill/>
          <a:ln>
            <a:noFill/>
          </a:ln>
        </p:spPr>
        <p:txBody>
          <a:bodyPr wrap="none"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defRPr/>
            </a:pPr>
            <a:endParaRPr lang="en-US" altLang="en-US" sz="1350">
              <a:ea typeface="MS PGothic" panose="020B0600070205080204" pitchFamily="34" charset="-128"/>
            </a:endParaRPr>
          </a:p>
        </p:txBody>
      </p:sp>
      <p:sp>
        <p:nvSpPr>
          <p:cNvPr id="33807" name="Rectangle 13">
            <a:extLst>
              <a:ext uri="{FF2B5EF4-FFF2-40B4-BE49-F238E27FC236}">
                <a16:creationId xmlns:a16="http://schemas.microsoft.com/office/drawing/2014/main" id="{2592470C-9201-93FE-11E3-BEF2551FD79C}"/>
              </a:ext>
            </a:extLst>
          </p:cNvPr>
          <p:cNvSpPr>
            <a:spLocks noChangeArrowheads="1"/>
          </p:cNvSpPr>
          <p:nvPr/>
        </p:nvSpPr>
        <p:spPr bwMode="auto">
          <a:xfrm>
            <a:off x="5010150" y="5543550"/>
            <a:ext cx="2171700" cy="342900"/>
          </a:xfrm>
          <a:prstGeom prst="rect">
            <a:avLst/>
          </a:prstGeom>
          <a:noFill/>
          <a:ln>
            <a:noFill/>
          </a:ln>
        </p:spPr>
        <p:txBody>
          <a:bodyPr wrap="none"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defRPr/>
            </a:pPr>
            <a:endParaRPr lang="en-US" altLang="en-US" sz="1350">
              <a:ea typeface="MS PGothic" panose="020B0600070205080204" pitchFamily="34" charset="-128"/>
            </a:endParaRPr>
          </a:p>
        </p:txBody>
      </p:sp>
      <p:sp>
        <p:nvSpPr>
          <p:cNvPr id="33808" name="Rectangle 14">
            <a:extLst>
              <a:ext uri="{FF2B5EF4-FFF2-40B4-BE49-F238E27FC236}">
                <a16:creationId xmlns:a16="http://schemas.microsoft.com/office/drawing/2014/main" id="{7984A912-6CC6-68F3-C7FA-A137EBACE570}"/>
              </a:ext>
            </a:extLst>
          </p:cNvPr>
          <p:cNvSpPr>
            <a:spLocks noGrp="1" noChangeArrowheads="1"/>
          </p:cNvSpPr>
          <p:nvPr>
            <p:ph type="title"/>
          </p:nvPr>
        </p:nvSpPr>
        <p:spPr>
          <a:xfrm>
            <a:off x="2616201" y="839788"/>
            <a:ext cx="6842125" cy="857250"/>
          </a:xfrm>
        </p:spPr>
        <p:txBody>
          <a:bodyPr>
            <a:normAutofit/>
          </a:bodyPr>
          <a:lstStyle/>
          <a:p>
            <a:pPr algn="ctr">
              <a:defRPr/>
            </a:pPr>
            <a:r>
              <a:rPr lang="en-GB" altLang="en-US" sz="4050" b="1" dirty="0">
                <a:solidFill>
                  <a:srgbClr val="000000"/>
                </a:solidFill>
              </a:rPr>
              <a:t>Mass Marketing</a:t>
            </a:r>
          </a:p>
        </p:txBody>
      </p:sp>
      <p:sp>
        <p:nvSpPr>
          <p:cNvPr id="33809" name="AutoShape 21">
            <a:extLst>
              <a:ext uri="{FF2B5EF4-FFF2-40B4-BE49-F238E27FC236}">
                <a16:creationId xmlns:a16="http://schemas.microsoft.com/office/drawing/2014/main" id="{1FB1263C-2DA5-AD6A-23C7-EAEE7ACC0BBD}"/>
              </a:ext>
            </a:extLst>
          </p:cNvPr>
          <p:cNvSpPr>
            <a:spLocks noChangeArrowheads="1"/>
          </p:cNvSpPr>
          <p:nvPr/>
        </p:nvSpPr>
        <p:spPr bwMode="auto">
          <a:xfrm>
            <a:off x="3838577" y="3671889"/>
            <a:ext cx="1036503" cy="190084"/>
          </a:xfrm>
          <a:prstGeom prst="rightArrow">
            <a:avLst>
              <a:gd name="adj1" fmla="val 50000"/>
              <a:gd name="adj2" fmla="val 85588"/>
            </a:avLst>
          </a:prstGeom>
          <a:solidFill>
            <a:srgbClr val="732888"/>
          </a:solidFill>
          <a:ln>
            <a:noFill/>
          </a:ln>
        </p:spPr>
        <p:txBody>
          <a:bodyPr wrap="none"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defRPr/>
            </a:pPr>
            <a:endParaRPr lang="en-US" altLang="en-US" sz="1350">
              <a:ea typeface="MS PGothic" panose="020B0600070205080204" pitchFamily="34" charset="-128"/>
            </a:endParaRPr>
          </a:p>
        </p:txBody>
      </p:sp>
      <p:sp>
        <p:nvSpPr>
          <p:cNvPr id="59411" name="Rectangle 23">
            <a:extLst>
              <a:ext uri="{FF2B5EF4-FFF2-40B4-BE49-F238E27FC236}">
                <a16:creationId xmlns:a16="http://schemas.microsoft.com/office/drawing/2014/main" id="{E858B4D7-C707-D487-DE25-15CB3DBE8455}"/>
              </a:ext>
            </a:extLst>
          </p:cNvPr>
          <p:cNvSpPr>
            <a:spLocks noChangeArrowheads="1"/>
          </p:cNvSpPr>
          <p:nvPr/>
        </p:nvSpPr>
        <p:spPr bwMode="auto">
          <a:xfrm>
            <a:off x="1735138" y="2249489"/>
            <a:ext cx="2474912" cy="439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69056" tIns="34529" rIns="69056" bIns="34529">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sz="2400">
                <a:solidFill>
                  <a:srgbClr val="732888"/>
                </a:solidFill>
                <a:ea typeface="MS PGothic" panose="020B0600070205080204" pitchFamily="34" charset="-128"/>
              </a:rPr>
              <a:t>ORGANISATION</a:t>
            </a:r>
          </a:p>
        </p:txBody>
      </p:sp>
      <p:sp>
        <p:nvSpPr>
          <p:cNvPr id="59412" name="Rectangle 24">
            <a:extLst>
              <a:ext uri="{FF2B5EF4-FFF2-40B4-BE49-F238E27FC236}">
                <a16:creationId xmlns:a16="http://schemas.microsoft.com/office/drawing/2014/main" id="{94620F0B-C1D5-5C37-E6FB-DC3720BEEC7B}"/>
              </a:ext>
            </a:extLst>
          </p:cNvPr>
          <p:cNvSpPr>
            <a:spLocks noChangeArrowheads="1"/>
          </p:cNvSpPr>
          <p:nvPr/>
        </p:nvSpPr>
        <p:spPr bwMode="auto">
          <a:xfrm>
            <a:off x="4737101" y="2284414"/>
            <a:ext cx="2600325" cy="439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69056" tIns="34529" rIns="69056" bIns="34529">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sz="2400">
                <a:solidFill>
                  <a:srgbClr val="732888"/>
                </a:solidFill>
                <a:ea typeface="MS PGothic" panose="020B0600070205080204" pitchFamily="34" charset="-128"/>
              </a:rPr>
              <a:t>MARKETING MIX</a:t>
            </a:r>
          </a:p>
        </p:txBody>
      </p:sp>
      <p:sp>
        <p:nvSpPr>
          <p:cNvPr id="59413" name="Rectangle 25">
            <a:extLst>
              <a:ext uri="{FF2B5EF4-FFF2-40B4-BE49-F238E27FC236}">
                <a16:creationId xmlns:a16="http://schemas.microsoft.com/office/drawing/2014/main" id="{CAF24729-F068-8ECB-788D-32D02A31B414}"/>
              </a:ext>
            </a:extLst>
          </p:cNvPr>
          <p:cNvSpPr>
            <a:spLocks noChangeArrowheads="1"/>
          </p:cNvSpPr>
          <p:nvPr/>
        </p:nvSpPr>
        <p:spPr bwMode="auto">
          <a:xfrm>
            <a:off x="7864475" y="2300289"/>
            <a:ext cx="2725738" cy="439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69056" tIns="34529" rIns="69056" bIns="34529">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sz="2400">
                <a:solidFill>
                  <a:srgbClr val="732888"/>
                </a:solidFill>
                <a:ea typeface="MS PGothic" panose="020B0600070205080204" pitchFamily="34" charset="-128"/>
              </a:rPr>
              <a:t>TARGET MARKET</a:t>
            </a:r>
          </a:p>
        </p:txBody>
      </p:sp>
      <p:sp>
        <p:nvSpPr>
          <p:cNvPr id="33814" name="Rectangle 27">
            <a:extLst>
              <a:ext uri="{FF2B5EF4-FFF2-40B4-BE49-F238E27FC236}">
                <a16:creationId xmlns:a16="http://schemas.microsoft.com/office/drawing/2014/main" id="{E64C866B-8EB0-1681-15D0-49BAF0F3B74F}"/>
              </a:ext>
            </a:extLst>
          </p:cNvPr>
          <p:cNvSpPr>
            <a:spLocks noChangeArrowheads="1"/>
          </p:cNvSpPr>
          <p:nvPr/>
        </p:nvSpPr>
        <p:spPr bwMode="auto">
          <a:xfrm>
            <a:off x="2667001" y="5829301"/>
            <a:ext cx="3160713" cy="169863"/>
          </a:xfrm>
          <a:prstGeom prst="rect">
            <a:avLst/>
          </a:prstGeom>
          <a:noFill/>
          <a:ln>
            <a:noFill/>
          </a:ln>
        </p:spPr>
        <p:txBody>
          <a:bodyPr wrap="none" lIns="67866" tIns="33338" rIns="67866" bIns="33338"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defRPr/>
            </a:pPr>
            <a:endParaRPr lang="en-US" altLang="en-US" sz="750">
              <a:ea typeface="MS PGothic" panose="020B0600070205080204" pitchFamily="34" charset="-128"/>
            </a:endParaRPr>
          </a:p>
        </p:txBody>
      </p:sp>
      <p:sp>
        <p:nvSpPr>
          <p:cNvPr id="29" name="Rectangle 28">
            <a:extLst>
              <a:ext uri="{FF2B5EF4-FFF2-40B4-BE49-F238E27FC236}">
                <a16:creationId xmlns:a16="http://schemas.microsoft.com/office/drawing/2014/main" id="{A1925443-C399-649C-7C55-738461001623}"/>
              </a:ext>
            </a:extLst>
          </p:cNvPr>
          <p:cNvSpPr/>
          <p:nvPr/>
        </p:nvSpPr>
        <p:spPr>
          <a:xfrm>
            <a:off x="5087803" y="2932043"/>
            <a:ext cx="1968635" cy="2897257"/>
          </a:xfrm>
          <a:prstGeom prst="rect">
            <a:avLst/>
          </a:prstGeom>
          <a:solidFill>
            <a:schemeClr val="accent1">
              <a:lumMod val="40000"/>
              <a:lumOff val="60000"/>
            </a:schemeClr>
          </a:soli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30" name="Oval 29">
            <a:extLst>
              <a:ext uri="{FF2B5EF4-FFF2-40B4-BE49-F238E27FC236}">
                <a16:creationId xmlns:a16="http://schemas.microsoft.com/office/drawing/2014/main" id="{1B681165-A454-599E-2EE1-C4E30BCE2DF6}"/>
              </a:ext>
            </a:extLst>
          </p:cNvPr>
          <p:cNvSpPr/>
          <p:nvPr/>
        </p:nvSpPr>
        <p:spPr>
          <a:xfrm>
            <a:off x="8689975" y="3021497"/>
            <a:ext cx="1762824" cy="1630016"/>
          </a:xfrm>
          <a:prstGeom prst="ellipse">
            <a:avLst/>
          </a:prstGeom>
          <a:solidFill>
            <a:schemeClr val="accent1">
              <a:lumMod val="60000"/>
              <a:lumOff val="40000"/>
            </a:schemeClr>
          </a:solidFill>
          <a:ln>
            <a:solidFill>
              <a:srgbClr val="DDB1E9"/>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31" name="Rectangle 30">
            <a:extLst>
              <a:ext uri="{FF2B5EF4-FFF2-40B4-BE49-F238E27FC236}">
                <a16:creationId xmlns:a16="http://schemas.microsoft.com/office/drawing/2014/main" id="{7FC1806E-2C2C-04D0-4075-934BA665C3AE}"/>
              </a:ext>
            </a:extLst>
          </p:cNvPr>
          <p:cNvSpPr/>
          <p:nvPr/>
        </p:nvSpPr>
        <p:spPr>
          <a:xfrm>
            <a:off x="2018473" y="3130826"/>
            <a:ext cx="1638027" cy="1239977"/>
          </a:xfrm>
          <a:prstGeom prst="rect">
            <a:avLst/>
          </a:prstGeom>
          <a:solidFill>
            <a:schemeClr val="accent1"/>
          </a:soli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59422" name="Rectangle 20">
            <a:extLst>
              <a:ext uri="{FF2B5EF4-FFF2-40B4-BE49-F238E27FC236}">
                <a16:creationId xmlns:a16="http://schemas.microsoft.com/office/drawing/2014/main" id="{EF4334CF-4A97-A187-D52A-D888EC8CCB2F}"/>
              </a:ext>
            </a:extLst>
          </p:cNvPr>
          <p:cNvSpPr>
            <a:spLocks noChangeArrowheads="1"/>
          </p:cNvSpPr>
          <p:nvPr/>
        </p:nvSpPr>
        <p:spPr bwMode="auto">
          <a:xfrm>
            <a:off x="8739189" y="3567114"/>
            <a:ext cx="1713610" cy="4390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69056" tIns="34529" rIns="69056" bIns="34529">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sz="2400" b="1" dirty="0">
                <a:solidFill>
                  <a:srgbClr val="124992"/>
                </a:solidFill>
                <a:ea typeface="MS PGothic" panose="020B0600070205080204" pitchFamily="34" charset="-128"/>
              </a:rPr>
              <a:t>Everybody</a:t>
            </a:r>
          </a:p>
        </p:txBody>
      </p:sp>
      <p:sp>
        <p:nvSpPr>
          <p:cNvPr id="33823" name="Rectangle 19">
            <a:extLst>
              <a:ext uri="{FF2B5EF4-FFF2-40B4-BE49-F238E27FC236}">
                <a16:creationId xmlns:a16="http://schemas.microsoft.com/office/drawing/2014/main" id="{4BA1829D-EFC7-4FF5-9778-0E2BBA7DF0D4}"/>
              </a:ext>
            </a:extLst>
          </p:cNvPr>
          <p:cNvSpPr>
            <a:spLocks noChangeArrowheads="1"/>
          </p:cNvSpPr>
          <p:nvPr/>
        </p:nvSpPr>
        <p:spPr bwMode="auto">
          <a:xfrm>
            <a:off x="5124449" y="2932043"/>
            <a:ext cx="1978028" cy="2897258"/>
          </a:xfrm>
          <a:prstGeom prst="rect">
            <a:avLst/>
          </a:prstGeom>
          <a:noFill/>
          <a:ln>
            <a:noFill/>
          </a:ln>
        </p:spPr>
        <p:txBody>
          <a:bodyPr lIns="69056" tIns="34529" rIns="69056" bIns="34529"/>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Char char="•"/>
              <a:defRPr/>
            </a:pPr>
            <a:r>
              <a:rPr lang="en-GB" altLang="en-US" sz="1725" dirty="0">
                <a:solidFill>
                  <a:srgbClr val="124992"/>
                </a:solidFill>
                <a:ea typeface="MS PGothic" panose="020B0600070205080204" pitchFamily="34" charset="-128"/>
              </a:rPr>
              <a:t> </a:t>
            </a:r>
            <a:r>
              <a:rPr lang="en-GB" altLang="en-US" sz="2100" dirty="0">
                <a:solidFill>
                  <a:srgbClr val="124992"/>
                </a:solidFill>
                <a:ea typeface="MS PGothic" panose="020B0600070205080204" pitchFamily="34" charset="-128"/>
              </a:rPr>
              <a:t>Price</a:t>
            </a:r>
          </a:p>
          <a:p>
            <a:pPr eaLnBrk="1" hangingPunct="1">
              <a:spcBef>
                <a:spcPct val="0"/>
              </a:spcBef>
              <a:buFontTx/>
              <a:buChar char="•"/>
              <a:defRPr/>
            </a:pPr>
            <a:r>
              <a:rPr lang="en-GB" altLang="en-US" sz="2100" dirty="0">
                <a:solidFill>
                  <a:srgbClr val="124992"/>
                </a:solidFill>
                <a:ea typeface="MS PGothic" panose="020B0600070205080204" pitchFamily="34" charset="-128"/>
              </a:rPr>
              <a:t> Promotion</a:t>
            </a:r>
          </a:p>
          <a:p>
            <a:pPr eaLnBrk="1" hangingPunct="1">
              <a:spcBef>
                <a:spcPct val="0"/>
              </a:spcBef>
              <a:buFontTx/>
              <a:buChar char="•"/>
              <a:defRPr/>
            </a:pPr>
            <a:r>
              <a:rPr lang="en-GB" altLang="en-US" sz="2100" dirty="0">
                <a:solidFill>
                  <a:srgbClr val="124992"/>
                </a:solidFill>
                <a:ea typeface="MS PGothic" panose="020B0600070205080204" pitchFamily="34" charset="-128"/>
              </a:rPr>
              <a:t> Product</a:t>
            </a:r>
          </a:p>
          <a:p>
            <a:pPr eaLnBrk="1" hangingPunct="1">
              <a:spcBef>
                <a:spcPct val="0"/>
              </a:spcBef>
              <a:buFontTx/>
              <a:buChar char="•"/>
              <a:defRPr/>
            </a:pPr>
            <a:r>
              <a:rPr lang="en-GB" altLang="en-US" sz="2100" dirty="0">
                <a:solidFill>
                  <a:srgbClr val="124992"/>
                </a:solidFill>
                <a:ea typeface="MS PGothic" panose="020B0600070205080204" pitchFamily="34" charset="-128"/>
              </a:rPr>
              <a:t> Place</a:t>
            </a:r>
          </a:p>
          <a:p>
            <a:pPr eaLnBrk="1" hangingPunct="1">
              <a:spcBef>
                <a:spcPct val="0"/>
              </a:spcBef>
              <a:buFontTx/>
              <a:buChar char="•"/>
              <a:defRPr/>
            </a:pPr>
            <a:r>
              <a:rPr lang="en-GB" altLang="en-US" sz="2100" dirty="0">
                <a:solidFill>
                  <a:srgbClr val="124992"/>
                </a:solidFill>
                <a:ea typeface="MS PGothic" panose="020B0600070205080204" pitchFamily="34" charset="-128"/>
              </a:rPr>
              <a:t> People</a:t>
            </a:r>
          </a:p>
          <a:p>
            <a:pPr eaLnBrk="1" hangingPunct="1">
              <a:spcBef>
                <a:spcPct val="0"/>
              </a:spcBef>
              <a:buFontTx/>
              <a:buChar char="•"/>
              <a:defRPr/>
            </a:pPr>
            <a:r>
              <a:rPr lang="en-GB" altLang="en-US" sz="2100" dirty="0">
                <a:solidFill>
                  <a:srgbClr val="124992"/>
                </a:solidFill>
                <a:ea typeface="MS PGothic" panose="020B0600070205080204" pitchFamily="34" charset="-128"/>
              </a:rPr>
              <a:t> Process</a:t>
            </a:r>
          </a:p>
          <a:p>
            <a:pPr eaLnBrk="1" hangingPunct="1">
              <a:spcBef>
                <a:spcPct val="0"/>
              </a:spcBef>
              <a:buFontTx/>
              <a:buChar char="•"/>
              <a:defRPr/>
            </a:pPr>
            <a:r>
              <a:rPr lang="en-GB" altLang="en-US" sz="2100" dirty="0">
                <a:solidFill>
                  <a:srgbClr val="124992"/>
                </a:solidFill>
                <a:ea typeface="MS PGothic" panose="020B0600070205080204" pitchFamily="34" charset="-128"/>
              </a:rPr>
              <a:t> Physical Evidence</a:t>
            </a:r>
          </a:p>
        </p:txBody>
      </p:sp>
      <p:sp>
        <p:nvSpPr>
          <p:cNvPr id="59424" name="Rectangle 18">
            <a:extLst>
              <a:ext uri="{FF2B5EF4-FFF2-40B4-BE49-F238E27FC236}">
                <a16:creationId xmlns:a16="http://schemas.microsoft.com/office/drawing/2014/main" id="{56487E69-327B-1DD7-E944-EC77E769B4B5}"/>
              </a:ext>
            </a:extLst>
          </p:cNvPr>
          <p:cNvSpPr>
            <a:spLocks noChangeArrowheads="1"/>
          </p:cNvSpPr>
          <p:nvPr/>
        </p:nvSpPr>
        <p:spPr bwMode="auto">
          <a:xfrm>
            <a:off x="2142298" y="3319463"/>
            <a:ext cx="1358008" cy="900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9056" tIns="34529" rIns="69056" bIns="34529">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2700" b="1" dirty="0">
                <a:solidFill>
                  <a:srgbClr val="124992"/>
                </a:solidFill>
                <a:ea typeface="MS PGothic" panose="020B0600070205080204" pitchFamily="34" charset="-128"/>
              </a:rPr>
              <a:t>Post</a:t>
            </a:r>
          </a:p>
          <a:p>
            <a:pPr algn="ctr" eaLnBrk="1" hangingPunct="1">
              <a:spcBef>
                <a:spcPct val="0"/>
              </a:spcBef>
              <a:buFontTx/>
              <a:buNone/>
            </a:pPr>
            <a:r>
              <a:rPr lang="en-GB" altLang="en-US" sz="2700" b="1" dirty="0">
                <a:solidFill>
                  <a:srgbClr val="124992"/>
                </a:solidFill>
                <a:ea typeface="MS PGothic" panose="020B0600070205080204" pitchFamily="34" charset="-128"/>
              </a:rPr>
              <a:t>Office</a:t>
            </a:r>
          </a:p>
        </p:txBody>
      </p:sp>
      <p:sp>
        <p:nvSpPr>
          <p:cNvPr id="2" name="AutoShape 21">
            <a:extLst>
              <a:ext uri="{FF2B5EF4-FFF2-40B4-BE49-F238E27FC236}">
                <a16:creationId xmlns:a16="http://schemas.microsoft.com/office/drawing/2014/main" id="{8D5EC4A2-557D-F3AB-23BF-1AA9963F8784}"/>
              </a:ext>
            </a:extLst>
          </p:cNvPr>
          <p:cNvSpPr>
            <a:spLocks noChangeArrowheads="1"/>
          </p:cNvSpPr>
          <p:nvPr/>
        </p:nvSpPr>
        <p:spPr bwMode="auto">
          <a:xfrm>
            <a:off x="7331935" y="3681695"/>
            <a:ext cx="1036503" cy="190084"/>
          </a:xfrm>
          <a:prstGeom prst="rightArrow">
            <a:avLst>
              <a:gd name="adj1" fmla="val 50000"/>
              <a:gd name="adj2" fmla="val 85588"/>
            </a:avLst>
          </a:prstGeom>
          <a:solidFill>
            <a:srgbClr val="732888"/>
          </a:solidFill>
          <a:ln>
            <a:noFill/>
          </a:ln>
        </p:spPr>
        <p:txBody>
          <a:bodyPr wrap="none"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defRPr/>
            </a:pPr>
            <a:endParaRPr lang="en-US" altLang="en-US" sz="1350">
              <a:ea typeface="MS PGothic" panose="020B0600070205080204" pitchFamily="34" charset="-128"/>
            </a:endParaRPr>
          </a:p>
        </p:txBody>
      </p:sp>
    </p:spTree>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11">
            <a:extLst>
              <a:ext uri="{FF2B5EF4-FFF2-40B4-BE49-F238E27FC236}">
                <a16:creationId xmlns:a16="http://schemas.microsoft.com/office/drawing/2014/main" id="{A873DA0E-626E-EF8C-C55B-CC807F56937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557213" indent="-214313">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857250" indent="-17145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200150" indent="-17145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1543050" indent="-17145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000250" indent="-17145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457450" indent="-17145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2914650" indent="-17145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371850" indent="-17145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pPr>
            <a:fld id="{BA141860-6A67-4A63-85F6-F676E15C1D16}" type="slidenum">
              <a:rPr lang="en-GB" altLang="en-US" sz="900">
                <a:solidFill>
                  <a:srgbClr val="898989"/>
                </a:solidFill>
                <a:latin typeface="Calibri" panose="020F0502020204030204" pitchFamily="34" charset="0"/>
                <a:ea typeface="MS PGothic" panose="020B0600070205080204" pitchFamily="34" charset="-128"/>
              </a:rPr>
              <a:pPr>
                <a:spcBef>
                  <a:spcPct val="0"/>
                </a:spcBef>
                <a:buFontTx/>
                <a:buNone/>
              </a:pPr>
              <a:t>21</a:t>
            </a:fld>
            <a:endParaRPr lang="en-GB" altLang="en-US" sz="900">
              <a:solidFill>
                <a:srgbClr val="898989"/>
              </a:solidFill>
              <a:latin typeface="Calibri" panose="020F0502020204030204" pitchFamily="34" charset="0"/>
              <a:ea typeface="MS PGothic" panose="020B0600070205080204" pitchFamily="34" charset="-128"/>
            </a:endParaRPr>
          </a:p>
        </p:txBody>
      </p:sp>
      <p:sp>
        <p:nvSpPr>
          <p:cNvPr id="61443" name="Rectangle 21">
            <a:extLst>
              <a:ext uri="{FF2B5EF4-FFF2-40B4-BE49-F238E27FC236}">
                <a16:creationId xmlns:a16="http://schemas.microsoft.com/office/drawing/2014/main" id="{3840AEDE-2868-9D73-1C48-7BEED8E18EBB}"/>
              </a:ext>
            </a:extLst>
          </p:cNvPr>
          <p:cNvSpPr>
            <a:spLocks noChangeArrowheads="1"/>
          </p:cNvSpPr>
          <p:nvPr/>
        </p:nvSpPr>
        <p:spPr bwMode="auto">
          <a:xfrm>
            <a:off x="3175000" y="2143125"/>
            <a:ext cx="192088" cy="577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69056" tIns="34529" rIns="69056" bIns="34529">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buFontTx/>
              <a:buNone/>
            </a:pPr>
            <a:r>
              <a:rPr lang="en-GB" altLang="en-US" sz="1500">
                <a:solidFill>
                  <a:schemeClr val="bg2"/>
                </a:solidFill>
                <a:ea typeface="MS PGothic" panose="020B0600070205080204" pitchFamily="34" charset="-128"/>
              </a:rPr>
              <a:t> </a:t>
            </a:r>
          </a:p>
          <a:p>
            <a:pPr eaLnBrk="1" hangingPunct="1">
              <a:buFontTx/>
              <a:buNone/>
            </a:pPr>
            <a:r>
              <a:rPr lang="en-GB" altLang="en-US" sz="1500">
                <a:solidFill>
                  <a:schemeClr val="bg2"/>
                </a:solidFill>
                <a:ea typeface="MS PGothic" panose="020B0600070205080204" pitchFamily="34" charset="-128"/>
              </a:rPr>
              <a:t> </a:t>
            </a:r>
          </a:p>
        </p:txBody>
      </p:sp>
      <p:sp>
        <p:nvSpPr>
          <p:cNvPr id="35844" name="Rectangle 33">
            <a:extLst>
              <a:ext uri="{FF2B5EF4-FFF2-40B4-BE49-F238E27FC236}">
                <a16:creationId xmlns:a16="http://schemas.microsoft.com/office/drawing/2014/main" id="{3138D46B-174D-3258-CCE2-5A775E879EF7}"/>
              </a:ext>
            </a:extLst>
          </p:cNvPr>
          <p:cNvSpPr>
            <a:spLocks noChangeArrowheads="1"/>
          </p:cNvSpPr>
          <p:nvPr/>
        </p:nvSpPr>
        <p:spPr bwMode="auto">
          <a:xfrm>
            <a:off x="5456239" y="2651125"/>
            <a:ext cx="561975" cy="298450"/>
          </a:xfrm>
          <a:prstGeom prst="rect">
            <a:avLst/>
          </a:prstGeom>
          <a:noFill/>
          <a:ln>
            <a:noFill/>
          </a:ln>
        </p:spPr>
        <p:txBody>
          <a:bodyPr wrap="none"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defRPr/>
            </a:pPr>
            <a:endParaRPr lang="en-US" altLang="en-US" sz="1350">
              <a:ea typeface="MS PGothic" panose="020B0600070205080204" pitchFamily="34" charset="-128"/>
            </a:endParaRPr>
          </a:p>
        </p:txBody>
      </p:sp>
      <p:sp>
        <p:nvSpPr>
          <p:cNvPr id="35845" name="Rectangle 35">
            <a:extLst>
              <a:ext uri="{FF2B5EF4-FFF2-40B4-BE49-F238E27FC236}">
                <a16:creationId xmlns:a16="http://schemas.microsoft.com/office/drawing/2014/main" id="{8F261695-9EE7-1DA4-9E84-E26DB73CF104}"/>
              </a:ext>
            </a:extLst>
          </p:cNvPr>
          <p:cNvSpPr>
            <a:spLocks noChangeArrowheads="1"/>
          </p:cNvSpPr>
          <p:nvPr/>
        </p:nvSpPr>
        <p:spPr bwMode="auto">
          <a:xfrm>
            <a:off x="5178425" y="4024313"/>
            <a:ext cx="884238" cy="527050"/>
          </a:xfrm>
          <a:prstGeom prst="rect">
            <a:avLst/>
          </a:prstGeom>
          <a:noFill/>
          <a:ln>
            <a:noFill/>
          </a:ln>
        </p:spPr>
        <p:txBody>
          <a:bodyPr wrap="none"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defRPr/>
            </a:pPr>
            <a:endParaRPr lang="en-US" altLang="en-US" sz="1350">
              <a:ea typeface="MS PGothic" panose="020B0600070205080204" pitchFamily="34" charset="-128"/>
            </a:endParaRPr>
          </a:p>
        </p:txBody>
      </p:sp>
      <p:sp>
        <p:nvSpPr>
          <p:cNvPr id="61446" name="Rectangle 40">
            <a:extLst>
              <a:ext uri="{FF2B5EF4-FFF2-40B4-BE49-F238E27FC236}">
                <a16:creationId xmlns:a16="http://schemas.microsoft.com/office/drawing/2014/main" id="{5472C202-8BBA-A222-2C3D-223E8F39A62A}"/>
              </a:ext>
            </a:extLst>
          </p:cNvPr>
          <p:cNvSpPr>
            <a:spLocks noGrp="1" noChangeArrowheads="1"/>
          </p:cNvSpPr>
          <p:nvPr>
            <p:ph type="title"/>
          </p:nvPr>
        </p:nvSpPr>
        <p:spPr>
          <a:xfrm>
            <a:off x="1774826" y="955676"/>
            <a:ext cx="6373813" cy="696913"/>
          </a:xfrm>
        </p:spPr>
        <p:txBody>
          <a:bodyPr/>
          <a:lstStyle/>
          <a:p>
            <a:r>
              <a:rPr lang="en-GB" altLang="en-US" sz="3600" b="1">
                <a:solidFill>
                  <a:srgbClr val="000000"/>
                </a:solidFill>
              </a:rPr>
              <a:t>Segmented Marketing</a:t>
            </a:r>
          </a:p>
        </p:txBody>
      </p:sp>
      <p:sp>
        <p:nvSpPr>
          <p:cNvPr id="35847" name="Rectangle 41">
            <a:extLst>
              <a:ext uri="{FF2B5EF4-FFF2-40B4-BE49-F238E27FC236}">
                <a16:creationId xmlns:a16="http://schemas.microsoft.com/office/drawing/2014/main" id="{EB6C7515-43D6-4F65-5798-1DAAA538AA64}"/>
              </a:ext>
            </a:extLst>
          </p:cNvPr>
          <p:cNvSpPr>
            <a:spLocks noChangeArrowheads="1"/>
          </p:cNvSpPr>
          <p:nvPr/>
        </p:nvSpPr>
        <p:spPr bwMode="auto">
          <a:xfrm>
            <a:off x="8067675" y="5829300"/>
            <a:ext cx="1428750" cy="171450"/>
          </a:xfrm>
          <a:prstGeom prst="rect">
            <a:avLst/>
          </a:prstGeom>
          <a:noFill/>
          <a:ln>
            <a:noFill/>
          </a:ln>
        </p:spPr>
        <p:txBody>
          <a:bodyPr wrap="none" lIns="67866" tIns="33338" rIns="67866" bIns="33338"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r" eaLnBrk="1" hangingPunct="1">
              <a:spcBef>
                <a:spcPct val="0"/>
              </a:spcBef>
              <a:buFontTx/>
              <a:buNone/>
              <a:defRPr/>
            </a:pPr>
            <a:endParaRPr lang="en-US" altLang="en-US" sz="750">
              <a:ea typeface="MS PGothic" panose="020B0600070205080204" pitchFamily="34" charset="-128"/>
            </a:endParaRPr>
          </a:p>
        </p:txBody>
      </p:sp>
      <p:sp>
        <p:nvSpPr>
          <p:cNvPr id="35848" name="Rectangle 42">
            <a:extLst>
              <a:ext uri="{FF2B5EF4-FFF2-40B4-BE49-F238E27FC236}">
                <a16:creationId xmlns:a16="http://schemas.microsoft.com/office/drawing/2014/main" id="{983D2A33-55FE-0400-75BB-C6495A57E531}"/>
              </a:ext>
            </a:extLst>
          </p:cNvPr>
          <p:cNvSpPr>
            <a:spLocks noChangeArrowheads="1"/>
          </p:cNvSpPr>
          <p:nvPr/>
        </p:nvSpPr>
        <p:spPr bwMode="auto">
          <a:xfrm>
            <a:off x="2667001" y="5829301"/>
            <a:ext cx="3160713" cy="169863"/>
          </a:xfrm>
          <a:prstGeom prst="rect">
            <a:avLst/>
          </a:prstGeom>
          <a:noFill/>
          <a:ln>
            <a:noFill/>
          </a:ln>
        </p:spPr>
        <p:txBody>
          <a:bodyPr wrap="none" lIns="67866" tIns="33338" rIns="67866" bIns="33338"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defRPr/>
            </a:pPr>
            <a:endParaRPr lang="en-US" altLang="en-US" sz="750">
              <a:ea typeface="MS PGothic" panose="020B0600070205080204" pitchFamily="34" charset="-128"/>
            </a:endParaRPr>
          </a:p>
        </p:txBody>
      </p:sp>
      <p:sp>
        <p:nvSpPr>
          <p:cNvPr id="41" name="Rectangle 40">
            <a:extLst>
              <a:ext uri="{FF2B5EF4-FFF2-40B4-BE49-F238E27FC236}">
                <a16:creationId xmlns:a16="http://schemas.microsoft.com/office/drawing/2014/main" id="{D46AB98D-31A4-DFE8-7427-FA548677CFDD}"/>
              </a:ext>
            </a:extLst>
          </p:cNvPr>
          <p:cNvSpPr/>
          <p:nvPr/>
        </p:nvSpPr>
        <p:spPr>
          <a:xfrm>
            <a:off x="2979736" y="1970838"/>
            <a:ext cx="1442078" cy="3132348"/>
          </a:xfrm>
          <a:prstGeom prst="rect">
            <a:avLst/>
          </a:prstGeom>
          <a:solidFill>
            <a:schemeClr val="accent5">
              <a:lumMod val="40000"/>
              <a:lumOff val="60000"/>
            </a:schemeClr>
          </a:soli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42" name="Rectangle 41">
            <a:extLst>
              <a:ext uri="{FF2B5EF4-FFF2-40B4-BE49-F238E27FC236}">
                <a16:creationId xmlns:a16="http://schemas.microsoft.com/office/drawing/2014/main" id="{1BFAB08F-050D-F760-2178-00E30879799F}"/>
              </a:ext>
            </a:extLst>
          </p:cNvPr>
          <p:cNvSpPr/>
          <p:nvPr/>
        </p:nvSpPr>
        <p:spPr>
          <a:xfrm>
            <a:off x="5231904" y="3320988"/>
            <a:ext cx="1080120" cy="486054"/>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43" name="Rectangle 42">
            <a:extLst>
              <a:ext uri="{FF2B5EF4-FFF2-40B4-BE49-F238E27FC236}">
                <a16:creationId xmlns:a16="http://schemas.microsoft.com/office/drawing/2014/main" id="{49AFF530-B1B5-0AA5-E3F5-364484853648}"/>
              </a:ext>
            </a:extLst>
          </p:cNvPr>
          <p:cNvSpPr/>
          <p:nvPr/>
        </p:nvSpPr>
        <p:spPr>
          <a:xfrm>
            <a:off x="5231904" y="1916832"/>
            <a:ext cx="1080120" cy="486054"/>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44" name="Rectangle 43">
            <a:extLst>
              <a:ext uri="{FF2B5EF4-FFF2-40B4-BE49-F238E27FC236}">
                <a16:creationId xmlns:a16="http://schemas.microsoft.com/office/drawing/2014/main" id="{FC6D2E56-9EEC-8E4A-6B12-7139D4EF8770}"/>
              </a:ext>
            </a:extLst>
          </p:cNvPr>
          <p:cNvSpPr/>
          <p:nvPr/>
        </p:nvSpPr>
        <p:spPr>
          <a:xfrm>
            <a:off x="5231904" y="2618910"/>
            <a:ext cx="1080120" cy="486054"/>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45" name="Rectangle 44">
            <a:extLst>
              <a:ext uri="{FF2B5EF4-FFF2-40B4-BE49-F238E27FC236}">
                <a16:creationId xmlns:a16="http://schemas.microsoft.com/office/drawing/2014/main" id="{6F3351C0-7A78-E316-370F-FB6DBB5A3371}"/>
              </a:ext>
            </a:extLst>
          </p:cNvPr>
          <p:cNvSpPr/>
          <p:nvPr/>
        </p:nvSpPr>
        <p:spPr>
          <a:xfrm>
            <a:off x="5231904" y="4077072"/>
            <a:ext cx="1080120" cy="486054"/>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46" name="Rectangle 45">
            <a:extLst>
              <a:ext uri="{FF2B5EF4-FFF2-40B4-BE49-F238E27FC236}">
                <a16:creationId xmlns:a16="http://schemas.microsoft.com/office/drawing/2014/main" id="{EEAA504D-FD27-A852-F0F5-22419B49711E}"/>
              </a:ext>
            </a:extLst>
          </p:cNvPr>
          <p:cNvSpPr/>
          <p:nvPr/>
        </p:nvSpPr>
        <p:spPr>
          <a:xfrm>
            <a:off x="5231904" y="4779150"/>
            <a:ext cx="1080120" cy="486054"/>
          </a:xfrm>
          <a:prstGeom prst="rect">
            <a:avLst/>
          </a:prstGeom>
          <a:gradFill>
            <a:gsLst>
              <a:gs pos="0">
                <a:srgbClr val="1966CD"/>
              </a:gs>
              <a:gs pos="50000">
                <a:schemeClr val="tx2">
                  <a:lumMod val="40000"/>
                  <a:lumOff val="60000"/>
                </a:schemeClr>
              </a:gs>
            </a:gsLst>
            <a:lin ang="5400000" scaled="0"/>
          </a:gradFill>
          <a:ln>
            <a:noFill/>
          </a:ln>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35867" name="Right Arrow 24">
            <a:extLst>
              <a:ext uri="{FF2B5EF4-FFF2-40B4-BE49-F238E27FC236}">
                <a16:creationId xmlns:a16="http://schemas.microsoft.com/office/drawing/2014/main" id="{18BEC021-5025-17FC-5F8F-90EA2FEE495B}"/>
              </a:ext>
            </a:extLst>
          </p:cNvPr>
          <p:cNvSpPr>
            <a:spLocks noChangeArrowheads="1"/>
          </p:cNvSpPr>
          <p:nvPr/>
        </p:nvSpPr>
        <p:spPr bwMode="auto">
          <a:xfrm>
            <a:off x="4421189" y="2132014"/>
            <a:ext cx="809625" cy="161925"/>
          </a:xfrm>
          <a:prstGeom prst="rightArrow">
            <a:avLst>
              <a:gd name="adj1" fmla="val 50000"/>
              <a:gd name="adj2" fmla="val 50162"/>
            </a:avLst>
          </a:prstGeom>
          <a:solidFill>
            <a:srgbClr val="732888"/>
          </a:solidFill>
          <a:ln w="12700">
            <a:solidFill>
              <a:srgbClr val="732888"/>
            </a:solidFill>
            <a:round/>
            <a:headEnd type="none" w="sm" len="sm"/>
            <a:tailEnd type="none" w="sm" len="sm"/>
          </a:ln>
        </p:spPr>
        <p:txBody>
          <a:bodyPr rot="10800000" vert="eaVert"/>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defRPr/>
            </a:pPr>
            <a:endParaRPr lang="en-US" altLang="en-US" sz="1350">
              <a:ea typeface="MS PGothic" panose="020B0600070205080204" pitchFamily="34" charset="-128"/>
            </a:endParaRPr>
          </a:p>
        </p:txBody>
      </p:sp>
      <p:sp>
        <p:nvSpPr>
          <p:cNvPr id="49" name="Oval 48">
            <a:extLst>
              <a:ext uri="{FF2B5EF4-FFF2-40B4-BE49-F238E27FC236}">
                <a16:creationId xmlns:a16="http://schemas.microsoft.com/office/drawing/2014/main" id="{D196EAAA-9CDA-4F5E-78EF-132C78666EF8}"/>
              </a:ext>
            </a:extLst>
          </p:cNvPr>
          <p:cNvSpPr/>
          <p:nvPr/>
        </p:nvSpPr>
        <p:spPr>
          <a:xfrm>
            <a:off x="8256588" y="1754188"/>
            <a:ext cx="971550" cy="971550"/>
          </a:xfrm>
          <a:prstGeom prst="ellipse">
            <a:avLst/>
          </a:prstGeom>
          <a:solidFill>
            <a:schemeClr val="accent4">
              <a:lumMod val="75000"/>
            </a:schemeClr>
          </a:solidFill>
          <a:ln>
            <a:solidFill>
              <a:srgbClr val="DDB1E9"/>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61469" name="Rectangle 32">
            <a:extLst>
              <a:ext uri="{FF2B5EF4-FFF2-40B4-BE49-F238E27FC236}">
                <a16:creationId xmlns:a16="http://schemas.microsoft.com/office/drawing/2014/main" id="{8C3FBAD4-BE23-B33D-0465-106ED33FEDDF}"/>
              </a:ext>
            </a:extLst>
          </p:cNvPr>
          <p:cNvSpPr>
            <a:spLocks noChangeArrowheads="1"/>
          </p:cNvSpPr>
          <p:nvPr/>
        </p:nvSpPr>
        <p:spPr bwMode="auto">
          <a:xfrm>
            <a:off x="5292726" y="1928814"/>
            <a:ext cx="911225" cy="439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69056" tIns="34529" rIns="69056" bIns="34529">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200">
                <a:solidFill>
                  <a:srgbClr val="002368"/>
                </a:solidFill>
                <a:ea typeface="MS PGothic" panose="020B0600070205080204" pitchFamily="34" charset="-128"/>
              </a:rPr>
              <a:t>Marketing Mix 1</a:t>
            </a:r>
          </a:p>
        </p:txBody>
      </p:sp>
      <p:sp>
        <p:nvSpPr>
          <p:cNvPr id="61470" name="Rectangle 36">
            <a:extLst>
              <a:ext uri="{FF2B5EF4-FFF2-40B4-BE49-F238E27FC236}">
                <a16:creationId xmlns:a16="http://schemas.microsoft.com/office/drawing/2014/main" id="{88FCFFA6-C608-39B1-1532-00359E6DA13E}"/>
              </a:ext>
            </a:extLst>
          </p:cNvPr>
          <p:cNvSpPr>
            <a:spLocks noChangeArrowheads="1"/>
          </p:cNvSpPr>
          <p:nvPr/>
        </p:nvSpPr>
        <p:spPr bwMode="auto">
          <a:xfrm>
            <a:off x="5313363" y="2614614"/>
            <a:ext cx="812800" cy="439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69056" tIns="34529" rIns="69056" bIns="34529">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200">
                <a:solidFill>
                  <a:srgbClr val="002368"/>
                </a:solidFill>
                <a:ea typeface="MS PGothic" panose="020B0600070205080204" pitchFamily="34" charset="-128"/>
              </a:rPr>
              <a:t>Marketing</a:t>
            </a:r>
          </a:p>
          <a:p>
            <a:pPr algn="ctr" eaLnBrk="1" hangingPunct="1">
              <a:spcBef>
                <a:spcPct val="0"/>
              </a:spcBef>
              <a:buFontTx/>
              <a:buNone/>
            </a:pPr>
            <a:r>
              <a:rPr lang="en-GB" altLang="en-US" sz="1200">
                <a:solidFill>
                  <a:srgbClr val="002368"/>
                </a:solidFill>
                <a:ea typeface="MS PGothic" panose="020B0600070205080204" pitchFamily="34" charset="-128"/>
              </a:rPr>
              <a:t> Mix 2</a:t>
            </a:r>
          </a:p>
        </p:txBody>
      </p:sp>
      <p:sp>
        <p:nvSpPr>
          <p:cNvPr id="61471" name="Rectangle 39">
            <a:extLst>
              <a:ext uri="{FF2B5EF4-FFF2-40B4-BE49-F238E27FC236}">
                <a16:creationId xmlns:a16="http://schemas.microsoft.com/office/drawing/2014/main" id="{C00756C7-7646-4AE8-4A0C-590BA9329491}"/>
              </a:ext>
            </a:extLst>
          </p:cNvPr>
          <p:cNvSpPr>
            <a:spLocks noChangeArrowheads="1"/>
          </p:cNvSpPr>
          <p:nvPr/>
        </p:nvSpPr>
        <p:spPr bwMode="auto">
          <a:xfrm>
            <a:off x="5308601" y="4779963"/>
            <a:ext cx="900113" cy="43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69056" tIns="34529" rIns="69056" bIns="34529">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200">
                <a:solidFill>
                  <a:srgbClr val="002368"/>
                </a:solidFill>
                <a:ea typeface="MS PGothic" panose="020B0600070205080204" pitchFamily="34" charset="-128"/>
              </a:rPr>
              <a:t> Marketing </a:t>
            </a:r>
          </a:p>
          <a:p>
            <a:pPr algn="ctr" eaLnBrk="1" hangingPunct="1">
              <a:spcBef>
                <a:spcPct val="0"/>
              </a:spcBef>
              <a:buFontTx/>
              <a:buNone/>
            </a:pPr>
            <a:r>
              <a:rPr lang="en-GB" altLang="en-US" sz="1200">
                <a:solidFill>
                  <a:srgbClr val="002368"/>
                </a:solidFill>
                <a:ea typeface="MS PGothic" panose="020B0600070205080204" pitchFamily="34" charset="-128"/>
              </a:rPr>
              <a:t>Mix 5</a:t>
            </a:r>
          </a:p>
        </p:txBody>
      </p:sp>
      <p:sp>
        <p:nvSpPr>
          <p:cNvPr id="61472" name="Rectangle 37">
            <a:extLst>
              <a:ext uri="{FF2B5EF4-FFF2-40B4-BE49-F238E27FC236}">
                <a16:creationId xmlns:a16="http://schemas.microsoft.com/office/drawing/2014/main" id="{6B9C2E75-BC6B-C8FC-C326-33079B248F79}"/>
              </a:ext>
            </a:extLst>
          </p:cNvPr>
          <p:cNvSpPr>
            <a:spLocks noChangeArrowheads="1"/>
          </p:cNvSpPr>
          <p:nvPr/>
        </p:nvSpPr>
        <p:spPr bwMode="auto">
          <a:xfrm>
            <a:off x="5308601" y="3322638"/>
            <a:ext cx="855663" cy="43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69056" tIns="34529" rIns="69056" bIns="34529">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200">
                <a:solidFill>
                  <a:srgbClr val="002368"/>
                </a:solidFill>
                <a:ea typeface="MS PGothic" panose="020B0600070205080204" pitchFamily="34" charset="-128"/>
              </a:rPr>
              <a:t>Marketing </a:t>
            </a:r>
          </a:p>
          <a:p>
            <a:pPr algn="ctr" eaLnBrk="1" hangingPunct="1">
              <a:spcBef>
                <a:spcPct val="0"/>
              </a:spcBef>
              <a:buFontTx/>
              <a:buNone/>
            </a:pPr>
            <a:r>
              <a:rPr lang="en-GB" altLang="en-US" sz="1200">
                <a:solidFill>
                  <a:srgbClr val="002368"/>
                </a:solidFill>
                <a:ea typeface="MS PGothic" panose="020B0600070205080204" pitchFamily="34" charset="-128"/>
              </a:rPr>
              <a:t>Mix 3</a:t>
            </a:r>
          </a:p>
        </p:txBody>
      </p:sp>
      <p:sp>
        <p:nvSpPr>
          <p:cNvPr id="61473" name="Rectangle 38">
            <a:extLst>
              <a:ext uri="{FF2B5EF4-FFF2-40B4-BE49-F238E27FC236}">
                <a16:creationId xmlns:a16="http://schemas.microsoft.com/office/drawing/2014/main" id="{3F7FF97A-EEB2-6E6C-42D2-02D03B308CDA}"/>
              </a:ext>
            </a:extLst>
          </p:cNvPr>
          <p:cNvSpPr>
            <a:spLocks noChangeArrowheads="1"/>
          </p:cNvSpPr>
          <p:nvPr/>
        </p:nvSpPr>
        <p:spPr bwMode="auto">
          <a:xfrm>
            <a:off x="5319713" y="4071939"/>
            <a:ext cx="812800" cy="439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69056" tIns="34529" rIns="69056" bIns="34529">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200">
                <a:solidFill>
                  <a:srgbClr val="002368"/>
                </a:solidFill>
                <a:ea typeface="MS PGothic" panose="020B0600070205080204" pitchFamily="34" charset="-128"/>
              </a:rPr>
              <a:t>Marketing</a:t>
            </a:r>
          </a:p>
          <a:p>
            <a:pPr algn="ctr" eaLnBrk="1" hangingPunct="1">
              <a:spcBef>
                <a:spcPct val="0"/>
              </a:spcBef>
              <a:buFontTx/>
              <a:buNone/>
            </a:pPr>
            <a:r>
              <a:rPr lang="en-GB" altLang="en-US" sz="1200">
                <a:solidFill>
                  <a:srgbClr val="002368"/>
                </a:solidFill>
                <a:ea typeface="MS PGothic" panose="020B0600070205080204" pitchFamily="34" charset="-128"/>
              </a:rPr>
              <a:t> Mix 4</a:t>
            </a:r>
          </a:p>
        </p:txBody>
      </p:sp>
      <p:sp>
        <p:nvSpPr>
          <p:cNvPr id="61474" name="Rectangle 31">
            <a:extLst>
              <a:ext uri="{FF2B5EF4-FFF2-40B4-BE49-F238E27FC236}">
                <a16:creationId xmlns:a16="http://schemas.microsoft.com/office/drawing/2014/main" id="{0D40CF3C-B1FA-CE47-25C7-1AD3BD64E5CF}"/>
              </a:ext>
            </a:extLst>
          </p:cNvPr>
          <p:cNvSpPr>
            <a:spLocks noChangeArrowheads="1"/>
          </p:cNvSpPr>
          <p:nvPr/>
        </p:nvSpPr>
        <p:spPr bwMode="auto">
          <a:xfrm>
            <a:off x="3051313" y="3213101"/>
            <a:ext cx="1320662" cy="71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9056" tIns="34529" rIns="69056" bIns="34529">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2100" dirty="0">
                <a:ea typeface="MS PGothic" panose="020B0600070205080204" pitchFamily="34" charset="-128"/>
              </a:rPr>
              <a:t>Boohoo</a:t>
            </a:r>
          </a:p>
          <a:p>
            <a:pPr algn="ctr" eaLnBrk="1" hangingPunct="1">
              <a:spcBef>
                <a:spcPct val="0"/>
              </a:spcBef>
              <a:buFontTx/>
              <a:buNone/>
            </a:pPr>
            <a:r>
              <a:rPr lang="en-GB" altLang="en-US" sz="2100" dirty="0">
                <a:ea typeface="MS PGothic" panose="020B0600070205080204" pitchFamily="34" charset="-128"/>
              </a:rPr>
              <a:t>Group</a:t>
            </a:r>
          </a:p>
        </p:txBody>
      </p:sp>
      <p:sp>
        <p:nvSpPr>
          <p:cNvPr id="35875" name="Rectangle 22">
            <a:extLst>
              <a:ext uri="{FF2B5EF4-FFF2-40B4-BE49-F238E27FC236}">
                <a16:creationId xmlns:a16="http://schemas.microsoft.com/office/drawing/2014/main" id="{645A942D-2EB4-F57C-56E2-FC0FD079C9FB}"/>
              </a:ext>
            </a:extLst>
          </p:cNvPr>
          <p:cNvSpPr>
            <a:spLocks noChangeArrowheads="1"/>
          </p:cNvSpPr>
          <p:nvPr/>
        </p:nvSpPr>
        <p:spPr bwMode="auto">
          <a:xfrm>
            <a:off x="8307389" y="1928814"/>
            <a:ext cx="904875" cy="908424"/>
          </a:xfrm>
          <a:prstGeom prst="rect">
            <a:avLst/>
          </a:prstGeom>
          <a:noFill/>
          <a:ln>
            <a:noFill/>
          </a:ln>
        </p:spPr>
        <p:txBody>
          <a:bodyPr wrap="square" lIns="69056" tIns="34529" rIns="69056" bIns="34529">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defRPr/>
            </a:pPr>
            <a:r>
              <a:rPr lang="en-GB" altLang="en-US" sz="1100" dirty="0">
                <a:solidFill>
                  <a:srgbClr val="F8F8F8"/>
                </a:solidFill>
                <a:ea typeface="MS PGothic" panose="020B0600070205080204" pitchFamily="34" charset="-128"/>
              </a:rPr>
              <a:t>Pretty Little Thing </a:t>
            </a:r>
          </a:p>
          <a:p>
            <a:pPr algn="ctr" eaLnBrk="1" hangingPunct="1">
              <a:spcBef>
                <a:spcPct val="0"/>
              </a:spcBef>
              <a:buFontTx/>
              <a:buNone/>
              <a:defRPr/>
            </a:pPr>
            <a:r>
              <a:rPr lang="en-GB" altLang="en-US" sz="1100" dirty="0">
                <a:solidFill>
                  <a:srgbClr val="F8F8F8"/>
                </a:solidFill>
                <a:ea typeface="MS PGothic" panose="020B0600070205080204" pitchFamily="34" charset="-128"/>
              </a:rPr>
              <a:t>16- 25 yr women </a:t>
            </a:r>
          </a:p>
          <a:p>
            <a:pPr algn="ctr" eaLnBrk="1" hangingPunct="1">
              <a:spcBef>
                <a:spcPct val="0"/>
              </a:spcBef>
              <a:buFontTx/>
              <a:buNone/>
              <a:defRPr/>
            </a:pPr>
            <a:endParaRPr lang="en-GB" altLang="en-US" sz="1050" dirty="0">
              <a:solidFill>
                <a:srgbClr val="F8F8F8"/>
              </a:solidFill>
              <a:ea typeface="MS PGothic" panose="020B0600070205080204" pitchFamily="34" charset="-128"/>
            </a:endParaRPr>
          </a:p>
        </p:txBody>
      </p:sp>
      <p:sp>
        <p:nvSpPr>
          <p:cNvPr id="50" name="Oval 49">
            <a:extLst>
              <a:ext uri="{FF2B5EF4-FFF2-40B4-BE49-F238E27FC236}">
                <a16:creationId xmlns:a16="http://schemas.microsoft.com/office/drawing/2014/main" id="{DCA6FCCE-B53D-73B7-1FBA-9A66C4A77933}"/>
              </a:ext>
            </a:extLst>
          </p:cNvPr>
          <p:cNvSpPr/>
          <p:nvPr/>
        </p:nvSpPr>
        <p:spPr>
          <a:xfrm>
            <a:off x="7175500" y="2401889"/>
            <a:ext cx="973138" cy="973137"/>
          </a:xfrm>
          <a:prstGeom prst="ellipse">
            <a:avLst/>
          </a:prstGeom>
          <a:solidFill>
            <a:schemeClr val="accent4">
              <a:lumMod val="60000"/>
              <a:lumOff val="40000"/>
            </a:schemeClr>
          </a:solidFill>
          <a:ln>
            <a:solidFill>
              <a:srgbClr val="DDB1E9"/>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61477" name="Rectangle 27">
            <a:extLst>
              <a:ext uri="{FF2B5EF4-FFF2-40B4-BE49-F238E27FC236}">
                <a16:creationId xmlns:a16="http://schemas.microsoft.com/office/drawing/2014/main" id="{60079AB4-2CEE-B29D-6A19-F30C46A47857}"/>
              </a:ext>
            </a:extLst>
          </p:cNvPr>
          <p:cNvSpPr>
            <a:spLocks noChangeArrowheads="1"/>
          </p:cNvSpPr>
          <p:nvPr/>
        </p:nvSpPr>
        <p:spPr bwMode="auto">
          <a:xfrm>
            <a:off x="7232650" y="2514600"/>
            <a:ext cx="863600" cy="6237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9056" tIns="34529" rIns="69056" bIns="34529">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200" dirty="0">
                <a:ea typeface="MS PGothic" panose="020B0600070205080204" pitchFamily="34" charset="-128"/>
              </a:rPr>
              <a:t>Nasty Gal</a:t>
            </a:r>
          </a:p>
          <a:p>
            <a:pPr algn="ctr" eaLnBrk="1" hangingPunct="1">
              <a:spcBef>
                <a:spcPct val="0"/>
              </a:spcBef>
              <a:buFontTx/>
              <a:buNone/>
            </a:pPr>
            <a:r>
              <a:rPr lang="en-GB" altLang="en-US" sz="1200" dirty="0">
                <a:ea typeface="MS PGothic" panose="020B0600070205080204" pitchFamily="34" charset="-128"/>
              </a:rPr>
              <a:t>18-35 age women</a:t>
            </a:r>
          </a:p>
        </p:txBody>
      </p:sp>
      <p:sp>
        <p:nvSpPr>
          <p:cNvPr id="51" name="Oval 50">
            <a:extLst>
              <a:ext uri="{FF2B5EF4-FFF2-40B4-BE49-F238E27FC236}">
                <a16:creationId xmlns:a16="http://schemas.microsoft.com/office/drawing/2014/main" id="{FE3BDAE5-DB91-12E6-34D3-EAD991C68DFB}"/>
              </a:ext>
            </a:extLst>
          </p:cNvPr>
          <p:cNvSpPr/>
          <p:nvPr/>
        </p:nvSpPr>
        <p:spPr>
          <a:xfrm>
            <a:off x="8364539" y="3049589"/>
            <a:ext cx="973137" cy="973137"/>
          </a:xfrm>
          <a:prstGeom prst="ellipse">
            <a:avLst/>
          </a:prstGeom>
          <a:solidFill>
            <a:schemeClr val="accent4">
              <a:lumMod val="40000"/>
              <a:lumOff val="60000"/>
            </a:schemeClr>
          </a:solidFill>
          <a:ln>
            <a:solidFill>
              <a:srgbClr val="DDB1E9"/>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61479" name="Rectangle 28">
            <a:extLst>
              <a:ext uri="{FF2B5EF4-FFF2-40B4-BE49-F238E27FC236}">
                <a16:creationId xmlns:a16="http://schemas.microsoft.com/office/drawing/2014/main" id="{A2AC2856-EB00-FA11-D9E4-BC593DAADBEC}"/>
              </a:ext>
            </a:extLst>
          </p:cNvPr>
          <p:cNvSpPr>
            <a:spLocks noChangeArrowheads="1"/>
          </p:cNvSpPr>
          <p:nvPr/>
        </p:nvSpPr>
        <p:spPr bwMode="auto">
          <a:xfrm>
            <a:off x="8408989" y="3213101"/>
            <a:ext cx="966785" cy="8083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9056" tIns="34529" rIns="69056" bIns="34529">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200" dirty="0">
                <a:ea typeface="MS PGothic" panose="020B0600070205080204" pitchFamily="34" charset="-128"/>
              </a:rPr>
              <a:t>Karen Millen</a:t>
            </a:r>
          </a:p>
          <a:p>
            <a:pPr algn="ctr" eaLnBrk="1" hangingPunct="1">
              <a:spcBef>
                <a:spcPct val="0"/>
              </a:spcBef>
              <a:buFontTx/>
              <a:buNone/>
            </a:pPr>
            <a:r>
              <a:rPr lang="en-GB" altLang="en-US" sz="1200" dirty="0">
                <a:ea typeface="MS PGothic" panose="020B0600070205080204" pitchFamily="34" charset="-128"/>
              </a:rPr>
              <a:t>25–45 women</a:t>
            </a:r>
          </a:p>
        </p:txBody>
      </p:sp>
      <p:sp>
        <p:nvSpPr>
          <p:cNvPr id="52" name="Oval 51">
            <a:extLst>
              <a:ext uri="{FF2B5EF4-FFF2-40B4-BE49-F238E27FC236}">
                <a16:creationId xmlns:a16="http://schemas.microsoft.com/office/drawing/2014/main" id="{326EB6C8-66D3-B93D-10AA-6B21348BB01D}"/>
              </a:ext>
            </a:extLst>
          </p:cNvPr>
          <p:cNvSpPr/>
          <p:nvPr/>
        </p:nvSpPr>
        <p:spPr>
          <a:xfrm>
            <a:off x="7175500" y="3808413"/>
            <a:ext cx="973138" cy="971550"/>
          </a:xfrm>
          <a:prstGeom prst="ellipse">
            <a:avLst/>
          </a:prstGeom>
          <a:solidFill>
            <a:schemeClr val="accent4">
              <a:lumMod val="20000"/>
              <a:lumOff val="80000"/>
            </a:schemeClr>
          </a:solidFill>
          <a:ln>
            <a:solidFill>
              <a:srgbClr val="DDB1E9"/>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34857" name="Rectangle 29">
            <a:extLst>
              <a:ext uri="{FF2B5EF4-FFF2-40B4-BE49-F238E27FC236}">
                <a16:creationId xmlns:a16="http://schemas.microsoft.com/office/drawing/2014/main" id="{2313A9F1-7AA0-EC68-50F6-7B5C281493DB}"/>
              </a:ext>
            </a:extLst>
          </p:cNvPr>
          <p:cNvSpPr>
            <a:spLocks noChangeArrowheads="1"/>
          </p:cNvSpPr>
          <p:nvPr/>
        </p:nvSpPr>
        <p:spPr bwMode="auto">
          <a:xfrm>
            <a:off x="7278810" y="3994151"/>
            <a:ext cx="788865" cy="716063"/>
          </a:xfrm>
          <a:prstGeom prst="rect">
            <a:avLst/>
          </a:prstGeom>
          <a:noFill/>
          <a:ln>
            <a:noFill/>
          </a:ln>
        </p:spPr>
        <p:txBody>
          <a:bodyPr wrap="square" lIns="69056" tIns="34529" rIns="69056" bIns="34529">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defRPr/>
            </a:pPr>
            <a:r>
              <a:rPr lang="en-GB" altLang="en-US" sz="1050" dirty="0">
                <a:ea typeface="MS PGothic" pitchFamily="34" charset="-128"/>
              </a:rPr>
              <a:t>Burton</a:t>
            </a:r>
          </a:p>
          <a:p>
            <a:pPr algn="ctr" eaLnBrk="1" hangingPunct="1">
              <a:spcBef>
                <a:spcPct val="0"/>
              </a:spcBef>
              <a:buFontTx/>
              <a:buNone/>
              <a:defRPr/>
            </a:pPr>
            <a:r>
              <a:rPr lang="en-GB" altLang="en-US" sz="1050" dirty="0">
                <a:ea typeface="MS PGothic" pitchFamily="34" charset="-128"/>
              </a:rPr>
              <a:t>25-35 yr old Men</a:t>
            </a:r>
          </a:p>
          <a:p>
            <a:pPr algn="ctr" eaLnBrk="1" hangingPunct="1">
              <a:spcBef>
                <a:spcPct val="0"/>
              </a:spcBef>
              <a:buFontTx/>
              <a:buNone/>
              <a:defRPr/>
            </a:pPr>
            <a:endParaRPr lang="en-GB" altLang="en-US" sz="1050" dirty="0">
              <a:solidFill>
                <a:srgbClr val="F8F8F8"/>
              </a:solidFill>
              <a:ea typeface="MS PGothic" pitchFamily="34" charset="-128"/>
            </a:endParaRPr>
          </a:p>
        </p:txBody>
      </p:sp>
      <p:sp>
        <p:nvSpPr>
          <p:cNvPr id="53" name="Oval 52">
            <a:extLst>
              <a:ext uri="{FF2B5EF4-FFF2-40B4-BE49-F238E27FC236}">
                <a16:creationId xmlns:a16="http://schemas.microsoft.com/office/drawing/2014/main" id="{4167E874-50EC-B16D-CD99-E9D70D514CA8}"/>
              </a:ext>
            </a:extLst>
          </p:cNvPr>
          <p:cNvSpPr/>
          <p:nvPr/>
        </p:nvSpPr>
        <p:spPr>
          <a:xfrm>
            <a:off x="8364539" y="4456113"/>
            <a:ext cx="973137" cy="971550"/>
          </a:xfrm>
          <a:prstGeom prst="ellipse">
            <a:avLst/>
          </a:prstGeom>
          <a:solidFill>
            <a:schemeClr val="accent3"/>
          </a:solidFill>
          <a:ln>
            <a:solidFill>
              <a:srgbClr val="DDB1E9"/>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61483" name="Rectangle 30">
            <a:extLst>
              <a:ext uri="{FF2B5EF4-FFF2-40B4-BE49-F238E27FC236}">
                <a16:creationId xmlns:a16="http://schemas.microsoft.com/office/drawing/2014/main" id="{5111DDD0-97A4-7F5B-3A6F-1DE4A5235A83}"/>
              </a:ext>
            </a:extLst>
          </p:cNvPr>
          <p:cNvSpPr>
            <a:spLocks noChangeArrowheads="1"/>
          </p:cNvSpPr>
          <p:nvPr/>
        </p:nvSpPr>
        <p:spPr bwMode="auto">
          <a:xfrm>
            <a:off x="8517636" y="4563126"/>
            <a:ext cx="673989" cy="6237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9056" tIns="34529" rIns="69056" bIns="34529">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200" dirty="0">
                <a:ea typeface="MS PGothic" panose="020B0600070205080204" pitchFamily="34" charset="-128"/>
              </a:rPr>
              <a:t>Wallis</a:t>
            </a:r>
          </a:p>
          <a:p>
            <a:pPr algn="ctr" eaLnBrk="1" hangingPunct="1">
              <a:spcBef>
                <a:spcPct val="0"/>
              </a:spcBef>
              <a:buFontTx/>
              <a:buNone/>
            </a:pPr>
            <a:r>
              <a:rPr lang="en-GB" altLang="en-US" sz="1200" dirty="0">
                <a:ea typeface="MS PGothic" panose="020B0600070205080204" pitchFamily="34" charset="-128"/>
              </a:rPr>
              <a:t>30 plus </a:t>
            </a:r>
          </a:p>
          <a:p>
            <a:pPr algn="ctr" eaLnBrk="1" hangingPunct="1">
              <a:spcBef>
                <a:spcPct val="0"/>
              </a:spcBef>
              <a:buFontTx/>
              <a:buNone/>
            </a:pPr>
            <a:r>
              <a:rPr lang="en-GB" altLang="en-US" sz="1200" dirty="0">
                <a:ea typeface="MS PGothic" panose="020B0600070205080204" pitchFamily="34" charset="-128"/>
              </a:rPr>
              <a:t>women</a:t>
            </a:r>
          </a:p>
        </p:txBody>
      </p:sp>
      <p:sp>
        <p:nvSpPr>
          <p:cNvPr id="35884" name="Right Arrow 24">
            <a:extLst>
              <a:ext uri="{FF2B5EF4-FFF2-40B4-BE49-F238E27FC236}">
                <a16:creationId xmlns:a16="http://schemas.microsoft.com/office/drawing/2014/main" id="{93B344B0-D495-80C7-F305-FA58A4942657}"/>
              </a:ext>
            </a:extLst>
          </p:cNvPr>
          <p:cNvSpPr>
            <a:spLocks noChangeArrowheads="1"/>
          </p:cNvSpPr>
          <p:nvPr/>
        </p:nvSpPr>
        <p:spPr bwMode="auto">
          <a:xfrm>
            <a:off x="4421189" y="2725739"/>
            <a:ext cx="809625" cy="161925"/>
          </a:xfrm>
          <a:prstGeom prst="rightArrow">
            <a:avLst>
              <a:gd name="adj1" fmla="val 50000"/>
              <a:gd name="adj2" fmla="val 50162"/>
            </a:avLst>
          </a:prstGeom>
          <a:solidFill>
            <a:srgbClr val="732888"/>
          </a:solidFill>
          <a:ln w="12700">
            <a:solidFill>
              <a:srgbClr val="732888"/>
            </a:solidFill>
            <a:round/>
            <a:headEnd type="none" w="sm" len="sm"/>
            <a:tailEnd type="none" w="sm" len="sm"/>
          </a:ln>
        </p:spPr>
        <p:txBody>
          <a:bodyPr rot="10800000" vert="eaVert"/>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defRPr/>
            </a:pPr>
            <a:endParaRPr lang="en-US" altLang="en-US" sz="1350">
              <a:ea typeface="MS PGothic" panose="020B0600070205080204" pitchFamily="34" charset="-128"/>
            </a:endParaRPr>
          </a:p>
        </p:txBody>
      </p:sp>
      <p:sp>
        <p:nvSpPr>
          <p:cNvPr id="35885" name="Right Arrow 24">
            <a:extLst>
              <a:ext uri="{FF2B5EF4-FFF2-40B4-BE49-F238E27FC236}">
                <a16:creationId xmlns:a16="http://schemas.microsoft.com/office/drawing/2014/main" id="{449FBFEF-ABFF-17E3-300D-175C5523933C}"/>
              </a:ext>
            </a:extLst>
          </p:cNvPr>
          <p:cNvSpPr>
            <a:spLocks noChangeArrowheads="1"/>
          </p:cNvSpPr>
          <p:nvPr/>
        </p:nvSpPr>
        <p:spPr bwMode="auto">
          <a:xfrm>
            <a:off x="4421189" y="3429001"/>
            <a:ext cx="809625" cy="161925"/>
          </a:xfrm>
          <a:prstGeom prst="rightArrow">
            <a:avLst>
              <a:gd name="adj1" fmla="val 50000"/>
              <a:gd name="adj2" fmla="val 50162"/>
            </a:avLst>
          </a:prstGeom>
          <a:solidFill>
            <a:srgbClr val="732888"/>
          </a:solidFill>
          <a:ln w="12700">
            <a:solidFill>
              <a:srgbClr val="732888"/>
            </a:solidFill>
            <a:round/>
            <a:headEnd type="none" w="sm" len="sm"/>
            <a:tailEnd type="none" w="sm" len="sm"/>
          </a:ln>
        </p:spPr>
        <p:txBody>
          <a:bodyPr rot="10800000" vert="eaVert"/>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defRPr/>
            </a:pPr>
            <a:endParaRPr lang="en-US" altLang="en-US" sz="1350">
              <a:ea typeface="MS PGothic" panose="020B0600070205080204" pitchFamily="34" charset="-128"/>
            </a:endParaRPr>
          </a:p>
        </p:txBody>
      </p:sp>
      <p:sp>
        <p:nvSpPr>
          <p:cNvPr id="35886" name="Right Arrow 24">
            <a:extLst>
              <a:ext uri="{FF2B5EF4-FFF2-40B4-BE49-F238E27FC236}">
                <a16:creationId xmlns:a16="http://schemas.microsoft.com/office/drawing/2014/main" id="{B91107F0-918B-903B-7F78-12A1861D9157}"/>
              </a:ext>
            </a:extLst>
          </p:cNvPr>
          <p:cNvSpPr>
            <a:spLocks noChangeArrowheads="1"/>
          </p:cNvSpPr>
          <p:nvPr/>
        </p:nvSpPr>
        <p:spPr bwMode="auto">
          <a:xfrm>
            <a:off x="4421189" y="4184651"/>
            <a:ext cx="809625" cy="161925"/>
          </a:xfrm>
          <a:prstGeom prst="rightArrow">
            <a:avLst>
              <a:gd name="adj1" fmla="val 50000"/>
              <a:gd name="adj2" fmla="val 50162"/>
            </a:avLst>
          </a:prstGeom>
          <a:solidFill>
            <a:srgbClr val="732888"/>
          </a:solidFill>
          <a:ln w="12700">
            <a:solidFill>
              <a:srgbClr val="732888"/>
            </a:solidFill>
            <a:round/>
            <a:headEnd type="none" w="sm" len="sm"/>
            <a:tailEnd type="none" w="sm" len="sm"/>
          </a:ln>
        </p:spPr>
        <p:txBody>
          <a:bodyPr rot="10800000" vert="eaVert"/>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defRPr/>
            </a:pPr>
            <a:endParaRPr lang="en-US" altLang="en-US" sz="1350">
              <a:ea typeface="MS PGothic" panose="020B0600070205080204" pitchFamily="34" charset="-128"/>
            </a:endParaRPr>
          </a:p>
        </p:txBody>
      </p:sp>
      <p:sp>
        <p:nvSpPr>
          <p:cNvPr id="35887" name="Right Arrow 24">
            <a:extLst>
              <a:ext uri="{FF2B5EF4-FFF2-40B4-BE49-F238E27FC236}">
                <a16:creationId xmlns:a16="http://schemas.microsoft.com/office/drawing/2014/main" id="{3CE0BA76-9485-86CF-C2A3-D6181BB8E4FB}"/>
              </a:ext>
            </a:extLst>
          </p:cNvPr>
          <p:cNvSpPr>
            <a:spLocks noChangeArrowheads="1"/>
          </p:cNvSpPr>
          <p:nvPr/>
        </p:nvSpPr>
        <p:spPr bwMode="auto">
          <a:xfrm>
            <a:off x="4421189" y="4832351"/>
            <a:ext cx="809625" cy="161925"/>
          </a:xfrm>
          <a:prstGeom prst="rightArrow">
            <a:avLst>
              <a:gd name="adj1" fmla="val 50000"/>
              <a:gd name="adj2" fmla="val 50162"/>
            </a:avLst>
          </a:prstGeom>
          <a:solidFill>
            <a:srgbClr val="732888"/>
          </a:solidFill>
          <a:ln w="12700">
            <a:solidFill>
              <a:srgbClr val="732888"/>
            </a:solidFill>
            <a:round/>
            <a:headEnd type="none" w="sm" len="sm"/>
            <a:tailEnd type="none" w="sm" len="sm"/>
          </a:ln>
        </p:spPr>
        <p:txBody>
          <a:bodyPr rot="10800000" vert="eaVert"/>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defRPr/>
            </a:pPr>
            <a:endParaRPr lang="en-US" altLang="en-US" sz="1350">
              <a:ea typeface="MS PGothic" panose="020B0600070205080204" pitchFamily="34" charset="-128"/>
            </a:endParaRPr>
          </a:p>
        </p:txBody>
      </p:sp>
      <p:sp>
        <p:nvSpPr>
          <p:cNvPr id="35888" name="Right Arrow 24">
            <a:extLst>
              <a:ext uri="{FF2B5EF4-FFF2-40B4-BE49-F238E27FC236}">
                <a16:creationId xmlns:a16="http://schemas.microsoft.com/office/drawing/2014/main" id="{677A29B2-3916-D91E-1AEC-75481D969CCF}"/>
              </a:ext>
            </a:extLst>
          </p:cNvPr>
          <p:cNvSpPr>
            <a:spLocks noChangeArrowheads="1"/>
          </p:cNvSpPr>
          <p:nvPr/>
        </p:nvSpPr>
        <p:spPr bwMode="auto">
          <a:xfrm>
            <a:off x="6311900" y="2025650"/>
            <a:ext cx="1944688" cy="215900"/>
          </a:xfrm>
          <a:prstGeom prst="rightArrow">
            <a:avLst>
              <a:gd name="adj1" fmla="val 50000"/>
              <a:gd name="adj2" fmla="val 50290"/>
            </a:avLst>
          </a:prstGeom>
          <a:solidFill>
            <a:srgbClr val="732888"/>
          </a:solidFill>
          <a:ln w="12700">
            <a:solidFill>
              <a:srgbClr val="732888"/>
            </a:solidFill>
            <a:round/>
            <a:headEnd type="none" w="sm" len="sm"/>
            <a:tailEnd type="none" w="sm" len="sm"/>
          </a:ln>
        </p:spPr>
        <p:txBody>
          <a:bodyPr rot="10800000" vert="eaVert"/>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defRPr/>
            </a:pPr>
            <a:endParaRPr lang="en-US" altLang="en-US" sz="1350">
              <a:ea typeface="MS PGothic" panose="020B0600070205080204" pitchFamily="34" charset="-128"/>
            </a:endParaRPr>
          </a:p>
        </p:txBody>
      </p:sp>
      <p:sp>
        <p:nvSpPr>
          <p:cNvPr id="35889" name="Right Arrow 24">
            <a:extLst>
              <a:ext uri="{FF2B5EF4-FFF2-40B4-BE49-F238E27FC236}">
                <a16:creationId xmlns:a16="http://schemas.microsoft.com/office/drawing/2014/main" id="{AE01D99D-E3A8-C833-75CD-62AA74BF2AE1}"/>
              </a:ext>
            </a:extLst>
          </p:cNvPr>
          <p:cNvSpPr>
            <a:spLocks noChangeArrowheads="1"/>
          </p:cNvSpPr>
          <p:nvPr/>
        </p:nvSpPr>
        <p:spPr bwMode="auto">
          <a:xfrm>
            <a:off x="6311900" y="3429000"/>
            <a:ext cx="2052638" cy="215900"/>
          </a:xfrm>
          <a:prstGeom prst="rightArrow">
            <a:avLst>
              <a:gd name="adj1" fmla="val 50000"/>
              <a:gd name="adj2" fmla="val 50314"/>
            </a:avLst>
          </a:prstGeom>
          <a:solidFill>
            <a:srgbClr val="732888"/>
          </a:solidFill>
          <a:ln w="12700">
            <a:solidFill>
              <a:srgbClr val="732888"/>
            </a:solidFill>
            <a:round/>
            <a:headEnd type="none" w="sm" len="sm"/>
            <a:tailEnd type="none" w="sm" len="sm"/>
          </a:ln>
        </p:spPr>
        <p:txBody>
          <a:bodyPr rot="10800000" vert="eaVert"/>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defRPr/>
            </a:pPr>
            <a:endParaRPr lang="en-US" altLang="en-US" sz="1350">
              <a:ea typeface="MS PGothic" panose="020B0600070205080204" pitchFamily="34" charset="-128"/>
            </a:endParaRPr>
          </a:p>
        </p:txBody>
      </p:sp>
      <p:sp>
        <p:nvSpPr>
          <p:cNvPr id="35890" name="Right Arrow 24">
            <a:extLst>
              <a:ext uri="{FF2B5EF4-FFF2-40B4-BE49-F238E27FC236}">
                <a16:creationId xmlns:a16="http://schemas.microsoft.com/office/drawing/2014/main" id="{821E6019-BDC1-5774-ADC0-BDBB49E87F7F}"/>
              </a:ext>
            </a:extLst>
          </p:cNvPr>
          <p:cNvSpPr>
            <a:spLocks noChangeArrowheads="1"/>
          </p:cNvSpPr>
          <p:nvPr/>
        </p:nvSpPr>
        <p:spPr bwMode="auto">
          <a:xfrm>
            <a:off x="6311900" y="4941888"/>
            <a:ext cx="2052638" cy="214312"/>
          </a:xfrm>
          <a:prstGeom prst="rightArrow">
            <a:avLst>
              <a:gd name="adj1" fmla="val 50000"/>
              <a:gd name="adj2" fmla="val 50314"/>
            </a:avLst>
          </a:prstGeom>
          <a:solidFill>
            <a:srgbClr val="732888"/>
          </a:solidFill>
          <a:ln w="12700">
            <a:solidFill>
              <a:srgbClr val="732888"/>
            </a:solidFill>
            <a:round/>
            <a:headEnd type="none" w="sm" len="sm"/>
            <a:tailEnd type="none" w="sm" len="sm"/>
          </a:ln>
        </p:spPr>
        <p:txBody>
          <a:bodyPr rot="10800000" vert="eaVert"/>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defRPr/>
            </a:pPr>
            <a:endParaRPr lang="en-US" altLang="en-US" sz="1350">
              <a:ea typeface="MS PGothic" panose="020B0600070205080204" pitchFamily="34" charset="-128"/>
            </a:endParaRPr>
          </a:p>
        </p:txBody>
      </p:sp>
      <p:sp>
        <p:nvSpPr>
          <p:cNvPr id="35891" name="Right Arrow 24">
            <a:extLst>
              <a:ext uri="{FF2B5EF4-FFF2-40B4-BE49-F238E27FC236}">
                <a16:creationId xmlns:a16="http://schemas.microsoft.com/office/drawing/2014/main" id="{F9C1A1DC-706E-269E-39AB-AE6245CC9656}"/>
              </a:ext>
            </a:extLst>
          </p:cNvPr>
          <p:cNvSpPr>
            <a:spLocks noChangeArrowheads="1"/>
          </p:cNvSpPr>
          <p:nvPr/>
        </p:nvSpPr>
        <p:spPr bwMode="auto">
          <a:xfrm>
            <a:off x="6311900" y="2727325"/>
            <a:ext cx="863600" cy="215900"/>
          </a:xfrm>
          <a:prstGeom prst="rightArrow">
            <a:avLst>
              <a:gd name="adj1" fmla="val 50000"/>
              <a:gd name="adj2" fmla="val 50029"/>
            </a:avLst>
          </a:prstGeom>
          <a:solidFill>
            <a:srgbClr val="732888"/>
          </a:solidFill>
          <a:ln w="12700">
            <a:solidFill>
              <a:srgbClr val="732888"/>
            </a:solidFill>
            <a:round/>
            <a:headEnd type="none" w="sm" len="sm"/>
            <a:tailEnd type="none" w="sm" len="sm"/>
          </a:ln>
        </p:spPr>
        <p:txBody>
          <a:bodyPr rot="10800000" vert="eaVert"/>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defRPr/>
            </a:pPr>
            <a:endParaRPr lang="en-US" altLang="en-US" sz="1350">
              <a:ea typeface="MS PGothic" panose="020B0600070205080204" pitchFamily="34" charset="-128"/>
            </a:endParaRPr>
          </a:p>
        </p:txBody>
      </p:sp>
      <p:sp>
        <p:nvSpPr>
          <p:cNvPr id="35892" name="Right Arrow 24">
            <a:extLst>
              <a:ext uri="{FF2B5EF4-FFF2-40B4-BE49-F238E27FC236}">
                <a16:creationId xmlns:a16="http://schemas.microsoft.com/office/drawing/2014/main" id="{8FFF2C3E-0AD2-8FE7-724A-605A5A8D66FA}"/>
              </a:ext>
            </a:extLst>
          </p:cNvPr>
          <p:cNvSpPr>
            <a:spLocks noChangeArrowheads="1"/>
          </p:cNvSpPr>
          <p:nvPr/>
        </p:nvSpPr>
        <p:spPr bwMode="auto">
          <a:xfrm>
            <a:off x="6311900" y="4238625"/>
            <a:ext cx="863600" cy="217488"/>
          </a:xfrm>
          <a:prstGeom prst="rightArrow">
            <a:avLst>
              <a:gd name="adj1" fmla="val 50000"/>
              <a:gd name="adj2" fmla="val 50029"/>
            </a:avLst>
          </a:prstGeom>
          <a:solidFill>
            <a:srgbClr val="732888"/>
          </a:solidFill>
          <a:ln w="12700">
            <a:solidFill>
              <a:srgbClr val="732888"/>
            </a:solidFill>
            <a:round/>
            <a:headEnd type="none" w="sm" len="sm"/>
            <a:tailEnd type="none" w="sm" len="sm"/>
          </a:ln>
        </p:spPr>
        <p:txBody>
          <a:bodyPr rot="10800000" vert="eaVert"/>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defRPr/>
            </a:pPr>
            <a:endParaRPr lang="en-US" altLang="en-US" sz="1350">
              <a:ea typeface="MS PGothic" panose="020B0600070205080204" pitchFamily="34" charset="-128"/>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920" name="Rectangle 38919">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22" name="Rectangle 38921">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924" name="Rectangle 38923">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926" name="Rectangle 38925">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928" name="Rectangle 38927">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890" name="Title 1">
            <a:extLst>
              <a:ext uri="{FF2B5EF4-FFF2-40B4-BE49-F238E27FC236}">
                <a16:creationId xmlns:a16="http://schemas.microsoft.com/office/drawing/2014/main" id="{2013F4B3-FCF6-8F22-D0E9-DCE7D3442951}"/>
              </a:ext>
            </a:extLst>
          </p:cNvPr>
          <p:cNvSpPr>
            <a:spLocks noGrp="1"/>
          </p:cNvSpPr>
          <p:nvPr>
            <p:ph type="title"/>
          </p:nvPr>
        </p:nvSpPr>
        <p:spPr>
          <a:xfrm>
            <a:off x="601255" y="702156"/>
            <a:ext cx="3409783" cy="1091476"/>
          </a:xfrm>
        </p:spPr>
        <p:txBody>
          <a:bodyPr>
            <a:normAutofit/>
          </a:bodyPr>
          <a:lstStyle/>
          <a:p>
            <a:pPr>
              <a:defRPr/>
            </a:pPr>
            <a:r>
              <a:rPr lang="en-GB" altLang="en-US" b="1" dirty="0">
                <a:solidFill>
                  <a:srgbClr val="FFFFFF"/>
                </a:solidFill>
              </a:rPr>
              <a:t>Niche &amp; Micromarketing </a:t>
            </a:r>
          </a:p>
        </p:txBody>
      </p:sp>
      <p:sp>
        <p:nvSpPr>
          <p:cNvPr id="38915" name="Content Placeholder 2">
            <a:extLst>
              <a:ext uri="{FF2B5EF4-FFF2-40B4-BE49-F238E27FC236}">
                <a16:creationId xmlns:a16="http://schemas.microsoft.com/office/drawing/2014/main" id="{E27BE7FB-5D7B-E1BC-27A9-AFF085FA7A72}"/>
              </a:ext>
            </a:extLst>
          </p:cNvPr>
          <p:cNvSpPr>
            <a:spLocks noGrp="1"/>
          </p:cNvSpPr>
          <p:nvPr>
            <p:ph idx="1"/>
          </p:nvPr>
        </p:nvSpPr>
        <p:spPr>
          <a:xfrm>
            <a:off x="601254" y="2039816"/>
            <a:ext cx="3409783" cy="3960934"/>
          </a:xfrm>
        </p:spPr>
        <p:txBody>
          <a:bodyPr>
            <a:normAutofit/>
          </a:bodyPr>
          <a:lstStyle/>
          <a:p>
            <a:pPr>
              <a:defRPr/>
            </a:pPr>
            <a:r>
              <a:rPr lang="en-GB" altLang="en-US" sz="2200" dirty="0">
                <a:solidFill>
                  <a:srgbClr val="FFFFFF"/>
                </a:solidFill>
              </a:rPr>
              <a:t>Very focused, smaller sub-groups within the larger segments – usually have particular needs not fully met by mainstream companies. </a:t>
            </a:r>
          </a:p>
          <a:p>
            <a:pPr marL="0" indent="0">
              <a:buNone/>
              <a:defRPr/>
            </a:pPr>
            <a:endParaRPr lang="en-GB" altLang="en-US" dirty="0">
              <a:solidFill>
                <a:srgbClr val="FFFFFF"/>
              </a:solidFill>
            </a:endParaRPr>
          </a:p>
          <a:p>
            <a:pPr>
              <a:defRPr/>
            </a:pPr>
            <a:r>
              <a:rPr lang="en-GB" altLang="en-US" sz="2200" dirty="0">
                <a:solidFill>
                  <a:srgbClr val="FFFFFF"/>
                </a:solidFill>
              </a:rPr>
              <a:t>Customised </a:t>
            </a:r>
          </a:p>
        </p:txBody>
      </p:sp>
      <p:pic>
        <p:nvPicPr>
          <p:cNvPr id="5122" name="Picture 2" descr="Innovative Retailer - Long Tall Sally - Retail Insider">
            <a:extLst>
              <a:ext uri="{FF2B5EF4-FFF2-40B4-BE49-F238E27FC236}">
                <a16:creationId xmlns:a16="http://schemas.microsoft.com/office/drawing/2014/main" id="{52CD21B0-1144-EBBF-C76F-5098D68937A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95779" y="936141"/>
            <a:ext cx="6624406" cy="4968305"/>
          </a:xfrm>
          <a:prstGeom prst="rect">
            <a:avLst/>
          </a:prstGeom>
          <a:noFill/>
          <a:extLst>
            <a:ext uri="{909E8E84-426E-40DD-AFC4-6F175D3DCCD1}">
              <a14:hiddenFill xmlns:a14="http://schemas.microsoft.com/office/drawing/2010/main">
                <a:solidFill>
                  <a:srgbClr val="FFFFFF"/>
                </a:solidFill>
              </a14:hiddenFill>
            </a:ext>
          </a:extLst>
        </p:spPr>
      </p:pic>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891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891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5"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Title 2">
            <a:extLst>
              <a:ext uri="{FF2B5EF4-FFF2-40B4-BE49-F238E27FC236}">
                <a16:creationId xmlns:a16="http://schemas.microsoft.com/office/drawing/2014/main" id="{477BCD3E-DD0C-9AE1-970D-559099F6E3CA}"/>
              </a:ext>
            </a:extLst>
          </p:cNvPr>
          <p:cNvSpPr>
            <a:spLocks noGrp="1" noChangeArrowheads="1"/>
          </p:cNvSpPr>
          <p:nvPr>
            <p:ph type="title"/>
          </p:nvPr>
        </p:nvSpPr>
        <p:spPr>
          <a:xfrm>
            <a:off x="670561" y="576263"/>
            <a:ext cx="9373554" cy="857250"/>
          </a:xfrm>
        </p:spPr>
        <p:txBody>
          <a:bodyPr>
            <a:normAutofit/>
          </a:bodyPr>
          <a:lstStyle/>
          <a:p>
            <a:pPr eaLnBrk="1" hangingPunct="1"/>
            <a:r>
              <a:rPr lang="en-GB" altLang="en-US" sz="3600" b="1" dirty="0"/>
              <a:t>Evaluating a segment for targeting:</a:t>
            </a:r>
          </a:p>
        </p:txBody>
      </p:sp>
      <p:sp>
        <p:nvSpPr>
          <p:cNvPr id="40963" name="Content Placeholder 3">
            <a:extLst>
              <a:ext uri="{FF2B5EF4-FFF2-40B4-BE49-F238E27FC236}">
                <a16:creationId xmlns:a16="http://schemas.microsoft.com/office/drawing/2014/main" id="{5E46D7E9-4C73-506B-89E4-C230D393F2E7}"/>
              </a:ext>
            </a:extLst>
          </p:cNvPr>
          <p:cNvSpPr>
            <a:spLocks noGrp="1"/>
          </p:cNvSpPr>
          <p:nvPr>
            <p:ph idx="1"/>
          </p:nvPr>
        </p:nvSpPr>
        <p:spPr>
          <a:xfrm>
            <a:off x="670561" y="1778001"/>
            <a:ext cx="9997439" cy="4075113"/>
          </a:xfrm>
        </p:spPr>
        <p:txBody>
          <a:bodyPr>
            <a:normAutofit fontScale="25000" lnSpcReduction="20000"/>
          </a:bodyPr>
          <a:lstStyle/>
          <a:p>
            <a:pPr eaLnBrk="1" hangingPunct="1">
              <a:defRPr/>
            </a:pPr>
            <a:r>
              <a:rPr lang="en-GB" altLang="en-US" sz="8800" dirty="0"/>
              <a:t>Sufficient current and potential sales/profits?</a:t>
            </a:r>
          </a:p>
          <a:p>
            <a:pPr marL="0" indent="0">
              <a:buNone/>
              <a:defRPr/>
            </a:pPr>
            <a:endParaRPr lang="en-GB" altLang="en-US" sz="8800" dirty="0"/>
          </a:p>
          <a:p>
            <a:pPr eaLnBrk="1" hangingPunct="1">
              <a:defRPr/>
            </a:pPr>
            <a:r>
              <a:rPr lang="en-GB" altLang="en-US" sz="8800" dirty="0"/>
              <a:t>Potential for sufficient future growth?</a:t>
            </a:r>
          </a:p>
          <a:p>
            <a:pPr marL="0" indent="0">
              <a:buNone/>
              <a:defRPr/>
            </a:pPr>
            <a:endParaRPr lang="en-GB" altLang="en-US" sz="8800" dirty="0"/>
          </a:p>
          <a:p>
            <a:pPr eaLnBrk="1" hangingPunct="1">
              <a:defRPr/>
            </a:pPr>
            <a:r>
              <a:rPr lang="en-GB" altLang="en-US" sz="8800" dirty="0"/>
              <a:t>Not over-competitive?</a:t>
            </a:r>
          </a:p>
          <a:p>
            <a:pPr marL="0" indent="0">
              <a:buNone/>
              <a:defRPr/>
            </a:pPr>
            <a:endParaRPr lang="en-GB" altLang="en-US" sz="8800" dirty="0"/>
          </a:p>
          <a:p>
            <a:pPr eaLnBrk="1" hangingPunct="1">
              <a:defRPr/>
            </a:pPr>
            <a:r>
              <a:rPr lang="en-GB" altLang="en-US" sz="8800" dirty="0"/>
              <a:t>No excessive barriers to entry or exit?</a:t>
            </a:r>
          </a:p>
          <a:p>
            <a:pPr marL="0" indent="0">
              <a:buNone/>
              <a:defRPr/>
            </a:pPr>
            <a:endParaRPr lang="en-GB" altLang="en-US" sz="8800" dirty="0"/>
          </a:p>
          <a:p>
            <a:pPr eaLnBrk="1" hangingPunct="1">
              <a:defRPr/>
            </a:pPr>
            <a:r>
              <a:rPr lang="en-GB" altLang="en-US" sz="8800" dirty="0"/>
              <a:t>Unsatisfied needs that the company can serve well?</a:t>
            </a:r>
          </a:p>
          <a:p>
            <a:pPr eaLnBrk="1" hangingPunct="1">
              <a:defRPr/>
            </a:pPr>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096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4096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40963">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40963">
                                            <p:txEl>
                                              <p:pRg st="6" end="6"/>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4096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4A265B-C369-95E5-8F03-E4BD278A9DA1}"/>
              </a:ext>
            </a:extLst>
          </p:cNvPr>
          <p:cNvSpPr>
            <a:spLocks noGrp="1"/>
          </p:cNvSpPr>
          <p:nvPr>
            <p:ph type="title"/>
          </p:nvPr>
        </p:nvSpPr>
        <p:spPr>
          <a:xfrm>
            <a:off x="581192" y="702156"/>
            <a:ext cx="11029616" cy="774952"/>
          </a:xfrm>
        </p:spPr>
        <p:txBody>
          <a:bodyPr/>
          <a:lstStyle/>
          <a:p>
            <a:r>
              <a:rPr lang="en-GB" dirty="0"/>
              <a:t>TASK</a:t>
            </a:r>
          </a:p>
        </p:txBody>
      </p:sp>
      <p:sp>
        <p:nvSpPr>
          <p:cNvPr id="3" name="Content Placeholder 2">
            <a:extLst>
              <a:ext uri="{FF2B5EF4-FFF2-40B4-BE49-F238E27FC236}">
                <a16:creationId xmlns:a16="http://schemas.microsoft.com/office/drawing/2014/main" id="{64AEA4AA-7C19-4EA2-BDD9-AC0EED7B4024}"/>
              </a:ext>
            </a:extLst>
          </p:cNvPr>
          <p:cNvSpPr>
            <a:spLocks noGrp="1"/>
          </p:cNvSpPr>
          <p:nvPr>
            <p:ph idx="1"/>
          </p:nvPr>
        </p:nvSpPr>
        <p:spPr>
          <a:xfrm>
            <a:off x="581192" y="1770185"/>
            <a:ext cx="11029615" cy="4205165"/>
          </a:xfrm>
        </p:spPr>
        <p:txBody>
          <a:bodyPr/>
          <a:lstStyle/>
          <a:p>
            <a:pPr marL="0" indent="0">
              <a:buNone/>
            </a:pPr>
            <a:r>
              <a:rPr lang="en-GB" sz="3200" dirty="0"/>
              <a:t>In your assignment 1 groups, discuss the following:</a:t>
            </a:r>
          </a:p>
          <a:p>
            <a:r>
              <a:rPr lang="en-GB" sz="3200" dirty="0"/>
              <a:t>How could you segment the market for your charity?</a:t>
            </a:r>
          </a:p>
          <a:p>
            <a:r>
              <a:rPr lang="en-GB" sz="3200" dirty="0"/>
              <a:t>Which segments would you target with your blog / social media site?</a:t>
            </a:r>
          </a:p>
          <a:p>
            <a:pPr marL="0" indent="0">
              <a:buNone/>
            </a:pPr>
            <a:endParaRPr lang="en-GB" sz="2000" dirty="0"/>
          </a:p>
          <a:p>
            <a:endParaRPr lang="en-GB" dirty="0"/>
          </a:p>
          <a:p>
            <a:endParaRPr lang="en-GB" dirty="0"/>
          </a:p>
          <a:p>
            <a:endParaRPr lang="en-GB" dirty="0"/>
          </a:p>
        </p:txBody>
      </p:sp>
      <p:sp>
        <p:nvSpPr>
          <p:cNvPr id="4" name="Footer Placeholder 3">
            <a:extLst>
              <a:ext uri="{FF2B5EF4-FFF2-40B4-BE49-F238E27FC236}">
                <a16:creationId xmlns:a16="http://schemas.microsoft.com/office/drawing/2014/main" id="{AAC074A0-55ED-8944-992E-E49F43F5AEDA}"/>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9C2BD4B-A558-84A0-10BD-33853E00E4C1}"/>
              </a:ext>
            </a:extLst>
          </p:cNvPr>
          <p:cNvSpPr>
            <a:spLocks noGrp="1"/>
          </p:cNvSpPr>
          <p:nvPr>
            <p:ph type="sldNum" sz="quarter" idx="12"/>
          </p:nvPr>
        </p:nvSpPr>
        <p:spPr/>
        <p:txBody>
          <a:bodyPr/>
          <a:lstStyle/>
          <a:p>
            <a:fld id="{3A98EE3D-8CD1-4C3F-BD1C-C98C9596463C}" type="slidenum">
              <a:rPr lang="en-US" smtClean="0"/>
              <a:t>24</a:t>
            </a:fld>
            <a:endParaRPr lang="en-US" dirty="0"/>
          </a:p>
        </p:txBody>
      </p:sp>
    </p:spTree>
    <p:extLst>
      <p:ext uri="{BB962C8B-B14F-4D97-AF65-F5344CB8AC3E}">
        <p14:creationId xmlns:p14="http://schemas.microsoft.com/office/powerpoint/2010/main" val="14995244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BBA9C-65C3-A71A-B658-A4DD7E4AA1F7}"/>
              </a:ext>
            </a:extLst>
          </p:cNvPr>
          <p:cNvSpPr>
            <a:spLocks noGrp="1"/>
          </p:cNvSpPr>
          <p:nvPr>
            <p:ph type="title"/>
          </p:nvPr>
        </p:nvSpPr>
        <p:spPr>
          <a:xfrm>
            <a:off x="581192" y="702156"/>
            <a:ext cx="11029616" cy="628804"/>
          </a:xfrm>
        </p:spPr>
        <p:txBody>
          <a:bodyPr/>
          <a:lstStyle/>
          <a:p>
            <a:r>
              <a:rPr lang="en-GB" b="1" dirty="0"/>
              <a:t>positioning</a:t>
            </a:r>
          </a:p>
        </p:txBody>
      </p:sp>
      <p:sp>
        <p:nvSpPr>
          <p:cNvPr id="3" name="Content Placeholder 2">
            <a:extLst>
              <a:ext uri="{FF2B5EF4-FFF2-40B4-BE49-F238E27FC236}">
                <a16:creationId xmlns:a16="http://schemas.microsoft.com/office/drawing/2014/main" id="{ACE5A014-2BE7-DC38-DFD6-C6DA0D338930}"/>
              </a:ext>
            </a:extLst>
          </p:cNvPr>
          <p:cNvSpPr>
            <a:spLocks noGrp="1"/>
          </p:cNvSpPr>
          <p:nvPr>
            <p:ph idx="1"/>
          </p:nvPr>
        </p:nvSpPr>
        <p:spPr>
          <a:xfrm>
            <a:off x="581193" y="1781908"/>
            <a:ext cx="3886534" cy="4193442"/>
          </a:xfrm>
        </p:spPr>
        <p:txBody>
          <a:bodyPr>
            <a:normAutofit/>
          </a:bodyPr>
          <a:lstStyle/>
          <a:p>
            <a:r>
              <a:rPr lang="en-GB" sz="2400" dirty="0"/>
              <a:t>Positioning is concerned with the brand’s relationship with other brands aimed at the same segment.</a:t>
            </a:r>
          </a:p>
          <a:p>
            <a:r>
              <a:rPr lang="en-GB" sz="2400" dirty="0"/>
              <a:t>It is about the place the brand occupies in the minds of the consumers, relative to other brands. </a:t>
            </a:r>
          </a:p>
          <a:p>
            <a:endParaRPr lang="en-GB" dirty="0"/>
          </a:p>
        </p:txBody>
      </p:sp>
      <p:sp>
        <p:nvSpPr>
          <p:cNvPr id="4" name="Footer Placeholder 3">
            <a:extLst>
              <a:ext uri="{FF2B5EF4-FFF2-40B4-BE49-F238E27FC236}">
                <a16:creationId xmlns:a16="http://schemas.microsoft.com/office/drawing/2014/main" id="{8AF8468B-BC1A-45D5-905A-12AB1E70718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60040E28-6C72-6A5B-900A-EB423FCA57B2}"/>
              </a:ext>
            </a:extLst>
          </p:cNvPr>
          <p:cNvSpPr>
            <a:spLocks noGrp="1"/>
          </p:cNvSpPr>
          <p:nvPr>
            <p:ph type="sldNum" sz="quarter" idx="12"/>
          </p:nvPr>
        </p:nvSpPr>
        <p:spPr/>
        <p:txBody>
          <a:bodyPr/>
          <a:lstStyle/>
          <a:p>
            <a:fld id="{3A98EE3D-8CD1-4C3F-BD1C-C98C9596463C}" type="slidenum">
              <a:rPr lang="en-US" smtClean="0"/>
              <a:t>25</a:t>
            </a:fld>
            <a:endParaRPr lang="en-US" dirty="0"/>
          </a:p>
        </p:txBody>
      </p:sp>
      <p:sp>
        <p:nvSpPr>
          <p:cNvPr id="6" name="Rounded Rectangular Callout 3">
            <a:extLst>
              <a:ext uri="{FF2B5EF4-FFF2-40B4-BE49-F238E27FC236}">
                <a16:creationId xmlns:a16="http://schemas.microsoft.com/office/drawing/2014/main" id="{725A99D5-1C22-3E53-6494-CE1A8468691F}"/>
              </a:ext>
            </a:extLst>
          </p:cNvPr>
          <p:cNvSpPr/>
          <p:nvPr/>
        </p:nvSpPr>
        <p:spPr>
          <a:xfrm>
            <a:off x="4802462" y="3771900"/>
            <a:ext cx="5576112" cy="2314926"/>
          </a:xfrm>
          <a:prstGeom prst="wedgeRoundRectCallout">
            <a:avLst>
              <a:gd name="adj1" fmla="val -40007"/>
              <a:gd name="adj2" fmla="val -94273"/>
              <a:gd name="adj3" fmla="val 16667"/>
            </a:avLst>
          </a:prstGeom>
          <a:ln w="38100"/>
        </p:spPr>
        <p:style>
          <a:lnRef idx="2">
            <a:schemeClr val="accent5"/>
          </a:lnRef>
          <a:fillRef idx="1">
            <a:schemeClr val="lt1"/>
          </a:fillRef>
          <a:effectRef idx="0">
            <a:schemeClr val="accent5"/>
          </a:effectRef>
          <a:fontRef idx="minor">
            <a:schemeClr val="dk1"/>
          </a:fontRef>
        </p:style>
        <p:txBody>
          <a:bodyPr anchor="ctr"/>
          <a:lstStyle/>
          <a:p>
            <a:pPr algn="ctr" eaLnBrk="1" hangingPunct="1">
              <a:defRPr/>
            </a:pPr>
            <a:r>
              <a:rPr lang="en-GB" b="1" dirty="0"/>
              <a:t>Positioning is the act of designing the company’s offering and image so that they occupy a meaningful and distinct competitive position in the target customer’s minds.</a:t>
            </a:r>
          </a:p>
          <a:p>
            <a:pPr algn="ctr" eaLnBrk="1" hangingPunct="1">
              <a:defRPr/>
            </a:pPr>
            <a:r>
              <a:rPr lang="en-GB" b="1" dirty="0"/>
              <a:t>Kotler (2023)</a:t>
            </a:r>
          </a:p>
        </p:txBody>
      </p:sp>
      <p:sp>
        <p:nvSpPr>
          <p:cNvPr id="7" name="Rounded Rectangular Callout 4">
            <a:extLst>
              <a:ext uri="{FF2B5EF4-FFF2-40B4-BE49-F238E27FC236}">
                <a16:creationId xmlns:a16="http://schemas.microsoft.com/office/drawing/2014/main" id="{1D33CAF2-2400-883C-6E38-81C1DD0868FF}"/>
              </a:ext>
            </a:extLst>
          </p:cNvPr>
          <p:cNvSpPr/>
          <p:nvPr/>
        </p:nvSpPr>
        <p:spPr>
          <a:xfrm>
            <a:off x="6426200" y="685006"/>
            <a:ext cx="5576112" cy="2314926"/>
          </a:xfrm>
          <a:prstGeom prst="wedgeRoundRectCallout">
            <a:avLst>
              <a:gd name="adj1" fmla="val 41767"/>
              <a:gd name="adj2" fmla="val 95589"/>
              <a:gd name="adj3" fmla="val 16667"/>
            </a:avLst>
          </a:prstGeom>
          <a:ln w="38100"/>
        </p:spPr>
        <p:style>
          <a:lnRef idx="2">
            <a:schemeClr val="accent5"/>
          </a:lnRef>
          <a:fillRef idx="1">
            <a:schemeClr val="lt1"/>
          </a:fillRef>
          <a:effectRef idx="0">
            <a:schemeClr val="accent5"/>
          </a:effectRef>
          <a:fontRef idx="minor">
            <a:schemeClr val="dk1"/>
          </a:fontRef>
        </p:style>
        <p:txBody>
          <a:bodyPr anchor="ctr"/>
          <a:lstStyle/>
          <a:p>
            <a:pPr algn="ctr" eaLnBrk="1" hangingPunct="1">
              <a:defRPr/>
            </a:pPr>
            <a:r>
              <a:rPr lang="en-GB" b="1" dirty="0"/>
              <a:t>Positioning is the process whereby information about the organisation and its product is communicated in such a way that the object is perceived by the consumer/stakeholder to be differentiated from the competition, to occupy a particular space in the market.</a:t>
            </a:r>
          </a:p>
          <a:p>
            <a:pPr algn="ctr" eaLnBrk="1" hangingPunct="1">
              <a:defRPr/>
            </a:pPr>
            <a:r>
              <a:rPr lang="en-GB" b="1" dirty="0"/>
              <a:t>Fill (2022)</a:t>
            </a:r>
          </a:p>
        </p:txBody>
      </p:sp>
    </p:spTree>
    <p:extLst>
      <p:ext uri="{BB962C8B-B14F-4D97-AF65-F5344CB8AC3E}">
        <p14:creationId xmlns:p14="http://schemas.microsoft.com/office/powerpoint/2010/main" val="223752244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itle 1">
            <a:extLst>
              <a:ext uri="{FF2B5EF4-FFF2-40B4-BE49-F238E27FC236}">
                <a16:creationId xmlns:a16="http://schemas.microsoft.com/office/drawing/2014/main" id="{FF1CBEB0-AF06-433E-47CE-A2EBD3642B9D}"/>
              </a:ext>
            </a:extLst>
          </p:cNvPr>
          <p:cNvSpPr>
            <a:spLocks noGrp="1" noChangeArrowheads="1"/>
          </p:cNvSpPr>
          <p:nvPr>
            <p:ph type="title"/>
          </p:nvPr>
        </p:nvSpPr>
        <p:spPr>
          <a:xfrm>
            <a:off x="325120" y="476250"/>
            <a:ext cx="11003279" cy="1068070"/>
          </a:xfrm>
        </p:spPr>
        <p:txBody>
          <a:bodyPr>
            <a:normAutofit/>
          </a:bodyPr>
          <a:lstStyle/>
          <a:p>
            <a:pPr eaLnBrk="1" hangingPunct="1"/>
            <a:r>
              <a:rPr lang="en-US" altLang="en-US" sz="3200" b="1" dirty="0"/>
              <a:t>Differentiation and Positioning:</a:t>
            </a:r>
            <a:br>
              <a:rPr lang="en-US" altLang="en-US" sz="3200" b="1" dirty="0"/>
            </a:br>
            <a:r>
              <a:rPr lang="en-US" altLang="en-US" sz="3200" b="1" dirty="0"/>
              <a:t>Choosing a Strategy</a:t>
            </a:r>
          </a:p>
        </p:txBody>
      </p:sp>
      <p:graphicFrame>
        <p:nvGraphicFramePr>
          <p:cNvPr id="4" name="Content Placeholder 3">
            <a:extLst>
              <a:ext uri="{FF2B5EF4-FFF2-40B4-BE49-F238E27FC236}">
                <a16:creationId xmlns:a16="http://schemas.microsoft.com/office/drawing/2014/main" id="{DCB73501-7E5E-8A10-B991-C6D9690C8312}"/>
              </a:ext>
            </a:extLst>
          </p:cNvPr>
          <p:cNvGraphicFramePr>
            <a:graphicFrameLocks noGrp="1"/>
          </p:cNvGraphicFramePr>
          <p:nvPr>
            <p:ph idx="1"/>
            <p:extLst>
              <p:ext uri="{D42A27DB-BD31-4B8C-83A1-F6EECF244321}">
                <p14:modId xmlns:p14="http://schemas.microsoft.com/office/powerpoint/2010/main" val="1882900127"/>
              </p:ext>
            </p:extLst>
          </p:nvPr>
        </p:nvGraphicFramePr>
        <p:xfrm>
          <a:off x="1964583" y="1959909"/>
          <a:ext cx="8071406" cy="37382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
            <a:extLst>
              <a:ext uri="{FF2B5EF4-FFF2-40B4-BE49-F238E27FC236}">
                <a16:creationId xmlns:a16="http://schemas.microsoft.com/office/drawing/2014/main" id="{65EEF702-B3D1-69D3-4267-5BF485E6F326}"/>
              </a:ext>
            </a:extLst>
          </p:cNvPr>
          <p:cNvSpPr>
            <a:spLocks noGrp="1" noChangeArrowheads="1"/>
          </p:cNvSpPr>
          <p:nvPr>
            <p:ph type="title"/>
          </p:nvPr>
        </p:nvSpPr>
        <p:spPr>
          <a:xfrm>
            <a:off x="518160" y="206376"/>
            <a:ext cx="9864091" cy="1142999"/>
          </a:xfrm>
        </p:spPr>
        <p:txBody>
          <a:bodyPr>
            <a:normAutofit/>
          </a:bodyPr>
          <a:lstStyle/>
          <a:p>
            <a:pPr eaLnBrk="1" hangingPunct="1"/>
            <a:r>
              <a:rPr lang="en-US" altLang="en-US" sz="4500" b="1" dirty="0"/>
              <a:t>Competitive Advantages</a:t>
            </a:r>
          </a:p>
        </p:txBody>
      </p:sp>
      <p:sp>
        <p:nvSpPr>
          <p:cNvPr id="46083" name="Content Placeholder 2">
            <a:extLst>
              <a:ext uri="{FF2B5EF4-FFF2-40B4-BE49-F238E27FC236}">
                <a16:creationId xmlns:a16="http://schemas.microsoft.com/office/drawing/2014/main" id="{79925163-71CC-F2A7-5732-764030F05237}"/>
              </a:ext>
            </a:extLst>
          </p:cNvPr>
          <p:cNvSpPr>
            <a:spLocks noGrp="1"/>
          </p:cNvSpPr>
          <p:nvPr>
            <p:ph idx="1"/>
          </p:nvPr>
        </p:nvSpPr>
        <p:spPr>
          <a:xfrm>
            <a:off x="518160" y="1349375"/>
            <a:ext cx="6631939" cy="4743921"/>
          </a:xfrm>
        </p:spPr>
        <p:txBody>
          <a:bodyPr>
            <a:normAutofit/>
          </a:bodyPr>
          <a:lstStyle/>
          <a:p>
            <a:pPr marL="138113" indent="12700">
              <a:spcBef>
                <a:spcPct val="0"/>
              </a:spcBef>
              <a:buNone/>
            </a:pPr>
            <a:r>
              <a:rPr lang="en-US" altLang="en-US" sz="2700" dirty="0"/>
              <a:t>Competitive advantage is an advantage over competitors gained by offering greater </a:t>
            </a:r>
          </a:p>
          <a:p>
            <a:pPr marL="138113" indent="12700">
              <a:spcBef>
                <a:spcPct val="0"/>
              </a:spcBef>
              <a:buNone/>
            </a:pPr>
            <a:r>
              <a:rPr lang="en-US" altLang="en-US" sz="2700" dirty="0"/>
              <a:t>customer value</a:t>
            </a:r>
          </a:p>
          <a:p>
            <a:pPr marL="138113" indent="12700">
              <a:spcBef>
                <a:spcPct val="0"/>
              </a:spcBef>
              <a:buNone/>
            </a:pPr>
            <a:endParaRPr lang="en-US" altLang="en-US" sz="2700" dirty="0"/>
          </a:p>
          <a:p>
            <a:pPr marL="595313" indent="-457200">
              <a:spcBef>
                <a:spcPct val="0"/>
              </a:spcBef>
            </a:pPr>
            <a:r>
              <a:rPr lang="en-US" altLang="en-US" sz="2700" dirty="0"/>
              <a:t>Either through lower prices</a:t>
            </a:r>
          </a:p>
          <a:p>
            <a:pPr marL="138113" indent="12700">
              <a:spcBef>
                <a:spcPct val="0"/>
              </a:spcBef>
              <a:buNone/>
            </a:pPr>
            <a:r>
              <a:rPr lang="en-US" altLang="en-US" sz="2700" dirty="0"/>
              <a:t>or</a:t>
            </a:r>
          </a:p>
          <a:p>
            <a:pPr marL="595313" indent="-457200">
              <a:spcBef>
                <a:spcPct val="0"/>
              </a:spcBef>
            </a:pPr>
            <a:r>
              <a:rPr lang="en-US" altLang="en-US" sz="2700" dirty="0"/>
              <a:t>By providing more benefits that justify higher prices</a:t>
            </a:r>
          </a:p>
        </p:txBody>
      </p:sp>
      <p:pic>
        <p:nvPicPr>
          <p:cNvPr id="73732" name="Picture 5">
            <a:extLst>
              <a:ext uri="{FF2B5EF4-FFF2-40B4-BE49-F238E27FC236}">
                <a16:creationId xmlns:a16="http://schemas.microsoft.com/office/drawing/2014/main" id="{807CCD54-7D9F-32FF-8CD8-D9874D5F813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50099" y="1370014"/>
            <a:ext cx="3729099" cy="47232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608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6083">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4608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6083">
                                            <p:txEl>
                                              <p:pRg st="4" end="4"/>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nodeType="clickEffect">
                                  <p:stCondLst>
                                    <p:cond delay="0"/>
                                  </p:stCondLst>
                                  <p:childTnLst>
                                    <p:set>
                                      <p:cBhvr>
                                        <p:cTn id="20" dur="1" fill="hold">
                                          <p:stCondLst>
                                            <p:cond delay="0"/>
                                          </p:stCondLst>
                                        </p:cTn>
                                        <p:tgtEl>
                                          <p:spTgt spid="4608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a:extLst>
              <a:ext uri="{FF2B5EF4-FFF2-40B4-BE49-F238E27FC236}">
                <a16:creationId xmlns:a16="http://schemas.microsoft.com/office/drawing/2014/main" id="{DC7AB721-AAD1-6D0D-591A-1BEA397CA00B}"/>
              </a:ext>
            </a:extLst>
          </p:cNvPr>
          <p:cNvSpPr>
            <a:spLocks noGrp="1"/>
          </p:cNvSpPr>
          <p:nvPr>
            <p:ph type="title"/>
          </p:nvPr>
        </p:nvSpPr>
        <p:spPr>
          <a:xfrm>
            <a:off x="670560" y="721359"/>
            <a:ext cx="7451090" cy="589281"/>
          </a:xfrm>
        </p:spPr>
        <p:txBody>
          <a:bodyPr>
            <a:normAutofit fontScale="90000"/>
          </a:bodyPr>
          <a:lstStyle/>
          <a:p>
            <a:pPr>
              <a:defRPr/>
            </a:pPr>
            <a:r>
              <a:rPr lang="en-GB" altLang="en-US" sz="4500" b="1" dirty="0"/>
              <a:t>Positioning strategies</a:t>
            </a:r>
          </a:p>
        </p:txBody>
      </p:sp>
      <p:sp>
        <p:nvSpPr>
          <p:cNvPr id="75779" name="Content Placeholder 2">
            <a:extLst>
              <a:ext uri="{FF2B5EF4-FFF2-40B4-BE49-F238E27FC236}">
                <a16:creationId xmlns:a16="http://schemas.microsoft.com/office/drawing/2014/main" id="{228A25A9-4E6B-467C-B1FE-3AB476FFB20A}"/>
              </a:ext>
            </a:extLst>
          </p:cNvPr>
          <p:cNvSpPr>
            <a:spLocks noGrp="1"/>
          </p:cNvSpPr>
          <p:nvPr>
            <p:ph sz="half" idx="1"/>
          </p:nvPr>
        </p:nvSpPr>
        <p:spPr>
          <a:xfrm>
            <a:off x="670560" y="1706880"/>
            <a:ext cx="5425440" cy="3765232"/>
          </a:xfrm>
        </p:spPr>
        <p:txBody>
          <a:bodyPr>
            <a:normAutofit/>
          </a:bodyPr>
          <a:lstStyle/>
          <a:p>
            <a:pPr lvl="1"/>
            <a:r>
              <a:rPr lang="en-GB" altLang="en-US" sz="3600" dirty="0"/>
              <a:t>Product features</a:t>
            </a:r>
          </a:p>
          <a:p>
            <a:pPr lvl="1"/>
            <a:r>
              <a:rPr lang="en-GB" altLang="en-US" sz="3600" dirty="0"/>
              <a:t>Price</a:t>
            </a:r>
          </a:p>
          <a:p>
            <a:pPr lvl="1"/>
            <a:r>
              <a:rPr lang="en-GB" altLang="en-US" sz="3600" dirty="0"/>
              <a:t>Quality</a:t>
            </a:r>
          </a:p>
          <a:p>
            <a:pPr lvl="1"/>
            <a:r>
              <a:rPr lang="en-GB" altLang="en-US" sz="3600" dirty="0"/>
              <a:t>Use</a:t>
            </a:r>
          </a:p>
          <a:p>
            <a:pPr lvl="1">
              <a:buFont typeface="Arial" panose="020B0604020202020204" pitchFamily="34" charset="0"/>
              <a:buNone/>
            </a:pPr>
            <a:endParaRPr lang="en-GB" altLang="en-US" dirty="0"/>
          </a:p>
        </p:txBody>
      </p:sp>
      <p:sp>
        <p:nvSpPr>
          <p:cNvPr id="75780" name="Content Placeholder 3">
            <a:extLst>
              <a:ext uri="{FF2B5EF4-FFF2-40B4-BE49-F238E27FC236}">
                <a16:creationId xmlns:a16="http://schemas.microsoft.com/office/drawing/2014/main" id="{4D56E860-1922-A8C3-EE93-10D4953F8639}"/>
              </a:ext>
            </a:extLst>
          </p:cNvPr>
          <p:cNvSpPr>
            <a:spLocks noGrp="1"/>
          </p:cNvSpPr>
          <p:nvPr>
            <p:ph sz="half" idx="2"/>
          </p:nvPr>
        </p:nvSpPr>
        <p:spPr>
          <a:xfrm>
            <a:off x="5770563" y="1482725"/>
            <a:ext cx="4703762" cy="3892550"/>
          </a:xfrm>
        </p:spPr>
        <p:txBody>
          <a:bodyPr>
            <a:normAutofit/>
          </a:bodyPr>
          <a:lstStyle/>
          <a:p>
            <a:pPr lvl="1"/>
            <a:r>
              <a:rPr lang="en-GB" altLang="en-US" sz="3600" dirty="0"/>
              <a:t>Benefit</a:t>
            </a:r>
          </a:p>
          <a:p>
            <a:pPr lvl="1"/>
            <a:r>
              <a:rPr lang="en-GB" altLang="en-US" sz="3600" dirty="0"/>
              <a:t>Heritage/Cultural symbol</a:t>
            </a:r>
          </a:p>
          <a:p>
            <a:endParaRPr lang="en-GB" altLang="en-US"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a:extLst>
              <a:ext uri="{FF2B5EF4-FFF2-40B4-BE49-F238E27FC236}">
                <a16:creationId xmlns:a16="http://schemas.microsoft.com/office/drawing/2014/main" id="{1BD5A7B9-C143-1676-834B-8BA9A7E0007F}"/>
              </a:ext>
            </a:extLst>
          </p:cNvPr>
          <p:cNvSpPr>
            <a:spLocks noGrp="1"/>
          </p:cNvSpPr>
          <p:nvPr>
            <p:ph type="title"/>
          </p:nvPr>
        </p:nvSpPr>
        <p:spPr>
          <a:xfrm>
            <a:off x="477520" y="549276"/>
            <a:ext cx="7548880" cy="696913"/>
          </a:xfrm>
        </p:spPr>
        <p:txBody>
          <a:bodyPr>
            <a:noAutofit/>
          </a:bodyPr>
          <a:lstStyle/>
          <a:p>
            <a:pPr>
              <a:defRPr/>
            </a:pPr>
            <a:r>
              <a:rPr lang="en-GB" altLang="en-US" sz="4950" b="1" dirty="0"/>
              <a:t>Position statements</a:t>
            </a:r>
          </a:p>
        </p:txBody>
      </p:sp>
      <p:sp>
        <p:nvSpPr>
          <p:cNvPr id="50179" name="Content Placeholder 2">
            <a:extLst>
              <a:ext uri="{FF2B5EF4-FFF2-40B4-BE49-F238E27FC236}">
                <a16:creationId xmlns:a16="http://schemas.microsoft.com/office/drawing/2014/main" id="{D7595316-B20E-32D0-B307-B7673114F901}"/>
              </a:ext>
            </a:extLst>
          </p:cNvPr>
          <p:cNvSpPr>
            <a:spLocks noGrp="1"/>
          </p:cNvSpPr>
          <p:nvPr>
            <p:ph idx="1"/>
          </p:nvPr>
        </p:nvSpPr>
        <p:spPr>
          <a:xfrm>
            <a:off x="629920" y="1543050"/>
            <a:ext cx="9495155" cy="3771900"/>
          </a:xfrm>
        </p:spPr>
        <p:txBody>
          <a:bodyPr>
            <a:noAutofit/>
          </a:bodyPr>
          <a:lstStyle/>
          <a:p>
            <a:pPr>
              <a:defRPr/>
            </a:pPr>
            <a:r>
              <a:rPr lang="en-GB" altLang="en-US" sz="3750" dirty="0"/>
              <a:t>Functional:</a:t>
            </a:r>
          </a:p>
          <a:p>
            <a:pPr marL="685800" lvl="2" indent="0">
              <a:buNone/>
              <a:defRPr/>
            </a:pPr>
            <a:r>
              <a:rPr lang="en-GB" altLang="en-US" sz="3750" dirty="0"/>
              <a:t>Based on features and benefits</a:t>
            </a:r>
          </a:p>
          <a:p>
            <a:pPr marL="685800" lvl="2" indent="0">
              <a:buNone/>
              <a:defRPr/>
            </a:pPr>
            <a:endParaRPr lang="en-GB" altLang="en-US" sz="3750" dirty="0"/>
          </a:p>
          <a:p>
            <a:pPr>
              <a:defRPr/>
            </a:pPr>
            <a:r>
              <a:rPr lang="en-GB" altLang="en-US" sz="3750" dirty="0"/>
              <a:t>Expressive (or symbolic):</a:t>
            </a:r>
          </a:p>
          <a:p>
            <a:pPr marL="685800" lvl="2" indent="0">
              <a:buNone/>
              <a:defRPr/>
            </a:pPr>
            <a:r>
              <a:rPr lang="en-GB" altLang="en-US" sz="3750" dirty="0"/>
              <a:t>Based on ego, social needs, emotion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017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50179">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50179">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5017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8C97474-5879-4DB5-B4F3-F0357104B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D2AF00E-D433-4047-863F-BCB69CEC3C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588" y="601200"/>
            <a:ext cx="7498616"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76EFD44E-A21A-29ED-0E42-339AC5F9B1FC}"/>
              </a:ext>
            </a:extLst>
          </p:cNvPr>
          <p:cNvSpPr>
            <a:spLocks noGrp="1"/>
          </p:cNvSpPr>
          <p:nvPr>
            <p:ph type="title"/>
          </p:nvPr>
        </p:nvSpPr>
        <p:spPr>
          <a:xfrm>
            <a:off x="807559" y="938022"/>
            <a:ext cx="6647905" cy="547878"/>
          </a:xfrm>
        </p:spPr>
        <p:txBody>
          <a:bodyPr>
            <a:normAutofit/>
          </a:bodyPr>
          <a:lstStyle/>
          <a:p>
            <a:r>
              <a:rPr lang="en-GB" dirty="0">
                <a:solidFill>
                  <a:srgbClr val="FFFFFF"/>
                </a:solidFill>
              </a:rPr>
              <a:t>The Perceptual Map</a:t>
            </a:r>
          </a:p>
        </p:txBody>
      </p:sp>
      <p:sp>
        <p:nvSpPr>
          <p:cNvPr id="15" name="Rectangle 14">
            <a:extLst>
              <a:ext uri="{FF2B5EF4-FFF2-40B4-BE49-F238E27FC236}">
                <a16:creationId xmlns:a16="http://schemas.microsoft.com/office/drawing/2014/main" id="{0997DBEA-6DFC-457A-9850-E53505354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79446CF5-953A-4916-BFF4-F5558E5C2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a:extLst>
              <a:ext uri="{FF2B5EF4-FFF2-40B4-BE49-F238E27FC236}">
                <a16:creationId xmlns:a16="http://schemas.microsoft.com/office/drawing/2014/main" id="{477B945C-B433-4DFF-9A67-A5C9257E47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F582CAF3-7D1C-0F7B-E293-5E9855CF4A59}"/>
              </a:ext>
            </a:extLst>
          </p:cNvPr>
          <p:cNvSpPr>
            <a:spLocks noGrp="1"/>
          </p:cNvSpPr>
          <p:nvPr>
            <p:ph idx="1"/>
          </p:nvPr>
        </p:nvSpPr>
        <p:spPr>
          <a:xfrm>
            <a:off x="581193" y="1727200"/>
            <a:ext cx="6917210" cy="4406901"/>
          </a:xfrm>
        </p:spPr>
        <p:txBody>
          <a:bodyPr>
            <a:normAutofit fontScale="92500"/>
          </a:bodyPr>
          <a:lstStyle/>
          <a:p>
            <a:r>
              <a:rPr lang="en-GB" sz="2400" dirty="0">
                <a:solidFill>
                  <a:srgbClr val="FFFFFF"/>
                </a:solidFill>
              </a:rPr>
              <a:t>The perceptual map is a useful tool for determining the position of a brand in the marketplace</a:t>
            </a:r>
          </a:p>
          <a:p>
            <a:r>
              <a:rPr lang="en-GB" sz="2400" dirty="0">
                <a:solidFill>
                  <a:srgbClr val="FFFFFF"/>
                </a:solidFill>
              </a:rPr>
              <a:t>The key steps in producing a perceptual map are:</a:t>
            </a:r>
          </a:p>
          <a:p>
            <a:pPr lvl="1"/>
            <a:r>
              <a:rPr lang="en-GB" sz="2400" dirty="0">
                <a:solidFill>
                  <a:srgbClr val="FFFFFF"/>
                </a:solidFill>
              </a:rPr>
              <a:t>Identify a set of competing brands</a:t>
            </a:r>
          </a:p>
          <a:p>
            <a:pPr lvl="1"/>
            <a:r>
              <a:rPr lang="en-GB" sz="2400" dirty="0">
                <a:solidFill>
                  <a:srgbClr val="FFFFFF"/>
                </a:solidFill>
              </a:rPr>
              <a:t>Identify important attributes consumers use when choosing between brands</a:t>
            </a:r>
          </a:p>
          <a:p>
            <a:pPr lvl="1"/>
            <a:r>
              <a:rPr lang="en-GB" sz="2400" dirty="0">
                <a:solidFill>
                  <a:srgbClr val="FFFFFF"/>
                </a:solidFill>
              </a:rPr>
              <a:t>Conduct quantitative marketing research where consumers score each brand on all key attributes</a:t>
            </a:r>
          </a:p>
          <a:p>
            <a:pPr lvl="1"/>
            <a:r>
              <a:rPr lang="en-GB" sz="2400" dirty="0">
                <a:solidFill>
                  <a:srgbClr val="FFFFFF"/>
                </a:solidFill>
              </a:rPr>
              <a:t>Plot brands on a two-dimensional map</a:t>
            </a:r>
          </a:p>
          <a:p>
            <a:endParaRPr lang="en-GB" dirty="0">
              <a:solidFill>
                <a:srgbClr val="FFFFFF"/>
              </a:solidFill>
            </a:endParaRPr>
          </a:p>
        </p:txBody>
      </p:sp>
      <p:pic>
        <p:nvPicPr>
          <p:cNvPr id="6" name="Picture 5" descr="Chart, scatter chart&#10;&#10;Description automatically generated">
            <a:extLst>
              <a:ext uri="{FF2B5EF4-FFF2-40B4-BE49-F238E27FC236}">
                <a16:creationId xmlns:a16="http://schemas.microsoft.com/office/drawing/2014/main" id="{769C3576-207B-51E9-F991-EB304119F658}"/>
              </a:ext>
            </a:extLst>
          </p:cNvPr>
          <p:cNvPicPr>
            <a:picLocks noChangeAspect="1"/>
          </p:cNvPicPr>
          <p:nvPr/>
        </p:nvPicPr>
        <p:blipFill>
          <a:blip r:embed="rId2"/>
          <a:stretch>
            <a:fillRect/>
          </a:stretch>
        </p:blipFill>
        <p:spPr>
          <a:xfrm>
            <a:off x="8042147" y="1727199"/>
            <a:ext cx="4149854" cy="4406901"/>
          </a:xfrm>
          <a:prstGeom prst="rect">
            <a:avLst/>
          </a:prstGeom>
          <a:noFill/>
        </p:spPr>
      </p:pic>
      <p:sp>
        <p:nvSpPr>
          <p:cNvPr id="4" name="Footer Placeholder 3">
            <a:extLst>
              <a:ext uri="{FF2B5EF4-FFF2-40B4-BE49-F238E27FC236}">
                <a16:creationId xmlns:a16="http://schemas.microsoft.com/office/drawing/2014/main" id="{8A693158-9652-5D2D-69C0-7ECB54944A15}"/>
              </a:ext>
            </a:extLst>
          </p:cNvPr>
          <p:cNvSpPr>
            <a:spLocks noGrp="1"/>
          </p:cNvSpPr>
          <p:nvPr>
            <p:ph type="ftr" sz="quarter" idx="11"/>
          </p:nvPr>
        </p:nvSpPr>
        <p:spPr>
          <a:xfrm>
            <a:off x="581192" y="6423914"/>
            <a:ext cx="6917210" cy="365125"/>
          </a:xfrm>
        </p:spPr>
        <p:txBody>
          <a:bodyPr>
            <a:normAutofit/>
          </a:bodyPr>
          <a:lstStyle/>
          <a:p>
            <a:endParaRPr lang="en-US">
              <a:solidFill>
                <a:schemeClr val="bg1">
                  <a:lumMod val="85000"/>
                  <a:lumOff val="15000"/>
                </a:schemeClr>
              </a:solidFill>
            </a:endParaRPr>
          </a:p>
        </p:txBody>
      </p:sp>
      <p:sp>
        <p:nvSpPr>
          <p:cNvPr id="5" name="Slide Number Placeholder 4">
            <a:extLst>
              <a:ext uri="{FF2B5EF4-FFF2-40B4-BE49-F238E27FC236}">
                <a16:creationId xmlns:a16="http://schemas.microsoft.com/office/drawing/2014/main" id="{A42EAAC0-1F20-839D-314A-DF6B37ECC914}"/>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a:solidFill>
                  <a:schemeClr val="bg1">
                    <a:lumMod val="85000"/>
                    <a:lumOff val="15000"/>
                  </a:schemeClr>
                </a:solidFill>
              </a:rPr>
              <a:pPr>
                <a:spcAft>
                  <a:spcPts val="600"/>
                </a:spcAft>
              </a:pPr>
              <a:t>30</a:t>
            </a:fld>
            <a:endParaRPr lang="en-US">
              <a:solidFill>
                <a:schemeClr val="bg1">
                  <a:lumMod val="85000"/>
                  <a:lumOff val="15000"/>
                </a:schemeClr>
              </a:solidFill>
            </a:endParaRPr>
          </a:p>
        </p:txBody>
      </p:sp>
      <p:sp>
        <p:nvSpPr>
          <p:cNvPr id="8" name="TextBox 7">
            <a:extLst>
              <a:ext uri="{FF2B5EF4-FFF2-40B4-BE49-F238E27FC236}">
                <a16:creationId xmlns:a16="http://schemas.microsoft.com/office/drawing/2014/main" id="{289C98D4-EFF8-0825-6D09-8DAF831D2ABA}"/>
              </a:ext>
            </a:extLst>
          </p:cNvPr>
          <p:cNvSpPr txBox="1"/>
          <p:nvPr/>
        </p:nvSpPr>
        <p:spPr>
          <a:xfrm>
            <a:off x="8079808" y="736601"/>
            <a:ext cx="3660601" cy="830997"/>
          </a:xfrm>
          <a:prstGeom prst="rect">
            <a:avLst/>
          </a:prstGeom>
          <a:noFill/>
        </p:spPr>
        <p:txBody>
          <a:bodyPr wrap="square">
            <a:spAutoFit/>
          </a:bodyPr>
          <a:lstStyle/>
          <a:p>
            <a:pPr algn="ctr"/>
            <a:r>
              <a:rPr lang="en-US" altLang="en-US" sz="2400" b="1" dirty="0">
                <a:solidFill>
                  <a:srgbClr val="7030A0"/>
                </a:solidFill>
              </a:rPr>
              <a:t>A Perceptual Map of Supermarkets</a:t>
            </a:r>
            <a:endParaRPr lang="en-US" sz="2400" b="1" dirty="0">
              <a:solidFill>
                <a:srgbClr val="7030A0"/>
              </a:solidFill>
            </a:endParaRPr>
          </a:p>
        </p:txBody>
      </p:sp>
    </p:spTree>
    <p:extLst>
      <p:ext uri="{BB962C8B-B14F-4D97-AF65-F5344CB8AC3E}">
        <p14:creationId xmlns:p14="http://schemas.microsoft.com/office/powerpoint/2010/main" val="2319744544"/>
      </p:ext>
    </p:extLst>
  </p:cSld>
  <p:clrMapOvr>
    <a:overrideClrMapping bg1="dk1" tx1="lt1" bg2="dk2" tx2="lt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14" name="Rectangle 3095">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15" name="Rectangle 3097">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16" name="Rectangle 3099">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17" name="Rectangle 3101">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3118" name="Rectangle 3103">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19" name="Group 3105">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3107" name="Rectangle 3106">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20" name="Rectangle 3107">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925DCE19-F290-8CAA-89C1-8ABCCB7C63DA}"/>
              </a:ext>
            </a:extLst>
          </p:cNvPr>
          <p:cNvSpPr>
            <a:spLocks noGrp="1"/>
          </p:cNvSpPr>
          <p:nvPr>
            <p:ph type="title"/>
          </p:nvPr>
        </p:nvSpPr>
        <p:spPr>
          <a:xfrm>
            <a:off x="584200" y="878810"/>
            <a:ext cx="3412067" cy="3338149"/>
          </a:xfrm>
        </p:spPr>
        <p:txBody>
          <a:bodyPr vert="horz" lIns="91440" tIns="45720" rIns="91440" bIns="45720" rtlCol="0" anchor="b">
            <a:normAutofit fontScale="90000"/>
          </a:bodyPr>
          <a:lstStyle/>
          <a:p>
            <a:r>
              <a:rPr lang="en-US" sz="3600" dirty="0">
                <a:solidFill>
                  <a:srgbClr val="FFFFFF"/>
                </a:solidFill>
              </a:rPr>
              <a:t>Positioning map – </a:t>
            </a:r>
            <a:r>
              <a:rPr lang="en-US" sz="3600" dirty="0" err="1">
                <a:solidFill>
                  <a:srgbClr val="FFFFFF"/>
                </a:solidFill>
              </a:rPr>
              <a:t>uk</a:t>
            </a:r>
            <a:r>
              <a:rPr lang="en-US" sz="3600" dirty="0">
                <a:solidFill>
                  <a:srgbClr val="FFFFFF"/>
                </a:solidFill>
              </a:rPr>
              <a:t> car market</a:t>
            </a:r>
            <a:br>
              <a:rPr lang="en-US" sz="3600" dirty="0">
                <a:solidFill>
                  <a:srgbClr val="FFFFFF"/>
                </a:solidFill>
              </a:rPr>
            </a:br>
            <a:br>
              <a:rPr lang="en-US" sz="3600" dirty="0">
                <a:solidFill>
                  <a:srgbClr val="FFFFFF"/>
                </a:solidFill>
              </a:rPr>
            </a:br>
            <a:br>
              <a:rPr lang="en-US" sz="3600" dirty="0">
                <a:solidFill>
                  <a:srgbClr val="FFFFFF"/>
                </a:solidFill>
              </a:rPr>
            </a:br>
            <a:endParaRPr lang="en-US" sz="3600" dirty="0">
              <a:solidFill>
                <a:srgbClr val="FFFFFF"/>
              </a:solidFill>
            </a:endParaRPr>
          </a:p>
        </p:txBody>
      </p:sp>
      <p:sp>
        <p:nvSpPr>
          <p:cNvPr id="5" name="Slide Number Placeholder 4">
            <a:extLst>
              <a:ext uri="{FF2B5EF4-FFF2-40B4-BE49-F238E27FC236}">
                <a16:creationId xmlns:a16="http://schemas.microsoft.com/office/drawing/2014/main" id="{A8323517-8572-57AD-F1E2-E6D82CC89141}"/>
              </a:ext>
            </a:extLst>
          </p:cNvPr>
          <p:cNvSpPr>
            <a:spLocks noGrp="1"/>
          </p:cNvSpPr>
          <p:nvPr>
            <p:ph type="sldNum" sz="quarter" idx="12"/>
          </p:nvPr>
        </p:nvSpPr>
        <p:spPr>
          <a:xfrm>
            <a:off x="3454399" y="766070"/>
            <a:ext cx="542673" cy="365125"/>
          </a:xfrm>
        </p:spPr>
        <p:txBody>
          <a:bodyPr vert="horz" lIns="91440" tIns="45720" rIns="91440" bIns="45720" rtlCol="0" anchor="ctr">
            <a:normAutofit/>
          </a:bodyPr>
          <a:lstStyle/>
          <a:p>
            <a:pPr defTabSz="457200">
              <a:spcAft>
                <a:spcPts val="600"/>
              </a:spcAft>
            </a:pPr>
            <a:fld id="{3A98EE3D-8CD1-4C3F-BD1C-C98C9596463C}" type="slidenum">
              <a:rPr lang="en-US">
                <a:solidFill>
                  <a:srgbClr val="FFFFFF"/>
                </a:solidFill>
              </a:rPr>
              <a:pPr defTabSz="457200">
                <a:spcAft>
                  <a:spcPts val="600"/>
                </a:spcAft>
              </a:pPr>
              <a:t>31</a:t>
            </a:fld>
            <a:endParaRPr lang="en-US">
              <a:solidFill>
                <a:srgbClr val="FFFFFF"/>
              </a:solidFill>
            </a:endParaRPr>
          </a:p>
        </p:txBody>
      </p:sp>
      <p:sp>
        <p:nvSpPr>
          <p:cNvPr id="4" name="Footer Placeholder 3">
            <a:extLst>
              <a:ext uri="{FF2B5EF4-FFF2-40B4-BE49-F238E27FC236}">
                <a16:creationId xmlns:a16="http://schemas.microsoft.com/office/drawing/2014/main" id="{41BF595D-DEC3-4683-F6F1-220E82BE15B8}"/>
              </a:ext>
            </a:extLst>
          </p:cNvPr>
          <p:cNvSpPr>
            <a:spLocks noGrp="1"/>
          </p:cNvSpPr>
          <p:nvPr>
            <p:ph type="ftr" sz="quarter" idx="11"/>
          </p:nvPr>
        </p:nvSpPr>
        <p:spPr>
          <a:xfrm>
            <a:off x="581192" y="3429001"/>
            <a:ext cx="3432008" cy="2159000"/>
          </a:xfrm>
        </p:spPr>
        <p:txBody>
          <a:bodyPr vert="horz" lIns="91440" tIns="45720" rIns="91440" bIns="45720" rtlCol="0" anchor="ctr">
            <a:normAutofit/>
          </a:bodyPr>
          <a:lstStyle/>
          <a:p>
            <a:pPr defTabSz="457200"/>
            <a:r>
              <a:rPr lang="en-US" sz="3200" kern="1200" cap="all" dirty="0">
                <a:solidFill>
                  <a:srgbClr val="FFFFFF"/>
                </a:solidFill>
                <a:latin typeface="+mn-lt"/>
                <a:ea typeface="+mn-ea"/>
                <a:cs typeface="+mn-cs"/>
              </a:rPr>
              <a:t>Can you spot a gap in the market?</a:t>
            </a:r>
          </a:p>
        </p:txBody>
      </p:sp>
      <p:pic>
        <p:nvPicPr>
          <p:cNvPr id="3074" name="Picture 2" descr="stp-model-positioning-map-example">
            <a:extLst>
              <a:ext uri="{FF2B5EF4-FFF2-40B4-BE49-F238E27FC236}">
                <a16:creationId xmlns:a16="http://schemas.microsoft.com/office/drawing/2014/main" id="{5A1A945B-1970-5F92-FA9E-46979456FF8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158320" y="434087"/>
            <a:ext cx="7880153" cy="59582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3893932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05" name="Rectangle 4104">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7" name="Rectangle 4106">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09" name="Rectangle 4108">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11" name="Rectangle 4110">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13" name="Rectangle 4112">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25DCE19-F290-8CAA-89C1-8ABCCB7C63DA}"/>
              </a:ext>
            </a:extLst>
          </p:cNvPr>
          <p:cNvSpPr>
            <a:spLocks noGrp="1"/>
          </p:cNvSpPr>
          <p:nvPr>
            <p:ph type="title"/>
          </p:nvPr>
        </p:nvSpPr>
        <p:spPr>
          <a:xfrm>
            <a:off x="601255" y="702155"/>
            <a:ext cx="3409783" cy="1300365"/>
          </a:xfrm>
        </p:spPr>
        <p:txBody>
          <a:bodyPr vert="horz" lIns="91440" tIns="45720" rIns="91440" bIns="45720" rtlCol="0">
            <a:normAutofit fontScale="90000"/>
          </a:bodyPr>
          <a:lstStyle/>
          <a:p>
            <a:pPr>
              <a:lnSpc>
                <a:spcPct val="90000"/>
              </a:lnSpc>
            </a:pPr>
            <a:r>
              <a:rPr lang="en-US" dirty="0">
                <a:solidFill>
                  <a:srgbClr val="FFFFFF"/>
                </a:solidFill>
              </a:rPr>
              <a:t>Positioning map – </a:t>
            </a:r>
            <a:r>
              <a:rPr lang="en-US" dirty="0" err="1">
                <a:solidFill>
                  <a:srgbClr val="FFFFFF"/>
                </a:solidFill>
              </a:rPr>
              <a:t>uk</a:t>
            </a:r>
            <a:r>
              <a:rPr lang="en-US" dirty="0">
                <a:solidFill>
                  <a:srgbClr val="FFFFFF"/>
                </a:solidFill>
              </a:rPr>
              <a:t> car market</a:t>
            </a:r>
            <a:br>
              <a:rPr lang="en-US" sz="1500" dirty="0">
                <a:solidFill>
                  <a:srgbClr val="FFFFFF"/>
                </a:solidFill>
              </a:rPr>
            </a:br>
            <a:br>
              <a:rPr lang="en-US" sz="1500" dirty="0">
                <a:solidFill>
                  <a:srgbClr val="FFFFFF"/>
                </a:solidFill>
              </a:rPr>
            </a:br>
            <a:br>
              <a:rPr lang="en-US" sz="1500" dirty="0">
                <a:solidFill>
                  <a:srgbClr val="FFFFFF"/>
                </a:solidFill>
              </a:rPr>
            </a:br>
            <a:endParaRPr lang="en-US" sz="1500" dirty="0">
              <a:solidFill>
                <a:srgbClr val="FFFFFF"/>
              </a:solidFill>
            </a:endParaRPr>
          </a:p>
        </p:txBody>
      </p:sp>
      <p:sp>
        <p:nvSpPr>
          <p:cNvPr id="4102" name="Content Placeholder 4101">
            <a:extLst>
              <a:ext uri="{FF2B5EF4-FFF2-40B4-BE49-F238E27FC236}">
                <a16:creationId xmlns:a16="http://schemas.microsoft.com/office/drawing/2014/main" id="{1725661B-55EB-68E2-F412-EA0A6D17AD10}"/>
              </a:ext>
            </a:extLst>
          </p:cNvPr>
          <p:cNvSpPr>
            <a:spLocks noGrp="1"/>
          </p:cNvSpPr>
          <p:nvPr>
            <p:ph idx="1"/>
          </p:nvPr>
        </p:nvSpPr>
        <p:spPr>
          <a:xfrm>
            <a:off x="601255" y="3429000"/>
            <a:ext cx="3409782" cy="2571749"/>
          </a:xfrm>
        </p:spPr>
        <p:txBody>
          <a:bodyPr>
            <a:normAutofit/>
          </a:bodyPr>
          <a:lstStyle/>
          <a:p>
            <a:endParaRPr lang="en-US" dirty="0">
              <a:solidFill>
                <a:srgbClr val="FFFFFF"/>
              </a:solidFill>
            </a:endParaRPr>
          </a:p>
        </p:txBody>
      </p:sp>
      <p:pic>
        <p:nvPicPr>
          <p:cNvPr id="4098" name="Picture 2" descr="positioning-map-gap-in-the-market-example">
            <a:extLst>
              <a:ext uri="{FF2B5EF4-FFF2-40B4-BE49-F238E27FC236}">
                <a16:creationId xmlns:a16="http://schemas.microsoft.com/office/drawing/2014/main" id="{ABBE2282-8F4D-29E3-D345-A3CE79D753D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169915" y="548640"/>
            <a:ext cx="7691885" cy="5677539"/>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41BF595D-DEC3-4683-F6F1-220E82BE15B8}"/>
              </a:ext>
            </a:extLst>
          </p:cNvPr>
          <p:cNvSpPr>
            <a:spLocks noGrp="1"/>
          </p:cNvSpPr>
          <p:nvPr>
            <p:ph type="ftr" sz="quarter" idx="11"/>
          </p:nvPr>
        </p:nvSpPr>
        <p:spPr>
          <a:xfrm>
            <a:off x="581192" y="6400800"/>
            <a:ext cx="6917210" cy="365125"/>
          </a:xfrm>
        </p:spPr>
        <p:txBody>
          <a:bodyPr vert="horz" lIns="91440" tIns="45720" rIns="91440" bIns="45720" rtlCol="0">
            <a:normAutofit/>
          </a:bodyPr>
          <a:lstStyle/>
          <a:p>
            <a:pPr defTabSz="457200"/>
            <a:endParaRPr lang="en-US" kern="1200" cap="all">
              <a:solidFill>
                <a:srgbClr val="FF8400"/>
              </a:solidFill>
              <a:latin typeface="+mn-lt"/>
              <a:ea typeface="+mn-ea"/>
              <a:cs typeface="+mn-cs"/>
            </a:endParaRPr>
          </a:p>
        </p:txBody>
      </p:sp>
      <p:sp>
        <p:nvSpPr>
          <p:cNvPr id="5" name="Slide Number Placeholder 4">
            <a:extLst>
              <a:ext uri="{FF2B5EF4-FFF2-40B4-BE49-F238E27FC236}">
                <a16:creationId xmlns:a16="http://schemas.microsoft.com/office/drawing/2014/main" id="{A8323517-8572-57AD-F1E2-E6D82CC89141}"/>
              </a:ext>
            </a:extLst>
          </p:cNvPr>
          <p:cNvSpPr>
            <a:spLocks noGrp="1"/>
          </p:cNvSpPr>
          <p:nvPr>
            <p:ph type="sldNum" sz="quarter" idx="12"/>
          </p:nvPr>
        </p:nvSpPr>
        <p:spPr>
          <a:xfrm>
            <a:off x="10558300" y="6400800"/>
            <a:ext cx="1052508" cy="365125"/>
          </a:xfrm>
        </p:spPr>
        <p:txBody>
          <a:bodyPr vert="horz" lIns="91440" tIns="45720" rIns="91440" bIns="45720" rtlCol="0">
            <a:normAutofit/>
          </a:bodyPr>
          <a:lstStyle/>
          <a:p>
            <a:pPr defTabSz="457200">
              <a:spcAft>
                <a:spcPts val="600"/>
              </a:spcAft>
            </a:pPr>
            <a:fld id="{3A98EE3D-8CD1-4C3F-BD1C-C98C9596463C}" type="slidenum">
              <a:rPr lang="en-US">
                <a:solidFill>
                  <a:srgbClr val="FF8400"/>
                </a:solidFill>
              </a:rPr>
              <a:pPr defTabSz="457200">
                <a:spcAft>
                  <a:spcPts val="600"/>
                </a:spcAft>
              </a:pPr>
              <a:t>32</a:t>
            </a:fld>
            <a:endParaRPr lang="en-US">
              <a:solidFill>
                <a:srgbClr val="FF8400"/>
              </a:solidFill>
            </a:endParaRPr>
          </a:p>
        </p:txBody>
      </p:sp>
    </p:spTree>
    <p:extLst>
      <p:ext uri="{BB962C8B-B14F-4D97-AF65-F5344CB8AC3E}">
        <p14:creationId xmlns:p14="http://schemas.microsoft.com/office/powerpoint/2010/main" val="263758149"/>
      </p:ext>
    </p:extLst>
  </p:cSld>
  <p:clrMapOvr>
    <a:overrideClrMapping bg1="dk1" tx1="lt1" bg2="dk2" tx2="lt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EE3C-DDCD-7E9E-D5C1-9E3B37C855DE}"/>
              </a:ext>
            </a:extLst>
          </p:cNvPr>
          <p:cNvSpPr>
            <a:spLocks noGrp="1"/>
          </p:cNvSpPr>
          <p:nvPr>
            <p:ph type="title"/>
          </p:nvPr>
        </p:nvSpPr>
        <p:spPr>
          <a:xfrm>
            <a:off x="581192" y="702156"/>
            <a:ext cx="11029616" cy="1188720"/>
          </a:xfrm>
        </p:spPr>
        <p:txBody>
          <a:bodyPr>
            <a:normAutofit/>
          </a:bodyPr>
          <a:lstStyle/>
          <a:p>
            <a:r>
              <a:rPr lang="en-GB" dirty="0"/>
              <a:t>Market segmentation – example of </a:t>
            </a:r>
            <a:r>
              <a:rPr lang="en-GB" dirty="0" err="1"/>
              <a:t>gymshark</a:t>
            </a:r>
            <a:endParaRPr lang="en-GB" dirty="0"/>
          </a:p>
        </p:txBody>
      </p:sp>
      <p:pic>
        <p:nvPicPr>
          <p:cNvPr id="6" name="Picture 5">
            <a:extLst>
              <a:ext uri="{FF2B5EF4-FFF2-40B4-BE49-F238E27FC236}">
                <a16:creationId xmlns:a16="http://schemas.microsoft.com/office/drawing/2014/main" id="{291E2241-1538-D05A-3EB3-E954C0744245}"/>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402541" y="2368941"/>
            <a:ext cx="1788166" cy="1788166"/>
          </a:xfrm>
          <a:prstGeom prst="rect">
            <a:avLst/>
          </a:prstGeom>
        </p:spPr>
      </p:pic>
      <p:pic>
        <p:nvPicPr>
          <p:cNvPr id="1026" name="Picture 2" descr="A black and white sign&#10;&#10;Description automatically generated with low confidence">
            <a:extLst>
              <a:ext uri="{FF2B5EF4-FFF2-40B4-BE49-F238E27FC236}">
                <a16:creationId xmlns:a16="http://schemas.microsoft.com/office/drawing/2014/main" id="{C54B6133-58F8-8865-4B81-CC941B89B21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30849" y="4865013"/>
            <a:ext cx="3331551" cy="557277"/>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8454373-1A0F-64EE-BFA0-361EE26D6722}"/>
              </a:ext>
            </a:extLst>
          </p:cNvPr>
          <p:cNvSpPr>
            <a:spLocks noGrp="1"/>
          </p:cNvSpPr>
          <p:nvPr>
            <p:ph idx="1"/>
          </p:nvPr>
        </p:nvSpPr>
        <p:spPr>
          <a:xfrm>
            <a:off x="4505325" y="2180496"/>
            <a:ext cx="7105481" cy="4045683"/>
          </a:xfrm>
        </p:spPr>
        <p:txBody>
          <a:bodyPr>
            <a:normAutofit/>
          </a:bodyPr>
          <a:lstStyle/>
          <a:p>
            <a:r>
              <a:rPr lang="en-GB" dirty="0"/>
              <a:t>Two Teachers</a:t>
            </a:r>
          </a:p>
          <a:p>
            <a:r>
              <a:rPr lang="en-GB" dirty="0">
                <a:hlinkClick r:id="rId4"/>
              </a:rPr>
              <a:t>https://youtu.be/ZUOCx1iO8gI</a:t>
            </a:r>
            <a:endParaRPr lang="en-GB" dirty="0"/>
          </a:p>
          <a:p>
            <a:endParaRPr lang="en-GB" dirty="0"/>
          </a:p>
        </p:txBody>
      </p:sp>
      <p:sp>
        <p:nvSpPr>
          <p:cNvPr id="4" name="Footer Placeholder 3">
            <a:extLst>
              <a:ext uri="{FF2B5EF4-FFF2-40B4-BE49-F238E27FC236}">
                <a16:creationId xmlns:a16="http://schemas.microsoft.com/office/drawing/2014/main" id="{CDDECC10-77B6-D3CE-B6BD-8F23F410FE8D}"/>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3885DA"/>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713D3442-880C-3F92-5B53-779107CACCD7}"/>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3885DA"/>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33</a:t>
            </a:fld>
            <a:endParaRPr kumimoji="0" lang="en-US" sz="900" b="0" i="0" u="none" strike="noStrike" kern="1200" cap="none" spc="0" normalizeH="0" baseline="0" noProof="0">
              <a:ln>
                <a:noFill/>
              </a:ln>
              <a:solidFill>
                <a:srgbClr val="3885DA"/>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209581804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98747-75C6-35A9-624B-23A046FF9900}"/>
              </a:ext>
            </a:extLst>
          </p:cNvPr>
          <p:cNvSpPr>
            <a:spLocks noGrp="1"/>
          </p:cNvSpPr>
          <p:nvPr>
            <p:ph type="title"/>
          </p:nvPr>
        </p:nvSpPr>
        <p:spPr>
          <a:xfrm>
            <a:off x="581192" y="702156"/>
            <a:ext cx="11029616" cy="720774"/>
          </a:xfrm>
        </p:spPr>
        <p:txBody>
          <a:bodyPr>
            <a:normAutofit/>
          </a:bodyPr>
          <a:lstStyle/>
          <a:p>
            <a:r>
              <a:rPr lang="en-GB" dirty="0"/>
              <a:t>repositioning</a:t>
            </a:r>
          </a:p>
        </p:txBody>
      </p:sp>
      <p:sp>
        <p:nvSpPr>
          <p:cNvPr id="3" name="Content Placeholder 2">
            <a:extLst>
              <a:ext uri="{FF2B5EF4-FFF2-40B4-BE49-F238E27FC236}">
                <a16:creationId xmlns:a16="http://schemas.microsoft.com/office/drawing/2014/main" id="{5B722A79-43DE-28A2-9DFE-58319C0806A8}"/>
              </a:ext>
            </a:extLst>
          </p:cNvPr>
          <p:cNvSpPr>
            <a:spLocks noGrp="1"/>
          </p:cNvSpPr>
          <p:nvPr>
            <p:ph idx="1"/>
          </p:nvPr>
        </p:nvSpPr>
        <p:spPr>
          <a:xfrm>
            <a:off x="581193" y="1536700"/>
            <a:ext cx="6917210" cy="4689479"/>
          </a:xfrm>
        </p:spPr>
        <p:txBody>
          <a:bodyPr>
            <a:normAutofit/>
          </a:bodyPr>
          <a:lstStyle/>
          <a:p>
            <a:r>
              <a:rPr lang="en-GB" sz="2000" dirty="0"/>
              <a:t>Repositioning involves changing:</a:t>
            </a:r>
          </a:p>
          <a:p>
            <a:pPr lvl="1"/>
            <a:r>
              <a:rPr lang="en-GB" sz="2000" dirty="0"/>
              <a:t> </a:t>
            </a:r>
            <a:r>
              <a:rPr lang="en-GB" sz="2000" dirty="0">
                <a:solidFill>
                  <a:schemeClr val="tx1"/>
                </a:solidFill>
              </a:rPr>
              <a:t>the target markets</a:t>
            </a:r>
          </a:p>
          <a:p>
            <a:pPr lvl="1"/>
            <a:r>
              <a:rPr lang="en-GB" sz="2000" dirty="0">
                <a:solidFill>
                  <a:schemeClr val="tx1"/>
                </a:solidFill>
              </a:rPr>
              <a:t> the differential advantage</a:t>
            </a:r>
          </a:p>
          <a:p>
            <a:pPr lvl="1"/>
            <a:r>
              <a:rPr lang="en-GB" sz="2000" dirty="0">
                <a:solidFill>
                  <a:schemeClr val="tx1"/>
                </a:solidFill>
              </a:rPr>
              <a:t> or both</a:t>
            </a:r>
          </a:p>
          <a:p>
            <a:r>
              <a:rPr lang="en-GB" sz="2000" dirty="0"/>
              <a:t>The first option is to keep product and target market the same, but to change the image of the product.</a:t>
            </a:r>
          </a:p>
          <a:p>
            <a:r>
              <a:rPr lang="en-GB" sz="2000" dirty="0"/>
              <a:t>Some repositioning strategies involve retaining the product but changing the market segment it is aimed at.</a:t>
            </a:r>
          </a:p>
          <a:p>
            <a:r>
              <a:rPr lang="en-GB" sz="2000" dirty="0"/>
              <a:t>When both product and target market are changed, a company is said to be practicing ‘</a:t>
            </a:r>
            <a:r>
              <a:rPr lang="en-GB" sz="2000" b="1" i="1" dirty="0"/>
              <a:t>tangible repositioning</a:t>
            </a:r>
            <a:r>
              <a:rPr lang="en-GB" sz="2000" dirty="0"/>
              <a:t>’ – the riskiest repositioning</a:t>
            </a:r>
            <a:r>
              <a:rPr lang="en-GB" dirty="0"/>
              <a:t>.</a:t>
            </a:r>
          </a:p>
          <a:p>
            <a:endParaRPr lang="en-GB" dirty="0"/>
          </a:p>
        </p:txBody>
      </p:sp>
      <p:pic>
        <p:nvPicPr>
          <p:cNvPr id="6" name="Picture 2" descr="14 Menu Items McDonald's Employees Won't Eat | Eat This Not That">
            <a:extLst>
              <a:ext uri="{FF2B5EF4-FFF2-40B4-BE49-F238E27FC236}">
                <a16:creationId xmlns:a16="http://schemas.microsoft.com/office/drawing/2014/main" id="{32C469A2-D7A3-9AFC-53F0-E6BFB2B6D60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498402" y="2049468"/>
            <a:ext cx="4477697" cy="4106376"/>
          </a:xfrm>
          <a:prstGeom prst="rect">
            <a:avLst/>
          </a:prstGeom>
          <a:solidFill>
            <a:srgbClr val="FFFFFF"/>
          </a:solidFill>
        </p:spPr>
      </p:pic>
      <p:sp>
        <p:nvSpPr>
          <p:cNvPr id="4" name="Footer Placeholder 3">
            <a:extLst>
              <a:ext uri="{FF2B5EF4-FFF2-40B4-BE49-F238E27FC236}">
                <a16:creationId xmlns:a16="http://schemas.microsoft.com/office/drawing/2014/main" id="{3CA45F76-99AB-554C-9BA5-462760DBE209}"/>
              </a:ext>
            </a:extLst>
          </p:cNvPr>
          <p:cNvSpPr>
            <a:spLocks noGrp="1"/>
          </p:cNvSpPr>
          <p:nvPr>
            <p:ph type="ftr" sz="quarter" idx="11"/>
          </p:nvPr>
        </p:nvSpPr>
        <p:spPr>
          <a:xfrm>
            <a:off x="581192" y="6400800"/>
            <a:ext cx="6917210" cy="365125"/>
          </a:xfrm>
        </p:spPr>
        <p:txBody>
          <a:bodyPr>
            <a:normAutofit/>
          </a:bodyPr>
          <a:lstStyle/>
          <a:p>
            <a:endParaRPr lang="en-US">
              <a:solidFill>
                <a:srgbClr val="80B4EE"/>
              </a:solidFill>
            </a:endParaRPr>
          </a:p>
        </p:txBody>
      </p:sp>
      <p:sp>
        <p:nvSpPr>
          <p:cNvPr id="5" name="Slide Number Placeholder 4">
            <a:extLst>
              <a:ext uri="{FF2B5EF4-FFF2-40B4-BE49-F238E27FC236}">
                <a16:creationId xmlns:a16="http://schemas.microsoft.com/office/drawing/2014/main" id="{FC3E5DD9-0CED-4094-FDD8-B78A1889B136}"/>
              </a:ext>
            </a:extLst>
          </p:cNvPr>
          <p:cNvSpPr>
            <a:spLocks noGrp="1"/>
          </p:cNvSpPr>
          <p:nvPr>
            <p:ph type="sldNum" sz="quarter" idx="12"/>
          </p:nvPr>
        </p:nvSpPr>
        <p:spPr>
          <a:xfrm>
            <a:off x="10558300" y="6400800"/>
            <a:ext cx="1052508" cy="365125"/>
          </a:xfrm>
        </p:spPr>
        <p:txBody>
          <a:bodyPr>
            <a:normAutofit/>
          </a:bodyPr>
          <a:lstStyle/>
          <a:p>
            <a:pPr>
              <a:spcAft>
                <a:spcPts val="600"/>
              </a:spcAft>
            </a:pPr>
            <a:fld id="{3A98EE3D-8CD1-4C3F-BD1C-C98C9596463C}" type="slidenum">
              <a:rPr lang="en-US" smtClean="0">
                <a:solidFill>
                  <a:srgbClr val="80B4EE"/>
                </a:solidFill>
              </a:rPr>
              <a:pPr>
                <a:spcAft>
                  <a:spcPts val="600"/>
                </a:spcAft>
              </a:pPr>
              <a:t>34</a:t>
            </a:fld>
            <a:endParaRPr lang="en-US">
              <a:solidFill>
                <a:srgbClr val="80B4EE"/>
              </a:solidFill>
            </a:endParaRPr>
          </a:p>
        </p:txBody>
      </p:sp>
      <p:sp>
        <p:nvSpPr>
          <p:cNvPr id="10" name="TextBox 9">
            <a:extLst>
              <a:ext uri="{FF2B5EF4-FFF2-40B4-BE49-F238E27FC236}">
                <a16:creationId xmlns:a16="http://schemas.microsoft.com/office/drawing/2014/main" id="{BF209C31-79B4-85E6-95DF-A14A9C14A1B6}"/>
              </a:ext>
            </a:extLst>
          </p:cNvPr>
          <p:cNvSpPr txBox="1"/>
          <p:nvPr/>
        </p:nvSpPr>
        <p:spPr>
          <a:xfrm>
            <a:off x="7721601" y="1143001"/>
            <a:ext cx="3889206" cy="646331"/>
          </a:xfrm>
          <a:prstGeom prst="rect">
            <a:avLst/>
          </a:prstGeom>
          <a:noFill/>
        </p:spPr>
        <p:txBody>
          <a:bodyPr wrap="square">
            <a:spAutoFit/>
          </a:bodyPr>
          <a:lstStyle/>
          <a:p>
            <a:pPr algn="ctr"/>
            <a:r>
              <a:rPr lang="en-GB" b="1" dirty="0">
                <a:solidFill>
                  <a:srgbClr val="0070C0"/>
                </a:solidFill>
              </a:rPr>
              <a:t>How have McDonald’s been trying to reposition themselves? </a:t>
            </a:r>
          </a:p>
        </p:txBody>
      </p:sp>
    </p:spTree>
    <p:extLst>
      <p:ext uri="{BB962C8B-B14F-4D97-AF65-F5344CB8AC3E}">
        <p14:creationId xmlns:p14="http://schemas.microsoft.com/office/powerpoint/2010/main" val="160565952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Title 1">
            <a:extLst>
              <a:ext uri="{FF2B5EF4-FFF2-40B4-BE49-F238E27FC236}">
                <a16:creationId xmlns:a16="http://schemas.microsoft.com/office/drawing/2014/main" id="{2C155268-489F-36F6-1744-5F0742C0DA3D}"/>
              </a:ext>
            </a:extLst>
          </p:cNvPr>
          <p:cNvSpPr>
            <a:spLocks noGrp="1" noChangeArrowheads="1"/>
          </p:cNvSpPr>
          <p:nvPr>
            <p:ph type="title"/>
          </p:nvPr>
        </p:nvSpPr>
        <p:spPr>
          <a:xfrm>
            <a:off x="3886200" y="735496"/>
            <a:ext cx="4800600" cy="747230"/>
          </a:xfrm>
        </p:spPr>
        <p:txBody>
          <a:bodyPr>
            <a:normAutofit fontScale="90000"/>
          </a:bodyPr>
          <a:lstStyle/>
          <a:p>
            <a:r>
              <a:rPr lang="en-GB" altLang="en-US" sz="4500" b="1" dirty="0"/>
              <a:t>Repositioning</a:t>
            </a:r>
          </a:p>
        </p:txBody>
      </p:sp>
      <p:sp>
        <p:nvSpPr>
          <p:cNvPr id="51203" name="Content Placeholder 2">
            <a:extLst>
              <a:ext uri="{FF2B5EF4-FFF2-40B4-BE49-F238E27FC236}">
                <a16:creationId xmlns:a16="http://schemas.microsoft.com/office/drawing/2014/main" id="{72FF32E0-886E-E803-48B4-B04069B89428}"/>
              </a:ext>
            </a:extLst>
          </p:cNvPr>
          <p:cNvSpPr>
            <a:spLocks noGrp="1"/>
          </p:cNvSpPr>
          <p:nvPr>
            <p:ph idx="1"/>
          </p:nvPr>
        </p:nvSpPr>
        <p:spPr>
          <a:xfrm>
            <a:off x="1043608" y="1482726"/>
            <a:ext cx="9998765" cy="5114924"/>
          </a:xfrm>
        </p:spPr>
        <p:txBody>
          <a:bodyPr>
            <a:normAutofit/>
          </a:bodyPr>
          <a:lstStyle/>
          <a:p>
            <a:pPr algn="just">
              <a:defRPr/>
            </a:pPr>
            <a:r>
              <a:rPr lang="en-GB" altLang="en-US" sz="3600" dirty="0"/>
              <a:t>Involves changing perceptions of a brand from a current state to a desired state</a:t>
            </a:r>
          </a:p>
          <a:p>
            <a:pPr lvl="1" algn="just">
              <a:defRPr/>
            </a:pPr>
            <a:r>
              <a:rPr lang="en-GB" altLang="en-US" sz="3300" dirty="0"/>
              <a:t>Two tasks</a:t>
            </a:r>
          </a:p>
          <a:p>
            <a:pPr lvl="2" algn="just">
              <a:defRPr/>
            </a:pPr>
            <a:r>
              <a:rPr lang="en-GB" altLang="en-US" sz="3000" dirty="0"/>
              <a:t>Old positioning suppressed</a:t>
            </a:r>
          </a:p>
          <a:p>
            <a:pPr lvl="2" algn="just">
              <a:defRPr/>
            </a:pPr>
            <a:r>
              <a:rPr lang="en-GB" altLang="en-US" sz="3000" dirty="0"/>
              <a:t>New positioning learned</a:t>
            </a:r>
          </a:p>
          <a:p>
            <a:pPr lvl="2" algn="r">
              <a:buFont typeface="Arial" panose="020B0604020202020204" pitchFamily="34" charset="0"/>
              <a:buNone/>
              <a:defRPr/>
            </a:pPr>
            <a:r>
              <a:rPr lang="en-GB" altLang="en-US" sz="3000" dirty="0"/>
              <a:t>(Jewell, 2007)</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120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5120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5120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5120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03" grpId="0" uiExpand="1"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83946-DB87-9553-391A-67361756D3A7}"/>
              </a:ext>
            </a:extLst>
          </p:cNvPr>
          <p:cNvSpPr>
            <a:spLocks noGrp="1"/>
          </p:cNvSpPr>
          <p:nvPr>
            <p:ph type="title"/>
          </p:nvPr>
        </p:nvSpPr>
        <p:spPr/>
        <p:txBody>
          <a:bodyPr/>
          <a:lstStyle/>
          <a:p>
            <a:r>
              <a:rPr lang="en-GB" dirty="0"/>
              <a:t>Benefits of </a:t>
            </a:r>
            <a:br>
              <a:rPr lang="en-GB" dirty="0"/>
            </a:br>
            <a:r>
              <a:rPr lang="en-GB" dirty="0"/>
              <a:t>segmentation, targeting, positioning (STP) process</a:t>
            </a:r>
          </a:p>
        </p:txBody>
      </p:sp>
      <p:sp>
        <p:nvSpPr>
          <p:cNvPr id="3" name="Content Placeholder 2">
            <a:extLst>
              <a:ext uri="{FF2B5EF4-FFF2-40B4-BE49-F238E27FC236}">
                <a16:creationId xmlns:a16="http://schemas.microsoft.com/office/drawing/2014/main" id="{09224E46-CA8B-B1B6-501C-25BE74303081}"/>
              </a:ext>
            </a:extLst>
          </p:cNvPr>
          <p:cNvSpPr>
            <a:spLocks noGrp="1"/>
          </p:cNvSpPr>
          <p:nvPr>
            <p:ph idx="1"/>
          </p:nvPr>
        </p:nvSpPr>
        <p:spPr/>
        <p:txBody>
          <a:bodyPr>
            <a:normAutofit/>
          </a:bodyPr>
          <a:lstStyle/>
          <a:p>
            <a:pPr marL="342900" indent="-342900">
              <a:buClr>
                <a:schemeClr val="tx2"/>
              </a:buClr>
              <a:buFont typeface="Wingdings" panose="05000000000000000000" pitchFamily="2" charset="2"/>
              <a:buChar char="Ø"/>
            </a:pPr>
            <a:r>
              <a:rPr lang="en-US" altLang="en-US" sz="2000" b="1" dirty="0">
                <a:solidFill>
                  <a:schemeClr val="tx2"/>
                </a:solidFill>
                <a:ea typeface="MS PGothic" panose="020B0600070205080204" pitchFamily="34" charset="-128"/>
              </a:rPr>
              <a:t>Enhancing a company’s competitive position</a:t>
            </a:r>
            <a:r>
              <a:rPr lang="en-US" altLang="en-US" sz="2000" dirty="0">
                <a:ea typeface="MS PGothic" panose="020B0600070205080204" pitchFamily="34" charset="-128"/>
              </a:rPr>
              <a:t>, providing direction and focus for marketing strategies, including targeted advertising, new proposition development, and brand differentiation</a:t>
            </a:r>
          </a:p>
          <a:p>
            <a:pPr marL="342900" indent="-342900">
              <a:buClr>
                <a:schemeClr val="tx2"/>
              </a:buClr>
              <a:buFont typeface="Wingdings" panose="05000000000000000000" pitchFamily="2" charset="2"/>
              <a:buChar char="Ø"/>
            </a:pPr>
            <a:endParaRPr lang="en-GB" altLang="en-US" sz="2000" dirty="0">
              <a:ea typeface="MS PGothic" panose="020B0600070205080204" pitchFamily="34" charset="-128"/>
            </a:endParaRPr>
          </a:p>
          <a:p>
            <a:pPr marL="342900" indent="-342900">
              <a:buClr>
                <a:schemeClr val="tx2"/>
              </a:buClr>
              <a:buFont typeface="Wingdings" panose="05000000000000000000" pitchFamily="2" charset="2"/>
              <a:buChar char="Ø"/>
            </a:pPr>
            <a:r>
              <a:rPr lang="en-US" altLang="en-US" sz="2000" b="1" dirty="0">
                <a:solidFill>
                  <a:schemeClr val="tx2"/>
                </a:solidFill>
                <a:ea typeface="MS PGothic" panose="020B0600070205080204" pitchFamily="34" charset="-128"/>
              </a:rPr>
              <a:t>Examining and identifying market growth opportunities</a:t>
            </a:r>
            <a:r>
              <a:rPr lang="en-US" altLang="en-US" sz="2000" dirty="0">
                <a:solidFill>
                  <a:schemeClr val="tx2"/>
                </a:solidFill>
                <a:ea typeface="MS PGothic" panose="020B0600070205080204" pitchFamily="34" charset="-128"/>
              </a:rPr>
              <a:t> </a:t>
            </a:r>
            <a:r>
              <a:rPr lang="en-US" altLang="en-US" sz="2000" dirty="0">
                <a:ea typeface="MS PGothic" panose="020B0600070205080204" pitchFamily="34" charset="-128"/>
              </a:rPr>
              <a:t>through identification of new customers, growth segments, or proposition uses</a:t>
            </a:r>
          </a:p>
          <a:p>
            <a:pPr marL="342900" indent="-342900">
              <a:buClr>
                <a:schemeClr val="tx2"/>
              </a:buClr>
              <a:buFont typeface="Wingdings" panose="05000000000000000000" pitchFamily="2" charset="2"/>
              <a:buChar char="Ø"/>
            </a:pPr>
            <a:endParaRPr lang="en-GB" altLang="en-US" sz="2000" dirty="0">
              <a:ea typeface="MS PGothic" panose="020B0600070205080204" pitchFamily="34" charset="-128"/>
            </a:endParaRPr>
          </a:p>
          <a:p>
            <a:pPr marL="342900" indent="-342900">
              <a:buClr>
                <a:schemeClr val="tx2"/>
              </a:buClr>
              <a:buFont typeface="Wingdings" panose="05000000000000000000" pitchFamily="2" charset="2"/>
              <a:buChar char="Ø"/>
            </a:pPr>
            <a:r>
              <a:rPr lang="en-US" altLang="en-US" sz="2000" b="1" dirty="0">
                <a:solidFill>
                  <a:schemeClr val="tx2"/>
                </a:solidFill>
                <a:ea typeface="MS PGothic" panose="020B0600070205080204" pitchFamily="34" charset="-128"/>
              </a:rPr>
              <a:t>Effective and efficient matching of company resources </a:t>
            </a:r>
            <a:r>
              <a:rPr lang="en-US" altLang="en-US" sz="2000" dirty="0">
                <a:ea typeface="MS PGothic" panose="020B0600070205080204" pitchFamily="34" charset="-128"/>
              </a:rPr>
              <a:t>to targeted market segments, promising greater return on marketing investment (ROMI)</a:t>
            </a:r>
            <a:endParaRPr lang="en-GB" sz="2000" dirty="0"/>
          </a:p>
        </p:txBody>
      </p:sp>
      <p:sp>
        <p:nvSpPr>
          <p:cNvPr id="4" name="Footer Placeholder 3">
            <a:extLst>
              <a:ext uri="{FF2B5EF4-FFF2-40B4-BE49-F238E27FC236}">
                <a16:creationId xmlns:a16="http://schemas.microsoft.com/office/drawing/2014/main" id="{5E7B980E-F5BA-432F-801F-020E208CEB2B}"/>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873B1F8C-E193-3122-15B7-961D3AA4A306}"/>
              </a:ext>
            </a:extLst>
          </p:cNvPr>
          <p:cNvSpPr>
            <a:spLocks noGrp="1"/>
          </p:cNvSpPr>
          <p:nvPr>
            <p:ph type="sldNum" sz="quarter" idx="12"/>
          </p:nvPr>
        </p:nvSpPr>
        <p:spPr/>
        <p:txBody>
          <a:bodyPr/>
          <a:lstStyle/>
          <a:p>
            <a:fld id="{3A98EE3D-8CD1-4C3F-BD1C-C98C9596463C}" type="slidenum">
              <a:rPr lang="en-US" smtClean="0"/>
              <a:t>36</a:t>
            </a:fld>
            <a:endParaRPr lang="en-US" dirty="0"/>
          </a:p>
        </p:txBody>
      </p:sp>
    </p:spTree>
    <p:extLst>
      <p:ext uri="{BB962C8B-B14F-4D97-AF65-F5344CB8AC3E}">
        <p14:creationId xmlns:p14="http://schemas.microsoft.com/office/powerpoint/2010/main" val="362373695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Title 1">
            <a:extLst>
              <a:ext uri="{FF2B5EF4-FFF2-40B4-BE49-F238E27FC236}">
                <a16:creationId xmlns:a16="http://schemas.microsoft.com/office/drawing/2014/main" id="{54D67915-68B5-7093-3D7A-D034614677C5}"/>
              </a:ext>
            </a:extLst>
          </p:cNvPr>
          <p:cNvSpPr>
            <a:spLocks noGrp="1" noChangeArrowheads="1"/>
          </p:cNvSpPr>
          <p:nvPr>
            <p:ph type="title"/>
          </p:nvPr>
        </p:nvSpPr>
        <p:spPr>
          <a:xfrm>
            <a:off x="2011363" y="857250"/>
            <a:ext cx="6172200" cy="613741"/>
          </a:xfrm>
        </p:spPr>
        <p:txBody>
          <a:bodyPr/>
          <a:lstStyle/>
          <a:p>
            <a:r>
              <a:rPr lang="en-GB" altLang="en-US" b="1" dirty="0"/>
              <a:t>Remember….</a:t>
            </a:r>
          </a:p>
        </p:txBody>
      </p:sp>
      <p:pic>
        <p:nvPicPr>
          <p:cNvPr id="64515" name="Picture 5" descr="V:\Graphics\Powerpoint\PE_UK\PE439-Solomon\Final files\GIF\ch06\M06NF001.gif">
            <a:extLst>
              <a:ext uri="{FF2B5EF4-FFF2-40B4-BE49-F238E27FC236}">
                <a16:creationId xmlns:a16="http://schemas.microsoft.com/office/drawing/2014/main" id="{EFAC98B7-D1F3-8CE1-0778-01E97D03F1E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5801" y="1544639"/>
            <a:ext cx="10545416" cy="48649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4516" name="TextBox 4">
            <a:extLst>
              <a:ext uri="{FF2B5EF4-FFF2-40B4-BE49-F238E27FC236}">
                <a16:creationId xmlns:a16="http://schemas.microsoft.com/office/drawing/2014/main" id="{BB3A3AF8-7E4C-66B1-2AC9-F3F78AA27BCA}"/>
              </a:ext>
            </a:extLst>
          </p:cNvPr>
          <p:cNvSpPr txBox="1">
            <a:spLocks noChangeArrowheads="1"/>
          </p:cNvSpPr>
          <p:nvPr/>
        </p:nvSpPr>
        <p:spPr bwMode="auto">
          <a:xfrm>
            <a:off x="89452" y="6334817"/>
            <a:ext cx="7275444" cy="207749"/>
          </a:xfrm>
          <a:prstGeom prst="rect">
            <a:avLst/>
          </a:prstGeom>
          <a:noFill/>
          <a:ln>
            <a:noFill/>
          </a:ln>
        </p:spPr>
        <p:txBody>
          <a:bodyPr wrap="square">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spcBef>
                <a:spcPct val="0"/>
              </a:spcBef>
              <a:buFontTx/>
              <a:buNone/>
              <a:defRPr/>
            </a:pPr>
            <a:r>
              <a:rPr lang="en-GB" altLang="en-US" sz="750" dirty="0"/>
              <a:t>Source: Solomon et al Marketing: real people, real decisions 2</a:t>
            </a:r>
            <a:r>
              <a:rPr lang="en-GB" altLang="en-US" sz="750" baseline="30000" dirty="0"/>
              <a:t>nd</a:t>
            </a:r>
            <a:r>
              <a:rPr lang="en-GB" altLang="en-US" sz="750" dirty="0"/>
              <a:t> Ed 2014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45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1E7CA09-9778-4414-AE97-8064B12DA3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D289AE2-D2AE-49D1-AFAC-3A79F6794255}">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927BD4C1-B6B1-4715-ABF9-E660A51A4EA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{C2AA1F26-50D4-4A29-A703-40C744C528EE}tf33552983_win32</Template>
  <TotalTime>0</TotalTime>
  <Words>2445</Words>
  <Application>Microsoft Office PowerPoint</Application>
  <PresentationFormat>Widescreen</PresentationFormat>
  <Paragraphs>344</Paragraphs>
  <Slides>37</Slides>
  <Notes>17</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37</vt:i4>
      </vt:variant>
    </vt:vector>
  </HeadingPairs>
  <TitlesOfParts>
    <vt:vector size="47" baseType="lpstr">
      <vt:lpstr>MS PGothic</vt:lpstr>
      <vt:lpstr>MS PGothic</vt:lpstr>
      <vt:lpstr>Arial</vt:lpstr>
      <vt:lpstr>Calibri</vt:lpstr>
      <vt:lpstr>Franklin Gothic Book</vt:lpstr>
      <vt:lpstr>Franklin Gothic Demi</vt:lpstr>
      <vt:lpstr>Times New Roman</vt:lpstr>
      <vt:lpstr>Wingdings</vt:lpstr>
      <vt:lpstr>Wingdings 2</vt:lpstr>
      <vt:lpstr>DividendVTI</vt:lpstr>
      <vt:lpstr>Marketing Fundamentals BMBM4005</vt:lpstr>
      <vt:lpstr>What is segmentation?</vt:lpstr>
      <vt:lpstr>Definitions </vt:lpstr>
      <vt:lpstr>Why do you think marketers would segment customers?</vt:lpstr>
      <vt:lpstr>Market Segmentation</vt:lpstr>
      <vt:lpstr>STP Strategy</vt:lpstr>
      <vt:lpstr>Stages of stp process</vt:lpstr>
      <vt:lpstr>Segmentation</vt:lpstr>
      <vt:lpstr>The underlying Assumptions for Segmentation </vt:lpstr>
      <vt:lpstr>Market Segmentation selection criteria</vt:lpstr>
      <vt:lpstr>1. Major Segmentation Variables</vt:lpstr>
      <vt:lpstr>Geographic Segmentation</vt:lpstr>
      <vt:lpstr>Demographic Segmentation</vt:lpstr>
      <vt:lpstr>Example: Demographic Segmentation by age</vt:lpstr>
      <vt:lpstr>Psychographic Segmentation</vt:lpstr>
      <vt:lpstr>Behavioural Segmentation</vt:lpstr>
      <vt:lpstr>Definitions </vt:lpstr>
      <vt:lpstr>Selecting Target Market Segments</vt:lpstr>
      <vt:lpstr>2. Targeting</vt:lpstr>
      <vt:lpstr>Mass Marketing</vt:lpstr>
      <vt:lpstr>Segmented Marketing</vt:lpstr>
      <vt:lpstr>Niche &amp; Micromarketing </vt:lpstr>
      <vt:lpstr>Evaluating a segment for targeting:</vt:lpstr>
      <vt:lpstr>TASK</vt:lpstr>
      <vt:lpstr>positioning</vt:lpstr>
      <vt:lpstr>Differentiation and Positioning: Choosing a Strategy</vt:lpstr>
      <vt:lpstr>Competitive Advantages</vt:lpstr>
      <vt:lpstr>Positioning strategies</vt:lpstr>
      <vt:lpstr>Position statements</vt:lpstr>
      <vt:lpstr>The Perceptual Map</vt:lpstr>
      <vt:lpstr>Positioning map – uk car market   </vt:lpstr>
      <vt:lpstr>Positioning map – uk car market   </vt:lpstr>
      <vt:lpstr>Market segmentation – example of gymshark</vt:lpstr>
      <vt:lpstr>repositioning</vt:lpstr>
      <vt:lpstr>Repositioning</vt:lpstr>
      <vt:lpstr>Benefits of  segmentation, targeting, positioning (STP) process</vt:lpstr>
      <vt:lpstr>Remember….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D Hellyer</dc:creator>
  <cp:lastModifiedBy>Gwyneth Jones</cp:lastModifiedBy>
  <cp:revision>190</cp:revision>
  <dcterms:created xsi:type="dcterms:W3CDTF">2021-11-30T09:35:50Z</dcterms:created>
  <dcterms:modified xsi:type="dcterms:W3CDTF">2025-10-16T23:34:56Z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