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8" r:id="rId4"/>
    <p:sldId id="278" r:id="rId5"/>
    <p:sldId id="264" r:id="rId6"/>
    <p:sldId id="265" r:id="rId7"/>
    <p:sldId id="283" r:id="rId8"/>
    <p:sldId id="273" r:id="rId9"/>
    <p:sldId id="281" r:id="rId10"/>
    <p:sldId id="284" r:id="rId11"/>
    <p:sldId id="259" r:id="rId12"/>
    <p:sldId id="285" r:id="rId13"/>
    <p:sldId id="286" r:id="rId14"/>
    <p:sldId id="287" r:id="rId15"/>
    <p:sldId id="288" r:id="rId16"/>
    <p:sldId id="28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5252C-0639-9555-54AC-0F67865A62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2DF667-0D59-EEAB-4074-F1FDC050DE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358BC-2B44-8177-E20E-343ADA5E8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6B3F-C956-4BA0-B9AE-1F638F2B4C50}" type="datetimeFigureOut">
              <a:rPr lang="en-GB" smtClean="0"/>
              <a:t>06/10/2023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D9C1D0-8A96-CE5F-C1DD-E7203E3FE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4D9F21-7B5A-9E07-17E5-35ED55A59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D1F84-54DA-49FB-9398-5B7FA8A2D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55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A63D4-B9AA-D912-A5C9-AB9BFF01E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B2C278-38C1-D166-1969-5642695E7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0E447C-8652-1C19-7787-062BCF964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6B3F-C956-4BA0-B9AE-1F638F2B4C50}" type="datetimeFigureOut">
              <a:rPr lang="en-GB" smtClean="0"/>
              <a:t>06/10/2023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562496-0968-E114-CAE9-9F2232682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AB2CA-24D2-F5D1-FC15-F607E8E0E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D1F84-54DA-49FB-9398-5B7FA8A2D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252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DB88C-40F0-BCBA-EB5F-90A5393DD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2880C8-E3D6-4BDE-A420-896B6FDCD4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6E684-4474-9C61-0E57-1238F3751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6B3F-C956-4BA0-B9AE-1F638F2B4C50}" type="datetimeFigureOut">
              <a:rPr lang="en-GB" smtClean="0"/>
              <a:t>06/10/2023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BEE275-DF71-64E1-7690-73C27143A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8E32E5-4752-3BC3-94B2-D72F44BD9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D1F84-54DA-49FB-9398-5B7FA8A2D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210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10A8E-3C8A-CE08-5F08-FE1059D22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4D6D7-8ACF-8631-64F2-B499DAC797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620722-BA40-977F-3FB2-4D75CEA755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E56754-053C-B286-F228-07F72C841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6B3F-C956-4BA0-B9AE-1F638F2B4C50}" type="datetimeFigureOut">
              <a:rPr lang="en-GB" smtClean="0"/>
              <a:t>06/10/2023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F57475-A973-CA3A-5DD5-616CCCE5A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4A66C-57AD-F51F-3240-B28A45259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D1F84-54DA-49FB-9398-5B7FA8A2D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300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3E81B-8F14-0152-AFAA-1BBC7D960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A0212-6C7C-19E8-849D-9CC036338C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4B8D48-185F-7AFC-25C2-385BE9354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829DE8-3106-5315-910C-A4C7FB8D59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7D76E3-BAAB-CF68-3377-B9235A16AB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95A6B7-1371-3F45-522F-B984342EA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6B3F-C956-4BA0-B9AE-1F638F2B4C50}" type="datetimeFigureOut">
              <a:rPr lang="en-GB" smtClean="0"/>
              <a:t>06/10/2023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87C26D-706D-4117-0990-F9660FB51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E085FC-E581-7B94-539C-7D1123803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D1F84-54DA-49FB-9398-5B7FA8A2D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121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703D3-F890-B562-5C3C-06324FEB1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4E906E-E1D9-06D4-46B3-7DC1D0CC4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6B3F-C956-4BA0-B9AE-1F638F2B4C50}" type="datetimeFigureOut">
              <a:rPr lang="en-GB" smtClean="0"/>
              <a:t>06/10/2023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ACD5EE-2AA1-91FA-F0EB-FD2F86830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10D5E3-3E37-DAE4-06A6-F1A8E8383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D1F84-54DA-49FB-9398-5B7FA8A2D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810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590193-DDFD-CAFD-E2D8-44951DD60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6B3F-C956-4BA0-B9AE-1F638F2B4C50}" type="datetimeFigureOut">
              <a:rPr lang="en-GB" smtClean="0"/>
              <a:t>06/10/2023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E10098-6BDB-C6B4-4BDC-7279DAFA4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2B5BE5-3905-A0A2-1E83-E1A08722D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D1F84-54DA-49FB-9398-5B7FA8A2D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16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96904-D11B-B1E0-44FD-4D7ABE947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041EA-8910-7A3F-52BA-04AA7D26C7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E662CA-2627-B89D-4445-A68EC3F7F9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043484-BD1F-93C9-25F0-228B6D418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6B3F-C956-4BA0-B9AE-1F638F2B4C50}" type="datetimeFigureOut">
              <a:rPr lang="en-GB" smtClean="0"/>
              <a:t>06/10/2023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AFF71B-9BAD-F09F-4B9F-427EA500F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4DFB46-3EC7-16DF-8F3F-7C11A2728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D1F84-54DA-49FB-9398-5B7FA8A2D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1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9526D-5198-03AB-1106-5255EB95E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75437B-61F5-30A3-1230-48D36D86CE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2EAD6D-6AC4-7915-F330-6BF83E5AF2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AE9EF9-6B06-8FE9-0E3C-7EC8841A5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6B3F-C956-4BA0-B9AE-1F638F2B4C50}" type="datetimeFigureOut">
              <a:rPr lang="en-GB" smtClean="0"/>
              <a:t>06/10/2023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6F2C7E-B4AD-B184-D4F7-922A2B2AE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B687A7-1FCF-DFA4-84BC-7A9C1105E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D1F84-54DA-49FB-9398-5B7FA8A2D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924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CA9E0-B670-36ED-47A3-8B04076BC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76D6E2-AD14-B07F-B98D-68D0576878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6CEF2A-DA42-3A57-4648-19674306F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6B3F-C956-4BA0-B9AE-1F638F2B4C50}" type="datetimeFigureOut">
              <a:rPr lang="en-GB" smtClean="0"/>
              <a:t>06/10/2023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BD7B4C-7735-F8A2-455C-51A164E50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2BC9CD-60CC-540C-24E2-C6DF9279B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D1F84-54DA-49FB-9398-5B7FA8A2D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882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B396EC-04E6-039A-4F86-AE3070E8C7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1FCA94-940E-EE3B-7B7C-59820CDD58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E1FC15-A3A3-2CFF-33C6-BA9319114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6B3F-C956-4BA0-B9AE-1F638F2B4C50}" type="datetimeFigureOut">
              <a:rPr lang="en-GB" smtClean="0"/>
              <a:t>06/10/2023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91DAC8-2433-0CD3-3DCF-19E936903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1F29C3-8F09-4FC5-DCA7-07E4D0343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D1F84-54DA-49FB-9398-5B7FA8A2D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786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27056C-4A74-626C-C3D3-9B8C22F3F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FFC2FA-07D4-5578-B794-E59FF1C9DA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7B076C-A863-CF64-9149-9DC28C31A1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76B3F-C956-4BA0-B9AE-1F638F2B4C50}" type="datetimeFigureOut">
              <a:rPr lang="en-GB" smtClean="0"/>
              <a:t>06/10/2023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9EE168-B8B6-3BC9-FF08-F527E137A5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C2D4B9-86FD-6D08-A328-A6556C6B47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D1F84-54DA-49FB-9398-5B7FA8A2D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681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C8B51-BD5D-8311-86D3-465A18515A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Materialities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5A8F7F-8DD2-16AB-B286-B0BA17BAB6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Theory: </a:t>
            </a:r>
          </a:p>
          <a:p>
            <a:r>
              <a:rPr lang="en-GB" sz="3200" dirty="0"/>
              <a:t>Gender</a:t>
            </a:r>
          </a:p>
        </p:txBody>
      </p:sp>
    </p:spTree>
    <p:extLst>
      <p:ext uri="{BB962C8B-B14F-4D97-AF65-F5344CB8AC3E}">
        <p14:creationId xmlns:p14="http://schemas.microsoft.com/office/powerpoint/2010/main" val="912851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3CB14EE-D542-8776-517B-24834E1B26D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2" r="19881" b="3383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3A06E9-0899-488F-6425-71E1CBC02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449601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br>
              <a:rPr lang="en-US" sz="2600" dirty="0">
                <a:solidFill>
                  <a:schemeClr val="bg1"/>
                </a:solidFill>
              </a:rPr>
            </a:br>
            <a:br>
              <a:rPr lang="en-US" sz="2600" dirty="0">
                <a:solidFill>
                  <a:schemeClr val="bg1"/>
                </a:solidFill>
              </a:rPr>
            </a:br>
            <a:r>
              <a:rPr lang="en-US" sz="2600" dirty="0">
                <a:solidFill>
                  <a:schemeClr val="bg1"/>
                </a:solidFill>
              </a:rPr>
              <a:t>We’ve all got bodies</a:t>
            </a:r>
            <a:br>
              <a:rPr lang="en-US" sz="2600" dirty="0">
                <a:solidFill>
                  <a:schemeClr val="bg1"/>
                </a:solidFill>
              </a:rPr>
            </a:br>
            <a:r>
              <a:rPr lang="en-US" sz="2600" dirty="0">
                <a:solidFill>
                  <a:schemeClr val="bg1"/>
                </a:solidFill>
              </a:rPr>
              <a:t>Women and men have different bodies</a:t>
            </a:r>
            <a:br>
              <a:rPr lang="en-US" sz="2600" dirty="0">
                <a:solidFill>
                  <a:schemeClr val="bg1"/>
                </a:solidFill>
              </a:rPr>
            </a:br>
            <a:r>
              <a:rPr lang="en-US" sz="2600" dirty="0">
                <a:solidFill>
                  <a:schemeClr val="bg1"/>
                </a:solidFill>
              </a:rPr>
              <a:t>We were all assigned a sex at birth</a:t>
            </a:r>
            <a:br>
              <a:rPr lang="en-US" sz="2600" dirty="0">
                <a:solidFill>
                  <a:schemeClr val="bg1"/>
                </a:solidFill>
              </a:rPr>
            </a:br>
            <a:r>
              <a:rPr lang="en-US" sz="2600" dirty="0">
                <a:solidFill>
                  <a:schemeClr val="bg1"/>
                </a:solidFill>
              </a:rPr>
              <a:t>Gender does not equal sex</a:t>
            </a:r>
            <a:br>
              <a:rPr lang="en-US" sz="2600" dirty="0">
                <a:solidFill>
                  <a:schemeClr val="bg1"/>
                </a:solidFill>
              </a:rPr>
            </a:br>
            <a:r>
              <a:rPr lang="en-US" sz="2600" dirty="0">
                <a:solidFill>
                  <a:schemeClr val="bg1"/>
                </a:solidFill>
              </a:rPr>
              <a:t>There are two sexes but many different genders:</a:t>
            </a:r>
            <a:br>
              <a:rPr lang="en-US" sz="2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age, </a:t>
            </a:r>
            <a:br>
              <a:rPr lang="en-GB" sz="16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status, </a:t>
            </a:r>
            <a:br>
              <a:rPr lang="en-GB" sz="16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sexuality, </a:t>
            </a:r>
            <a:br>
              <a:rPr lang="en-GB" sz="16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group affiliation, </a:t>
            </a:r>
            <a:br>
              <a:rPr lang="en-GB" sz="16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national affiliation, </a:t>
            </a:r>
            <a:br>
              <a:rPr lang="en-GB" sz="16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race etc.</a:t>
            </a:r>
            <a:br>
              <a:rPr lang="en-GB" sz="16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2700" dirty="0">
                <a:solidFill>
                  <a:schemeClr val="bg1">
                    <a:lumMod val="95000"/>
                  </a:schemeClr>
                </a:solidFill>
              </a:rPr>
              <a:t>Gender theory is about identity</a:t>
            </a:r>
            <a:endParaRPr lang="en-US" sz="27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0835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>
            <a:extLst>
              <a:ext uri="{FF2B5EF4-FFF2-40B4-BE49-F238E27FC236}">
                <a16:creationId xmlns:a16="http://schemas.microsoft.com/office/drawing/2014/main" id="{917B2C72-96BB-1ECA-B694-AD47DB487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44910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>
            <a:extLst>
              <a:ext uri="{FF2B5EF4-FFF2-40B4-BE49-F238E27FC236}">
                <a16:creationId xmlns:a16="http://schemas.microsoft.com/office/drawing/2014/main" id="{560198CB-6EE0-3543-FC19-87EFA25017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3475" y="4932364"/>
            <a:ext cx="31771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/>
              <a:t>!</a:t>
            </a:r>
            <a:endParaRPr lang="en-US" altLang="en-US" sz="3200"/>
          </a:p>
        </p:txBody>
      </p:sp>
      <p:sp>
        <p:nvSpPr>
          <p:cNvPr id="14343" name="Rectangle 7">
            <a:extLst>
              <a:ext uri="{FF2B5EF4-FFF2-40B4-BE49-F238E27FC236}">
                <a16:creationId xmlns:a16="http://schemas.microsoft.com/office/drawing/2014/main" id="{9605D42E-A5DD-E919-2ACF-FA9BDB3E55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2264" y="678167"/>
            <a:ext cx="4587139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2400" b="1" dirty="0"/>
              <a:t>Sexual division of labour:</a:t>
            </a:r>
          </a:p>
          <a:p>
            <a:r>
              <a:rPr lang="en-GB" altLang="en-US" sz="2400" dirty="0"/>
              <a:t>Women and men have different roles because of their differing bodies</a:t>
            </a:r>
          </a:p>
          <a:p>
            <a:endParaRPr lang="en-GB" altLang="en-US" sz="2400" dirty="0"/>
          </a:p>
          <a:p>
            <a:r>
              <a:rPr lang="en-GB" altLang="en-US" sz="2400" dirty="0"/>
              <a:t>Women give birth to children</a:t>
            </a:r>
          </a:p>
          <a:p>
            <a:r>
              <a:rPr lang="en-GB" altLang="en-US" sz="2400" dirty="0"/>
              <a:t>Women are the prime child carers</a:t>
            </a:r>
          </a:p>
          <a:p>
            <a:r>
              <a:rPr lang="en-GB" altLang="en-US" sz="2400" dirty="0"/>
              <a:t>(especially when breastfeeding)</a:t>
            </a:r>
          </a:p>
          <a:p>
            <a:r>
              <a:rPr lang="en-GB" altLang="en-US" sz="2400" dirty="0"/>
              <a:t>Women contribute their labour while caring for children</a:t>
            </a:r>
          </a:p>
          <a:p>
            <a:r>
              <a:rPr lang="en-GB" altLang="en-US" sz="2400" dirty="0"/>
              <a:t>Women stay near the home (private sphere) </a:t>
            </a:r>
          </a:p>
          <a:p>
            <a:endParaRPr lang="en-GB" altLang="en-US" sz="2400" dirty="0"/>
          </a:p>
          <a:p>
            <a:r>
              <a:rPr lang="en-GB" altLang="en-US" sz="2400" dirty="0"/>
              <a:t>!Kung San woman the gatherer</a:t>
            </a:r>
          </a:p>
          <a:p>
            <a:endParaRPr lang="en-US" alt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>
            <a:extLst>
              <a:ext uri="{FF2B5EF4-FFF2-40B4-BE49-F238E27FC236}">
                <a16:creationId xmlns:a16="http://schemas.microsoft.com/office/drawing/2014/main" id="{A7EAF4C8-AFFA-45A2-35F3-985C76733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602" y="1216195"/>
            <a:ext cx="5461431" cy="442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DC05473-AC24-241F-7CEC-F26CF0632E74}"/>
              </a:ext>
            </a:extLst>
          </p:cNvPr>
          <p:cNvSpPr txBox="1"/>
          <p:nvPr/>
        </p:nvSpPr>
        <p:spPr>
          <a:xfrm>
            <a:off x="7323909" y="1619794"/>
            <a:ext cx="429934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400" b="1" dirty="0"/>
              <a:t>Sexual division of labour:</a:t>
            </a:r>
          </a:p>
          <a:p>
            <a:r>
              <a:rPr lang="en-GB" altLang="en-US" sz="2400" dirty="0"/>
              <a:t>Women and men have different roles because of their differing bodies</a:t>
            </a:r>
            <a:endParaRPr lang="en-GB" altLang="en-US" sz="2400" b="1" dirty="0"/>
          </a:p>
          <a:p>
            <a:endParaRPr lang="en-GB" altLang="en-US" sz="2400" dirty="0"/>
          </a:p>
          <a:p>
            <a:r>
              <a:rPr lang="en-GB" sz="2400" dirty="0"/>
              <a:t>Men are stronger than women</a:t>
            </a:r>
          </a:p>
          <a:p>
            <a:r>
              <a:rPr lang="en-GB" altLang="en-US" sz="2400" dirty="0"/>
              <a:t>Men can be freed up from childcare</a:t>
            </a:r>
          </a:p>
          <a:p>
            <a:r>
              <a:rPr lang="en-GB" sz="2400" dirty="0"/>
              <a:t>They can work away from the home base (public sphere)</a:t>
            </a:r>
          </a:p>
          <a:p>
            <a:endParaRPr lang="en-GB" sz="2400" dirty="0"/>
          </a:p>
          <a:p>
            <a:r>
              <a:rPr lang="en-GB" sz="2400" dirty="0"/>
              <a:t>!Kung San, man the hunter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6293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>
            <a:extLst>
              <a:ext uri="{FF2B5EF4-FFF2-40B4-BE49-F238E27FC236}">
                <a16:creationId xmlns:a16="http://schemas.microsoft.com/office/drawing/2014/main" id="{6B586657-56BA-032E-0E26-246FD5BC8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25" y="690564"/>
            <a:ext cx="4400550" cy="547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83B7BA-7F79-AA44-C4D2-2E442C714E15}"/>
              </a:ext>
            </a:extLst>
          </p:cNvPr>
          <p:cNvSpPr txBox="1"/>
          <p:nvPr/>
        </p:nvSpPr>
        <p:spPr>
          <a:xfrm>
            <a:off x="612743" y="2526385"/>
            <a:ext cx="301002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1950s</a:t>
            </a:r>
          </a:p>
          <a:p>
            <a:r>
              <a:rPr lang="en-GB" sz="2000" dirty="0"/>
              <a:t>Western men and women</a:t>
            </a:r>
          </a:p>
          <a:p>
            <a:endParaRPr lang="en-GB" sz="2000" dirty="0"/>
          </a:p>
          <a:p>
            <a:r>
              <a:rPr lang="en-GB" sz="2000" dirty="0"/>
              <a:t>Women worked at home (in the private sphere)</a:t>
            </a:r>
          </a:p>
          <a:p>
            <a:r>
              <a:rPr lang="en-GB" sz="2000" dirty="0"/>
              <a:t>looking after children</a:t>
            </a:r>
          </a:p>
          <a:p>
            <a:r>
              <a:rPr lang="en-GB" sz="2000" dirty="0"/>
              <a:t>doing housework, cooking, shopping</a:t>
            </a:r>
          </a:p>
          <a:p>
            <a:r>
              <a:rPr lang="en-GB" sz="2000" dirty="0"/>
              <a:t>Men went OUT to work (public sphere)</a:t>
            </a:r>
          </a:p>
          <a:p>
            <a:r>
              <a:rPr lang="en-GB" sz="2000" dirty="0"/>
              <a:t>Earning wages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>
            <a:extLst>
              <a:ext uri="{FF2B5EF4-FFF2-40B4-BE49-F238E27FC236}">
                <a16:creationId xmlns:a16="http://schemas.microsoft.com/office/drawing/2014/main" id="{A1B40A78-9753-E199-61F9-192B77F5DB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250" y="800100"/>
            <a:ext cx="5281749" cy="364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2D94310-7689-57EA-3338-DB87F87AA923}"/>
              </a:ext>
            </a:extLst>
          </p:cNvPr>
          <p:cNvSpPr txBox="1"/>
          <p:nvPr/>
        </p:nvSpPr>
        <p:spPr>
          <a:xfrm>
            <a:off x="772998" y="2586446"/>
            <a:ext cx="305006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1960s</a:t>
            </a:r>
          </a:p>
          <a:p>
            <a:r>
              <a:rPr lang="en-GB" sz="2400" dirty="0"/>
              <a:t>The contraceptive pill</a:t>
            </a:r>
          </a:p>
          <a:p>
            <a:r>
              <a:rPr lang="en-GB" sz="2400" dirty="0"/>
              <a:t>Women could choose whether they had children or not, they could choose when they had children</a:t>
            </a:r>
          </a:p>
          <a:p>
            <a:r>
              <a:rPr lang="en-GB" sz="2400" dirty="0"/>
              <a:t>Women could go OUT to work</a:t>
            </a:r>
          </a:p>
          <a:p>
            <a:r>
              <a:rPr lang="en-GB" sz="2400" dirty="0"/>
              <a:t>They could earn their own money</a:t>
            </a:r>
          </a:p>
          <a:p>
            <a:endParaRPr lang="en-GB" sz="2400" dirty="0"/>
          </a:p>
          <a:p>
            <a:endParaRPr lang="en-GB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61641-228C-DEEA-04E8-A8C17B474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Feminism in history</a:t>
            </a:r>
            <a:br>
              <a:rPr lang="en-GB" dirty="0"/>
            </a:br>
            <a:r>
              <a:rPr lang="en-GB" dirty="0"/>
              <a:t>first, second and third wave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BBA280-8D57-1E7A-08A9-BC46D0B659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Womens</a:t>
            </a:r>
            <a:r>
              <a:rPr lang="en-GB" dirty="0"/>
              <a:t> rights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4FF76F-D545-DBC8-8E20-56686149CE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Equality</a:t>
            </a:r>
          </a:p>
          <a:p>
            <a:r>
              <a:rPr lang="en-GB" dirty="0"/>
              <a:t>Superiority?</a:t>
            </a:r>
          </a:p>
        </p:txBody>
      </p:sp>
      <p:pic>
        <p:nvPicPr>
          <p:cNvPr id="7" name="Picture 5">
            <a:extLst>
              <a:ext uri="{FF2B5EF4-FFF2-40B4-BE49-F238E27FC236}">
                <a16:creationId xmlns:a16="http://schemas.microsoft.com/office/drawing/2014/main" id="{1BA76EDE-C489-C9A7-6680-AE25EA85FBB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50" y="2507811"/>
            <a:ext cx="3009983" cy="3747840"/>
          </a:xfrm>
          <a:prstGeom prst="rect">
            <a:avLst/>
          </a:prstGeom>
          <a:solidFill>
            <a:srgbClr val="FF99FF"/>
          </a:solidFill>
        </p:spPr>
      </p:pic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658AFE8A-DD94-9EE5-4A06-BD9CB9D1435B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32879" y="1366887"/>
            <a:ext cx="1603419" cy="2635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DB85DD27-604C-F489-3822-5AF311F7E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14162" y="4260915"/>
            <a:ext cx="3364717" cy="193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853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7" name="Picture 7">
            <a:extLst>
              <a:ext uri="{FF2B5EF4-FFF2-40B4-BE49-F238E27FC236}">
                <a16:creationId xmlns:a16="http://schemas.microsoft.com/office/drawing/2014/main" id="{7AFEE185-5DEF-1411-90FF-4CFDD3AD94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895350"/>
            <a:ext cx="3810000" cy="506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9">
            <a:extLst>
              <a:ext uri="{FF2B5EF4-FFF2-40B4-BE49-F238E27FC236}">
                <a16:creationId xmlns:a16="http://schemas.microsoft.com/office/drawing/2014/main" id="{9FB50DA3-9BF9-A017-8E90-DC096332D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3" y="549275"/>
            <a:ext cx="17907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1" name="Picture 11">
            <a:extLst>
              <a:ext uri="{FF2B5EF4-FFF2-40B4-BE49-F238E27FC236}">
                <a16:creationId xmlns:a16="http://schemas.microsoft.com/office/drawing/2014/main" id="{95838E44-2F0F-DF21-700D-773AC863D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3" y="188913"/>
            <a:ext cx="13716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3" name="Picture 13">
            <a:extLst>
              <a:ext uri="{FF2B5EF4-FFF2-40B4-BE49-F238E27FC236}">
                <a16:creationId xmlns:a16="http://schemas.microsoft.com/office/drawing/2014/main" id="{FE574426-F6D3-4A52-1982-3116CA8B0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0" y="4005263"/>
            <a:ext cx="3333750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7" name="Picture 17">
            <a:extLst>
              <a:ext uri="{FF2B5EF4-FFF2-40B4-BE49-F238E27FC236}">
                <a16:creationId xmlns:a16="http://schemas.microsoft.com/office/drawing/2014/main" id="{22DE6767-C409-AD9A-D368-EB2D4F059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114" y="260350"/>
            <a:ext cx="1762125" cy="21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9" name="Picture 19">
            <a:extLst>
              <a:ext uri="{FF2B5EF4-FFF2-40B4-BE49-F238E27FC236}">
                <a16:creationId xmlns:a16="http://schemas.microsoft.com/office/drawing/2014/main" id="{EEF3DEA7-FF6C-95EE-7D5B-6302A7703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852738"/>
            <a:ext cx="26574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1" name="Picture 21">
            <a:extLst>
              <a:ext uri="{FF2B5EF4-FFF2-40B4-BE49-F238E27FC236}">
                <a16:creationId xmlns:a16="http://schemas.microsoft.com/office/drawing/2014/main" id="{BAF57D72-79CE-6895-D35F-A754D2EF6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692150"/>
            <a:ext cx="13716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3" name="Picture 23">
            <a:extLst>
              <a:ext uri="{FF2B5EF4-FFF2-40B4-BE49-F238E27FC236}">
                <a16:creationId xmlns:a16="http://schemas.microsoft.com/office/drawing/2014/main" id="{9EA91181-3E4B-B004-4D8C-694D572BF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9" y="404814"/>
            <a:ext cx="2255837" cy="3284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974684E-0325-560D-7BC6-EC98A32F6576}"/>
              </a:ext>
            </a:extLst>
          </p:cNvPr>
          <p:cNvSpPr txBox="1"/>
          <p:nvPr/>
        </p:nvSpPr>
        <p:spPr>
          <a:xfrm>
            <a:off x="4583114" y="6365966"/>
            <a:ext cx="23570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Women in academia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0DF40B2-80F7-4E71-B46C-284163F365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9F3069-5B0A-CCB6-7BB4-05E654471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48464"/>
            <a:ext cx="3807187" cy="2228074"/>
          </a:xfrm>
        </p:spPr>
        <p:txBody>
          <a:bodyPr>
            <a:normAutofit/>
          </a:bodyPr>
          <a:lstStyle/>
          <a:p>
            <a:r>
              <a:rPr lang="en-GB" sz="3700"/>
              <a:t>What else do gender theorists concern themselves with?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33DEA1-761E-E584-20D0-67CD3D7049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962279"/>
            <a:ext cx="3799425" cy="3143241"/>
          </a:xfrm>
        </p:spPr>
        <p:txBody>
          <a:bodyPr>
            <a:normAutofit fontScale="92500" lnSpcReduction="20000"/>
          </a:bodyPr>
          <a:lstStyle/>
          <a:p>
            <a:r>
              <a:rPr lang="en-GB" sz="2000" dirty="0"/>
              <a:t>Sexualities</a:t>
            </a:r>
          </a:p>
          <a:p>
            <a:r>
              <a:rPr lang="en-GB" sz="2000"/>
              <a:t>LGTBQ </a:t>
            </a:r>
            <a:r>
              <a:rPr lang="en-GB" sz="2000" dirty="0"/>
              <a:t>plus</a:t>
            </a:r>
          </a:p>
          <a:p>
            <a:r>
              <a:rPr lang="en-GB" sz="2000" dirty="0"/>
              <a:t>Sexuality, like any identity, is</a:t>
            </a:r>
          </a:p>
          <a:p>
            <a:pPr marL="0" indent="0">
              <a:buNone/>
            </a:pPr>
            <a:r>
              <a:rPr lang="en-GB" sz="2000" dirty="0"/>
              <a:t> </a:t>
            </a:r>
            <a:r>
              <a:rPr lang="en-GB" sz="3600" dirty="0"/>
              <a:t>performance</a:t>
            </a:r>
          </a:p>
          <a:p>
            <a:r>
              <a:rPr lang="en-GB" sz="3600" dirty="0"/>
              <a:t>embodiment</a:t>
            </a:r>
          </a:p>
          <a:p>
            <a:r>
              <a:rPr lang="en-GB" sz="2000" dirty="0"/>
              <a:t>We perform our identities through our bodies</a:t>
            </a:r>
          </a:p>
          <a:p>
            <a:r>
              <a:rPr lang="en-GB" sz="2000" dirty="0"/>
              <a:t>Performance, identity and signals change according to context</a:t>
            </a:r>
          </a:p>
          <a:p>
            <a:pPr marL="0" indent="0">
              <a:buNone/>
            </a:pPr>
            <a:endParaRPr lang="en-GB" sz="2000" dirty="0"/>
          </a:p>
          <a:p>
            <a:endParaRPr lang="en-GB" sz="2000" dirty="0"/>
          </a:p>
        </p:txBody>
      </p:sp>
      <p:pic>
        <p:nvPicPr>
          <p:cNvPr id="4" name="Picture 14">
            <a:extLst>
              <a:ext uri="{FF2B5EF4-FFF2-40B4-BE49-F238E27FC236}">
                <a16:creationId xmlns:a16="http://schemas.microsoft.com/office/drawing/2014/main" id="{7140E1FC-9AFF-CBDD-8E19-3239898695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01" r="12299" b="-2"/>
          <a:stretch/>
        </p:blipFill>
        <p:spPr bwMode="auto">
          <a:xfrm>
            <a:off x="5010386" y="10"/>
            <a:ext cx="7181613" cy="6857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929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294CA-AFF3-4A0F-66AC-99421707E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Queer theory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794873-D2FD-977A-FAE9-C412FF8FC21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‘”</a:t>
            </a: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the kind of sex that one </a:t>
            </a:r>
            <a:r>
              <a:rPr lang="en-GB" sz="2400" i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is</a:t>
            </a: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and the kind of sex that one </a:t>
            </a:r>
            <a:r>
              <a:rPr lang="en-GB" sz="2400" i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does</a:t>
            </a:r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belong to two separate kinds of analysis: feminist and lesbian/gay, respectively’ (Butler 1990, 7). </a:t>
            </a:r>
            <a:endParaRPr lang="en-GB" sz="24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en-GB" sz="2400" dirty="0"/>
          </a:p>
          <a:p>
            <a:r>
              <a:rPr lang="en-GB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‘Queer theory is…very definitely not restricted to homosexual men and women, but to anyone who feels their position (sexual, intellectual or cultural, to be marginalized’ (Dowson 2000, 287)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5" name="Picture 9" descr="A book cover of a person&#10;&#10;Description automatically generated">
            <a:extLst>
              <a:ext uri="{FF2B5EF4-FFF2-40B4-BE49-F238E27FC236}">
                <a16:creationId xmlns:a16="http://schemas.microsoft.com/office/drawing/2014/main" id="{2AA0E750-19B2-D9F0-EA84-DC5BCEC15656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315" y="1402942"/>
            <a:ext cx="3293685" cy="519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8528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91FC9-AC6E-001C-69E8-BB0FAF449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Material culture, case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FD07A7-3068-DFE2-2C27-12AA34100F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So what </a:t>
            </a:r>
            <a:r>
              <a:rPr lang="en-GB" i="1" dirty="0"/>
              <a:t>kind</a:t>
            </a:r>
            <a:r>
              <a:rPr lang="en-GB" dirty="0"/>
              <a:t> of material culture do gender theorists tend to concentrate on? </a:t>
            </a:r>
          </a:p>
          <a:p>
            <a:r>
              <a:rPr lang="en-GB" dirty="0"/>
              <a:t>Dress</a:t>
            </a:r>
          </a:p>
          <a:p>
            <a:r>
              <a:rPr lang="en-GB" dirty="0"/>
              <a:t>Body modification</a:t>
            </a:r>
          </a:p>
          <a:p>
            <a:endParaRPr lang="en-GB" dirty="0"/>
          </a:p>
          <a:p>
            <a:pPr marL="457200" indent="-457200" algn="just" hangingPunct="0"/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Schneider, J. 2006 Cloth and clothing In C. Tilley, W. Keane, S. </a:t>
            </a:r>
            <a:r>
              <a:rPr lang="en-GB" sz="1800" dirty="0" err="1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Küchler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1800" i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et al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(eds.) </a:t>
            </a: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Handbook of Material Culture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Sage: London pp203-220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 hangingPunct="0"/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Hansen, K.T. 2007 The world in dress: anthropological perspectives on clothing, fashion and culture </a:t>
            </a: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Annual Review of Anthropology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33; 369-392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5082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3C943-6D48-CBE9-3259-5EA31B9B7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4914855"/>
            <a:ext cx="9144000" cy="78670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3100" dirty="0"/>
            </a:br>
            <a:br>
              <a:rPr lang="en-US" sz="3100" dirty="0"/>
            </a:br>
            <a:br>
              <a:rPr lang="en-US" sz="3100" dirty="0"/>
            </a:br>
            <a:br>
              <a:rPr lang="en-US" sz="3100" dirty="0"/>
            </a:br>
            <a:br>
              <a:rPr lang="en-US" sz="3100" dirty="0"/>
            </a:br>
            <a:br>
              <a:rPr lang="en-US" sz="3100" dirty="0"/>
            </a:br>
            <a:r>
              <a:rPr lang="en-US" sz="3100" dirty="0"/>
              <a:t>Potential material case study: Teddy boys, Britain 1950’s</a:t>
            </a:r>
            <a:br>
              <a:rPr lang="en-US" sz="3100" dirty="0"/>
            </a:br>
            <a:r>
              <a:rPr lang="en-GB" sz="1800" dirty="0" err="1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Hebdige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, D. 1979 </a:t>
            </a: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Subcultures and the Meaning of Style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London: Methuen</a:t>
            </a:r>
            <a:b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3100" dirty="0"/>
          </a:p>
        </p:txBody>
      </p:sp>
      <p:pic>
        <p:nvPicPr>
          <p:cNvPr id="5" name="Content Placeholder 4" descr="A couple of men with a cigarette in their mouth&#10;&#10;Description automatically generated">
            <a:extLst>
              <a:ext uri="{FF2B5EF4-FFF2-40B4-BE49-F238E27FC236}">
                <a16:creationId xmlns:a16="http://schemas.microsoft.com/office/drawing/2014/main" id="{D9D89C1F-31BD-D48E-EE93-240AE177BC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70" b="9088"/>
          <a:stretch/>
        </p:blipFill>
        <p:spPr>
          <a:xfrm>
            <a:off x="20" y="10"/>
            <a:ext cx="12191980" cy="4605671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FB7FB62D-DD5B-C587-F53F-679128D41B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439" y="4525778"/>
            <a:ext cx="12207200" cy="123363"/>
            <a:chOff x="-5025" y="6737718"/>
            <a:chExt cx="12207200" cy="12336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474BA53-241B-ACB6-E742-B074F40EB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797B091-2608-7480-FE24-507CC5333A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370944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2F5F8-5F3C-886D-9360-254CDD4C3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1863" y="1617785"/>
            <a:ext cx="3683837" cy="2405574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hangingPunct="0"/>
            <a:r>
              <a:rPr lang="en-US" sz="3600" dirty="0"/>
              <a:t>Potential material case study </a:t>
            </a:r>
            <a:r>
              <a:rPr lang="en-US" sz="3600" dirty="0" err="1"/>
              <a:t>Travesti</a:t>
            </a:r>
            <a:r>
              <a:rPr lang="en-US" sz="3600" dirty="0"/>
              <a:t>, Brazil</a:t>
            </a:r>
            <a:br>
              <a:rPr lang="en-US" sz="3600" dirty="0"/>
            </a:br>
            <a:br>
              <a:rPr lang="en-US" sz="3600" dirty="0"/>
            </a:b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Kulick, D. 1998 </a:t>
            </a:r>
            <a:r>
              <a:rPr lang="en-GB" sz="1800" b="1" dirty="0" err="1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Travesti</a:t>
            </a: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: Sex, Gender and Culture among Brazilian Transgendered Prostitutes 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Chicago University Press: Chicago</a:t>
            </a:r>
            <a:b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Cornwall, A. 1994 Gendered identities and gender ambiguity among </a:t>
            </a:r>
            <a:r>
              <a:rPr lang="en-GB" sz="1800" dirty="0" err="1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travestis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in Salvador, Brazil In A. Cornwall and N. Lindisfarne (eds.) </a:t>
            </a: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Dislocating Masculinities: Comparative ethnographies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London: Routledge</a:t>
            </a:r>
            <a:b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3600" dirty="0"/>
            </a:br>
            <a:br>
              <a:rPr lang="en-US" sz="3600" dirty="0"/>
            </a:br>
            <a:endParaRPr lang="en-US" sz="3600" dirty="0"/>
          </a:p>
        </p:txBody>
      </p:sp>
      <p:pic>
        <p:nvPicPr>
          <p:cNvPr id="5" name="Content Placeholder 4" descr="A person with black lipstick and black hair wearing a red shirt and black bandana&#10;&#10;Description automatically generated">
            <a:extLst>
              <a:ext uri="{FF2B5EF4-FFF2-40B4-BE49-F238E27FC236}">
                <a16:creationId xmlns:a16="http://schemas.microsoft.com/office/drawing/2014/main" id="{E1965BB5-F6FE-77F4-F7E9-C429810B2A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2"/>
          <a:stretch/>
        </p:blipFill>
        <p:spPr>
          <a:xfrm>
            <a:off x="20" y="10"/>
            <a:ext cx="6709729" cy="685799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780C4553-5AA5-ABAD-A86E-A9DB53A55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648068" y="0"/>
            <a:ext cx="123362" cy="6858000"/>
            <a:chOff x="12068638" y="0"/>
            <a:chExt cx="123362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4314F52-50BF-91A2-1CE5-F6BA35C945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5C556E2-7688-DAC5-DDA8-DE5C3BE8E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03341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76364-64FC-68AA-5F48-EEF5F17EB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Potential material culture case study “Western clothes”</a:t>
            </a:r>
            <a:br>
              <a:rPr lang="en-GB" sz="2800" dirty="0"/>
            </a:b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1B73A-53FC-FA69-B79D-4F767CC72E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457200" indent="-457200" algn="just" hangingPunct="0"/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Weston, K. 1993 Do clothes make the woman? Gender, performance theory and lesbian eroticism </a:t>
            </a: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Genders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17 (2) pp1-21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 hangingPunct="0"/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Ferguson, J. 2002 Of mimicry and membership, Africans and the ‘new world’ society </a:t>
            </a: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Cultural Anthropology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17 551-569</a:t>
            </a:r>
          </a:p>
          <a:p>
            <a:pPr marL="457200" indent="-457200" algn="just" hangingPunct="0"/>
            <a:endParaRPr lang="en-GB" sz="1800" dirty="0"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457200" indent="-457200" algn="just" hangingPunct="0"/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Images for the power point?</a:t>
            </a:r>
          </a:p>
          <a:p>
            <a:pPr marL="457200" indent="-457200" algn="just" hangingPunct="0"/>
            <a:r>
              <a:rPr lang="en-GB" sz="1800" dirty="0">
                <a:latin typeface="Comic Sans MS" panose="030F0702030302020204" pitchFamily="66" charset="0"/>
                <a:ea typeface="Times New Roman" panose="02020603050405020304" pitchFamily="18" charset="0"/>
              </a:rPr>
              <a:t>The article itself</a:t>
            </a:r>
          </a:p>
          <a:p>
            <a:pPr marL="457200" indent="-457200" algn="just" hangingPunct="0"/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Internet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57793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41BB3-E2DE-4A11-3BD3-DA56D5B74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br>
              <a:rPr lang="en-GB" b="1" dirty="0"/>
            </a:br>
            <a:r>
              <a:rPr lang="en-GB" b="1" dirty="0"/>
              <a:t>Bibliography    </a:t>
            </a:r>
            <a:r>
              <a:rPr lang="en-GB" b="1" dirty="0">
                <a:latin typeface="Comic Sans MS" panose="030F0702030302020204" pitchFamily="66" charset="0"/>
              </a:rPr>
              <a:t>Theory</a:t>
            </a:r>
            <a:br>
              <a:rPr lang="en-GB" b="1" dirty="0">
                <a:latin typeface="Comic Sans MS" panose="030F0702030302020204" pitchFamily="66" charset="0"/>
              </a:rPr>
            </a:br>
            <a:br>
              <a:rPr lang="en-GB" b="1" dirty="0"/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379D4-A354-7776-CCDA-310348B227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88570"/>
            <a:ext cx="10515600" cy="5225143"/>
          </a:xfrm>
        </p:spPr>
        <p:txBody>
          <a:bodyPr>
            <a:noAutofit/>
          </a:bodyPr>
          <a:lstStyle/>
          <a:p>
            <a:pPr indent="0">
              <a:lnSpc>
                <a:spcPct val="120000"/>
              </a:lnSpc>
              <a:spcBef>
                <a:spcPts val="0"/>
              </a:spcBef>
            </a:pPr>
            <a:endParaRPr lang="en-GB" sz="1400" b="1" dirty="0">
              <a:latin typeface="Comic Sans MS" panose="030F0702030302020204" pitchFamily="66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</a:pPr>
            <a:endParaRPr lang="en-GB" sz="1400" b="1" dirty="0">
              <a:latin typeface="Comic Sans MS" panose="030F0702030302020204" pitchFamily="66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</a:pPr>
            <a:endParaRPr lang="en-GB" sz="1400" b="1" dirty="0">
              <a:latin typeface="Comic Sans MS" panose="030F0702030302020204" pitchFamily="66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</a:pPr>
            <a:endParaRPr lang="en-GB" sz="1400" b="1" dirty="0">
              <a:latin typeface="Comic Sans MS" panose="030F0702030302020204" pitchFamily="66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</a:pPr>
            <a:endParaRPr lang="en-GB" sz="1400" b="1" dirty="0">
              <a:latin typeface="Comic Sans MS" panose="030F0702030302020204" pitchFamily="66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</a:pPr>
            <a:r>
              <a:rPr lang="en-GB" sz="1800" dirty="0">
                <a:latin typeface="Comic Sans MS" panose="030F0702030302020204" pitchFamily="66" charset="0"/>
              </a:rPr>
              <a:t>Moore, H. 1999 Whatever happened to women and men? Gender and other crises in anthropology In H. Moore (ed.) </a:t>
            </a:r>
            <a:r>
              <a:rPr lang="en-GB" sz="1800" b="1" dirty="0">
                <a:latin typeface="Comic Sans MS" panose="030F0702030302020204" pitchFamily="66" charset="0"/>
              </a:rPr>
              <a:t>Anthropological Theory Today </a:t>
            </a:r>
            <a:r>
              <a:rPr lang="en-GB" sz="1800" dirty="0">
                <a:latin typeface="Comic Sans MS" panose="030F0702030302020204" pitchFamily="66" charset="0"/>
              </a:rPr>
              <a:t>Polity Press: Cambridge pp 151-171 </a:t>
            </a:r>
          </a:p>
          <a:p>
            <a:pPr indent="0">
              <a:lnSpc>
                <a:spcPct val="120000"/>
              </a:lnSpc>
              <a:spcBef>
                <a:spcPts val="0"/>
              </a:spcBef>
            </a:pP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Dowson, T. 2000 Homosexuality, queer theory and archaeology In </a:t>
            </a:r>
            <a:r>
              <a:rPr lang="en-GB" sz="1800" dirty="0" err="1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J.Thomas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(ed.) </a:t>
            </a: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Interpretive Archaeology: A reader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Polity Press; Cambridge pp283-289</a:t>
            </a:r>
          </a:p>
          <a:p>
            <a:pPr indent="0">
              <a:lnSpc>
                <a:spcPct val="120000"/>
              </a:lnSpc>
              <a:spcBef>
                <a:spcPts val="0"/>
              </a:spcBef>
            </a:pPr>
            <a:r>
              <a:rPr lang="en-GB" sz="1800" dirty="0">
                <a:latin typeface="Comic Sans MS" panose="030F0702030302020204" pitchFamily="66" charset="0"/>
                <a:ea typeface="Times New Roman" panose="02020603050405020304" pitchFamily="18" charset="0"/>
              </a:rPr>
              <a:t>Butler, J. 1990 </a:t>
            </a:r>
            <a:r>
              <a:rPr lang="en-GB" sz="1800" b="0" i="0" dirty="0">
                <a:solidFill>
                  <a:srgbClr val="111111"/>
                </a:solidFill>
                <a:effectLst/>
                <a:latin typeface="-apple-system"/>
              </a:rPr>
              <a:t>Gender Trouble: Feminism and the Subversion of Identity</a:t>
            </a: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  <a:buNone/>
            </a:pPr>
            <a:b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8595218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3490B-3449-D3CA-B5FE-74456752B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111111"/>
                </a:solidFill>
                <a:latin typeface="-apple-system"/>
              </a:rPr>
              <a:t>Bibliography</a:t>
            </a:r>
            <a:br>
              <a:rPr lang="en-GB" b="1" dirty="0">
                <a:solidFill>
                  <a:srgbClr val="111111"/>
                </a:solidFill>
                <a:latin typeface="-apple-system"/>
              </a:rPr>
            </a:br>
            <a:r>
              <a:rPr lang="en-GB" b="1" dirty="0">
                <a:solidFill>
                  <a:srgbClr val="111111"/>
                </a:solidFill>
                <a:latin typeface="-apple-system"/>
              </a:rPr>
              <a:t>Potential material culture case study</a:t>
            </a:r>
            <a:br>
              <a:rPr lang="en-GB" b="1" dirty="0">
                <a:solidFill>
                  <a:srgbClr val="111111"/>
                </a:solidFill>
                <a:latin typeface="-apple-system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6AF197-04A9-0356-0ABC-0A47ED6FD0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 hangingPunct="0">
              <a:lnSpc>
                <a:spcPct val="100000"/>
              </a:lnSpc>
              <a:spcBef>
                <a:spcPts val="0"/>
              </a:spcBef>
            </a:pP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Schneider, J. 2006 Cloth and clothing In C. Tilley, W. Keane, S. 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Küchler</a:t>
            </a: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2800" i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et al</a:t>
            </a: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(eds.) </a:t>
            </a:r>
            <a:r>
              <a:rPr lang="en-GB" sz="2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Handbook of Material Culture</a:t>
            </a: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Sage: London pp203-220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</a:pP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Hansen, K.T. 2007 The world in dress: anthropological perspectives on clothing, fashion and culture </a:t>
            </a:r>
            <a:r>
              <a:rPr lang="en-GB" sz="2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Annual Review of Anthropology</a:t>
            </a: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33; 369-392</a:t>
            </a: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</a:pPr>
            <a:endParaRPr lang="en-GB" sz="2800" dirty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</a:pPr>
            <a:r>
              <a:rPr lang="en-GB" sz="2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EITHER</a:t>
            </a: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</a:pPr>
            <a:r>
              <a:rPr lang="en-GB" sz="2800" dirty="0" err="1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Hebdige</a:t>
            </a: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, D. 1979 </a:t>
            </a:r>
            <a:r>
              <a:rPr lang="en-GB" sz="2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Subcultures and the Meaning of Style</a:t>
            </a: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London: Methuen</a:t>
            </a: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</a:pPr>
            <a:endParaRPr lang="en-GB" sz="2800" dirty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b="1" dirty="0"/>
              <a:t>OR</a:t>
            </a:r>
            <a:br>
              <a:rPr lang="en-US" sz="2800" dirty="0"/>
            </a:b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Kulick, D. 1998 </a:t>
            </a:r>
            <a:r>
              <a:rPr lang="en-GB" sz="2800" b="1" dirty="0" err="1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Travesti</a:t>
            </a:r>
            <a:r>
              <a:rPr lang="en-GB" sz="2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: Sex, Gender and Culture among Brazilian Transgendered Prostitutes </a:t>
            </a: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Chicago University Press: Chicago</a:t>
            </a:r>
            <a:b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Cornwall, A. 1994 Gendered identities and gender ambiguity among 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travestis</a:t>
            </a: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in Salvador, Brazil In A. Cornwall and N. Lindisfarne (eds.) </a:t>
            </a:r>
            <a:r>
              <a:rPr lang="en-GB" sz="2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Dislocating Masculinities: Comparative ethnographies</a:t>
            </a: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London: Routledge</a:t>
            </a: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  <a:buNone/>
            </a:pPr>
            <a:endParaRPr lang="en-GB" sz="2800" dirty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</a:pPr>
            <a:r>
              <a:rPr lang="en-GB" sz="2800" b="1" dirty="0">
                <a:latin typeface="Comic Sans MS" panose="030F0702030302020204" pitchFamily="66" charset="0"/>
                <a:ea typeface="Times New Roman" panose="02020603050405020304" pitchFamily="18" charset="0"/>
              </a:rPr>
              <a:t>OR</a:t>
            </a:r>
            <a:endParaRPr lang="en-GB" sz="2800" b="1" dirty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</a:pP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Weston, K. 1993 Do clothes make the woman? Gender, performance theory and lesbian eroticism </a:t>
            </a:r>
            <a:r>
              <a:rPr lang="en-GB" sz="2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Genders</a:t>
            </a: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17 (2) pp1-21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</a:pP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Ferguson, J. 2002 Of mimicry and membership, Africans and the ‘new world’ society </a:t>
            </a:r>
            <a:r>
              <a:rPr lang="en-GB" sz="2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Cultural Anthropology</a:t>
            </a:r>
            <a:r>
              <a:rPr lang="en-GB" sz="2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17 551-569</a:t>
            </a: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</a:pPr>
            <a:endParaRPr lang="en-GB" sz="2800" dirty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</a:pPr>
            <a:r>
              <a:rPr lang="en-GB" b="1" dirty="0">
                <a:latin typeface="Comic Sans MS" panose="030F0702030302020204" pitchFamily="66" charset="0"/>
              </a:rPr>
              <a:t>OR </a:t>
            </a:r>
          </a:p>
          <a:p>
            <a:pPr marL="0" indent="0" hangingPunct="0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omic Sans MS" panose="030F0702030302020204" pitchFamily="66" charset="0"/>
              </a:rPr>
              <a:t>something you have found interesting in the literature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4692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907</Words>
  <Application>Microsoft Office PowerPoint</Application>
  <PresentationFormat>Widescreen</PresentationFormat>
  <Paragraphs>96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-apple-system</vt:lpstr>
      <vt:lpstr>Arial</vt:lpstr>
      <vt:lpstr>Calibri</vt:lpstr>
      <vt:lpstr>Calibri Light</vt:lpstr>
      <vt:lpstr>Comic Sans MS</vt:lpstr>
      <vt:lpstr>Times New Roman</vt:lpstr>
      <vt:lpstr>Office Theme</vt:lpstr>
      <vt:lpstr>Materialities</vt:lpstr>
      <vt:lpstr>  We’ve all got bodies Women and men have different bodies We were all assigned a sex at birth Gender does not equal sex There are two sexes but many different genders: age,  status,  sexuality,  group affiliation,  national affiliation,  race etc. Gender theory is about identity</vt:lpstr>
      <vt:lpstr>PowerPoint Presentation</vt:lpstr>
      <vt:lpstr>PowerPoint Presentation</vt:lpstr>
      <vt:lpstr>PowerPoint Presentation</vt:lpstr>
      <vt:lpstr>PowerPoint Presentation</vt:lpstr>
      <vt:lpstr>Feminism in history first, second and third wave</vt:lpstr>
      <vt:lpstr>PowerPoint Presentation</vt:lpstr>
      <vt:lpstr>What else do gender theorists concern themselves with? </vt:lpstr>
      <vt:lpstr>Queer theory</vt:lpstr>
      <vt:lpstr>Material culture, case study</vt:lpstr>
      <vt:lpstr>      Potential material case study: Teddy boys, Britain 1950’s Hebdige, D. 1979 Subcultures and the Meaning of Style London: Methuen </vt:lpstr>
      <vt:lpstr>Potential material case study Travesti, Brazil  Kulick, D. 1998 Travesti: Sex, Gender and Culture among Brazilian Transgendered Prostitutes Chicago University Press: Chicago Cornwall, A. 1994 Gendered identities and gender ambiguity among travestis in Salvador, Brazil In A. Cornwall and N. Lindisfarne (eds.) Dislocating Masculinities: Comparative ethnographies London: Routledge   </vt:lpstr>
      <vt:lpstr>Potential material culture case study “Western clothes” </vt:lpstr>
      <vt:lpstr>  Bibliography    Theory  </vt:lpstr>
      <vt:lpstr>Bibliography Potential material culture case study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Materialities</dc:title>
  <dc:creator>Kathryn Fewster</dc:creator>
  <cp:lastModifiedBy>Kathryn Fewster</cp:lastModifiedBy>
  <cp:revision>5</cp:revision>
  <dcterms:created xsi:type="dcterms:W3CDTF">2023-10-03T20:43:28Z</dcterms:created>
  <dcterms:modified xsi:type="dcterms:W3CDTF">2023-10-06T14:13:12Z</dcterms:modified>
</cp:coreProperties>
</file>