
<file path=[Content_Types].xml><?xml version="1.0" encoding="utf-8"?>
<Types xmlns="http://schemas.openxmlformats.org/package/2006/content-types">
  <Override PartName="/ppt/slides/slide6.xml" ContentType="application/vnd.openxmlformats-officedocument.presentationml.slide+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Layouts/slideLayout4.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ustom.xml" ContentType="application/vnd.openxmlformats-officedocument.custom-properties+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Default Extension="png" ContentType="image/png"/>
  <Override PartName="/ppt/notesSlides/notesSlide1.xml" ContentType="application/vnd.openxmlformats-officedocument.presentationml.notesSlide+xml"/>
  <Override PartName="/ppt/notesSlides/notesSlide3.xml" ContentType="application/vnd.openxmlformats-officedocument.presentationml.notesSlide+xml"/>
  <Override PartName="/ppt/slides/slide3.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25"/>
  </p:notesMasterIdLst>
  <p:sldIdLst>
    <p:sldId id="256" r:id="rId2"/>
    <p:sldId id="257" r:id="rId3"/>
    <p:sldId id="259" r:id="rId4"/>
    <p:sldId id="260" r:id="rId5"/>
    <p:sldId id="261" r:id="rId6"/>
    <p:sldId id="262" r:id="rId7"/>
    <p:sldId id="263" r:id="rId8"/>
    <p:sldId id="264" r:id="rId9"/>
    <p:sldId id="265" r:id="rId10"/>
    <p:sldId id="266" r:id="rId11"/>
    <p:sldId id="267" r:id="rId12"/>
    <p:sldId id="268" r:id="rId13"/>
    <p:sldId id="269" r:id="rId14"/>
    <p:sldId id="270" r:id="rId15"/>
    <p:sldId id="271" r:id="rId16"/>
    <p:sldId id="272" r:id="rId17"/>
    <p:sldId id="273" r:id="rId18"/>
    <p:sldId id="274" r:id="rId19"/>
    <p:sldId id="275" r:id="rId20"/>
    <p:sldId id="280" r:id="rId21"/>
    <p:sldId id="281" r:id="rId22"/>
    <p:sldId id="282" r:id="rId23"/>
    <p:sldId id="283" r:id="rId24"/>
  </p:sldIdLst>
  <p:sldSz cx="18288000" cy="10287000"/>
  <p:notesSz cx="18288000" cy="10287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15620"/>
    <p:restoredTop sz="98654" autoAdjust="0"/>
  </p:normalViewPr>
  <p:slideViewPr>
    <p:cSldViewPr>
      <p:cViewPr varScale="1">
        <p:scale>
          <a:sx n="44" d="100"/>
          <a:sy n="44" d="100"/>
        </p:scale>
        <p:origin x="-654" y="-120"/>
      </p:cViewPr>
      <p:guideLst>
        <p:guide orient="horz" pos="2880"/>
        <p:guide pos="2160"/>
      </p:guideLst>
    </p:cSldViewPr>
  </p:slideViewPr>
  <p:notesTextViewPr>
    <p:cViewPr>
      <p:scale>
        <a:sx n="100" d="100"/>
        <a:sy n="100" d="100"/>
      </p:scale>
      <p:origin x="0" y="0"/>
    </p:cViewPr>
  </p:notesTextViewPr>
  <p:gridSpacing cx="78028800" cy="780288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7924800" cy="51435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10358438" y="0"/>
            <a:ext cx="7924800" cy="514350"/>
          </a:xfrm>
          <a:prstGeom prst="rect">
            <a:avLst/>
          </a:prstGeom>
        </p:spPr>
        <p:txBody>
          <a:bodyPr vert="horz" lIns="91440" tIns="45720" rIns="91440" bIns="45720" rtlCol="0"/>
          <a:lstStyle>
            <a:lvl1pPr algn="r">
              <a:defRPr sz="1200"/>
            </a:lvl1pPr>
          </a:lstStyle>
          <a:p>
            <a:fld id="{E750C721-EFF1-45B5-893E-35BDE52D021A}" type="datetimeFigureOut">
              <a:rPr lang="en-US" smtClean="0"/>
              <a:t>9/7/2022</a:t>
            </a:fld>
            <a:endParaRPr lang="en-US" dirty="0"/>
          </a:p>
        </p:txBody>
      </p:sp>
      <p:sp>
        <p:nvSpPr>
          <p:cNvPr id="4" name="Slide Image Placeholder 3"/>
          <p:cNvSpPr>
            <a:spLocks noGrp="1" noRot="1" noChangeAspect="1"/>
          </p:cNvSpPr>
          <p:nvPr>
            <p:ph type="sldImg" idx="2"/>
          </p:nvPr>
        </p:nvSpPr>
        <p:spPr>
          <a:xfrm>
            <a:off x="5715000" y="771525"/>
            <a:ext cx="6858000" cy="3857625"/>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1828800" y="4886325"/>
            <a:ext cx="14630400" cy="462915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9771063"/>
            <a:ext cx="7924800" cy="51435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10358438" y="9771063"/>
            <a:ext cx="7924800" cy="514350"/>
          </a:xfrm>
          <a:prstGeom prst="rect">
            <a:avLst/>
          </a:prstGeom>
        </p:spPr>
        <p:txBody>
          <a:bodyPr vert="horz" lIns="91440" tIns="45720" rIns="91440" bIns="45720" rtlCol="0" anchor="b"/>
          <a:lstStyle>
            <a:lvl1pPr algn="r">
              <a:defRPr sz="1200"/>
            </a:lvl1pPr>
          </a:lstStyle>
          <a:p>
            <a:fld id="{C70D0DA3-6689-4F7A-938A-82F80C7D92A3}" type="slidenum">
              <a:rPr lang="en-US" smtClean="0"/>
              <a:t>‹#›</a:t>
            </a:fld>
            <a:endParaRPr lang="en-US" dirty="0"/>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Amazon's management team is in charge of a variety of responsibilities. The company has employed numerous strategic human resources strategies to recruit governance skilled employees to help it achieve its goals. Human resource management is a critical responsibility in every firm. Amazon would be unable to efficiently attract and retain people, develop and grow the company without managing their human resources</a:t>
            </a:r>
            <a:r>
              <a:rPr lang="en-US" baseline="0" dirty="0" smtClean="0"/>
              <a:t> </a:t>
            </a:r>
            <a:r>
              <a:rPr lang="en-US" sz="1200" spc="350" dirty="0" smtClean="0">
                <a:latin typeface="Times New Roman" pitchFamily="18" charset="0"/>
                <a:cs typeface="Times New Roman" pitchFamily="18" charset="0"/>
              </a:rPr>
              <a:t>(Harney and </a:t>
            </a:r>
            <a:r>
              <a:rPr lang="en-US" sz="1200" spc="350" dirty="0" err="1" smtClean="0">
                <a:latin typeface="Times New Roman" pitchFamily="18" charset="0"/>
                <a:cs typeface="Times New Roman" pitchFamily="18" charset="0"/>
              </a:rPr>
              <a:t>Dundon</a:t>
            </a:r>
            <a:r>
              <a:rPr lang="en-US" sz="1200" spc="350" dirty="0" smtClean="0">
                <a:latin typeface="Times New Roman" pitchFamily="18" charset="0"/>
                <a:cs typeface="Times New Roman" pitchFamily="18" charset="0"/>
              </a:rPr>
              <a:t>, 2020).</a:t>
            </a:r>
            <a:endParaRPr lang="en-US" dirty="0"/>
          </a:p>
        </p:txBody>
      </p:sp>
      <p:sp>
        <p:nvSpPr>
          <p:cNvPr id="4" name="Slide Number Placeholder 3"/>
          <p:cNvSpPr>
            <a:spLocks noGrp="1"/>
          </p:cNvSpPr>
          <p:nvPr>
            <p:ph type="sldNum" sz="quarter" idx="10"/>
          </p:nvPr>
        </p:nvSpPr>
        <p:spPr/>
        <p:txBody>
          <a:bodyPr/>
          <a:lstStyle/>
          <a:p>
            <a:fld id="{C70D0DA3-6689-4F7A-938A-82F80C7D92A3}" type="slidenum">
              <a:rPr lang="en-US" smtClean="0"/>
              <a:t>2</a:t>
            </a:fld>
            <a:endParaRPr lang="en-US"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The </a:t>
            </a:r>
            <a:r>
              <a:rPr lang="en-US" dirty="0" err="1" smtClean="0"/>
              <a:t>labour</a:t>
            </a:r>
            <a:r>
              <a:rPr lang="en-US" dirty="0" smtClean="0"/>
              <a:t> market is where availability and desire for jobs collide, with employees or </a:t>
            </a:r>
            <a:r>
              <a:rPr lang="en-US" dirty="0" err="1" smtClean="0"/>
              <a:t>labour</a:t>
            </a:r>
            <a:r>
              <a:rPr lang="en-US" dirty="0" smtClean="0"/>
              <a:t> supplying the commodities that employers demand. A </a:t>
            </a:r>
            <a:r>
              <a:rPr lang="en-US" dirty="0" err="1" smtClean="0"/>
              <a:t>labour</a:t>
            </a:r>
            <a:r>
              <a:rPr lang="en-US" dirty="0" smtClean="0"/>
              <a:t> market in a society operates on the basis of employment supply and demand</a:t>
            </a:r>
            <a:r>
              <a:rPr lang="en-US" baseline="0" dirty="0" smtClean="0"/>
              <a:t> </a:t>
            </a:r>
            <a:r>
              <a:rPr lang="en-US" sz="1200" spc="325" dirty="0" smtClean="0">
                <a:latin typeface="Times New Roman" pitchFamily="18" charset="0"/>
                <a:cs typeface="Times New Roman" pitchFamily="18" charset="0"/>
              </a:rPr>
              <a:t>(Robertson, Hooley and </a:t>
            </a:r>
            <a:r>
              <a:rPr lang="en-US" sz="1200" spc="325" dirty="0" err="1" smtClean="0">
                <a:latin typeface="Times New Roman" pitchFamily="18" charset="0"/>
                <a:cs typeface="Times New Roman" pitchFamily="18" charset="0"/>
              </a:rPr>
              <a:t>McCash</a:t>
            </a:r>
            <a:r>
              <a:rPr lang="en-US" sz="1200" spc="325" dirty="0" smtClean="0">
                <a:latin typeface="Times New Roman" pitchFamily="18" charset="0"/>
                <a:cs typeface="Times New Roman" pitchFamily="18" charset="0"/>
              </a:rPr>
              <a:t>, 2021).</a:t>
            </a:r>
            <a:endParaRPr lang="en-US" dirty="0"/>
          </a:p>
        </p:txBody>
      </p:sp>
      <p:sp>
        <p:nvSpPr>
          <p:cNvPr id="4" name="Slide Number Placeholder 3"/>
          <p:cNvSpPr>
            <a:spLocks noGrp="1"/>
          </p:cNvSpPr>
          <p:nvPr>
            <p:ph type="sldNum" sz="quarter" idx="10"/>
          </p:nvPr>
        </p:nvSpPr>
        <p:spPr/>
        <p:txBody>
          <a:bodyPr/>
          <a:lstStyle/>
          <a:p>
            <a:fld id="{C70D0DA3-6689-4F7A-938A-82F80C7D92A3}" type="slidenum">
              <a:rPr lang="en-US" smtClean="0"/>
              <a:t>3</a:t>
            </a:fld>
            <a:endParaRPr lang="en-US"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In current history, the UK </a:t>
            </a:r>
            <a:r>
              <a:rPr lang="en-US" dirty="0" err="1" smtClean="0"/>
              <a:t>labour</a:t>
            </a:r>
            <a:r>
              <a:rPr lang="en-US" dirty="0" smtClean="0"/>
              <a:t> force has experienced a phenomenal job boom, as evidenced by record-high </a:t>
            </a:r>
            <a:r>
              <a:rPr lang="en-US" dirty="0" err="1" smtClean="0"/>
              <a:t>labour</a:t>
            </a:r>
            <a:r>
              <a:rPr lang="en-US" dirty="0" smtClean="0"/>
              <a:t> market outcomes. The </a:t>
            </a:r>
            <a:r>
              <a:rPr lang="en-US" dirty="0" err="1" smtClean="0"/>
              <a:t>labour</a:t>
            </a:r>
            <a:r>
              <a:rPr lang="en-US" dirty="0" smtClean="0"/>
              <a:t> force is described as 'tight' under such circumstances. The regular season of the US </a:t>
            </a:r>
            <a:r>
              <a:rPr lang="en-US" dirty="0" err="1" smtClean="0"/>
              <a:t>labour</a:t>
            </a:r>
            <a:r>
              <a:rPr lang="en-US" dirty="0" smtClean="0"/>
              <a:t> market was characterized by significant, consistent employment growth. Over the preceding three months, the industry supports 376,000 jobs every average month. Americans do not perceive the job market as a single entity. Environment changes throughout time </a:t>
            </a:r>
            <a:r>
              <a:rPr lang="en-US" sz="1200" spc="-50" dirty="0" smtClean="0">
                <a:latin typeface="Times New Roman" pitchFamily="18" charset="0"/>
                <a:cs typeface="Times New Roman" pitchFamily="18" charset="0"/>
              </a:rPr>
              <a:t>(Bell and </a:t>
            </a:r>
            <a:r>
              <a:rPr lang="en-US" sz="1200" spc="-50" dirty="0" err="1" smtClean="0">
                <a:latin typeface="Times New Roman" pitchFamily="18" charset="0"/>
                <a:cs typeface="Times New Roman" pitchFamily="18" charset="0"/>
              </a:rPr>
              <a:t>Blanchflower</a:t>
            </a:r>
            <a:r>
              <a:rPr lang="en-US" sz="1200" spc="-50" dirty="0" smtClean="0">
                <a:latin typeface="Times New Roman" pitchFamily="18" charset="0"/>
                <a:cs typeface="Times New Roman" pitchFamily="18" charset="0"/>
              </a:rPr>
              <a:t>, 2020)</a:t>
            </a:r>
            <a:r>
              <a:rPr lang="en-US" dirty="0" smtClean="0"/>
              <a:t>.</a:t>
            </a:r>
            <a:endParaRPr lang="en-US" dirty="0"/>
          </a:p>
        </p:txBody>
      </p:sp>
      <p:sp>
        <p:nvSpPr>
          <p:cNvPr id="4" name="Slide Number Placeholder 3"/>
          <p:cNvSpPr>
            <a:spLocks noGrp="1"/>
          </p:cNvSpPr>
          <p:nvPr>
            <p:ph type="sldNum" sz="quarter" idx="10"/>
          </p:nvPr>
        </p:nvSpPr>
        <p:spPr/>
        <p:txBody>
          <a:bodyPr/>
          <a:lstStyle/>
          <a:p>
            <a:fld id="{C70D0DA3-6689-4F7A-938A-82F80C7D92A3}" type="slidenum">
              <a:rPr lang="en-US" smtClean="0"/>
              <a:t>4</a:t>
            </a:fld>
            <a:endParaRPr lang="en-US"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Ultimately, if the UK economy is further harmed by </a:t>
            </a:r>
            <a:r>
              <a:rPr lang="en-US" dirty="0" err="1" smtClean="0"/>
              <a:t>Brexit</a:t>
            </a:r>
            <a:r>
              <a:rPr lang="en-US" dirty="0" smtClean="0"/>
              <a:t> as we emerge from the </a:t>
            </a:r>
            <a:r>
              <a:rPr lang="en-US" dirty="0" err="1" smtClean="0"/>
              <a:t>Covid</a:t>
            </a:r>
            <a:r>
              <a:rPr lang="en-US" dirty="0" smtClean="0"/>
              <a:t> epidemic, employers will be less reluctant to hire, resulting in even reduced job opportunities and so increased competitiveness for employment</a:t>
            </a:r>
            <a:r>
              <a:rPr lang="en-US" baseline="0" dirty="0" smtClean="0"/>
              <a:t> </a:t>
            </a:r>
            <a:r>
              <a:rPr lang="en-US" sz="1200" spc="325" dirty="0" smtClean="0">
                <a:latin typeface="Times New Roman" pitchFamily="18" charset="0"/>
                <a:cs typeface="Times New Roman" pitchFamily="18" charset="0"/>
              </a:rPr>
              <a:t>(OUP accepted manuscript, 2021).</a:t>
            </a:r>
            <a:endParaRPr lang="en-US" dirty="0"/>
          </a:p>
        </p:txBody>
      </p:sp>
      <p:sp>
        <p:nvSpPr>
          <p:cNvPr id="4" name="Slide Number Placeholder 3"/>
          <p:cNvSpPr>
            <a:spLocks noGrp="1"/>
          </p:cNvSpPr>
          <p:nvPr>
            <p:ph type="sldNum" sz="quarter" idx="10"/>
          </p:nvPr>
        </p:nvSpPr>
        <p:spPr/>
        <p:txBody>
          <a:bodyPr/>
          <a:lstStyle/>
          <a:p>
            <a:fld id="{C70D0DA3-6689-4F7A-938A-82F80C7D92A3}" type="slidenum">
              <a:rPr lang="en-US" smtClean="0"/>
              <a:t>5</a:t>
            </a:fld>
            <a:endParaRPr lang="en-US"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spc="5" dirty="0" smtClean="0">
                <a:latin typeface="Times New Roman" pitchFamily="18" charset="0"/>
                <a:cs typeface="Times New Roman" pitchFamily="18" charset="0"/>
              </a:rPr>
              <a:t>Several people are able to remain their employment because of working remotely or working from home solutions. Several others have had their income reduced or completely eliminated. The unemployment level in the United Kingdom increased by 0.2 % throughout the time, reaching 75.6%, however it maintains below pre-</a:t>
            </a:r>
            <a:r>
              <a:rPr lang="en-US" sz="1200" spc="5" dirty="0" err="1" smtClean="0">
                <a:latin typeface="Times New Roman" pitchFamily="18" charset="0"/>
                <a:cs typeface="Times New Roman" pitchFamily="18" charset="0"/>
              </a:rPr>
              <a:t>coronavirus</a:t>
            </a:r>
            <a:r>
              <a:rPr lang="en-US" sz="1200" spc="5" dirty="0" smtClean="0">
                <a:latin typeface="Times New Roman" pitchFamily="18" charset="0"/>
                <a:cs typeface="Times New Roman" pitchFamily="18" charset="0"/>
              </a:rPr>
              <a:t> outbreak </a:t>
            </a:r>
            <a:r>
              <a:rPr lang="en-US" sz="1200" b="0" spc="5" dirty="0" smtClean="0">
                <a:latin typeface="Times New Roman" pitchFamily="18" charset="0"/>
                <a:cs typeface="Times New Roman" pitchFamily="18" charset="0"/>
              </a:rPr>
              <a:t>level </a:t>
            </a:r>
            <a:r>
              <a:rPr lang="en-IN" sz="1200" b="0" dirty="0" smtClean="0">
                <a:latin typeface="Times New Roman" pitchFamily="18" charset="0"/>
                <a:cs typeface="Times New Roman" pitchFamily="18" charset="0"/>
              </a:rPr>
              <a:t>(</a:t>
            </a:r>
            <a:r>
              <a:rPr lang="en-IN" sz="1200" b="0" dirty="0" err="1" smtClean="0">
                <a:latin typeface="Times New Roman" pitchFamily="18" charset="0"/>
                <a:cs typeface="Times New Roman" pitchFamily="18" charset="0"/>
              </a:rPr>
              <a:t>Springernature</a:t>
            </a:r>
            <a:r>
              <a:rPr lang="en-IN" sz="1200" b="0" dirty="0" smtClean="0">
                <a:latin typeface="Times New Roman" pitchFamily="18" charset="0"/>
                <a:cs typeface="Times New Roman" pitchFamily="18" charset="0"/>
              </a:rPr>
              <a:t>, 2022)</a:t>
            </a:r>
            <a:r>
              <a:rPr lang="en-US" sz="1200" b="0" spc="5" dirty="0" smtClean="0">
                <a:latin typeface="Times New Roman" pitchFamily="18" charset="0"/>
                <a:cs typeface="Times New Roman" pitchFamily="18" charset="0"/>
              </a:rPr>
              <a:t>.</a:t>
            </a:r>
            <a:r>
              <a:rPr lang="en-US" sz="1200" b="0" spc="5" baseline="0" dirty="0" smtClean="0">
                <a:latin typeface="Times New Roman" pitchFamily="18" charset="0"/>
                <a:cs typeface="Times New Roman" pitchFamily="18" charset="0"/>
              </a:rPr>
              <a:t> </a:t>
            </a:r>
            <a:endParaRPr lang="en-US" b="0" dirty="0"/>
          </a:p>
        </p:txBody>
      </p:sp>
      <p:sp>
        <p:nvSpPr>
          <p:cNvPr id="4" name="Slide Number Placeholder 3"/>
          <p:cNvSpPr>
            <a:spLocks noGrp="1"/>
          </p:cNvSpPr>
          <p:nvPr>
            <p:ph type="sldNum" sz="quarter" idx="10"/>
          </p:nvPr>
        </p:nvSpPr>
        <p:spPr/>
        <p:txBody>
          <a:bodyPr/>
          <a:lstStyle/>
          <a:p>
            <a:fld id="{C70D0DA3-6689-4F7A-938A-82F80C7D92A3}" type="slidenum">
              <a:rPr lang="en-US" smtClean="0"/>
              <a:t>6</a:t>
            </a:fld>
            <a:endParaRPr lang="en-US"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spc="200" dirty="0" smtClean="0">
                <a:solidFill>
                  <a:srgbClr val="334E40"/>
                </a:solidFill>
                <a:latin typeface="+mn-lt"/>
                <a:cs typeface="Times New Roman" pitchFamily="18" charset="0"/>
              </a:rPr>
              <a:t>The UK labor force participation rate grew by 0.2 % units in the 3 months to May 2022, remaining at 3.8%, which was unchanged from the corresponding period and opposed to projections of 3.9%, indicating that the </a:t>
            </a:r>
            <a:r>
              <a:rPr lang="en-US" sz="1200" spc="200" dirty="0" err="1" smtClean="0">
                <a:solidFill>
                  <a:srgbClr val="334E40"/>
                </a:solidFill>
                <a:latin typeface="+mn-lt"/>
                <a:cs typeface="Times New Roman" pitchFamily="18" charset="0"/>
              </a:rPr>
              <a:t>labour</a:t>
            </a:r>
            <a:r>
              <a:rPr lang="en-US" sz="1200" spc="200" dirty="0" smtClean="0">
                <a:solidFill>
                  <a:srgbClr val="334E40"/>
                </a:solidFill>
                <a:latin typeface="+mn-lt"/>
                <a:cs typeface="Times New Roman" pitchFamily="18" charset="0"/>
              </a:rPr>
              <a:t> market is solid amidst price increases pinching the living costs</a:t>
            </a:r>
            <a:r>
              <a:rPr lang="en-US" sz="1200" spc="200" baseline="0" dirty="0" smtClean="0">
                <a:solidFill>
                  <a:srgbClr val="334E40"/>
                </a:solidFill>
                <a:latin typeface="+mn-lt"/>
                <a:cs typeface="Times New Roman" pitchFamily="18" charset="0"/>
              </a:rPr>
              <a:t> </a:t>
            </a:r>
            <a:r>
              <a:rPr lang="en-US" sz="1200" spc="200" dirty="0" smtClean="0">
                <a:latin typeface="Times New Roman" pitchFamily="18" charset="0"/>
                <a:cs typeface="Times New Roman" pitchFamily="18" charset="0"/>
              </a:rPr>
              <a:t>(</a:t>
            </a:r>
            <a:r>
              <a:rPr lang="en-US" sz="1200" spc="200" dirty="0" err="1" smtClean="0">
                <a:latin typeface="Times New Roman" pitchFamily="18" charset="0"/>
                <a:cs typeface="Times New Roman" pitchFamily="18" charset="0"/>
              </a:rPr>
              <a:t>Kapoor</a:t>
            </a:r>
            <a:r>
              <a:rPr lang="en-US" sz="1200" spc="200" dirty="0" smtClean="0">
                <a:latin typeface="Times New Roman" pitchFamily="18" charset="0"/>
                <a:cs typeface="Times New Roman" pitchFamily="18" charset="0"/>
              </a:rPr>
              <a:t>, 2022).</a:t>
            </a:r>
            <a:endParaRPr lang="en-US" sz="1200" spc="200" dirty="0" smtClean="0">
              <a:solidFill>
                <a:srgbClr val="334E40"/>
              </a:solidFill>
              <a:latin typeface="+mn-lt"/>
              <a:cs typeface="Times New Roman" pitchFamily="18" charset="0"/>
            </a:endParaRPr>
          </a:p>
          <a:p>
            <a:endParaRPr lang="en-US" dirty="0">
              <a:latin typeface="+mn-lt"/>
            </a:endParaRPr>
          </a:p>
        </p:txBody>
      </p:sp>
      <p:sp>
        <p:nvSpPr>
          <p:cNvPr id="4" name="Slide Number Placeholder 3"/>
          <p:cNvSpPr>
            <a:spLocks noGrp="1"/>
          </p:cNvSpPr>
          <p:nvPr>
            <p:ph type="sldNum" sz="quarter" idx="10"/>
          </p:nvPr>
        </p:nvSpPr>
        <p:spPr/>
        <p:txBody>
          <a:bodyPr/>
          <a:lstStyle/>
          <a:p>
            <a:fld id="{C70D0DA3-6689-4F7A-938A-82F80C7D92A3}" type="slidenum">
              <a:rPr lang="en-US" smtClean="0"/>
              <a:t>7</a:t>
            </a:fld>
            <a:endParaRPr lang="en-US"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IN" dirty="0" smtClean="0"/>
              <a:t>The business environment of the company is examine</a:t>
            </a:r>
            <a:r>
              <a:rPr lang="en-IN" baseline="0" dirty="0" smtClean="0"/>
              <a:t> by </a:t>
            </a:r>
            <a:r>
              <a:rPr lang="en-IN" baseline="0" dirty="0" err="1" smtClean="0"/>
              <a:t>pestel</a:t>
            </a:r>
            <a:r>
              <a:rPr lang="en-IN" baseline="0" dirty="0" smtClean="0"/>
              <a:t> analysis. The </a:t>
            </a:r>
            <a:r>
              <a:rPr lang="en-IN" baseline="0" dirty="0" err="1" smtClean="0"/>
              <a:t>pestel</a:t>
            </a:r>
            <a:r>
              <a:rPr lang="en-IN" baseline="0" dirty="0" smtClean="0"/>
              <a:t> analysis include </a:t>
            </a:r>
            <a:r>
              <a:rPr lang="en-IN" baseline="0" dirty="0" err="1" smtClean="0"/>
              <a:t>manay</a:t>
            </a:r>
            <a:r>
              <a:rPr lang="en-IN" baseline="0" dirty="0" smtClean="0"/>
              <a:t> factors such as political, economic, social, technological, legal and economic. </a:t>
            </a:r>
            <a:r>
              <a:rPr lang="en-US" dirty="0" smtClean="0"/>
              <a:t>Amazon</a:t>
            </a:r>
            <a:r>
              <a:rPr lang="en-US" baseline="0" dirty="0" smtClean="0"/>
              <a:t> </a:t>
            </a:r>
            <a:r>
              <a:rPr lang="en-US" dirty="0" smtClean="0"/>
              <a:t>has enjoyed tremendous sales growth and has acquired a significant capital reserve. It is believed that more than half of its earnings come from countries outside than the UK. The rate of interest</a:t>
            </a:r>
            <a:r>
              <a:rPr lang="en-US" baseline="0" dirty="0" smtClean="0"/>
              <a:t> and the inflation rate is are the economic factor affecting the company. </a:t>
            </a:r>
            <a:r>
              <a:rPr lang="en-US" baseline="0" dirty="0" err="1" smtClean="0"/>
              <a:t>TAhe</a:t>
            </a:r>
            <a:r>
              <a:rPr lang="en-US" baseline="0" dirty="0" smtClean="0"/>
              <a:t> company also face many factor such as environmental challenges, it also depend upon digital system (</a:t>
            </a:r>
            <a:r>
              <a:rPr lang="en-US" baseline="0" dirty="0" err="1" smtClean="0"/>
              <a:t>Hatem</a:t>
            </a:r>
            <a:r>
              <a:rPr lang="en-US" baseline="0" dirty="0" smtClean="0"/>
              <a:t> and </a:t>
            </a:r>
            <a:r>
              <a:rPr lang="en-US" baseline="0" dirty="0" err="1" smtClean="0"/>
              <a:t>Alshmrani</a:t>
            </a:r>
            <a:r>
              <a:rPr lang="en-US" baseline="0" dirty="0" smtClean="0"/>
              <a:t>, 2021). </a:t>
            </a:r>
            <a:endParaRPr lang="en-US" dirty="0"/>
          </a:p>
        </p:txBody>
      </p:sp>
      <p:sp>
        <p:nvSpPr>
          <p:cNvPr id="4" name="Slide Number Placeholder 3"/>
          <p:cNvSpPr>
            <a:spLocks noGrp="1"/>
          </p:cNvSpPr>
          <p:nvPr>
            <p:ph type="sldNum" sz="quarter" idx="10"/>
          </p:nvPr>
        </p:nvSpPr>
        <p:spPr/>
        <p:txBody>
          <a:bodyPr/>
          <a:lstStyle/>
          <a:p>
            <a:fld id="{C70D0DA3-6689-4F7A-938A-82F80C7D92A3}" type="slidenum">
              <a:rPr lang="en-US" smtClean="0"/>
              <a:t>8</a:t>
            </a:fld>
            <a:endParaRPr lang="en-US"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spc="85" dirty="0" smtClean="0">
                <a:latin typeface="Trebuchet MS"/>
                <a:cs typeface="Trebuchet MS"/>
              </a:rPr>
              <a:t>The goal of resourcing strategies is to discover the best suitable personnel for the company's priorities, with the necessary traits, expertise, competencies, and additional training capacity (</a:t>
            </a:r>
            <a:r>
              <a:rPr lang="en-US" sz="1200" spc="85" dirty="0" err="1" smtClean="0">
                <a:latin typeface="Trebuchet MS"/>
                <a:cs typeface="Trebuchet MS"/>
              </a:rPr>
              <a:t>citeseerx</a:t>
            </a:r>
            <a:r>
              <a:rPr lang="en-US" sz="1200" spc="85" dirty="0" smtClean="0">
                <a:latin typeface="Trebuchet MS"/>
                <a:cs typeface="Trebuchet MS"/>
              </a:rPr>
              <a:t>, 2022). </a:t>
            </a:r>
            <a:endParaRPr lang="en-US" dirty="0"/>
          </a:p>
        </p:txBody>
      </p:sp>
      <p:sp>
        <p:nvSpPr>
          <p:cNvPr id="4" name="Slide Number Placeholder 3"/>
          <p:cNvSpPr>
            <a:spLocks noGrp="1"/>
          </p:cNvSpPr>
          <p:nvPr>
            <p:ph type="sldNum" sz="quarter" idx="10"/>
          </p:nvPr>
        </p:nvSpPr>
        <p:spPr/>
        <p:txBody>
          <a:bodyPr/>
          <a:lstStyle/>
          <a:p>
            <a:fld id="{C70D0DA3-6689-4F7A-938A-82F80C7D92A3}" type="slidenum">
              <a:rPr lang="en-US" smtClean="0"/>
              <a:t>9</a:t>
            </a:fld>
            <a:endParaRPr lang="en-US"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A retention strategy is a plan developed and implemented by a company to decrease turnover of employees, avoid attrition, improvement priorities, and encourage performance management (Moore and Collins, 2021).</a:t>
            </a:r>
            <a:endParaRPr lang="en-US" dirty="0"/>
          </a:p>
        </p:txBody>
      </p:sp>
      <p:sp>
        <p:nvSpPr>
          <p:cNvPr id="4" name="Slide Number Placeholder 3"/>
          <p:cNvSpPr>
            <a:spLocks noGrp="1"/>
          </p:cNvSpPr>
          <p:nvPr>
            <p:ph type="sldNum" sz="quarter" idx="10"/>
          </p:nvPr>
        </p:nvSpPr>
        <p:spPr/>
        <p:txBody>
          <a:bodyPr/>
          <a:lstStyle/>
          <a:p>
            <a:fld id="{C70D0DA3-6689-4F7A-938A-82F80C7D92A3}" type="slidenum">
              <a:rPr lang="en-US" smtClean="0"/>
              <a:t>10</a:t>
            </a:fld>
            <a:endParaRPr lang="en-US"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The incentive is only valid for items sold by the merchant named in the promotion communication (</a:t>
            </a:r>
            <a:r>
              <a:rPr lang="en-US" dirty="0" err="1" smtClean="0"/>
              <a:t>Rinny</a:t>
            </a:r>
            <a:r>
              <a:rPr lang="en-US" dirty="0" smtClean="0"/>
              <a:t>, Bohlen </a:t>
            </a:r>
            <a:r>
              <a:rPr lang="en-US" dirty="0" err="1" smtClean="0"/>
              <a:t>Purba</a:t>
            </a:r>
            <a:r>
              <a:rPr lang="en-US" dirty="0" smtClean="0"/>
              <a:t> and </a:t>
            </a:r>
            <a:r>
              <a:rPr lang="en-US" dirty="0" err="1" smtClean="0"/>
              <a:t>Handiman</a:t>
            </a:r>
            <a:r>
              <a:rPr lang="en-US" dirty="0" smtClean="0"/>
              <a:t>, 2020).</a:t>
            </a:r>
            <a:endParaRPr lang="en-US" dirty="0"/>
          </a:p>
        </p:txBody>
      </p:sp>
      <p:sp>
        <p:nvSpPr>
          <p:cNvPr id="4" name="Slide Number Placeholder 3"/>
          <p:cNvSpPr>
            <a:spLocks noGrp="1"/>
          </p:cNvSpPr>
          <p:nvPr>
            <p:ph type="sldNum" sz="quarter" idx="10"/>
          </p:nvPr>
        </p:nvSpPr>
        <p:spPr/>
        <p:txBody>
          <a:bodyPr/>
          <a:lstStyle/>
          <a:p>
            <a:fld id="{C70D0DA3-6689-4F7A-938A-82F80C7D92A3}" type="slidenum">
              <a:rPr lang="en-US" smtClean="0"/>
              <a:t>12</a:t>
            </a:fld>
            <a:endParaRPr lang="en-US" dirty="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367665" indent="-309880" algn="just">
              <a:lnSpc>
                <a:spcPct val="200000"/>
              </a:lnSpc>
              <a:spcBef>
                <a:spcPts val="100"/>
              </a:spcBef>
              <a:buNone/>
              <a:tabLst>
                <a:tab pos="368300" algn="l"/>
              </a:tabLst>
            </a:pPr>
            <a:r>
              <a:rPr lang="en-US" sz="1200" spc="285" dirty="0" smtClean="0">
                <a:latin typeface="Times New Roman" pitchFamily="18" charset="0"/>
                <a:cs typeface="Times New Roman" pitchFamily="18" charset="0"/>
              </a:rPr>
              <a:t>The ESOP provides </a:t>
            </a:r>
            <a:r>
              <a:rPr lang="en-US" sz="1200" spc="285" dirty="0" err="1" smtClean="0">
                <a:latin typeface="Times New Roman" pitchFamily="18" charset="0"/>
                <a:cs typeface="Times New Roman" pitchFamily="18" charset="0"/>
              </a:rPr>
              <a:t>amazon</a:t>
            </a:r>
            <a:r>
              <a:rPr lang="en-US" sz="1200" spc="285" dirty="0" smtClean="0">
                <a:latin typeface="Times New Roman" pitchFamily="18" charset="0"/>
                <a:cs typeface="Times New Roman" pitchFamily="18" charset="0"/>
              </a:rPr>
              <a:t> workforce a compelling reason to remain longer, increasing talent</a:t>
            </a:r>
            <a:r>
              <a:rPr lang="en-US" sz="1200" spc="285" baseline="0" dirty="0" smtClean="0">
                <a:latin typeface="Times New Roman" pitchFamily="18" charset="0"/>
                <a:cs typeface="Times New Roman" pitchFamily="18" charset="0"/>
              </a:rPr>
              <a:t> </a:t>
            </a:r>
            <a:r>
              <a:rPr lang="en-US" sz="1200" spc="285" dirty="0" err="1" smtClean="0">
                <a:latin typeface="Times New Roman" pitchFamily="18" charset="0"/>
                <a:cs typeface="Times New Roman" pitchFamily="18" charset="0"/>
              </a:rPr>
              <a:t>retention.By</a:t>
            </a:r>
            <a:r>
              <a:rPr lang="en-US" sz="1200" spc="285" dirty="0" smtClean="0">
                <a:latin typeface="Times New Roman" pitchFamily="18" charset="0"/>
                <a:cs typeface="Times New Roman" pitchFamily="18" charset="0"/>
              </a:rPr>
              <a:t> incentivizing strong showing, an ESOP may boost </a:t>
            </a:r>
            <a:r>
              <a:rPr lang="en-US" sz="1200" spc="285" dirty="0" err="1" smtClean="0">
                <a:latin typeface="Times New Roman" pitchFamily="18" charset="0"/>
                <a:cs typeface="Times New Roman" pitchFamily="18" charset="0"/>
              </a:rPr>
              <a:t>amazon</a:t>
            </a:r>
            <a:r>
              <a:rPr lang="en-US" sz="1200" spc="285" dirty="0" smtClean="0">
                <a:latin typeface="Times New Roman" pitchFamily="18" charset="0"/>
                <a:cs typeface="Times New Roman" pitchFamily="18" charset="0"/>
              </a:rPr>
              <a:t> company's creativity and effectiveness.</a:t>
            </a:r>
            <a:endParaRPr lang="en-US" sz="1200" dirty="0" smtClean="0">
              <a:latin typeface="Times New Roman" pitchFamily="18" charset="0"/>
              <a:cs typeface="Times New Roman" pitchFamily="18" charset="0"/>
            </a:endParaRPr>
          </a:p>
          <a:p>
            <a:endParaRPr lang="en-US" dirty="0"/>
          </a:p>
        </p:txBody>
      </p:sp>
      <p:sp>
        <p:nvSpPr>
          <p:cNvPr id="4" name="Slide Number Placeholder 3"/>
          <p:cNvSpPr>
            <a:spLocks noGrp="1"/>
          </p:cNvSpPr>
          <p:nvPr>
            <p:ph type="sldNum" sz="quarter" idx="10"/>
          </p:nvPr>
        </p:nvSpPr>
        <p:spPr/>
        <p:txBody>
          <a:bodyPr/>
          <a:lstStyle/>
          <a:p>
            <a:fld id="{C70D0DA3-6689-4F7A-938A-82F80C7D92A3}" type="slidenum">
              <a:rPr lang="en-US" smtClean="0"/>
              <a:t>15</a:t>
            </a:fld>
            <a:endParaRPr lang="en-US" dirty="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On-the-job training is a type of training that takes place on the job. Participants get </a:t>
            </a:r>
            <a:r>
              <a:rPr lang="en-US" dirty="0" err="1" smtClean="0"/>
              <a:t>familiarised</a:t>
            </a:r>
            <a:r>
              <a:rPr lang="en-US" dirty="0" smtClean="0"/>
              <a:t> with the workplace environment they would be joining throughout training. Professionals also gain hands-on knowledge with machines, technology, equipment, and supplies, among other things.</a:t>
            </a:r>
            <a:endParaRPr lang="en-US" dirty="0"/>
          </a:p>
        </p:txBody>
      </p:sp>
      <p:sp>
        <p:nvSpPr>
          <p:cNvPr id="4" name="Slide Number Placeholder 3"/>
          <p:cNvSpPr>
            <a:spLocks noGrp="1"/>
          </p:cNvSpPr>
          <p:nvPr>
            <p:ph type="sldNum" sz="quarter" idx="10"/>
          </p:nvPr>
        </p:nvSpPr>
        <p:spPr/>
        <p:txBody>
          <a:bodyPr/>
          <a:lstStyle/>
          <a:p>
            <a:fld id="{C70D0DA3-6689-4F7A-938A-82F80C7D92A3}" type="slidenum">
              <a:rPr lang="en-US" smtClean="0"/>
              <a:t>16</a:t>
            </a:fld>
            <a:endParaRPr lang="en-US" dirty="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spc="35" dirty="0" smtClean="0">
                <a:latin typeface="Times New Roman" pitchFamily="18" charset="0"/>
                <a:cs typeface="Times New Roman" pitchFamily="18" charset="0"/>
              </a:rPr>
              <a:t>Global collaboration may take various forms, including multilateral and bilateral connections, as well as collaboration inside and beyond specialties (Lee and Cheng, 2022).</a:t>
            </a:r>
          </a:p>
          <a:p>
            <a:endParaRPr lang="en-US" dirty="0"/>
          </a:p>
        </p:txBody>
      </p:sp>
      <p:sp>
        <p:nvSpPr>
          <p:cNvPr id="4" name="Slide Number Placeholder 3"/>
          <p:cNvSpPr>
            <a:spLocks noGrp="1"/>
          </p:cNvSpPr>
          <p:nvPr>
            <p:ph type="sldNum" sz="quarter" idx="10"/>
          </p:nvPr>
        </p:nvSpPr>
        <p:spPr/>
        <p:txBody>
          <a:bodyPr/>
          <a:lstStyle/>
          <a:p>
            <a:fld id="{C70D0DA3-6689-4F7A-938A-82F80C7D92A3}" type="slidenum">
              <a:rPr lang="en-US" smtClean="0"/>
              <a:t>17</a:t>
            </a:fld>
            <a:endParaRPr lang="en-US" dirty="0"/>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pc="254" dirty="0" smtClean="0"/>
              <a:t>Bonuses can be money or company stock, and they are in supplementary to an employee's pay, incentive, holiday, as well as other perks (Mosley and Miller, 2019).</a:t>
            </a:r>
          </a:p>
          <a:p>
            <a:endParaRPr lang="en-US" dirty="0"/>
          </a:p>
        </p:txBody>
      </p:sp>
      <p:sp>
        <p:nvSpPr>
          <p:cNvPr id="4" name="Slide Number Placeholder 3"/>
          <p:cNvSpPr>
            <a:spLocks noGrp="1"/>
          </p:cNvSpPr>
          <p:nvPr>
            <p:ph type="sldNum" sz="quarter" idx="10"/>
          </p:nvPr>
        </p:nvSpPr>
        <p:spPr/>
        <p:txBody>
          <a:bodyPr/>
          <a:lstStyle/>
          <a:p>
            <a:fld id="{C70D0DA3-6689-4F7A-938A-82F80C7D92A3}" type="slidenum">
              <a:rPr lang="en-US" smtClean="0"/>
              <a:t>19</a:t>
            </a:fld>
            <a:endParaRPr lang="en-US" dirty="0"/>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Master" Target="../slideMasters/slideMaster1.xml"/><Relationship Id="rId4" Type="http://schemas.openxmlformats.org/officeDocument/2006/relationships/image" Target="../media/image4.jpeg"/></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obj" preserve="1">
  <p:cSld name="Title Slide">
    <p:bg>
      <p:bgPr>
        <a:solidFill>
          <a:schemeClr val="bg1"/>
        </a:solidFill>
        <a:effectLst/>
      </p:bgPr>
    </p:bg>
    <p:spTree>
      <p:nvGrpSpPr>
        <p:cNvPr id="1" name=""/>
        <p:cNvGrpSpPr/>
        <p:nvPr/>
      </p:nvGrpSpPr>
      <p:grpSpPr>
        <a:xfrm>
          <a:off x="0" y="0"/>
          <a:ext cx="0" cy="0"/>
          <a:chOff x="0" y="0"/>
          <a:chExt cx="0" cy="0"/>
        </a:xfrm>
      </p:grpSpPr>
      <p:sp>
        <p:nvSpPr>
          <p:cNvPr id="16" name="bg object 16"/>
          <p:cNvSpPr/>
          <p:nvPr/>
        </p:nvSpPr>
        <p:spPr>
          <a:xfrm>
            <a:off x="0" y="0"/>
            <a:ext cx="18288000" cy="10287000"/>
          </a:xfrm>
          <a:custGeom>
            <a:avLst/>
            <a:gdLst/>
            <a:ahLst/>
            <a:cxnLst/>
            <a:rect l="l" t="t" r="r" b="b"/>
            <a:pathLst>
              <a:path w="18288000" h="10287000">
                <a:moveTo>
                  <a:pt x="18287998" y="10286999"/>
                </a:moveTo>
                <a:lnTo>
                  <a:pt x="0" y="10286999"/>
                </a:lnTo>
                <a:lnTo>
                  <a:pt x="0" y="0"/>
                </a:lnTo>
                <a:lnTo>
                  <a:pt x="18287998" y="0"/>
                </a:lnTo>
                <a:lnTo>
                  <a:pt x="18287998" y="10286999"/>
                </a:lnTo>
                <a:close/>
              </a:path>
            </a:pathLst>
          </a:custGeom>
          <a:solidFill>
            <a:srgbClr val="D9D6CC"/>
          </a:solidFill>
        </p:spPr>
        <p:txBody>
          <a:bodyPr wrap="square" lIns="0" tIns="0" rIns="0" bIns="0" rtlCol="0"/>
          <a:lstStyle/>
          <a:p>
            <a:endParaRPr/>
          </a:p>
        </p:txBody>
      </p:sp>
      <p:sp>
        <p:nvSpPr>
          <p:cNvPr id="17" name="bg object 17"/>
          <p:cNvSpPr/>
          <p:nvPr/>
        </p:nvSpPr>
        <p:spPr>
          <a:xfrm>
            <a:off x="0" y="9258300"/>
            <a:ext cx="18288000" cy="1028700"/>
          </a:xfrm>
          <a:custGeom>
            <a:avLst/>
            <a:gdLst/>
            <a:ahLst/>
            <a:cxnLst/>
            <a:rect l="l" t="t" r="r" b="b"/>
            <a:pathLst>
              <a:path w="18288000" h="1028700">
                <a:moveTo>
                  <a:pt x="18287998" y="1028699"/>
                </a:moveTo>
                <a:lnTo>
                  <a:pt x="0" y="1028699"/>
                </a:lnTo>
                <a:lnTo>
                  <a:pt x="0" y="0"/>
                </a:lnTo>
                <a:lnTo>
                  <a:pt x="18287998" y="0"/>
                </a:lnTo>
                <a:lnTo>
                  <a:pt x="18287998" y="1028699"/>
                </a:lnTo>
                <a:close/>
              </a:path>
            </a:pathLst>
          </a:custGeom>
          <a:solidFill>
            <a:srgbClr val="A2B08A"/>
          </a:solidFill>
        </p:spPr>
        <p:txBody>
          <a:bodyPr wrap="square" lIns="0" tIns="0" rIns="0" bIns="0" rtlCol="0"/>
          <a:lstStyle/>
          <a:p>
            <a:endParaRPr/>
          </a:p>
        </p:txBody>
      </p:sp>
      <p:pic>
        <p:nvPicPr>
          <p:cNvPr id="18" name="bg object 18"/>
          <p:cNvPicPr/>
          <p:nvPr/>
        </p:nvPicPr>
        <p:blipFill>
          <a:blip r:embed="rId2" cstate="print"/>
          <a:stretch>
            <a:fillRect/>
          </a:stretch>
        </p:blipFill>
        <p:spPr>
          <a:xfrm>
            <a:off x="4309327" y="2793168"/>
            <a:ext cx="9666536" cy="5829299"/>
          </a:xfrm>
          <a:prstGeom prst="rect">
            <a:avLst/>
          </a:prstGeom>
        </p:spPr>
      </p:pic>
      <p:sp>
        <p:nvSpPr>
          <p:cNvPr id="2" name="Holder 2"/>
          <p:cNvSpPr>
            <a:spLocks noGrp="1"/>
          </p:cNvSpPr>
          <p:nvPr>
            <p:ph type="ctrTitle"/>
          </p:nvPr>
        </p:nvSpPr>
        <p:spPr>
          <a:xfrm>
            <a:off x="2510264" y="226455"/>
            <a:ext cx="13267471" cy="756919"/>
          </a:xfrm>
          <a:prstGeom prst="rect">
            <a:avLst/>
          </a:prstGeom>
        </p:spPr>
        <p:txBody>
          <a:bodyPr wrap="square" lIns="0" tIns="0" rIns="0" bIns="0">
            <a:spAutoFit/>
          </a:bodyPr>
          <a:lstStyle>
            <a:lvl1pPr>
              <a:defRPr sz="4800" b="0" i="0">
                <a:solidFill>
                  <a:srgbClr val="334E40"/>
                </a:solidFill>
                <a:latin typeface="Times New Roman"/>
                <a:cs typeface="Times New Roman"/>
              </a:defRPr>
            </a:lvl1pPr>
          </a:lstStyle>
          <a:p>
            <a:endParaRPr/>
          </a:p>
        </p:txBody>
      </p:sp>
      <p:sp>
        <p:nvSpPr>
          <p:cNvPr id="3" name="Holder 3"/>
          <p:cNvSpPr>
            <a:spLocks noGrp="1"/>
          </p:cNvSpPr>
          <p:nvPr>
            <p:ph type="subTitle" idx="4"/>
          </p:nvPr>
        </p:nvSpPr>
        <p:spPr>
          <a:xfrm>
            <a:off x="2743200" y="5760720"/>
            <a:ext cx="12801600" cy="2571750"/>
          </a:xfrm>
          <a:prstGeom prst="rect">
            <a:avLst/>
          </a:prstGeom>
        </p:spPr>
        <p:txBody>
          <a:bodyPr wrap="square" lIns="0" tIns="0" rIns="0" bIns="0">
            <a:spAutoFit/>
          </a:bodyPr>
          <a:lstStyle>
            <a:lvl1pPr>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pPr/>
              <a:t>9/7/2022</a:t>
            </a:fld>
            <a:endParaRPr lang="en-US" dirty="0"/>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rPr/>
              <a:pPr/>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4800" b="0" i="0">
                <a:solidFill>
                  <a:srgbClr val="334E40"/>
                </a:solidFill>
                <a:latin typeface="Palatino Linotype"/>
                <a:cs typeface="Palatino Linotype"/>
              </a:defRPr>
            </a:lvl1pPr>
          </a:lstStyle>
          <a:p>
            <a:endParaRPr/>
          </a:p>
        </p:txBody>
      </p:sp>
      <p:sp>
        <p:nvSpPr>
          <p:cNvPr id="3" name="Holder 3"/>
          <p:cNvSpPr>
            <a:spLocks noGrp="1"/>
          </p:cNvSpPr>
          <p:nvPr>
            <p:ph type="body" idx="1"/>
          </p:nvPr>
        </p:nvSpPr>
        <p:spPr/>
        <p:txBody>
          <a:bodyPr lIns="0" tIns="0" rIns="0" bIns="0"/>
          <a:lstStyle>
            <a:lvl1pPr>
              <a:defRPr sz="3000" b="0" i="0">
                <a:solidFill>
                  <a:srgbClr val="334E40"/>
                </a:solidFill>
                <a:latin typeface="Trebuchet MS"/>
                <a:cs typeface="Trebuchet MS"/>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pPr/>
              <a:t>9/7/2022</a:t>
            </a:fld>
            <a:endParaRPr lang="en-US" dirty="0"/>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rPr/>
              <a:pPr/>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wo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4800" b="0" i="0">
                <a:solidFill>
                  <a:srgbClr val="334E40"/>
                </a:solidFill>
                <a:latin typeface="Palatino Linotype"/>
                <a:cs typeface="Palatino Linotype"/>
              </a:defRPr>
            </a:lvl1pPr>
          </a:lstStyle>
          <a:p>
            <a:endParaRPr/>
          </a:p>
        </p:txBody>
      </p:sp>
      <p:sp>
        <p:nvSpPr>
          <p:cNvPr id="3" name="Holder 3"/>
          <p:cNvSpPr>
            <a:spLocks noGrp="1"/>
          </p:cNvSpPr>
          <p:nvPr>
            <p:ph sz="half" idx="2"/>
          </p:nvPr>
        </p:nvSpPr>
        <p:spPr>
          <a:xfrm>
            <a:off x="914400" y="2366010"/>
            <a:ext cx="7955280" cy="6789420"/>
          </a:xfrm>
          <a:prstGeom prst="rect">
            <a:avLst/>
          </a:prstGeom>
        </p:spPr>
        <p:txBody>
          <a:bodyPr wrap="square" lIns="0" tIns="0" rIns="0" bIns="0">
            <a:spAutoFit/>
          </a:bodyPr>
          <a:lstStyle>
            <a:lvl1pPr>
              <a:defRPr/>
            </a:lvl1pPr>
          </a:lstStyle>
          <a:p>
            <a:endParaRPr/>
          </a:p>
        </p:txBody>
      </p:sp>
      <p:sp>
        <p:nvSpPr>
          <p:cNvPr id="4" name="Holder 4"/>
          <p:cNvSpPr>
            <a:spLocks noGrp="1"/>
          </p:cNvSpPr>
          <p:nvPr>
            <p:ph sz="half" idx="3"/>
          </p:nvPr>
        </p:nvSpPr>
        <p:spPr>
          <a:xfrm>
            <a:off x="9418320" y="2366010"/>
            <a:ext cx="7955280" cy="6789420"/>
          </a:xfrm>
          <a:prstGeom prst="rect">
            <a:avLst/>
          </a:prstGeom>
        </p:spPr>
        <p:txBody>
          <a:bodyPr wrap="square" lIns="0" tIns="0" rIns="0" bIns="0">
            <a:spAutoFit/>
          </a:bodyPr>
          <a:lstStyle>
            <a:lvl1pPr>
              <a:defRPr/>
            </a:lvl1pPr>
          </a:lstStyle>
          <a:p>
            <a:endParaRPr/>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pPr/>
              <a:t>9/7/2022</a:t>
            </a:fld>
            <a:endParaRPr lang="en-US" dirty="0"/>
          </a:p>
        </p:txBody>
      </p:sp>
      <p:sp>
        <p:nvSpPr>
          <p:cNvPr id="7" name="Holder 7"/>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rPr/>
              <a:pPr/>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obj" preserve="1">
  <p:cSld name="Title Only">
    <p:bg>
      <p:bgPr>
        <a:solidFill>
          <a:schemeClr val="bg1"/>
        </a:solidFill>
        <a:effectLst/>
      </p:bgPr>
    </p:bg>
    <p:spTree>
      <p:nvGrpSpPr>
        <p:cNvPr id="1" name=""/>
        <p:cNvGrpSpPr/>
        <p:nvPr/>
      </p:nvGrpSpPr>
      <p:grpSpPr>
        <a:xfrm>
          <a:off x="0" y="0"/>
          <a:ext cx="0" cy="0"/>
          <a:chOff x="0" y="0"/>
          <a:chExt cx="0" cy="0"/>
        </a:xfrm>
      </p:grpSpPr>
      <p:sp>
        <p:nvSpPr>
          <p:cNvPr id="16" name="bg object 16"/>
          <p:cNvSpPr/>
          <p:nvPr/>
        </p:nvSpPr>
        <p:spPr>
          <a:xfrm>
            <a:off x="0" y="1"/>
            <a:ext cx="18288000" cy="10287000"/>
          </a:xfrm>
          <a:custGeom>
            <a:avLst/>
            <a:gdLst/>
            <a:ahLst/>
            <a:cxnLst/>
            <a:rect l="l" t="t" r="r" b="b"/>
            <a:pathLst>
              <a:path w="18288000" h="10287000">
                <a:moveTo>
                  <a:pt x="18287998" y="10286999"/>
                </a:moveTo>
                <a:lnTo>
                  <a:pt x="0" y="10286999"/>
                </a:lnTo>
                <a:lnTo>
                  <a:pt x="0" y="0"/>
                </a:lnTo>
                <a:lnTo>
                  <a:pt x="18287998" y="0"/>
                </a:lnTo>
                <a:lnTo>
                  <a:pt x="18287998" y="10286999"/>
                </a:lnTo>
                <a:close/>
              </a:path>
            </a:pathLst>
          </a:custGeom>
          <a:solidFill>
            <a:srgbClr val="D9D6CC"/>
          </a:solidFill>
        </p:spPr>
        <p:txBody>
          <a:bodyPr wrap="square" lIns="0" tIns="0" rIns="0" bIns="0" rtlCol="0"/>
          <a:lstStyle/>
          <a:p>
            <a:endParaRPr/>
          </a:p>
        </p:txBody>
      </p:sp>
      <p:sp>
        <p:nvSpPr>
          <p:cNvPr id="17" name="bg object 17"/>
          <p:cNvSpPr/>
          <p:nvPr/>
        </p:nvSpPr>
        <p:spPr>
          <a:xfrm>
            <a:off x="0" y="9258301"/>
            <a:ext cx="18288000" cy="1028700"/>
          </a:xfrm>
          <a:custGeom>
            <a:avLst/>
            <a:gdLst/>
            <a:ahLst/>
            <a:cxnLst/>
            <a:rect l="l" t="t" r="r" b="b"/>
            <a:pathLst>
              <a:path w="18288000" h="1028700">
                <a:moveTo>
                  <a:pt x="18287998" y="1028699"/>
                </a:moveTo>
                <a:lnTo>
                  <a:pt x="0" y="1028699"/>
                </a:lnTo>
                <a:lnTo>
                  <a:pt x="0" y="0"/>
                </a:lnTo>
                <a:lnTo>
                  <a:pt x="18287998" y="0"/>
                </a:lnTo>
                <a:lnTo>
                  <a:pt x="18287998" y="1028699"/>
                </a:lnTo>
                <a:close/>
              </a:path>
            </a:pathLst>
          </a:custGeom>
          <a:solidFill>
            <a:srgbClr val="A2B08A"/>
          </a:solidFill>
        </p:spPr>
        <p:txBody>
          <a:bodyPr wrap="square" lIns="0" tIns="0" rIns="0" bIns="0" rtlCol="0"/>
          <a:lstStyle/>
          <a:p>
            <a:endParaRPr/>
          </a:p>
        </p:txBody>
      </p:sp>
      <p:pic>
        <p:nvPicPr>
          <p:cNvPr id="18" name="bg object 18"/>
          <p:cNvPicPr/>
          <p:nvPr/>
        </p:nvPicPr>
        <p:blipFill>
          <a:blip r:embed="rId2" cstate="print"/>
          <a:stretch>
            <a:fillRect/>
          </a:stretch>
        </p:blipFill>
        <p:spPr>
          <a:xfrm>
            <a:off x="6364289" y="5143501"/>
            <a:ext cx="5124449" cy="3409949"/>
          </a:xfrm>
          <a:prstGeom prst="rect">
            <a:avLst/>
          </a:prstGeom>
        </p:spPr>
      </p:pic>
      <p:pic>
        <p:nvPicPr>
          <p:cNvPr id="19" name="bg object 19"/>
          <p:cNvPicPr/>
          <p:nvPr/>
        </p:nvPicPr>
        <p:blipFill>
          <a:blip r:embed="rId3" cstate="print"/>
          <a:stretch>
            <a:fillRect/>
          </a:stretch>
        </p:blipFill>
        <p:spPr>
          <a:xfrm>
            <a:off x="12100891" y="5143501"/>
            <a:ext cx="2276474" cy="3409949"/>
          </a:xfrm>
          <a:prstGeom prst="rect">
            <a:avLst/>
          </a:prstGeom>
        </p:spPr>
      </p:pic>
      <p:pic>
        <p:nvPicPr>
          <p:cNvPr id="20" name="bg object 20"/>
          <p:cNvPicPr/>
          <p:nvPr/>
        </p:nvPicPr>
        <p:blipFill>
          <a:blip r:embed="rId4" cstate="print"/>
          <a:stretch>
            <a:fillRect/>
          </a:stretch>
        </p:blipFill>
        <p:spPr>
          <a:xfrm>
            <a:off x="14985024" y="5143501"/>
            <a:ext cx="2276474" cy="3409949"/>
          </a:xfrm>
          <a:prstGeom prst="rect">
            <a:avLst/>
          </a:prstGeom>
        </p:spPr>
      </p:pic>
      <p:sp>
        <p:nvSpPr>
          <p:cNvPr id="2" name="Holder 2"/>
          <p:cNvSpPr>
            <a:spLocks noGrp="1"/>
          </p:cNvSpPr>
          <p:nvPr>
            <p:ph type="title"/>
          </p:nvPr>
        </p:nvSpPr>
        <p:spPr/>
        <p:txBody>
          <a:bodyPr lIns="0" tIns="0" rIns="0" bIns="0"/>
          <a:lstStyle>
            <a:lvl1pPr>
              <a:defRPr sz="4800" b="0" i="0">
                <a:solidFill>
                  <a:srgbClr val="334E40"/>
                </a:solidFill>
                <a:latin typeface="Palatino Linotype"/>
                <a:cs typeface="Palatino Linotype"/>
              </a:defRPr>
            </a:lvl1pPr>
          </a:lstStyle>
          <a:p>
            <a:endParaRPr/>
          </a:p>
        </p:txBody>
      </p:sp>
      <p:sp>
        <p:nvSpPr>
          <p:cNvPr id="3" name="Holder 3"/>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pPr/>
              <a:t>9/7/2022</a:t>
            </a:fld>
            <a:endParaRPr lang="en-US" dirty="0"/>
          </a:p>
        </p:txBody>
      </p:sp>
      <p:sp>
        <p:nvSpPr>
          <p:cNvPr id="5" name="Holder 5"/>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rPr/>
              <a:pPr/>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obj" preserve="1">
  <p:cSld name="Blank">
    <p:bg>
      <p:bgPr>
        <a:solidFill>
          <a:schemeClr val="bg1"/>
        </a:solidFill>
        <a:effectLst/>
      </p:bgPr>
    </p:bg>
    <p:spTree>
      <p:nvGrpSpPr>
        <p:cNvPr id="1" name=""/>
        <p:cNvGrpSpPr/>
        <p:nvPr/>
      </p:nvGrpSpPr>
      <p:grpSpPr>
        <a:xfrm>
          <a:off x="0" y="0"/>
          <a:ext cx="0" cy="0"/>
          <a:chOff x="0" y="0"/>
          <a:chExt cx="0" cy="0"/>
        </a:xfrm>
      </p:grpSpPr>
      <p:sp>
        <p:nvSpPr>
          <p:cNvPr id="16" name="bg object 16"/>
          <p:cNvSpPr/>
          <p:nvPr/>
        </p:nvSpPr>
        <p:spPr>
          <a:xfrm>
            <a:off x="0" y="0"/>
            <a:ext cx="18288000" cy="10287000"/>
          </a:xfrm>
          <a:custGeom>
            <a:avLst/>
            <a:gdLst/>
            <a:ahLst/>
            <a:cxnLst/>
            <a:rect l="l" t="t" r="r" b="b"/>
            <a:pathLst>
              <a:path w="18288000" h="10287000">
                <a:moveTo>
                  <a:pt x="18287998" y="10286999"/>
                </a:moveTo>
                <a:lnTo>
                  <a:pt x="0" y="10286999"/>
                </a:lnTo>
                <a:lnTo>
                  <a:pt x="0" y="0"/>
                </a:lnTo>
                <a:lnTo>
                  <a:pt x="18287998" y="0"/>
                </a:lnTo>
                <a:lnTo>
                  <a:pt x="18287998" y="10286999"/>
                </a:lnTo>
                <a:close/>
              </a:path>
            </a:pathLst>
          </a:custGeom>
          <a:solidFill>
            <a:srgbClr val="D9D6CC"/>
          </a:solidFill>
        </p:spPr>
        <p:txBody>
          <a:bodyPr wrap="square" lIns="0" tIns="0" rIns="0" bIns="0" rtlCol="0"/>
          <a:lstStyle/>
          <a:p>
            <a:endParaRPr/>
          </a:p>
        </p:txBody>
      </p:sp>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pPr/>
              <a:t>9/7/2022</a:t>
            </a:fld>
            <a:endParaRPr lang="en-US" dirty="0"/>
          </a:p>
        </p:txBody>
      </p:sp>
      <p:sp>
        <p:nvSpPr>
          <p:cNvPr id="4" name="Holder 4"/>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rPr/>
              <a:pPr/>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bg object 16"/>
          <p:cNvSpPr/>
          <p:nvPr/>
        </p:nvSpPr>
        <p:spPr>
          <a:xfrm>
            <a:off x="0" y="1"/>
            <a:ext cx="18288000" cy="10287000"/>
          </a:xfrm>
          <a:custGeom>
            <a:avLst/>
            <a:gdLst/>
            <a:ahLst/>
            <a:cxnLst/>
            <a:rect l="l" t="t" r="r" b="b"/>
            <a:pathLst>
              <a:path w="18288000" h="10287000">
                <a:moveTo>
                  <a:pt x="18287998" y="10286999"/>
                </a:moveTo>
                <a:lnTo>
                  <a:pt x="0" y="10286999"/>
                </a:lnTo>
                <a:lnTo>
                  <a:pt x="0" y="0"/>
                </a:lnTo>
                <a:lnTo>
                  <a:pt x="18287998" y="0"/>
                </a:lnTo>
                <a:lnTo>
                  <a:pt x="18287998" y="10286999"/>
                </a:lnTo>
                <a:close/>
              </a:path>
            </a:pathLst>
          </a:custGeom>
          <a:solidFill>
            <a:srgbClr val="D9D6CC"/>
          </a:solidFill>
        </p:spPr>
        <p:txBody>
          <a:bodyPr wrap="square" lIns="0" tIns="0" rIns="0" bIns="0" rtlCol="0"/>
          <a:lstStyle/>
          <a:p>
            <a:endParaRPr/>
          </a:p>
        </p:txBody>
      </p:sp>
      <p:sp>
        <p:nvSpPr>
          <p:cNvPr id="17" name="bg object 17"/>
          <p:cNvSpPr/>
          <p:nvPr/>
        </p:nvSpPr>
        <p:spPr>
          <a:xfrm>
            <a:off x="0" y="9258301"/>
            <a:ext cx="18288000" cy="1028700"/>
          </a:xfrm>
          <a:custGeom>
            <a:avLst/>
            <a:gdLst/>
            <a:ahLst/>
            <a:cxnLst/>
            <a:rect l="l" t="t" r="r" b="b"/>
            <a:pathLst>
              <a:path w="18288000" h="1028700">
                <a:moveTo>
                  <a:pt x="18287998" y="1028699"/>
                </a:moveTo>
                <a:lnTo>
                  <a:pt x="0" y="1028699"/>
                </a:lnTo>
                <a:lnTo>
                  <a:pt x="0" y="0"/>
                </a:lnTo>
                <a:lnTo>
                  <a:pt x="18287998" y="0"/>
                </a:lnTo>
                <a:lnTo>
                  <a:pt x="18287998" y="1028699"/>
                </a:lnTo>
                <a:close/>
              </a:path>
            </a:pathLst>
          </a:custGeom>
          <a:solidFill>
            <a:srgbClr val="A2B08A"/>
          </a:solidFill>
        </p:spPr>
        <p:txBody>
          <a:bodyPr wrap="square" lIns="0" tIns="0" rIns="0" bIns="0" rtlCol="0"/>
          <a:lstStyle/>
          <a:p>
            <a:endParaRPr/>
          </a:p>
        </p:txBody>
      </p:sp>
      <p:sp>
        <p:nvSpPr>
          <p:cNvPr id="2" name="Holder 2"/>
          <p:cNvSpPr>
            <a:spLocks noGrp="1"/>
          </p:cNvSpPr>
          <p:nvPr>
            <p:ph type="title"/>
          </p:nvPr>
        </p:nvSpPr>
        <p:spPr>
          <a:xfrm>
            <a:off x="3849687" y="601662"/>
            <a:ext cx="10588625" cy="756919"/>
          </a:xfrm>
          <a:prstGeom prst="rect">
            <a:avLst/>
          </a:prstGeom>
        </p:spPr>
        <p:txBody>
          <a:bodyPr wrap="square" lIns="0" tIns="0" rIns="0" bIns="0">
            <a:spAutoFit/>
          </a:bodyPr>
          <a:lstStyle>
            <a:lvl1pPr>
              <a:defRPr sz="4800" b="0" i="0">
                <a:solidFill>
                  <a:srgbClr val="334E40"/>
                </a:solidFill>
                <a:latin typeface="Palatino Linotype"/>
                <a:cs typeface="Palatino Linotype"/>
              </a:defRPr>
            </a:lvl1pPr>
          </a:lstStyle>
          <a:p>
            <a:endParaRPr/>
          </a:p>
        </p:txBody>
      </p:sp>
      <p:sp>
        <p:nvSpPr>
          <p:cNvPr id="3" name="Holder 3"/>
          <p:cNvSpPr>
            <a:spLocks noGrp="1"/>
          </p:cNvSpPr>
          <p:nvPr>
            <p:ph type="body" idx="1"/>
          </p:nvPr>
        </p:nvSpPr>
        <p:spPr>
          <a:xfrm>
            <a:off x="1019571" y="2254348"/>
            <a:ext cx="16248856" cy="5749925"/>
          </a:xfrm>
          <a:prstGeom prst="rect">
            <a:avLst/>
          </a:prstGeom>
        </p:spPr>
        <p:txBody>
          <a:bodyPr wrap="square" lIns="0" tIns="0" rIns="0" bIns="0">
            <a:spAutoFit/>
          </a:bodyPr>
          <a:lstStyle>
            <a:lvl1pPr>
              <a:defRPr sz="3000" b="0" i="0">
                <a:solidFill>
                  <a:srgbClr val="334E40"/>
                </a:solidFill>
                <a:latin typeface="Trebuchet MS"/>
                <a:cs typeface="Trebuchet MS"/>
              </a:defRPr>
            </a:lvl1pPr>
          </a:lstStyle>
          <a:p>
            <a:endParaRPr/>
          </a:p>
        </p:txBody>
      </p:sp>
      <p:sp>
        <p:nvSpPr>
          <p:cNvPr id="4" name="Holder 4"/>
          <p:cNvSpPr>
            <a:spLocks noGrp="1"/>
          </p:cNvSpPr>
          <p:nvPr>
            <p:ph type="ftr" sz="quarter" idx="5"/>
          </p:nvPr>
        </p:nvSpPr>
        <p:spPr>
          <a:xfrm>
            <a:off x="6217920" y="9566910"/>
            <a:ext cx="5852160" cy="514350"/>
          </a:xfrm>
          <a:prstGeom prst="rect">
            <a:avLst/>
          </a:prstGeom>
        </p:spPr>
        <p:txBody>
          <a:bodyPr wrap="square" lIns="0" tIns="0" rIns="0" bIns="0">
            <a:spAutoFit/>
          </a:bodyPr>
          <a:lstStyle>
            <a:lvl1pPr algn="ctr">
              <a:defRPr>
                <a:solidFill>
                  <a:schemeClr val="tx1">
                    <a:tint val="75000"/>
                  </a:schemeClr>
                </a:solidFill>
              </a:defRPr>
            </a:lvl1pPr>
          </a:lstStyle>
          <a:p>
            <a:endParaRPr/>
          </a:p>
        </p:txBody>
      </p:sp>
      <p:sp>
        <p:nvSpPr>
          <p:cNvPr id="5" name="Holder 5"/>
          <p:cNvSpPr>
            <a:spLocks noGrp="1"/>
          </p:cNvSpPr>
          <p:nvPr>
            <p:ph type="dt" sz="half" idx="6"/>
          </p:nvPr>
        </p:nvSpPr>
        <p:spPr>
          <a:xfrm>
            <a:off x="914400" y="9566910"/>
            <a:ext cx="4206240" cy="514350"/>
          </a:xfrm>
          <a:prstGeom prst="rect">
            <a:avLst/>
          </a:prstGeom>
        </p:spPr>
        <p:txBody>
          <a:bodyPr wrap="square" lIns="0" tIns="0" rIns="0" bIns="0">
            <a:spAutoFit/>
          </a:bodyPr>
          <a:lstStyle>
            <a:lvl1pPr algn="l">
              <a:defRPr>
                <a:solidFill>
                  <a:schemeClr val="tx1">
                    <a:tint val="75000"/>
                  </a:schemeClr>
                </a:solidFill>
              </a:defRPr>
            </a:lvl1pPr>
          </a:lstStyle>
          <a:p>
            <a:fld id="{1D8BD707-D9CF-40AE-B4C6-C98DA3205C09}" type="datetimeFigureOut">
              <a:rPr lang="en-US"/>
              <a:pPr/>
              <a:t>9/7/2022</a:t>
            </a:fld>
            <a:endParaRPr lang="en-US" dirty="0"/>
          </a:p>
        </p:txBody>
      </p:sp>
      <p:sp>
        <p:nvSpPr>
          <p:cNvPr id="6" name="Holder 6"/>
          <p:cNvSpPr>
            <a:spLocks noGrp="1"/>
          </p:cNvSpPr>
          <p:nvPr>
            <p:ph type="sldNum" sz="quarter" idx="7"/>
          </p:nvPr>
        </p:nvSpPr>
        <p:spPr>
          <a:xfrm>
            <a:off x="13167361" y="9566910"/>
            <a:ext cx="4206240" cy="514350"/>
          </a:xfrm>
          <a:prstGeom prst="rect">
            <a:avLst/>
          </a:prstGeom>
        </p:spPr>
        <p:txBody>
          <a:bodyPr wrap="square" lIns="0" tIns="0" rIns="0" bIns="0">
            <a:spAutoFit/>
          </a:bodyPr>
          <a:lstStyle>
            <a:lvl1pPr algn="r">
              <a:defRPr>
                <a:solidFill>
                  <a:schemeClr val="tx1">
                    <a:tint val="75000"/>
                  </a:schemeClr>
                </a:solidFill>
              </a:defRPr>
            </a:lvl1pPr>
          </a:lstStyle>
          <a:p>
            <a:fld id="{B6F15528-21DE-4FAA-801E-634DDDAF4B2B}" type="slidenum">
              <a:rPr/>
              <a:pPr/>
              <a:t>‹#›</a:t>
            </a:fld>
            <a:endParaRPr/>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Lst>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hyperlink" Target="https://www.elgaronline.com/view/edcoll/9781788975575/9781788975575.00041.xml" TargetMode="Externa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p:nvPr/>
        </p:nvSpPr>
        <p:spPr>
          <a:xfrm>
            <a:off x="0" y="0"/>
            <a:ext cx="18288000" cy="9258300"/>
          </a:xfrm>
          <a:custGeom>
            <a:avLst/>
            <a:gdLst/>
            <a:ahLst/>
            <a:cxnLst/>
            <a:rect l="l" t="t" r="r" b="b"/>
            <a:pathLst>
              <a:path w="18288000" h="9258300">
                <a:moveTo>
                  <a:pt x="0" y="9258299"/>
                </a:moveTo>
                <a:lnTo>
                  <a:pt x="18287998" y="9258299"/>
                </a:lnTo>
                <a:lnTo>
                  <a:pt x="18287998" y="0"/>
                </a:lnTo>
                <a:lnTo>
                  <a:pt x="0" y="0"/>
                </a:lnTo>
                <a:lnTo>
                  <a:pt x="0" y="9258299"/>
                </a:lnTo>
                <a:close/>
              </a:path>
            </a:pathLst>
          </a:custGeom>
          <a:solidFill>
            <a:srgbClr val="D9D6CC"/>
          </a:solidFill>
        </p:spPr>
        <p:txBody>
          <a:bodyPr wrap="square" lIns="0" tIns="0" rIns="0" bIns="0" rtlCol="0"/>
          <a:lstStyle/>
          <a:p>
            <a:endParaRPr/>
          </a:p>
        </p:txBody>
      </p:sp>
      <p:sp>
        <p:nvSpPr>
          <p:cNvPr id="3" name="object 3"/>
          <p:cNvSpPr txBox="1">
            <a:spLocks noGrp="1"/>
          </p:cNvSpPr>
          <p:nvPr>
            <p:ph type="title"/>
          </p:nvPr>
        </p:nvSpPr>
        <p:spPr>
          <a:xfrm>
            <a:off x="1371600" y="3238500"/>
            <a:ext cx="15849600" cy="2811924"/>
          </a:xfrm>
          <a:prstGeom prst="rect">
            <a:avLst/>
          </a:prstGeom>
        </p:spPr>
        <p:txBody>
          <a:bodyPr vert="horz" wrap="square" lIns="0" tIns="276860" rIns="0" bIns="0" rtlCol="0">
            <a:spAutoFit/>
          </a:bodyPr>
          <a:lstStyle/>
          <a:p>
            <a:pPr marL="12065" marR="5080" algn="ctr">
              <a:lnSpc>
                <a:spcPts val="10350"/>
              </a:lnSpc>
              <a:spcBef>
                <a:spcPts val="2180"/>
              </a:spcBef>
            </a:pPr>
            <a:r>
              <a:rPr spc="1035" dirty="0">
                <a:solidFill>
                  <a:srgbClr val="000000"/>
                </a:solidFill>
                <a:latin typeface="Times New Roman" pitchFamily="18" charset="0"/>
                <a:cs typeface="Times New Roman" pitchFamily="18" charset="0"/>
              </a:rPr>
              <a:t>AMAZON</a:t>
            </a:r>
            <a:r>
              <a:rPr spc="175" dirty="0">
                <a:solidFill>
                  <a:srgbClr val="000000"/>
                </a:solidFill>
                <a:latin typeface="Times New Roman" pitchFamily="18" charset="0"/>
                <a:cs typeface="Times New Roman" pitchFamily="18" charset="0"/>
              </a:rPr>
              <a:t> </a:t>
            </a:r>
            <a:r>
              <a:rPr spc="1070" dirty="0">
                <a:solidFill>
                  <a:srgbClr val="000000"/>
                </a:solidFill>
                <a:latin typeface="Times New Roman" pitchFamily="18" charset="0"/>
                <a:cs typeface="Times New Roman" pitchFamily="18" charset="0"/>
              </a:rPr>
              <a:t>COMPANY </a:t>
            </a:r>
            <a:r>
              <a:rPr spc="-2325" dirty="0">
                <a:solidFill>
                  <a:srgbClr val="000000"/>
                </a:solidFill>
                <a:latin typeface="Times New Roman" pitchFamily="18" charset="0"/>
                <a:cs typeface="Times New Roman" pitchFamily="18" charset="0"/>
              </a:rPr>
              <a:t> </a:t>
            </a:r>
            <a:r>
              <a:rPr spc="900" dirty="0">
                <a:solidFill>
                  <a:srgbClr val="000000"/>
                </a:solidFill>
                <a:latin typeface="Times New Roman" pitchFamily="18" charset="0"/>
                <a:cs typeface="Times New Roman" pitchFamily="18" charset="0"/>
              </a:rPr>
              <a:t>HUMAN </a:t>
            </a:r>
            <a:r>
              <a:rPr spc="1120" dirty="0">
                <a:solidFill>
                  <a:srgbClr val="000000"/>
                </a:solidFill>
                <a:latin typeface="Times New Roman" pitchFamily="18" charset="0"/>
                <a:cs typeface="Times New Roman" pitchFamily="18" charset="0"/>
              </a:rPr>
              <a:t>RESOURCE </a:t>
            </a:r>
            <a:r>
              <a:rPr spc="-2325" dirty="0">
                <a:solidFill>
                  <a:srgbClr val="000000"/>
                </a:solidFill>
                <a:latin typeface="Times New Roman" pitchFamily="18" charset="0"/>
                <a:cs typeface="Times New Roman" pitchFamily="18" charset="0"/>
              </a:rPr>
              <a:t> </a:t>
            </a:r>
            <a:r>
              <a:rPr spc="1005" dirty="0">
                <a:solidFill>
                  <a:srgbClr val="000000"/>
                </a:solidFill>
                <a:latin typeface="Times New Roman" pitchFamily="18" charset="0"/>
                <a:cs typeface="Times New Roman" pitchFamily="18" charset="0"/>
              </a:rPr>
              <a:t>MANAGEMENT</a:t>
            </a:r>
            <a:endParaRPr>
              <a:latin typeface="Times New Roman" pitchFamily="18" charset="0"/>
              <a:cs typeface="Times New Roman" pitchFamily="18" charset="0"/>
            </a:endParaRPr>
          </a:p>
        </p:txBody>
      </p:sp>
      <p:sp>
        <p:nvSpPr>
          <p:cNvPr id="4" name="object 4"/>
          <p:cNvSpPr/>
          <p:nvPr/>
        </p:nvSpPr>
        <p:spPr>
          <a:xfrm>
            <a:off x="0" y="9258300"/>
            <a:ext cx="18288000" cy="1028700"/>
          </a:xfrm>
          <a:custGeom>
            <a:avLst/>
            <a:gdLst/>
            <a:ahLst/>
            <a:cxnLst/>
            <a:rect l="l" t="t" r="r" b="b"/>
            <a:pathLst>
              <a:path w="18288000" h="1028700">
                <a:moveTo>
                  <a:pt x="18287998" y="1028699"/>
                </a:moveTo>
                <a:lnTo>
                  <a:pt x="0" y="1028699"/>
                </a:lnTo>
                <a:lnTo>
                  <a:pt x="0" y="0"/>
                </a:lnTo>
                <a:lnTo>
                  <a:pt x="18287998" y="0"/>
                </a:lnTo>
                <a:lnTo>
                  <a:pt x="18287998" y="1028699"/>
                </a:lnTo>
                <a:close/>
              </a:path>
            </a:pathLst>
          </a:custGeom>
          <a:solidFill>
            <a:srgbClr val="A2B08A"/>
          </a:solidFill>
        </p:spPr>
        <p:txBody>
          <a:bodyPr wrap="square" lIns="0" tIns="0" rIns="0" bIns="0" rtlCol="0"/>
          <a:lstStyle/>
          <a:p>
            <a:endParaRP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p:nvPr/>
        </p:nvSpPr>
        <p:spPr>
          <a:xfrm>
            <a:off x="0" y="0"/>
            <a:ext cx="18288000" cy="10287000"/>
          </a:xfrm>
          <a:custGeom>
            <a:avLst/>
            <a:gdLst/>
            <a:ahLst/>
            <a:cxnLst/>
            <a:rect l="l" t="t" r="r" b="b"/>
            <a:pathLst>
              <a:path w="18288000" h="10287000">
                <a:moveTo>
                  <a:pt x="18287998" y="10286999"/>
                </a:moveTo>
                <a:lnTo>
                  <a:pt x="0" y="10286999"/>
                </a:lnTo>
                <a:lnTo>
                  <a:pt x="0" y="0"/>
                </a:lnTo>
                <a:lnTo>
                  <a:pt x="18287998" y="0"/>
                </a:lnTo>
                <a:lnTo>
                  <a:pt x="18287998" y="10286999"/>
                </a:lnTo>
                <a:close/>
              </a:path>
            </a:pathLst>
          </a:custGeom>
          <a:solidFill>
            <a:srgbClr val="D9D9D9"/>
          </a:solidFill>
        </p:spPr>
        <p:txBody>
          <a:bodyPr wrap="square" lIns="0" tIns="0" rIns="0" bIns="0" rtlCol="0"/>
          <a:lstStyle/>
          <a:p>
            <a:endParaRPr/>
          </a:p>
        </p:txBody>
      </p:sp>
      <p:sp>
        <p:nvSpPr>
          <p:cNvPr id="3" name="object 3"/>
          <p:cNvSpPr/>
          <p:nvPr/>
        </p:nvSpPr>
        <p:spPr>
          <a:xfrm>
            <a:off x="0" y="9258300"/>
            <a:ext cx="18288000" cy="1028700"/>
          </a:xfrm>
          <a:custGeom>
            <a:avLst/>
            <a:gdLst/>
            <a:ahLst/>
            <a:cxnLst/>
            <a:rect l="l" t="t" r="r" b="b"/>
            <a:pathLst>
              <a:path w="18288000" h="1028700">
                <a:moveTo>
                  <a:pt x="18287998" y="1028699"/>
                </a:moveTo>
                <a:lnTo>
                  <a:pt x="0" y="1028699"/>
                </a:lnTo>
                <a:lnTo>
                  <a:pt x="0" y="0"/>
                </a:lnTo>
                <a:lnTo>
                  <a:pt x="18287998" y="0"/>
                </a:lnTo>
                <a:lnTo>
                  <a:pt x="18287998" y="1028699"/>
                </a:lnTo>
                <a:close/>
              </a:path>
            </a:pathLst>
          </a:custGeom>
          <a:solidFill>
            <a:srgbClr val="A2B08A"/>
          </a:solidFill>
        </p:spPr>
        <p:txBody>
          <a:bodyPr wrap="square" lIns="0" tIns="0" rIns="0" bIns="0" rtlCol="0"/>
          <a:lstStyle/>
          <a:p>
            <a:endParaRPr/>
          </a:p>
        </p:txBody>
      </p:sp>
      <p:pic>
        <p:nvPicPr>
          <p:cNvPr id="4" name="object 4"/>
          <p:cNvPicPr/>
          <p:nvPr/>
        </p:nvPicPr>
        <p:blipFill>
          <a:blip r:embed="rId3" cstate="print"/>
          <a:stretch>
            <a:fillRect/>
          </a:stretch>
        </p:blipFill>
        <p:spPr>
          <a:xfrm>
            <a:off x="12649200" y="2247900"/>
            <a:ext cx="5181600" cy="4953000"/>
          </a:xfrm>
          <a:prstGeom prst="rect">
            <a:avLst/>
          </a:prstGeom>
        </p:spPr>
      </p:pic>
      <p:sp>
        <p:nvSpPr>
          <p:cNvPr id="5" name="object 5"/>
          <p:cNvSpPr txBox="1">
            <a:spLocks noGrp="1"/>
          </p:cNvSpPr>
          <p:nvPr>
            <p:ph type="title"/>
          </p:nvPr>
        </p:nvSpPr>
        <p:spPr>
          <a:xfrm>
            <a:off x="838200" y="419100"/>
            <a:ext cx="16603637" cy="726440"/>
          </a:xfrm>
          <a:prstGeom prst="rect">
            <a:avLst/>
          </a:prstGeom>
        </p:spPr>
        <p:txBody>
          <a:bodyPr vert="horz" wrap="square" lIns="0" tIns="12700" rIns="0" bIns="0" rtlCol="0">
            <a:spAutoFit/>
          </a:bodyPr>
          <a:lstStyle/>
          <a:p>
            <a:pPr marL="12700" algn="ctr">
              <a:lnSpc>
                <a:spcPct val="100000"/>
              </a:lnSpc>
              <a:spcBef>
                <a:spcPts val="100"/>
              </a:spcBef>
            </a:pPr>
            <a:r>
              <a:rPr sz="4600" b="1" spc="-5" dirty="0">
                <a:solidFill>
                  <a:srgbClr val="000000"/>
                </a:solidFill>
                <a:latin typeface="Times New Roman"/>
                <a:cs typeface="Times New Roman"/>
              </a:rPr>
              <a:t>INTRODUCTION</a:t>
            </a:r>
            <a:endParaRPr sz="4600">
              <a:latin typeface="Times New Roman"/>
              <a:cs typeface="Times New Roman"/>
            </a:endParaRPr>
          </a:p>
        </p:txBody>
      </p:sp>
      <p:sp>
        <p:nvSpPr>
          <p:cNvPr id="6" name="object 6"/>
          <p:cNvSpPr txBox="1"/>
          <p:nvPr/>
        </p:nvSpPr>
        <p:spPr>
          <a:xfrm>
            <a:off x="533400" y="1409700"/>
            <a:ext cx="11201400" cy="7794441"/>
          </a:xfrm>
          <a:prstGeom prst="rect">
            <a:avLst/>
          </a:prstGeom>
        </p:spPr>
        <p:txBody>
          <a:bodyPr vert="horz" wrap="square" lIns="0" tIns="12700" rIns="0" bIns="0" rtlCol="0">
            <a:spAutoFit/>
          </a:bodyPr>
          <a:lstStyle/>
          <a:p>
            <a:pPr marL="352425" indent="-340360" algn="just">
              <a:lnSpc>
                <a:spcPct val="200000"/>
              </a:lnSpc>
              <a:spcBef>
                <a:spcPts val="100"/>
              </a:spcBef>
              <a:buAutoNum type="arabicPeriod"/>
              <a:tabLst>
                <a:tab pos="353060" algn="l"/>
              </a:tabLst>
            </a:pPr>
            <a:r>
              <a:rPr lang="en-US" sz="2800" spc="350" dirty="0" smtClean="0">
                <a:latin typeface="Times New Roman" pitchFamily="18" charset="0"/>
                <a:cs typeface="Times New Roman" pitchFamily="18" charset="0"/>
              </a:rPr>
              <a:t>Human resource professionals are knowledgeable about everything from employee involvement to enhance organizational performance.</a:t>
            </a:r>
          </a:p>
          <a:p>
            <a:pPr marL="352425" indent="-340360" algn="just">
              <a:lnSpc>
                <a:spcPct val="200000"/>
              </a:lnSpc>
              <a:spcBef>
                <a:spcPts val="100"/>
              </a:spcBef>
              <a:buAutoNum type="arabicPeriod"/>
              <a:tabLst>
                <a:tab pos="353060" algn="l"/>
              </a:tabLst>
            </a:pPr>
            <a:r>
              <a:rPr lang="en-US" sz="2800" spc="350" dirty="0" smtClean="0">
                <a:latin typeface="Times New Roman" pitchFamily="18" charset="0"/>
                <a:cs typeface="Times New Roman" pitchFamily="18" charset="0"/>
              </a:rPr>
              <a:t>HRM is prepared to operate at the core of Amazon and serve as a business manager to top management across the life cycle of employees (Harney and </a:t>
            </a:r>
            <a:r>
              <a:rPr lang="en-US" sz="2800" spc="350" dirty="0" err="1" smtClean="0">
                <a:latin typeface="Times New Roman" pitchFamily="18" charset="0"/>
                <a:cs typeface="Times New Roman" pitchFamily="18" charset="0"/>
              </a:rPr>
              <a:t>Dundon</a:t>
            </a:r>
            <a:r>
              <a:rPr lang="en-US" sz="2800" spc="350" dirty="0" smtClean="0">
                <a:latin typeface="Times New Roman" pitchFamily="18" charset="0"/>
                <a:cs typeface="Times New Roman" pitchFamily="18" charset="0"/>
              </a:rPr>
              <a:t>, 2020).</a:t>
            </a:r>
          </a:p>
          <a:p>
            <a:pPr marL="352425" indent="-340360" algn="just">
              <a:lnSpc>
                <a:spcPct val="200000"/>
              </a:lnSpc>
              <a:spcBef>
                <a:spcPts val="100"/>
              </a:spcBef>
              <a:buAutoNum type="arabicPeriod"/>
              <a:tabLst>
                <a:tab pos="353060" algn="l"/>
              </a:tabLst>
            </a:pPr>
            <a:r>
              <a:rPr lang="en-US" sz="2800" spc="350" dirty="0" smtClean="0">
                <a:latin typeface="Times New Roman" pitchFamily="18" charset="0"/>
                <a:cs typeface="Times New Roman" pitchFamily="18" charset="0"/>
              </a:rPr>
              <a:t>The word "human resource management" refers to a methodical approach to overseeing employees in a business.</a:t>
            </a:r>
            <a:endParaRPr sz="2800">
              <a:latin typeface="Times New Roman" pitchFamily="18" charset="0"/>
              <a:cs typeface="Times New Roman" pitchFamily="18" charset="0"/>
            </a:endParaRPr>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1066800" y="342900"/>
            <a:ext cx="15697200" cy="822660"/>
          </a:xfrm>
          <a:prstGeom prst="rect">
            <a:avLst/>
          </a:prstGeom>
        </p:spPr>
        <p:txBody>
          <a:bodyPr vert="horz" wrap="square" lIns="0" tIns="14604" rIns="0" bIns="0" rtlCol="0">
            <a:spAutoFit/>
          </a:bodyPr>
          <a:lstStyle/>
          <a:p>
            <a:pPr marL="12700" algn="ctr">
              <a:lnSpc>
                <a:spcPct val="100000"/>
              </a:lnSpc>
              <a:spcBef>
                <a:spcPts val="114"/>
              </a:spcBef>
            </a:pPr>
            <a:r>
              <a:rPr lang="en-US" sz="5250" spc="1040" dirty="0" smtClean="0">
                <a:solidFill>
                  <a:schemeClr val="tx1"/>
                </a:solidFill>
                <a:latin typeface="Times New Roman" pitchFamily="18" charset="0"/>
                <a:cs typeface="Times New Roman" pitchFamily="18" charset="0"/>
              </a:rPr>
              <a:t>LABOR</a:t>
            </a:r>
            <a:r>
              <a:rPr lang="en-US" sz="5250" dirty="0" smtClean="0">
                <a:solidFill>
                  <a:schemeClr val="tx1"/>
                </a:solidFill>
                <a:latin typeface="Times New Roman" pitchFamily="18" charset="0"/>
                <a:cs typeface="Times New Roman" pitchFamily="18" charset="0"/>
              </a:rPr>
              <a:t> </a:t>
            </a:r>
            <a:r>
              <a:rPr lang="en-US" sz="5250" spc="1010" dirty="0" smtClean="0">
                <a:solidFill>
                  <a:schemeClr val="tx1"/>
                </a:solidFill>
                <a:latin typeface="Times New Roman" pitchFamily="18" charset="0"/>
                <a:cs typeface="Times New Roman" pitchFamily="18" charset="0"/>
              </a:rPr>
              <a:t>MARKET</a:t>
            </a:r>
            <a:endParaRPr lang="en-US" sz="5250" dirty="0">
              <a:solidFill>
                <a:schemeClr val="tx1"/>
              </a:solidFill>
              <a:latin typeface="Times New Roman" pitchFamily="18" charset="0"/>
              <a:cs typeface="Times New Roman" pitchFamily="18" charset="0"/>
            </a:endParaRPr>
          </a:p>
        </p:txBody>
      </p:sp>
      <p:sp>
        <p:nvSpPr>
          <p:cNvPr id="3" name="object 3"/>
          <p:cNvSpPr txBox="1"/>
          <p:nvPr/>
        </p:nvSpPr>
        <p:spPr>
          <a:xfrm>
            <a:off x="1143000" y="1333500"/>
            <a:ext cx="16140430" cy="7780335"/>
          </a:xfrm>
          <a:prstGeom prst="rect">
            <a:avLst/>
          </a:prstGeom>
        </p:spPr>
        <p:txBody>
          <a:bodyPr vert="horz" wrap="square" lIns="0" tIns="12700" rIns="0" bIns="0" rtlCol="0">
            <a:spAutoFit/>
          </a:bodyPr>
          <a:lstStyle/>
          <a:p>
            <a:pPr marL="415290" indent="-346710" algn="just">
              <a:lnSpc>
                <a:spcPct val="200000"/>
              </a:lnSpc>
              <a:spcBef>
                <a:spcPts val="100"/>
              </a:spcBef>
              <a:buAutoNum type="arabicPeriod"/>
              <a:tabLst>
                <a:tab pos="415925" algn="l"/>
                <a:tab pos="968375" algn="l"/>
                <a:tab pos="2343150" algn="l"/>
                <a:tab pos="4146550" algn="l"/>
                <a:tab pos="4713605" algn="l"/>
                <a:tab pos="5203190" algn="l"/>
                <a:tab pos="6670040" algn="l"/>
                <a:tab pos="8306434" algn="l"/>
                <a:tab pos="10325100" algn="l"/>
                <a:tab pos="11396345" algn="l"/>
                <a:tab pos="14129385" algn="l"/>
              </a:tabLst>
            </a:pPr>
            <a:r>
              <a:rPr lang="en-US" sz="3200" spc="325" dirty="0" smtClean="0">
                <a:latin typeface="Times New Roman" pitchFamily="18" charset="0"/>
                <a:cs typeface="Times New Roman" pitchFamily="18" charset="0"/>
              </a:rPr>
              <a:t>A labor market is a location where employees and workers engage with one another.</a:t>
            </a:r>
          </a:p>
          <a:p>
            <a:pPr marL="415290" indent="-346710" algn="just">
              <a:lnSpc>
                <a:spcPct val="200000"/>
              </a:lnSpc>
              <a:spcBef>
                <a:spcPts val="100"/>
              </a:spcBef>
              <a:buAutoNum type="arabicPeriod"/>
              <a:tabLst>
                <a:tab pos="415925" algn="l"/>
                <a:tab pos="968375" algn="l"/>
                <a:tab pos="2343150" algn="l"/>
                <a:tab pos="4146550" algn="l"/>
                <a:tab pos="4713605" algn="l"/>
                <a:tab pos="5203190" algn="l"/>
                <a:tab pos="6670040" algn="l"/>
                <a:tab pos="8306434" algn="l"/>
                <a:tab pos="10325100" algn="l"/>
                <a:tab pos="11396345" algn="l"/>
                <a:tab pos="14129385" algn="l"/>
              </a:tabLst>
            </a:pPr>
            <a:r>
              <a:rPr lang="en-US" sz="3200" spc="325" dirty="0" smtClean="0">
                <a:latin typeface="Times New Roman" pitchFamily="18" charset="0"/>
                <a:cs typeface="Times New Roman" pitchFamily="18" charset="0"/>
              </a:rPr>
              <a:t>Employers fight to recruit the most talented workers, while people strive to find the most pleasant employment.</a:t>
            </a:r>
          </a:p>
          <a:p>
            <a:pPr marL="415290" indent="-346710" algn="just">
              <a:lnSpc>
                <a:spcPct val="200000"/>
              </a:lnSpc>
              <a:spcBef>
                <a:spcPts val="100"/>
              </a:spcBef>
              <a:buAutoNum type="arabicPeriod"/>
              <a:tabLst>
                <a:tab pos="415925" algn="l"/>
                <a:tab pos="968375" algn="l"/>
                <a:tab pos="2343150" algn="l"/>
                <a:tab pos="4146550" algn="l"/>
                <a:tab pos="4713605" algn="l"/>
                <a:tab pos="5203190" algn="l"/>
                <a:tab pos="6670040" algn="l"/>
                <a:tab pos="8306434" algn="l"/>
                <a:tab pos="10325100" algn="l"/>
                <a:tab pos="11396345" algn="l"/>
                <a:tab pos="14129385" algn="l"/>
              </a:tabLst>
            </a:pPr>
            <a:r>
              <a:rPr lang="en-US" sz="3200" spc="325" dirty="0" smtClean="0">
                <a:latin typeface="Times New Roman" pitchFamily="18" charset="0"/>
                <a:cs typeface="Times New Roman" pitchFamily="18" charset="0"/>
              </a:rPr>
              <a:t>A employment market in an industry operates on the basis of </a:t>
            </a:r>
            <a:r>
              <a:rPr lang="en-US" sz="3200" spc="325" dirty="0" err="1" smtClean="0">
                <a:latin typeface="Times New Roman" pitchFamily="18" charset="0"/>
                <a:cs typeface="Times New Roman" pitchFamily="18" charset="0"/>
              </a:rPr>
              <a:t>labour</a:t>
            </a:r>
            <a:r>
              <a:rPr lang="en-US" sz="3200" spc="325" dirty="0" smtClean="0">
                <a:latin typeface="Times New Roman" pitchFamily="18" charset="0"/>
                <a:cs typeface="Times New Roman" pitchFamily="18" charset="0"/>
              </a:rPr>
              <a:t> demand and supply.</a:t>
            </a:r>
          </a:p>
          <a:p>
            <a:pPr marL="415290" indent="-346710" algn="just">
              <a:lnSpc>
                <a:spcPct val="200000"/>
              </a:lnSpc>
              <a:spcBef>
                <a:spcPts val="100"/>
              </a:spcBef>
              <a:buAutoNum type="arabicPeriod"/>
              <a:tabLst>
                <a:tab pos="415925" algn="l"/>
                <a:tab pos="968375" algn="l"/>
                <a:tab pos="2343150" algn="l"/>
                <a:tab pos="4146550" algn="l"/>
                <a:tab pos="4713605" algn="l"/>
                <a:tab pos="5203190" algn="l"/>
                <a:tab pos="6670040" algn="l"/>
                <a:tab pos="8306434" algn="l"/>
                <a:tab pos="10325100" algn="l"/>
                <a:tab pos="11396345" algn="l"/>
                <a:tab pos="14129385" algn="l"/>
              </a:tabLst>
            </a:pPr>
            <a:r>
              <a:rPr lang="en-US" sz="3200" spc="325" dirty="0" smtClean="0">
                <a:latin typeface="Times New Roman" pitchFamily="18" charset="0"/>
                <a:cs typeface="Times New Roman" pitchFamily="18" charset="0"/>
              </a:rPr>
              <a:t>The employment market is volatile in nature (Robertson, Hooley and </a:t>
            </a:r>
            <a:r>
              <a:rPr lang="en-US" sz="3200" spc="325" dirty="0" err="1" smtClean="0">
                <a:latin typeface="Times New Roman" pitchFamily="18" charset="0"/>
                <a:cs typeface="Times New Roman" pitchFamily="18" charset="0"/>
              </a:rPr>
              <a:t>McCash</a:t>
            </a:r>
            <a:r>
              <a:rPr lang="en-US" sz="3200" spc="325" dirty="0" smtClean="0">
                <a:latin typeface="Times New Roman" pitchFamily="18" charset="0"/>
                <a:cs typeface="Times New Roman" pitchFamily="18" charset="0"/>
              </a:rPr>
              <a:t>, 2021).</a:t>
            </a:r>
            <a:endParaRPr sz="3200">
              <a:latin typeface="Times New Roman" pitchFamily="18" charset="0"/>
              <a:cs typeface="Times New Roman" pitchFamily="18" charset="0"/>
            </a:endParaRPr>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ject 2"/>
          <p:cNvPicPr/>
          <p:nvPr/>
        </p:nvPicPr>
        <p:blipFill>
          <a:blip r:embed="rId3" cstate="print"/>
          <a:stretch>
            <a:fillRect/>
          </a:stretch>
        </p:blipFill>
        <p:spPr>
          <a:xfrm>
            <a:off x="9601200" y="2400300"/>
            <a:ext cx="8239125" cy="5295899"/>
          </a:xfrm>
          <a:prstGeom prst="rect">
            <a:avLst/>
          </a:prstGeom>
        </p:spPr>
      </p:pic>
      <p:sp>
        <p:nvSpPr>
          <p:cNvPr id="3" name="object 3"/>
          <p:cNvSpPr txBox="1">
            <a:spLocks noGrp="1"/>
          </p:cNvSpPr>
          <p:nvPr>
            <p:ph type="title"/>
          </p:nvPr>
        </p:nvSpPr>
        <p:spPr>
          <a:xfrm>
            <a:off x="1690465" y="708327"/>
            <a:ext cx="14328775" cy="1490152"/>
          </a:xfrm>
          <a:prstGeom prst="rect">
            <a:avLst/>
          </a:prstGeom>
        </p:spPr>
        <p:txBody>
          <a:bodyPr vert="horz" wrap="square" lIns="0" tIns="12700" rIns="0" bIns="0" rtlCol="0">
            <a:spAutoFit/>
          </a:bodyPr>
          <a:lstStyle/>
          <a:p>
            <a:pPr marL="12700" algn="ctr">
              <a:lnSpc>
                <a:spcPct val="100000"/>
              </a:lnSpc>
              <a:spcBef>
                <a:spcPts val="100"/>
              </a:spcBef>
            </a:pPr>
            <a:r>
              <a:rPr spc="940" dirty="0">
                <a:solidFill>
                  <a:schemeClr val="tx1"/>
                </a:solidFill>
                <a:latin typeface="Times New Roman" pitchFamily="18" charset="0"/>
                <a:cs typeface="Times New Roman" pitchFamily="18" charset="0"/>
              </a:rPr>
              <a:t>LABOR</a:t>
            </a:r>
            <a:r>
              <a:rPr spc="45" dirty="0">
                <a:solidFill>
                  <a:schemeClr val="tx1"/>
                </a:solidFill>
                <a:latin typeface="Times New Roman" pitchFamily="18" charset="0"/>
                <a:cs typeface="Times New Roman" pitchFamily="18" charset="0"/>
              </a:rPr>
              <a:t> </a:t>
            </a:r>
            <a:r>
              <a:rPr spc="915" dirty="0">
                <a:solidFill>
                  <a:schemeClr val="tx1"/>
                </a:solidFill>
                <a:latin typeface="Times New Roman" pitchFamily="18" charset="0"/>
                <a:cs typeface="Times New Roman" pitchFamily="18" charset="0"/>
              </a:rPr>
              <a:t>MARKET</a:t>
            </a:r>
            <a:r>
              <a:rPr spc="50" dirty="0">
                <a:solidFill>
                  <a:schemeClr val="tx1"/>
                </a:solidFill>
                <a:latin typeface="Times New Roman" pitchFamily="18" charset="0"/>
                <a:cs typeface="Times New Roman" pitchFamily="18" charset="0"/>
              </a:rPr>
              <a:t> </a:t>
            </a:r>
            <a:r>
              <a:rPr spc="875" dirty="0">
                <a:solidFill>
                  <a:schemeClr val="tx1"/>
                </a:solidFill>
                <a:latin typeface="Times New Roman" pitchFamily="18" charset="0"/>
                <a:cs typeface="Times New Roman" pitchFamily="18" charset="0"/>
              </a:rPr>
              <a:t>AROUND</a:t>
            </a:r>
            <a:r>
              <a:rPr spc="50" dirty="0">
                <a:solidFill>
                  <a:schemeClr val="tx1"/>
                </a:solidFill>
                <a:latin typeface="Times New Roman" pitchFamily="18" charset="0"/>
                <a:cs typeface="Times New Roman" pitchFamily="18" charset="0"/>
              </a:rPr>
              <a:t> </a:t>
            </a:r>
            <a:r>
              <a:rPr spc="875" dirty="0">
                <a:solidFill>
                  <a:schemeClr val="tx1"/>
                </a:solidFill>
                <a:latin typeface="Times New Roman" pitchFamily="18" charset="0"/>
                <a:cs typeface="Times New Roman" pitchFamily="18" charset="0"/>
              </a:rPr>
              <a:t>AND</a:t>
            </a:r>
            <a:r>
              <a:rPr spc="50" dirty="0">
                <a:solidFill>
                  <a:schemeClr val="tx1"/>
                </a:solidFill>
                <a:latin typeface="Times New Roman" pitchFamily="18" charset="0"/>
                <a:cs typeface="Times New Roman" pitchFamily="18" charset="0"/>
              </a:rPr>
              <a:t> </a:t>
            </a:r>
            <a:r>
              <a:rPr spc="1010" dirty="0">
                <a:solidFill>
                  <a:schemeClr val="tx1"/>
                </a:solidFill>
                <a:latin typeface="Times New Roman" pitchFamily="18" charset="0"/>
                <a:cs typeface="Times New Roman" pitchFamily="18" charset="0"/>
              </a:rPr>
              <a:t>BEFORE</a:t>
            </a:r>
            <a:r>
              <a:rPr spc="50" dirty="0">
                <a:solidFill>
                  <a:schemeClr val="tx1"/>
                </a:solidFill>
                <a:latin typeface="Times New Roman" pitchFamily="18" charset="0"/>
                <a:cs typeface="Times New Roman" pitchFamily="18" charset="0"/>
              </a:rPr>
              <a:t> </a:t>
            </a:r>
            <a:r>
              <a:rPr spc="330" dirty="0">
                <a:solidFill>
                  <a:schemeClr val="tx1"/>
                </a:solidFill>
                <a:latin typeface="Times New Roman" pitchFamily="18" charset="0"/>
                <a:cs typeface="Times New Roman" pitchFamily="18" charset="0"/>
              </a:rPr>
              <a:t>2019</a:t>
            </a:r>
          </a:p>
        </p:txBody>
      </p:sp>
      <p:sp>
        <p:nvSpPr>
          <p:cNvPr id="4" name="object 4"/>
          <p:cNvSpPr txBox="1"/>
          <p:nvPr/>
        </p:nvSpPr>
        <p:spPr>
          <a:xfrm>
            <a:off x="671170" y="2449318"/>
            <a:ext cx="8396630" cy="6686446"/>
          </a:xfrm>
          <a:prstGeom prst="rect">
            <a:avLst/>
          </a:prstGeom>
        </p:spPr>
        <p:txBody>
          <a:bodyPr vert="horz" wrap="square" lIns="0" tIns="12700" rIns="0" bIns="0" rtlCol="0">
            <a:spAutoFit/>
          </a:bodyPr>
          <a:lstStyle/>
          <a:p>
            <a:pPr marL="12700" algn="just">
              <a:lnSpc>
                <a:spcPct val="150000"/>
              </a:lnSpc>
              <a:spcBef>
                <a:spcPts val="100"/>
              </a:spcBef>
            </a:pPr>
            <a:r>
              <a:rPr sz="2400" b="1" spc="60" dirty="0">
                <a:latin typeface="Times New Roman" pitchFamily="18" charset="0"/>
                <a:cs typeface="Times New Roman" pitchFamily="18" charset="0"/>
              </a:rPr>
              <a:t>Labour</a:t>
            </a:r>
            <a:r>
              <a:rPr sz="2400" b="1" spc="-165" dirty="0">
                <a:latin typeface="Times New Roman" pitchFamily="18" charset="0"/>
                <a:cs typeface="Times New Roman" pitchFamily="18" charset="0"/>
              </a:rPr>
              <a:t> </a:t>
            </a:r>
            <a:r>
              <a:rPr sz="2400" b="1" spc="35" dirty="0">
                <a:latin typeface="Times New Roman" pitchFamily="18" charset="0"/>
                <a:cs typeface="Times New Roman" pitchFamily="18" charset="0"/>
              </a:rPr>
              <a:t>market</a:t>
            </a:r>
            <a:r>
              <a:rPr sz="2400" b="1" spc="-165" dirty="0">
                <a:latin typeface="Times New Roman" pitchFamily="18" charset="0"/>
                <a:cs typeface="Times New Roman" pitchFamily="18" charset="0"/>
              </a:rPr>
              <a:t> </a:t>
            </a:r>
            <a:r>
              <a:rPr sz="2400" b="1" spc="55">
                <a:latin typeface="Times New Roman" pitchFamily="18" charset="0"/>
                <a:cs typeface="Times New Roman" pitchFamily="18" charset="0"/>
              </a:rPr>
              <a:t>around</a:t>
            </a:r>
            <a:r>
              <a:rPr sz="2400" b="1" spc="-160">
                <a:latin typeface="Times New Roman" pitchFamily="18" charset="0"/>
                <a:cs typeface="Times New Roman" pitchFamily="18" charset="0"/>
              </a:rPr>
              <a:t> </a:t>
            </a:r>
            <a:r>
              <a:rPr sz="2400" b="1" spc="-50" smtClean="0">
                <a:latin typeface="Times New Roman" pitchFamily="18" charset="0"/>
                <a:cs typeface="Times New Roman" pitchFamily="18" charset="0"/>
              </a:rPr>
              <a:t>2019</a:t>
            </a:r>
            <a:endParaRPr lang="en-IN" sz="2400" b="1" spc="-50" dirty="0">
              <a:latin typeface="Times New Roman" pitchFamily="18" charset="0"/>
              <a:cs typeface="Times New Roman" pitchFamily="18" charset="0"/>
            </a:endParaRPr>
          </a:p>
          <a:p>
            <a:pPr marL="12700" algn="just">
              <a:lnSpc>
                <a:spcPct val="150000"/>
              </a:lnSpc>
              <a:spcBef>
                <a:spcPts val="100"/>
              </a:spcBef>
            </a:pPr>
            <a:r>
              <a:rPr lang="en-US" sz="2400" spc="85" dirty="0" smtClean="0">
                <a:latin typeface="Times New Roman" pitchFamily="18" charset="0"/>
                <a:cs typeface="Times New Roman" pitchFamily="18" charset="0"/>
              </a:rPr>
              <a:t>The labor market is relatively competitive in 2019, with the rate of unemployment at its least since 1969. The job marketplace in the United States remained solid in 2019, with the rate of unemployment falling to 3.5 %, the weakest since 1969.</a:t>
            </a:r>
          </a:p>
          <a:p>
            <a:pPr marL="12700" algn="just">
              <a:lnSpc>
                <a:spcPct val="150000"/>
              </a:lnSpc>
              <a:spcBef>
                <a:spcPts val="100"/>
              </a:spcBef>
            </a:pPr>
            <a:endParaRPr sz="2400">
              <a:latin typeface="Times New Roman" pitchFamily="18" charset="0"/>
              <a:cs typeface="Times New Roman" pitchFamily="18" charset="0"/>
            </a:endParaRPr>
          </a:p>
          <a:p>
            <a:pPr marL="12700" algn="just">
              <a:lnSpc>
                <a:spcPct val="150000"/>
              </a:lnSpc>
              <a:spcBef>
                <a:spcPts val="5"/>
              </a:spcBef>
            </a:pPr>
            <a:r>
              <a:rPr sz="2400" b="1" spc="60" dirty="0">
                <a:latin typeface="Times New Roman" pitchFamily="18" charset="0"/>
                <a:cs typeface="Times New Roman" pitchFamily="18" charset="0"/>
              </a:rPr>
              <a:t>Labour</a:t>
            </a:r>
            <a:r>
              <a:rPr sz="2400" b="1" spc="-170" dirty="0">
                <a:latin typeface="Times New Roman" pitchFamily="18" charset="0"/>
                <a:cs typeface="Times New Roman" pitchFamily="18" charset="0"/>
              </a:rPr>
              <a:t> </a:t>
            </a:r>
            <a:r>
              <a:rPr sz="2400" b="1" spc="35" dirty="0">
                <a:latin typeface="Times New Roman" pitchFamily="18" charset="0"/>
                <a:cs typeface="Times New Roman" pitchFamily="18" charset="0"/>
              </a:rPr>
              <a:t>market</a:t>
            </a:r>
            <a:r>
              <a:rPr sz="2400" b="1" spc="-165" dirty="0">
                <a:latin typeface="Times New Roman" pitchFamily="18" charset="0"/>
                <a:cs typeface="Times New Roman" pitchFamily="18" charset="0"/>
              </a:rPr>
              <a:t> </a:t>
            </a:r>
            <a:r>
              <a:rPr sz="2400" b="1" spc="40">
                <a:latin typeface="Times New Roman" pitchFamily="18" charset="0"/>
                <a:cs typeface="Times New Roman" pitchFamily="18" charset="0"/>
              </a:rPr>
              <a:t>before</a:t>
            </a:r>
            <a:r>
              <a:rPr sz="2400" b="1" spc="-170">
                <a:latin typeface="Times New Roman" pitchFamily="18" charset="0"/>
                <a:cs typeface="Times New Roman" pitchFamily="18" charset="0"/>
              </a:rPr>
              <a:t> </a:t>
            </a:r>
            <a:r>
              <a:rPr sz="2400" b="1" spc="-50" smtClean="0">
                <a:latin typeface="Times New Roman" pitchFamily="18" charset="0"/>
                <a:cs typeface="Times New Roman" pitchFamily="18" charset="0"/>
              </a:rPr>
              <a:t>2019</a:t>
            </a:r>
            <a:endParaRPr lang="en-IN" sz="2400" b="1" spc="-50" dirty="0" smtClean="0">
              <a:latin typeface="Times New Roman" pitchFamily="18" charset="0"/>
              <a:cs typeface="Times New Roman" pitchFamily="18" charset="0"/>
            </a:endParaRPr>
          </a:p>
          <a:p>
            <a:pPr marL="12700" algn="just">
              <a:lnSpc>
                <a:spcPct val="150000"/>
              </a:lnSpc>
              <a:spcBef>
                <a:spcPts val="5"/>
              </a:spcBef>
            </a:pPr>
            <a:r>
              <a:rPr lang="en-US" sz="2400" spc="-50" dirty="0" smtClean="0">
                <a:latin typeface="Times New Roman" pitchFamily="18" charset="0"/>
                <a:cs typeface="Times New Roman" pitchFamily="18" charset="0"/>
              </a:rPr>
              <a:t>In 2018-19, the working population was predicted to be 51.8 </a:t>
            </a:r>
            <a:r>
              <a:rPr lang="en-US" sz="2400" spc="-50" dirty="0" err="1" smtClean="0">
                <a:latin typeface="Times New Roman" pitchFamily="18" charset="0"/>
                <a:cs typeface="Times New Roman" pitchFamily="18" charset="0"/>
              </a:rPr>
              <a:t>crore</a:t>
            </a:r>
            <a:r>
              <a:rPr lang="en-US" sz="2400" spc="-50" dirty="0" smtClean="0">
                <a:latin typeface="Times New Roman" pitchFamily="18" charset="0"/>
                <a:cs typeface="Times New Roman" pitchFamily="18" charset="0"/>
              </a:rPr>
              <a:t> people, with 48.8 </a:t>
            </a:r>
            <a:r>
              <a:rPr lang="en-US" sz="2400" spc="-50" dirty="0" err="1" smtClean="0">
                <a:latin typeface="Times New Roman" pitchFamily="18" charset="0"/>
                <a:cs typeface="Times New Roman" pitchFamily="18" charset="0"/>
              </a:rPr>
              <a:t>crore</a:t>
            </a:r>
            <a:r>
              <a:rPr lang="en-US" sz="2400" spc="-50" dirty="0" smtClean="0">
                <a:latin typeface="Times New Roman" pitchFamily="18" charset="0"/>
                <a:cs typeface="Times New Roman" pitchFamily="18" charset="0"/>
              </a:rPr>
              <a:t> engaged and 3.0 </a:t>
            </a:r>
            <a:r>
              <a:rPr lang="en-US" sz="2400" spc="-50" dirty="0" err="1" smtClean="0">
                <a:latin typeface="Times New Roman" pitchFamily="18" charset="0"/>
                <a:cs typeface="Times New Roman" pitchFamily="18" charset="0"/>
              </a:rPr>
              <a:t>crore</a:t>
            </a:r>
            <a:r>
              <a:rPr lang="en-US" sz="2400" spc="-50" dirty="0" smtClean="0">
                <a:latin typeface="Times New Roman" pitchFamily="18" charset="0"/>
                <a:cs typeface="Times New Roman" pitchFamily="18" charset="0"/>
              </a:rPr>
              <a:t> jobless. During 2017-18 and 2018-19, the work force expanded by roughly 0.85 </a:t>
            </a:r>
            <a:r>
              <a:rPr lang="en-US" sz="2400" spc="-50" dirty="0" err="1" smtClean="0">
                <a:latin typeface="Times New Roman" pitchFamily="18" charset="0"/>
                <a:cs typeface="Times New Roman" pitchFamily="18" charset="0"/>
              </a:rPr>
              <a:t>crore</a:t>
            </a:r>
            <a:r>
              <a:rPr lang="en-US" sz="2400" spc="-50" dirty="0" smtClean="0">
                <a:latin typeface="Times New Roman" pitchFamily="18" charset="0"/>
                <a:cs typeface="Times New Roman" pitchFamily="18" charset="0"/>
              </a:rPr>
              <a:t> (Bell and </a:t>
            </a:r>
            <a:r>
              <a:rPr lang="en-US" sz="2400" spc="-50" dirty="0" err="1" smtClean="0">
                <a:latin typeface="Times New Roman" pitchFamily="18" charset="0"/>
                <a:cs typeface="Times New Roman" pitchFamily="18" charset="0"/>
              </a:rPr>
              <a:t>Blanchflower</a:t>
            </a:r>
            <a:r>
              <a:rPr lang="en-US" sz="2400" spc="-50" dirty="0" smtClean="0">
                <a:latin typeface="Times New Roman" pitchFamily="18" charset="0"/>
                <a:cs typeface="Times New Roman" pitchFamily="18" charset="0"/>
              </a:rPr>
              <a:t>, 2020). </a:t>
            </a:r>
            <a:endParaRPr sz="2400">
              <a:latin typeface="Times New Roman" pitchFamily="18" charset="0"/>
              <a:cs typeface="Times New Roman" pitchFamily="18" charset="0"/>
            </a:endParaRPr>
          </a:p>
        </p:txBody>
      </p:sp>
      <p:sp>
        <p:nvSpPr>
          <p:cNvPr id="5" name="TextBox 4"/>
          <p:cNvSpPr txBox="1"/>
          <p:nvPr/>
        </p:nvSpPr>
        <p:spPr>
          <a:xfrm>
            <a:off x="9829800" y="7810500"/>
            <a:ext cx="7467600" cy="1229632"/>
          </a:xfrm>
          <a:prstGeom prst="rect">
            <a:avLst/>
          </a:prstGeom>
          <a:noFill/>
        </p:spPr>
        <p:txBody>
          <a:bodyPr wrap="square" rtlCol="0">
            <a:spAutoFit/>
          </a:bodyPr>
          <a:lstStyle/>
          <a:p>
            <a:pPr algn="ctr">
              <a:lnSpc>
                <a:spcPct val="200000"/>
              </a:lnSpc>
            </a:pPr>
            <a:r>
              <a:rPr lang="en-IN" sz="2000" b="1" dirty="0" smtClean="0">
                <a:latin typeface="Times New Roman" pitchFamily="18" charset="0"/>
                <a:cs typeface="Times New Roman" pitchFamily="18" charset="0"/>
              </a:rPr>
              <a:t>Figure 1: The labour market around 2019</a:t>
            </a:r>
          </a:p>
          <a:p>
            <a:pPr algn="ctr">
              <a:lnSpc>
                <a:spcPct val="200000"/>
              </a:lnSpc>
            </a:pPr>
            <a:r>
              <a:rPr lang="en-IN" sz="2000" b="1" dirty="0" smtClean="0">
                <a:latin typeface="Times New Roman" pitchFamily="18" charset="0"/>
                <a:cs typeface="Times New Roman" pitchFamily="18" charset="0"/>
              </a:rPr>
              <a:t>Source: (</a:t>
            </a:r>
            <a:r>
              <a:rPr lang="en-IN" sz="2000" b="1" dirty="0" err="1" smtClean="0">
                <a:latin typeface="Times New Roman" pitchFamily="18" charset="0"/>
                <a:cs typeface="Times New Roman" pitchFamily="18" charset="0"/>
              </a:rPr>
              <a:t>Amazonaws</a:t>
            </a:r>
            <a:r>
              <a:rPr lang="en-IN" sz="2000" b="1" dirty="0" smtClean="0">
                <a:latin typeface="Times New Roman" pitchFamily="18" charset="0"/>
                <a:cs typeface="Times New Roman" pitchFamily="18" charset="0"/>
              </a:rPr>
              <a:t>, 2022)</a:t>
            </a:r>
            <a:endParaRPr lang="en-US" sz="2000" b="1" dirty="0">
              <a:latin typeface="Times New Roman" pitchFamily="18" charset="0"/>
              <a:cs typeface="Times New Roman" pitchFamily="18" charset="0"/>
            </a:endParaRPr>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ject 2"/>
          <p:cNvPicPr/>
          <p:nvPr/>
        </p:nvPicPr>
        <p:blipFill>
          <a:blip r:embed="rId3" cstate="print"/>
          <a:stretch>
            <a:fillRect/>
          </a:stretch>
        </p:blipFill>
        <p:spPr>
          <a:xfrm>
            <a:off x="10287000" y="1866900"/>
            <a:ext cx="7524749" cy="5638130"/>
          </a:xfrm>
          <a:prstGeom prst="rect">
            <a:avLst/>
          </a:prstGeom>
        </p:spPr>
      </p:pic>
      <p:sp>
        <p:nvSpPr>
          <p:cNvPr id="3" name="object 3"/>
          <p:cNvSpPr txBox="1">
            <a:spLocks noGrp="1"/>
          </p:cNvSpPr>
          <p:nvPr>
            <p:ph type="title"/>
          </p:nvPr>
        </p:nvSpPr>
        <p:spPr>
          <a:xfrm>
            <a:off x="3816520" y="601662"/>
            <a:ext cx="10655300" cy="756920"/>
          </a:xfrm>
          <a:prstGeom prst="rect">
            <a:avLst/>
          </a:prstGeom>
        </p:spPr>
        <p:txBody>
          <a:bodyPr vert="horz" wrap="square" lIns="0" tIns="12700" rIns="0" bIns="0" rtlCol="0">
            <a:spAutoFit/>
          </a:bodyPr>
          <a:lstStyle/>
          <a:p>
            <a:pPr marL="12700" algn="just">
              <a:lnSpc>
                <a:spcPct val="100000"/>
              </a:lnSpc>
              <a:spcBef>
                <a:spcPts val="100"/>
              </a:spcBef>
            </a:pPr>
            <a:r>
              <a:rPr spc="340" dirty="0">
                <a:solidFill>
                  <a:schemeClr val="tx1"/>
                </a:solidFill>
                <a:latin typeface="Times New Roman" pitchFamily="18" charset="0"/>
                <a:cs typeface="Times New Roman" pitchFamily="18" charset="0"/>
              </a:rPr>
              <a:t>LABOUR</a:t>
            </a:r>
            <a:r>
              <a:rPr spc="-80" dirty="0">
                <a:solidFill>
                  <a:schemeClr val="tx1"/>
                </a:solidFill>
                <a:latin typeface="Times New Roman" pitchFamily="18" charset="0"/>
                <a:cs typeface="Times New Roman" pitchFamily="18" charset="0"/>
              </a:rPr>
              <a:t> </a:t>
            </a:r>
            <a:r>
              <a:rPr spc="315" dirty="0">
                <a:solidFill>
                  <a:schemeClr val="tx1"/>
                </a:solidFill>
                <a:latin typeface="Times New Roman" pitchFamily="18" charset="0"/>
                <a:cs typeface="Times New Roman" pitchFamily="18" charset="0"/>
              </a:rPr>
              <a:t>MARKET</a:t>
            </a:r>
            <a:r>
              <a:rPr spc="-75" dirty="0">
                <a:solidFill>
                  <a:schemeClr val="tx1"/>
                </a:solidFill>
                <a:latin typeface="Times New Roman" pitchFamily="18" charset="0"/>
                <a:cs typeface="Times New Roman" pitchFamily="18" charset="0"/>
              </a:rPr>
              <a:t> </a:t>
            </a:r>
            <a:r>
              <a:rPr spc="355" dirty="0">
                <a:solidFill>
                  <a:schemeClr val="tx1"/>
                </a:solidFill>
                <a:latin typeface="Times New Roman" pitchFamily="18" charset="0"/>
                <a:cs typeface="Times New Roman" pitchFamily="18" charset="0"/>
              </a:rPr>
              <a:t>AFTER</a:t>
            </a:r>
            <a:r>
              <a:rPr spc="-75" dirty="0">
                <a:solidFill>
                  <a:schemeClr val="tx1"/>
                </a:solidFill>
                <a:latin typeface="Times New Roman" pitchFamily="18" charset="0"/>
                <a:cs typeface="Times New Roman" pitchFamily="18" charset="0"/>
              </a:rPr>
              <a:t> </a:t>
            </a:r>
            <a:r>
              <a:rPr spc="330" dirty="0">
                <a:solidFill>
                  <a:schemeClr val="tx1"/>
                </a:solidFill>
                <a:latin typeface="Times New Roman" pitchFamily="18" charset="0"/>
                <a:cs typeface="Times New Roman" pitchFamily="18" charset="0"/>
              </a:rPr>
              <a:t>BREXIT</a:t>
            </a:r>
          </a:p>
        </p:txBody>
      </p:sp>
      <p:sp>
        <p:nvSpPr>
          <p:cNvPr id="4" name="object 4"/>
          <p:cNvSpPr txBox="1"/>
          <p:nvPr/>
        </p:nvSpPr>
        <p:spPr>
          <a:xfrm>
            <a:off x="838200" y="1714500"/>
            <a:ext cx="9220200" cy="7393819"/>
          </a:xfrm>
          <a:prstGeom prst="rect">
            <a:avLst/>
          </a:prstGeom>
        </p:spPr>
        <p:txBody>
          <a:bodyPr vert="horz" wrap="square" lIns="0" tIns="12700" rIns="0" bIns="0" rtlCol="0">
            <a:spAutoFit/>
          </a:bodyPr>
          <a:lstStyle/>
          <a:p>
            <a:pPr marL="356870" indent="-300355" algn="just">
              <a:lnSpc>
                <a:spcPct val="250000"/>
              </a:lnSpc>
              <a:spcBef>
                <a:spcPts val="100"/>
              </a:spcBef>
              <a:buAutoNum type="arabicPeriod"/>
              <a:tabLst>
                <a:tab pos="357505" algn="l"/>
                <a:tab pos="1668145" algn="l"/>
                <a:tab pos="3189605" algn="l"/>
                <a:tab pos="4016375" algn="l"/>
                <a:tab pos="5534660" algn="l"/>
                <a:tab pos="8226425" algn="l"/>
              </a:tabLst>
            </a:pPr>
            <a:r>
              <a:rPr lang="en-US" sz="2800" spc="325" dirty="0" err="1" smtClean="0">
                <a:latin typeface="Times New Roman" pitchFamily="18" charset="0"/>
                <a:cs typeface="Times New Roman" pitchFamily="18" charset="0"/>
              </a:rPr>
              <a:t>Brexit</a:t>
            </a:r>
            <a:r>
              <a:rPr lang="en-US" sz="2800" spc="325" dirty="0" smtClean="0">
                <a:latin typeface="Times New Roman" pitchFamily="18" charset="0"/>
                <a:cs typeface="Times New Roman" pitchFamily="18" charset="0"/>
              </a:rPr>
              <a:t> affects total labor-market jobs.</a:t>
            </a:r>
          </a:p>
          <a:p>
            <a:pPr marL="356870" indent="-300355" algn="just">
              <a:lnSpc>
                <a:spcPct val="250000"/>
              </a:lnSpc>
              <a:spcBef>
                <a:spcPts val="100"/>
              </a:spcBef>
              <a:buAutoNum type="arabicPeriod"/>
              <a:tabLst>
                <a:tab pos="357505" algn="l"/>
                <a:tab pos="1668145" algn="l"/>
                <a:tab pos="3189605" algn="l"/>
                <a:tab pos="4016375" algn="l"/>
                <a:tab pos="5534660" algn="l"/>
                <a:tab pos="8226425" algn="l"/>
              </a:tabLst>
            </a:pPr>
            <a:r>
              <a:rPr lang="en-US" sz="2800" spc="325" dirty="0" smtClean="0">
                <a:latin typeface="Times New Roman" pitchFamily="18" charset="0"/>
                <a:cs typeface="Times New Roman" pitchFamily="18" charset="0"/>
              </a:rPr>
              <a:t>Despite initial fears about the impact of </a:t>
            </a:r>
            <a:r>
              <a:rPr lang="en-US" sz="2800" spc="325" dirty="0" err="1" smtClean="0">
                <a:latin typeface="Times New Roman" pitchFamily="18" charset="0"/>
                <a:cs typeface="Times New Roman" pitchFamily="18" charset="0"/>
              </a:rPr>
              <a:t>Brexit</a:t>
            </a:r>
            <a:r>
              <a:rPr lang="en-US" sz="2800" spc="325" dirty="0" smtClean="0">
                <a:latin typeface="Times New Roman" pitchFamily="18" charset="0"/>
                <a:cs typeface="Times New Roman" pitchFamily="18" charset="0"/>
              </a:rPr>
              <a:t> on job, total employment have remained on the rise (OUP accepted manuscript, 2021).</a:t>
            </a:r>
          </a:p>
          <a:p>
            <a:pPr marL="356870" indent="-300355" algn="just">
              <a:lnSpc>
                <a:spcPct val="250000"/>
              </a:lnSpc>
              <a:spcBef>
                <a:spcPts val="100"/>
              </a:spcBef>
              <a:buAutoNum type="arabicPeriod"/>
              <a:tabLst>
                <a:tab pos="357505" algn="l"/>
                <a:tab pos="1668145" algn="l"/>
                <a:tab pos="3189605" algn="l"/>
                <a:tab pos="4016375" algn="l"/>
                <a:tab pos="5534660" algn="l"/>
                <a:tab pos="8226425" algn="l"/>
              </a:tabLst>
            </a:pPr>
            <a:r>
              <a:rPr lang="en-US" sz="2800" spc="325" dirty="0" smtClean="0">
                <a:latin typeface="Times New Roman" pitchFamily="18" charset="0"/>
                <a:cs typeface="Times New Roman" pitchFamily="18" charset="0"/>
              </a:rPr>
              <a:t>While jobs sales dropped in 2019, the </a:t>
            </a:r>
            <a:r>
              <a:rPr lang="en-US" sz="2800" spc="325" dirty="0" err="1" smtClean="0">
                <a:latin typeface="Times New Roman" pitchFamily="18" charset="0"/>
                <a:cs typeface="Times New Roman" pitchFamily="18" charset="0"/>
              </a:rPr>
              <a:t>labour</a:t>
            </a:r>
            <a:r>
              <a:rPr lang="en-US" sz="2800" spc="325" dirty="0" smtClean="0">
                <a:latin typeface="Times New Roman" pitchFamily="18" charset="0"/>
                <a:cs typeface="Times New Roman" pitchFamily="18" charset="0"/>
              </a:rPr>
              <a:t> market remained tight, with a significant number of openings.</a:t>
            </a:r>
            <a:endParaRPr sz="2800">
              <a:latin typeface="Times New Roman" pitchFamily="18" charset="0"/>
              <a:cs typeface="Times New Roman" pitchFamily="18" charset="0"/>
            </a:endParaRPr>
          </a:p>
        </p:txBody>
      </p:sp>
      <p:sp>
        <p:nvSpPr>
          <p:cNvPr id="5" name="Rectangle 4"/>
          <p:cNvSpPr/>
          <p:nvPr/>
        </p:nvSpPr>
        <p:spPr>
          <a:xfrm>
            <a:off x="9144000" y="7658100"/>
            <a:ext cx="9144000" cy="1229632"/>
          </a:xfrm>
          <a:prstGeom prst="rect">
            <a:avLst/>
          </a:prstGeom>
        </p:spPr>
        <p:txBody>
          <a:bodyPr>
            <a:spAutoFit/>
          </a:bodyPr>
          <a:lstStyle/>
          <a:p>
            <a:pPr algn="ctr">
              <a:lnSpc>
                <a:spcPct val="200000"/>
              </a:lnSpc>
            </a:pPr>
            <a:r>
              <a:rPr lang="en-IN" sz="2000" b="1" dirty="0" smtClean="0">
                <a:latin typeface="Times New Roman" pitchFamily="18" charset="0"/>
                <a:cs typeface="Times New Roman" pitchFamily="18" charset="0"/>
              </a:rPr>
              <a:t>Figure 2: The labour market after </a:t>
            </a:r>
            <a:r>
              <a:rPr lang="en-IN" sz="2000" b="1" dirty="0" err="1" smtClean="0">
                <a:latin typeface="Times New Roman" pitchFamily="18" charset="0"/>
                <a:cs typeface="Times New Roman" pitchFamily="18" charset="0"/>
              </a:rPr>
              <a:t>brexit</a:t>
            </a:r>
            <a:endParaRPr lang="en-IN" sz="2000" b="1" dirty="0" smtClean="0">
              <a:latin typeface="Times New Roman" pitchFamily="18" charset="0"/>
              <a:cs typeface="Times New Roman" pitchFamily="18" charset="0"/>
            </a:endParaRPr>
          </a:p>
          <a:p>
            <a:pPr algn="ctr">
              <a:lnSpc>
                <a:spcPct val="200000"/>
              </a:lnSpc>
            </a:pPr>
            <a:r>
              <a:rPr lang="en-IN" sz="2000" b="1" dirty="0" smtClean="0">
                <a:latin typeface="Times New Roman" pitchFamily="18" charset="0"/>
                <a:cs typeface="Times New Roman" pitchFamily="18" charset="0"/>
              </a:rPr>
              <a:t>Source: (</a:t>
            </a:r>
            <a:r>
              <a:rPr lang="en-IN" sz="2000" b="1" dirty="0" err="1" smtClean="0">
                <a:latin typeface="Times New Roman" pitchFamily="18" charset="0"/>
                <a:cs typeface="Times New Roman" pitchFamily="18" charset="0"/>
              </a:rPr>
              <a:t>Zippia</a:t>
            </a:r>
            <a:r>
              <a:rPr lang="en-IN" sz="2000" b="1" dirty="0" smtClean="0">
                <a:latin typeface="Times New Roman" pitchFamily="18" charset="0"/>
                <a:cs typeface="Times New Roman" pitchFamily="18" charset="0"/>
              </a:rPr>
              <a:t>, 2022)</a:t>
            </a:r>
            <a:endParaRPr lang="en-US" sz="2000" b="1" dirty="0">
              <a:latin typeface="Times New Roman" pitchFamily="18" charset="0"/>
              <a:cs typeface="Times New Roman" pitchFamily="18" charset="0"/>
            </a:endParaRPr>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ject 2"/>
          <p:cNvPicPr/>
          <p:nvPr/>
        </p:nvPicPr>
        <p:blipFill>
          <a:blip r:embed="rId3" cstate="print"/>
          <a:stretch>
            <a:fillRect/>
          </a:stretch>
        </p:blipFill>
        <p:spPr>
          <a:xfrm>
            <a:off x="3810000" y="1562100"/>
            <a:ext cx="10848975" cy="3886200"/>
          </a:xfrm>
          <a:prstGeom prst="rect">
            <a:avLst/>
          </a:prstGeom>
        </p:spPr>
      </p:pic>
      <p:sp>
        <p:nvSpPr>
          <p:cNvPr id="4" name="object 4"/>
          <p:cNvSpPr txBox="1">
            <a:spLocks noGrp="1"/>
          </p:cNvSpPr>
          <p:nvPr>
            <p:ph type="title"/>
          </p:nvPr>
        </p:nvSpPr>
        <p:spPr>
          <a:xfrm>
            <a:off x="3586261" y="601663"/>
            <a:ext cx="11682095" cy="756920"/>
          </a:xfrm>
          <a:prstGeom prst="rect">
            <a:avLst/>
          </a:prstGeom>
        </p:spPr>
        <p:txBody>
          <a:bodyPr vert="horz" wrap="square" lIns="0" tIns="12700" rIns="0" bIns="0" rtlCol="0">
            <a:spAutoFit/>
          </a:bodyPr>
          <a:lstStyle/>
          <a:p>
            <a:pPr marL="12700">
              <a:lnSpc>
                <a:spcPct val="100000"/>
              </a:lnSpc>
              <a:spcBef>
                <a:spcPts val="100"/>
              </a:spcBef>
            </a:pPr>
            <a:r>
              <a:rPr spc="340" dirty="0">
                <a:solidFill>
                  <a:schemeClr val="tx1"/>
                </a:solidFill>
                <a:latin typeface="Times New Roman"/>
                <a:cs typeface="Times New Roman"/>
              </a:rPr>
              <a:t>LABOUR</a:t>
            </a:r>
            <a:r>
              <a:rPr spc="-80" dirty="0">
                <a:solidFill>
                  <a:schemeClr val="tx1"/>
                </a:solidFill>
                <a:latin typeface="Times New Roman"/>
                <a:cs typeface="Times New Roman"/>
              </a:rPr>
              <a:t> </a:t>
            </a:r>
            <a:r>
              <a:rPr spc="315" dirty="0">
                <a:solidFill>
                  <a:schemeClr val="tx1"/>
                </a:solidFill>
                <a:latin typeface="Times New Roman"/>
                <a:cs typeface="Times New Roman"/>
              </a:rPr>
              <a:t>MARKET</a:t>
            </a:r>
            <a:r>
              <a:rPr spc="-80" dirty="0">
                <a:solidFill>
                  <a:schemeClr val="tx1"/>
                </a:solidFill>
                <a:latin typeface="Times New Roman"/>
                <a:cs typeface="Times New Roman"/>
              </a:rPr>
              <a:t> </a:t>
            </a:r>
            <a:r>
              <a:rPr spc="400" dirty="0">
                <a:solidFill>
                  <a:schemeClr val="tx1"/>
                </a:solidFill>
                <a:latin typeface="Times New Roman"/>
                <a:cs typeface="Times New Roman"/>
              </a:rPr>
              <a:t>DURING</a:t>
            </a:r>
            <a:r>
              <a:rPr spc="-80" dirty="0">
                <a:solidFill>
                  <a:schemeClr val="tx1"/>
                </a:solidFill>
                <a:latin typeface="Times New Roman"/>
                <a:cs typeface="Times New Roman"/>
              </a:rPr>
              <a:t> </a:t>
            </a:r>
            <a:r>
              <a:rPr spc="215" dirty="0">
                <a:solidFill>
                  <a:schemeClr val="tx1"/>
                </a:solidFill>
                <a:latin typeface="Times New Roman"/>
                <a:cs typeface="Times New Roman"/>
              </a:rPr>
              <a:t>COVID-19</a:t>
            </a:r>
          </a:p>
        </p:txBody>
      </p:sp>
      <p:sp>
        <p:nvSpPr>
          <p:cNvPr id="5" name="object 5"/>
          <p:cNvSpPr txBox="1"/>
          <p:nvPr/>
        </p:nvSpPr>
        <p:spPr>
          <a:xfrm>
            <a:off x="838200" y="7200900"/>
            <a:ext cx="16894175" cy="1829988"/>
          </a:xfrm>
          <a:prstGeom prst="rect">
            <a:avLst/>
          </a:prstGeom>
        </p:spPr>
        <p:txBody>
          <a:bodyPr vert="horz" wrap="square" lIns="0" tIns="12700" rIns="0" bIns="0" rtlCol="0">
            <a:spAutoFit/>
          </a:bodyPr>
          <a:lstStyle/>
          <a:p>
            <a:pPr marL="12700" marR="5080" algn="just">
              <a:lnSpc>
                <a:spcPct val="122600"/>
              </a:lnSpc>
              <a:spcBef>
                <a:spcPts val="100"/>
              </a:spcBef>
            </a:pPr>
            <a:r>
              <a:rPr lang="en-US" sz="2400" spc="5" dirty="0" smtClean="0">
                <a:latin typeface="Times New Roman" pitchFamily="18" charset="0"/>
                <a:cs typeface="Times New Roman" pitchFamily="18" charset="0"/>
              </a:rPr>
              <a:t>Security measures have significantly affected many thousands of employees across a wide range of nations in the employment market. Several people are able to remain their employment because of working remotely or working from home solutions. Several others have had their income reduced or completely eliminated. The unemployment level in the United Kingdom increased by 0.2 % throughout the time, reaching 75.6%, however it maintains below pre-</a:t>
            </a:r>
            <a:r>
              <a:rPr lang="en-US" sz="2400" spc="5" dirty="0" err="1" smtClean="0">
                <a:latin typeface="Times New Roman" pitchFamily="18" charset="0"/>
                <a:cs typeface="Times New Roman" pitchFamily="18" charset="0"/>
              </a:rPr>
              <a:t>coronavirus</a:t>
            </a:r>
            <a:r>
              <a:rPr lang="en-US" sz="2400" spc="5" dirty="0" smtClean="0">
                <a:latin typeface="Times New Roman" pitchFamily="18" charset="0"/>
                <a:cs typeface="Times New Roman" pitchFamily="18" charset="0"/>
              </a:rPr>
              <a:t> (COVID-19) outbreak levels </a:t>
            </a:r>
            <a:r>
              <a:rPr lang="en-IN" sz="2400" dirty="0" smtClean="0">
                <a:latin typeface="Times New Roman" pitchFamily="18" charset="0"/>
                <a:cs typeface="Times New Roman" pitchFamily="18" charset="0"/>
              </a:rPr>
              <a:t>(</a:t>
            </a:r>
            <a:r>
              <a:rPr lang="en-IN" sz="2400" dirty="0" err="1" smtClean="0">
                <a:latin typeface="Times New Roman" pitchFamily="18" charset="0"/>
                <a:cs typeface="Times New Roman" pitchFamily="18" charset="0"/>
              </a:rPr>
              <a:t>Springernature</a:t>
            </a:r>
            <a:r>
              <a:rPr lang="en-IN" sz="2400" dirty="0" smtClean="0">
                <a:latin typeface="Times New Roman" pitchFamily="18" charset="0"/>
                <a:cs typeface="Times New Roman" pitchFamily="18" charset="0"/>
              </a:rPr>
              <a:t>, 2022)</a:t>
            </a:r>
            <a:r>
              <a:rPr lang="en-US" sz="2400" spc="5" dirty="0" smtClean="0">
                <a:latin typeface="Times New Roman" pitchFamily="18" charset="0"/>
                <a:cs typeface="Times New Roman" pitchFamily="18" charset="0"/>
              </a:rPr>
              <a:t>.</a:t>
            </a:r>
            <a:endParaRPr sz="2400">
              <a:latin typeface="Times New Roman" pitchFamily="18" charset="0"/>
              <a:cs typeface="Times New Roman" pitchFamily="18" charset="0"/>
            </a:endParaRPr>
          </a:p>
        </p:txBody>
      </p:sp>
      <p:sp>
        <p:nvSpPr>
          <p:cNvPr id="6" name="Rectangle 5"/>
          <p:cNvSpPr/>
          <p:nvPr/>
        </p:nvSpPr>
        <p:spPr>
          <a:xfrm>
            <a:off x="5029200" y="5600700"/>
            <a:ext cx="9144000" cy="1229632"/>
          </a:xfrm>
          <a:prstGeom prst="rect">
            <a:avLst/>
          </a:prstGeom>
        </p:spPr>
        <p:txBody>
          <a:bodyPr>
            <a:spAutoFit/>
          </a:bodyPr>
          <a:lstStyle/>
          <a:p>
            <a:pPr algn="ctr">
              <a:lnSpc>
                <a:spcPct val="200000"/>
              </a:lnSpc>
            </a:pPr>
            <a:r>
              <a:rPr lang="en-IN" sz="2000" b="1" dirty="0" smtClean="0">
                <a:latin typeface="Times New Roman" pitchFamily="18" charset="0"/>
                <a:cs typeface="Times New Roman" pitchFamily="18" charset="0"/>
              </a:rPr>
              <a:t>Figure 3: The labour market during covid-19</a:t>
            </a:r>
          </a:p>
          <a:p>
            <a:pPr algn="ctr">
              <a:lnSpc>
                <a:spcPct val="200000"/>
              </a:lnSpc>
            </a:pPr>
            <a:r>
              <a:rPr lang="en-IN" sz="2000" b="1" dirty="0" smtClean="0">
                <a:latin typeface="Times New Roman" pitchFamily="18" charset="0"/>
                <a:cs typeface="Times New Roman" pitchFamily="18" charset="0"/>
              </a:rPr>
              <a:t>Source: (</a:t>
            </a:r>
            <a:r>
              <a:rPr lang="en-IN" sz="2000" b="1" dirty="0" err="1" smtClean="0">
                <a:latin typeface="Times New Roman" pitchFamily="18" charset="0"/>
                <a:cs typeface="Times New Roman" pitchFamily="18" charset="0"/>
              </a:rPr>
              <a:t>Springernature</a:t>
            </a:r>
            <a:r>
              <a:rPr lang="en-IN" sz="2000" b="1" dirty="0" smtClean="0">
                <a:latin typeface="Times New Roman" pitchFamily="18" charset="0"/>
                <a:cs typeface="Times New Roman" pitchFamily="18" charset="0"/>
              </a:rPr>
              <a:t>, 2022)</a:t>
            </a:r>
            <a:endParaRPr lang="en-US" sz="2000" b="1" dirty="0">
              <a:latin typeface="Times New Roman" pitchFamily="18" charset="0"/>
              <a:cs typeface="Times New Roman" pitchFamily="18" charset="0"/>
            </a:endParaRPr>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p:nvPr/>
        </p:nvSpPr>
        <p:spPr>
          <a:xfrm>
            <a:off x="17087795" y="9534354"/>
            <a:ext cx="184785" cy="391160"/>
          </a:xfrm>
          <a:prstGeom prst="rect">
            <a:avLst/>
          </a:prstGeom>
        </p:spPr>
        <p:txBody>
          <a:bodyPr vert="horz" wrap="square" lIns="0" tIns="12700" rIns="0" bIns="0" rtlCol="0">
            <a:spAutoFit/>
          </a:bodyPr>
          <a:lstStyle/>
          <a:p>
            <a:pPr marL="12700">
              <a:lnSpc>
                <a:spcPct val="100000"/>
              </a:lnSpc>
              <a:spcBef>
                <a:spcPts val="100"/>
              </a:spcBef>
            </a:pPr>
            <a:r>
              <a:rPr sz="2400" spc="-10" dirty="0">
                <a:solidFill>
                  <a:srgbClr val="334E40"/>
                </a:solidFill>
                <a:latin typeface="Trebuchet MS"/>
                <a:cs typeface="Trebuchet MS"/>
              </a:rPr>
              <a:t>2</a:t>
            </a:r>
            <a:endParaRPr sz="2400">
              <a:latin typeface="Trebuchet MS"/>
              <a:cs typeface="Trebuchet MS"/>
            </a:endParaRPr>
          </a:p>
        </p:txBody>
      </p:sp>
      <p:sp>
        <p:nvSpPr>
          <p:cNvPr id="3" name="object 3"/>
          <p:cNvSpPr txBox="1">
            <a:spLocks noGrp="1"/>
          </p:cNvSpPr>
          <p:nvPr>
            <p:ph type="title"/>
          </p:nvPr>
        </p:nvSpPr>
        <p:spPr>
          <a:xfrm>
            <a:off x="2354310" y="515495"/>
            <a:ext cx="13996669" cy="756920"/>
          </a:xfrm>
          <a:prstGeom prst="rect">
            <a:avLst/>
          </a:prstGeom>
        </p:spPr>
        <p:txBody>
          <a:bodyPr vert="horz" wrap="square" lIns="0" tIns="12700" rIns="0" bIns="0" rtlCol="0">
            <a:spAutoFit/>
          </a:bodyPr>
          <a:lstStyle/>
          <a:p>
            <a:pPr marL="12700">
              <a:lnSpc>
                <a:spcPct val="100000"/>
              </a:lnSpc>
              <a:spcBef>
                <a:spcPts val="100"/>
              </a:spcBef>
            </a:pPr>
            <a:r>
              <a:rPr spc="395" dirty="0">
                <a:solidFill>
                  <a:schemeClr val="tx1"/>
                </a:solidFill>
                <a:latin typeface="Times New Roman"/>
                <a:cs typeface="Times New Roman"/>
              </a:rPr>
              <a:t>CURRENT</a:t>
            </a:r>
            <a:r>
              <a:rPr spc="-70" dirty="0">
                <a:solidFill>
                  <a:schemeClr val="tx1"/>
                </a:solidFill>
                <a:latin typeface="Times New Roman"/>
                <a:cs typeface="Times New Roman"/>
              </a:rPr>
              <a:t> </a:t>
            </a:r>
            <a:r>
              <a:rPr spc="375" dirty="0">
                <a:solidFill>
                  <a:schemeClr val="tx1"/>
                </a:solidFill>
                <a:latin typeface="Times New Roman"/>
                <a:cs typeface="Times New Roman"/>
              </a:rPr>
              <a:t>STATE</a:t>
            </a:r>
            <a:r>
              <a:rPr spc="-65" dirty="0">
                <a:solidFill>
                  <a:schemeClr val="tx1"/>
                </a:solidFill>
                <a:latin typeface="Times New Roman"/>
                <a:cs typeface="Times New Roman"/>
              </a:rPr>
              <a:t> </a:t>
            </a:r>
            <a:r>
              <a:rPr spc="610" dirty="0">
                <a:solidFill>
                  <a:schemeClr val="tx1"/>
                </a:solidFill>
                <a:latin typeface="Times New Roman"/>
                <a:cs typeface="Times New Roman"/>
              </a:rPr>
              <a:t>OF</a:t>
            </a:r>
            <a:r>
              <a:rPr spc="-65" dirty="0">
                <a:solidFill>
                  <a:schemeClr val="tx1"/>
                </a:solidFill>
                <a:latin typeface="Times New Roman"/>
                <a:cs typeface="Times New Roman"/>
              </a:rPr>
              <a:t> </a:t>
            </a:r>
            <a:r>
              <a:rPr spc="545" dirty="0">
                <a:solidFill>
                  <a:schemeClr val="tx1"/>
                </a:solidFill>
                <a:latin typeface="Times New Roman"/>
                <a:cs typeface="Times New Roman"/>
              </a:rPr>
              <a:t>THE</a:t>
            </a:r>
            <a:r>
              <a:rPr spc="-65" dirty="0">
                <a:solidFill>
                  <a:schemeClr val="tx1"/>
                </a:solidFill>
                <a:latin typeface="Times New Roman"/>
                <a:cs typeface="Times New Roman"/>
              </a:rPr>
              <a:t> </a:t>
            </a:r>
            <a:r>
              <a:rPr spc="340" dirty="0">
                <a:solidFill>
                  <a:schemeClr val="tx1"/>
                </a:solidFill>
                <a:latin typeface="Times New Roman"/>
                <a:cs typeface="Times New Roman"/>
              </a:rPr>
              <a:t>LABOUR</a:t>
            </a:r>
            <a:r>
              <a:rPr spc="-65" dirty="0">
                <a:solidFill>
                  <a:schemeClr val="tx1"/>
                </a:solidFill>
                <a:latin typeface="Times New Roman"/>
                <a:cs typeface="Times New Roman"/>
              </a:rPr>
              <a:t> </a:t>
            </a:r>
            <a:r>
              <a:rPr spc="315" dirty="0">
                <a:solidFill>
                  <a:schemeClr val="tx1"/>
                </a:solidFill>
                <a:latin typeface="Times New Roman"/>
                <a:cs typeface="Times New Roman"/>
              </a:rPr>
              <a:t>MARKET</a:t>
            </a:r>
          </a:p>
        </p:txBody>
      </p:sp>
      <p:sp>
        <p:nvSpPr>
          <p:cNvPr id="4" name="object 4"/>
          <p:cNvSpPr txBox="1"/>
          <p:nvPr/>
        </p:nvSpPr>
        <p:spPr>
          <a:xfrm>
            <a:off x="997943" y="1593818"/>
            <a:ext cx="16522700" cy="6945491"/>
          </a:xfrm>
          <a:prstGeom prst="rect">
            <a:avLst/>
          </a:prstGeom>
        </p:spPr>
        <p:txBody>
          <a:bodyPr vert="horz" wrap="square" lIns="0" tIns="12700" rIns="0" bIns="0" rtlCol="0">
            <a:spAutoFit/>
          </a:bodyPr>
          <a:lstStyle/>
          <a:p>
            <a:pPr marL="396875" indent="-384810" algn="just">
              <a:lnSpc>
                <a:spcPct val="200000"/>
              </a:lnSpc>
              <a:spcBef>
                <a:spcPts val="100"/>
              </a:spcBef>
              <a:buAutoNum type="arabicPeriod"/>
              <a:tabLst>
                <a:tab pos="397510" algn="l"/>
              </a:tabLst>
            </a:pPr>
            <a:r>
              <a:rPr lang="en-US" sz="3200" spc="200" dirty="0" smtClean="0">
                <a:latin typeface="Times New Roman" pitchFamily="18" charset="0"/>
                <a:cs typeface="Times New Roman" pitchFamily="18" charset="0"/>
              </a:rPr>
              <a:t>The </a:t>
            </a:r>
            <a:r>
              <a:rPr lang="en-US" sz="3200" spc="200" dirty="0">
                <a:latin typeface="Times New Roman" pitchFamily="18" charset="0"/>
                <a:cs typeface="Times New Roman" pitchFamily="18" charset="0"/>
              </a:rPr>
              <a:t>quarter has increased to 75.6%, although it remains below pre-</a:t>
            </a:r>
            <a:r>
              <a:rPr lang="en-US" sz="3200" spc="200" dirty="0" err="1">
                <a:latin typeface="Times New Roman" pitchFamily="18" charset="0"/>
                <a:cs typeface="Times New Roman" pitchFamily="18" charset="0"/>
              </a:rPr>
              <a:t>coronavirus</a:t>
            </a:r>
            <a:r>
              <a:rPr lang="en-US" sz="3200" spc="200" dirty="0">
                <a:latin typeface="Times New Roman" pitchFamily="18" charset="0"/>
                <a:cs typeface="Times New Roman" pitchFamily="18" charset="0"/>
              </a:rPr>
              <a:t> (COVID-19) epidemic values</a:t>
            </a:r>
            <a:r>
              <a:rPr lang="en-US" sz="3200" spc="200" dirty="0" smtClean="0">
                <a:latin typeface="Times New Roman" pitchFamily="18" charset="0"/>
                <a:cs typeface="Times New Roman" pitchFamily="18" charset="0"/>
              </a:rPr>
              <a:t>.</a:t>
            </a:r>
          </a:p>
          <a:p>
            <a:pPr marL="396875" indent="-384810" algn="just">
              <a:lnSpc>
                <a:spcPct val="200000"/>
              </a:lnSpc>
              <a:spcBef>
                <a:spcPts val="100"/>
              </a:spcBef>
              <a:buAutoNum type="arabicPeriod"/>
              <a:tabLst>
                <a:tab pos="397510" algn="l"/>
              </a:tabLst>
            </a:pPr>
            <a:r>
              <a:rPr lang="en-US" sz="3200" spc="200" dirty="0" smtClean="0">
                <a:latin typeface="Times New Roman" pitchFamily="18" charset="0"/>
                <a:cs typeface="Times New Roman" pitchFamily="18" charset="0"/>
              </a:rPr>
              <a:t>The </a:t>
            </a:r>
            <a:r>
              <a:rPr lang="en-US" sz="3200" spc="200" dirty="0">
                <a:latin typeface="Times New Roman" pitchFamily="18" charset="0"/>
                <a:cs typeface="Times New Roman" pitchFamily="18" charset="0"/>
              </a:rPr>
              <a:t>total </a:t>
            </a:r>
            <a:r>
              <a:rPr lang="en-US" sz="3200" spc="200" dirty="0" smtClean="0">
                <a:latin typeface="Times New Roman" pitchFamily="18" charset="0"/>
                <a:cs typeface="Times New Roman" pitchFamily="18" charset="0"/>
              </a:rPr>
              <a:t>number </a:t>
            </a:r>
            <a:r>
              <a:rPr lang="en-US" sz="3200" spc="200" dirty="0">
                <a:latin typeface="Times New Roman" pitchFamily="18" charset="0"/>
                <a:cs typeface="Times New Roman" pitchFamily="18" charset="0"/>
              </a:rPr>
              <a:t>of permanent professionals reached a new high throughout the </a:t>
            </a:r>
            <a:r>
              <a:rPr lang="en-US" sz="3200" spc="200" dirty="0" smtClean="0">
                <a:latin typeface="Times New Roman" pitchFamily="18" charset="0"/>
                <a:cs typeface="Times New Roman" pitchFamily="18" charset="0"/>
              </a:rPr>
              <a:t>quarter (</a:t>
            </a:r>
            <a:r>
              <a:rPr lang="en-US" sz="3200" spc="200" dirty="0" err="1" smtClean="0">
                <a:latin typeface="Times New Roman" pitchFamily="18" charset="0"/>
                <a:cs typeface="Times New Roman" pitchFamily="18" charset="0"/>
              </a:rPr>
              <a:t>Kapoor</a:t>
            </a:r>
            <a:r>
              <a:rPr lang="en-US" sz="3200" spc="200" dirty="0" smtClean="0">
                <a:latin typeface="Times New Roman" pitchFamily="18" charset="0"/>
                <a:cs typeface="Times New Roman" pitchFamily="18" charset="0"/>
              </a:rPr>
              <a:t>, 2022).</a:t>
            </a:r>
          </a:p>
          <a:p>
            <a:pPr marL="396875" indent="-384810" algn="just">
              <a:lnSpc>
                <a:spcPct val="200000"/>
              </a:lnSpc>
              <a:spcBef>
                <a:spcPts val="100"/>
              </a:spcBef>
              <a:buAutoNum type="arabicPeriod"/>
              <a:tabLst>
                <a:tab pos="397510" algn="l"/>
              </a:tabLst>
            </a:pPr>
            <a:r>
              <a:rPr lang="en-US" sz="3200" spc="200" dirty="0" smtClean="0">
                <a:latin typeface="Times New Roman" pitchFamily="18" charset="0"/>
                <a:cs typeface="Times New Roman" pitchFamily="18" charset="0"/>
              </a:rPr>
              <a:t>In recent </a:t>
            </a:r>
            <a:r>
              <a:rPr lang="en-US" sz="3200" spc="200" dirty="0">
                <a:latin typeface="Times New Roman" pitchFamily="18" charset="0"/>
                <a:cs typeface="Times New Roman" pitchFamily="18" charset="0"/>
              </a:rPr>
              <a:t>times, the UK business environment has witnessed a phenomenal job surge, as evidenced by record-high workforce participation. </a:t>
            </a:r>
            <a:endParaRPr lang="en-US" sz="3200" spc="200" dirty="0" smtClean="0">
              <a:latin typeface="Times New Roman" pitchFamily="18" charset="0"/>
              <a:cs typeface="Times New Roman" pitchFamily="18" charset="0"/>
            </a:endParaRPr>
          </a:p>
          <a:p>
            <a:pPr marL="396875" indent="-384810" algn="just">
              <a:lnSpc>
                <a:spcPct val="200000"/>
              </a:lnSpc>
              <a:spcBef>
                <a:spcPts val="100"/>
              </a:spcBef>
              <a:buAutoNum type="arabicPeriod"/>
              <a:tabLst>
                <a:tab pos="397510" algn="l"/>
              </a:tabLst>
            </a:pPr>
            <a:r>
              <a:rPr lang="en-US" sz="3200" spc="200" dirty="0" smtClean="0">
                <a:latin typeface="Times New Roman" pitchFamily="18" charset="0"/>
                <a:cs typeface="Times New Roman" pitchFamily="18" charset="0"/>
              </a:rPr>
              <a:t>The </a:t>
            </a:r>
            <a:r>
              <a:rPr lang="en-US" sz="3200" spc="200" dirty="0" err="1">
                <a:latin typeface="Times New Roman" pitchFamily="18" charset="0"/>
                <a:cs typeface="Times New Roman" pitchFamily="18" charset="0"/>
              </a:rPr>
              <a:t>labour</a:t>
            </a:r>
            <a:r>
              <a:rPr lang="en-US" sz="3200" spc="200" dirty="0">
                <a:latin typeface="Times New Roman" pitchFamily="18" charset="0"/>
                <a:cs typeface="Times New Roman" pitchFamily="18" charset="0"/>
              </a:rPr>
              <a:t> market is considered to be 'tight' in these circumstances.</a:t>
            </a:r>
            <a:endParaRPr sz="3200">
              <a:latin typeface="Times New Roman" pitchFamily="18" charset="0"/>
              <a:cs typeface="Times New Roman" pitchFamily="18" charset="0"/>
            </a:endParaRPr>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p:nvPr/>
        </p:nvSpPr>
        <p:spPr>
          <a:xfrm>
            <a:off x="0" y="0"/>
            <a:ext cx="18288000" cy="10287000"/>
          </a:xfrm>
          <a:custGeom>
            <a:avLst/>
            <a:gdLst/>
            <a:ahLst/>
            <a:cxnLst/>
            <a:rect l="l" t="t" r="r" b="b"/>
            <a:pathLst>
              <a:path w="18288000" h="10287000">
                <a:moveTo>
                  <a:pt x="18287998" y="10286999"/>
                </a:moveTo>
                <a:lnTo>
                  <a:pt x="0" y="10286999"/>
                </a:lnTo>
                <a:lnTo>
                  <a:pt x="0" y="0"/>
                </a:lnTo>
                <a:lnTo>
                  <a:pt x="18287998" y="0"/>
                </a:lnTo>
                <a:lnTo>
                  <a:pt x="18287998" y="10286999"/>
                </a:lnTo>
                <a:close/>
              </a:path>
            </a:pathLst>
          </a:custGeom>
          <a:solidFill>
            <a:srgbClr val="D8D4B9"/>
          </a:solidFill>
        </p:spPr>
        <p:txBody>
          <a:bodyPr wrap="square" lIns="0" tIns="0" rIns="0" bIns="0" rtlCol="0"/>
          <a:lstStyle/>
          <a:p>
            <a:endParaRPr/>
          </a:p>
        </p:txBody>
      </p:sp>
      <p:sp>
        <p:nvSpPr>
          <p:cNvPr id="3" name="object 3"/>
          <p:cNvSpPr/>
          <p:nvPr/>
        </p:nvSpPr>
        <p:spPr>
          <a:xfrm>
            <a:off x="0" y="9258300"/>
            <a:ext cx="18288000" cy="1028700"/>
          </a:xfrm>
          <a:custGeom>
            <a:avLst/>
            <a:gdLst/>
            <a:ahLst/>
            <a:cxnLst/>
            <a:rect l="l" t="t" r="r" b="b"/>
            <a:pathLst>
              <a:path w="18288000" h="1028700">
                <a:moveTo>
                  <a:pt x="18287998" y="1028699"/>
                </a:moveTo>
                <a:lnTo>
                  <a:pt x="0" y="1028699"/>
                </a:lnTo>
                <a:lnTo>
                  <a:pt x="0" y="0"/>
                </a:lnTo>
                <a:lnTo>
                  <a:pt x="18287998" y="0"/>
                </a:lnTo>
                <a:lnTo>
                  <a:pt x="18287998" y="1028699"/>
                </a:lnTo>
                <a:close/>
              </a:path>
            </a:pathLst>
          </a:custGeom>
          <a:solidFill>
            <a:srgbClr val="A79CC4"/>
          </a:solidFill>
        </p:spPr>
        <p:txBody>
          <a:bodyPr wrap="square" lIns="0" tIns="0" rIns="0" bIns="0" rtlCol="0"/>
          <a:lstStyle/>
          <a:p>
            <a:endParaRPr/>
          </a:p>
        </p:txBody>
      </p:sp>
      <p:pic>
        <p:nvPicPr>
          <p:cNvPr id="4" name="object 4"/>
          <p:cNvPicPr/>
          <p:nvPr/>
        </p:nvPicPr>
        <p:blipFill>
          <a:blip r:embed="rId3" cstate="print"/>
          <a:stretch>
            <a:fillRect/>
          </a:stretch>
        </p:blipFill>
        <p:spPr>
          <a:xfrm>
            <a:off x="1143000" y="1562101"/>
            <a:ext cx="16459200" cy="7696200"/>
          </a:xfrm>
          <a:prstGeom prst="rect">
            <a:avLst/>
          </a:prstGeom>
        </p:spPr>
      </p:pic>
      <p:sp>
        <p:nvSpPr>
          <p:cNvPr id="6" name="object 6"/>
          <p:cNvSpPr txBox="1">
            <a:spLocks noGrp="1"/>
          </p:cNvSpPr>
          <p:nvPr>
            <p:ph type="title"/>
          </p:nvPr>
        </p:nvSpPr>
        <p:spPr>
          <a:xfrm>
            <a:off x="6103104" y="601662"/>
            <a:ext cx="5936615" cy="756920"/>
          </a:xfrm>
          <a:prstGeom prst="rect">
            <a:avLst/>
          </a:prstGeom>
        </p:spPr>
        <p:txBody>
          <a:bodyPr vert="horz" wrap="square" lIns="0" tIns="12700" rIns="0" bIns="0" rtlCol="0">
            <a:spAutoFit/>
          </a:bodyPr>
          <a:lstStyle/>
          <a:p>
            <a:pPr marL="12700">
              <a:lnSpc>
                <a:spcPct val="100000"/>
              </a:lnSpc>
              <a:spcBef>
                <a:spcPts val="100"/>
              </a:spcBef>
            </a:pPr>
            <a:r>
              <a:rPr spc="484" smtClean="0">
                <a:solidFill>
                  <a:srgbClr val="000000"/>
                </a:solidFill>
                <a:latin typeface="Times New Roman"/>
                <a:cs typeface="Times New Roman"/>
              </a:rPr>
              <a:t>PEST</a:t>
            </a:r>
            <a:r>
              <a:rPr lang="en-IN" spc="484" dirty="0" smtClean="0">
                <a:solidFill>
                  <a:srgbClr val="000000"/>
                </a:solidFill>
                <a:latin typeface="Times New Roman"/>
                <a:cs typeface="Times New Roman"/>
              </a:rPr>
              <a:t>EL</a:t>
            </a:r>
            <a:r>
              <a:rPr spc="-110" smtClean="0">
                <a:solidFill>
                  <a:srgbClr val="000000"/>
                </a:solidFill>
                <a:latin typeface="Times New Roman"/>
                <a:cs typeface="Times New Roman"/>
              </a:rPr>
              <a:t> </a:t>
            </a:r>
            <a:r>
              <a:rPr spc="204" dirty="0">
                <a:solidFill>
                  <a:srgbClr val="000000"/>
                </a:solidFill>
                <a:latin typeface="Times New Roman"/>
                <a:cs typeface="Times New Roman"/>
              </a:rPr>
              <a:t>ANALYSIS</a:t>
            </a:r>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ject 2"/>
          <p:cNvPicPr/>
          <p:nvPr/>
        </p:nvPicPr>
        <p:blipFill>
          <a:blip r:embed="rId3" cstate="print"/>
          <a:stretch>
            <a:fillRect/>
          </a:stretch>
        </p:blipFill>
        <p:spPr>
          <a:xfrm>
            <a:off x="4006725" y="1259693"/>
            <a:ext cx="8642475" cy="3807607"/>
          </a:xfrm>
          <a:prstGeom prst="rect">
            <a:avLst/>
          </a:prstGeom>
        </p:spPr>
      </p:pic>
      <p:sp>
        <p:nvSpPr>
          <p:cNvPr id="3" name="object 3"/>
          <p:cNvSpPr txBox="1">
            <a:spLocks noGrp="1"/>
          </p:cNvSpPr>
          <p:nvPr>
            <p:ph type="title"/>
          </p:nvPr>
        </p:nvSpPr>
        <p:spPr>
          <a:xfrm>
            <a:off x="4314454" y="254970"/>
            <a:ext cx="8745220" cy="756920"/>
          </a:xfrm>
          <a:prstGeom prst="rect">
            <a:avLst/>
          </a:prstGeom>
        </p:spPr>
        <p:txBody>
          <a:bodyPr vert="horz" wrap="square" lIns="0" tIns="12700" rIns="0" bIns="0" rtlCol="0">
            <a:spAutoFit/>
          </a:bodyPr>
          <a:lstStyle/>
          <a:p>
            <a:pPr marL="12700">
              <a:lnSpc>
                <a:spcPct val="100000"/>
              </a:lnSpc>
              <a:spcBef>
                <a:spcPts val="100"/>
              </a:spcBef>
            </a:pPr>
            <a:r>
              <a:rPr spc="415" dirty="0">
                <a:solidFill>
                  <a:schemeClr val="tx1"/>
                </a:solidFill>
                <a:latin typeface="Times New Roman"/>
                <a:cs typeface="Times New Roman"/>
              </a:rPr>
              <a:t>RESOURCING</a:t>
            </a:r>
            <a:r>
              <a:rPr spc="-110" dirty="0">
                <a:solidFill>
                  <a:schemeClr val="tx1"/>
                </a:solidFill>
                <a:latin typeface="Times New Roman"/>
                <a:cs typeface="Times New Roman"/>
              </a:rPr>
              <a:t> </a:t>
            </a:r>
            <a:r>
              <a:rPr spc="385" dirty="0">
                <a:solidFill>
                  <a:schemeClr val="tx1"/>
                </a:solidFill>
                <a:latin typeface="Times New Roman"/>
                <a:cs typeface="Times New Roman"/>
              </a:rPr>
              <a:t>STRATEGIES</a:t>
            </a:r>
          </a:p>
        </p:txBody>
      </p:sp>
      <p:sp>
        <p:nvSpPr>
          <p:cNvPr id="4" name="object 4"/>
          <p:cNvSpPr txBox="1"/>
          <p:nvPr/>
        </p:nvSpPr>
        <p:spPr>
          <a:xfrm>
            <a:off x="457200" y="6819900"/>
            <a:ext cx="17190720" cy="2186240"/>
          </a:xfrm>
          <a:prstGeom prst="rect">
            <a:avLst/>
          </a:prstGeom>
        </p:spPr>
        <p:txBody>
          <a:bodyPr vert="horz" wrap="square" lIns="0" tIns="12700" rIns="0" bIns="0" rtlCol="0">
            <a:spAutoFit/>
          </a:bodyPr>
          <a:lstStyle/>
          <a:p>
            <a:pPr marL="12700" marR="5080" algn="just">
              <a:lnSpc>
                <a:spcPct val="134600"/>
              </a:lnSpc>
              <a:spcBef>
                <a:spcPts val="100"/>
              </a:spcBef>
            </a:pPr>
            <a:r>
              <a:rPr lang="en-US" sz="2600" spc="85" dirty="0" smtClean="0">
                <a:latin typeface="Trebuchet MS"/>
                <a:cs typeface="Trebuchet MS"/>
              </a:rPr>
              <a:t>The resourcing approach guarantees that the Amazon </a:t>
            </a:r>
            <a:r>
              <a:rPr lang="en-US" sz="2600" spc="85" dirty="0" err="1" smtClean="0">
                <a:latin typeface="Trebuchet MS"/>
                <a:cs typeface="Trebuchet MS"/>
              </a:rPr>
              <a:t>organisation</a:t>
            </a:r>
            <a:r>
              <a:rPr lang="en-US" sz="2600" spc="85" dirty="0" smtClean="0">
                <a:latin typeface="Trebuchet MS"/>
                <a:cs typeface="Trebuchet MS"/>
              </a:rPr>
              <a:t> acquires, keeps, and hires the employees it requires (</a:t>
            </a:r>
            <a:r>
              <a:rPr lang="en-US" sz="2600" spc="85" dirty="0" err="1" smtClean="0">
                <a:latin typeface="Trebuchet MS"/>
                <a:cs typeface="Trebuchet MS"/>
              </a:rPr>
              <a:t>citeseerx</a:t>
            </a:r>
            <a:r>
              <a:rPr lang="en-US" sz="2600" spc="85" dirty="0" smtClean="0">
                <a:latin typeface="Trebuchet MS"/>
                <a:cs typeface="Trebuchet MS"/>
              </a:rPr>
              <a:t>, 2022). </a:t>
            </a:r>
          </a:p>
          <a:p>
            <a:pPr marL="12700" marR="5080" algn="just">
              <a:lnSpc>
                <a:spcPct val="134600"/>
              </a:lnSpc>
              <a:spcBef>
                <a:spcPts val="100"/>
              </a:spcBef>
            </a:pPr>
            <a:r>
              <a:rPr lang="en-US" sz="2600" spc="85" dirty="0" smtClean="0">
                <a:latin typeface="Trebuchet MS"/>
                <a:cs typeface="Trebuchet MS"/>
              </a:rPr>
              <a:t>It assists Amazon in determining future personnel requirements and determining how to meet those requirements. It will be extremely useful to the Amazon corporation.</a:t>
            </a:r>
            <a:endParaRPr sz="2600">
              <a:latin typeface="Trebuchet MS"/>
              <a:cs typeface="Trebuchet MS"/>
            </a:endParaRPr>
          </a:p>
        </p:txBody>
      </p:sp>
      <p:sp>
        <p:nvSpPr>
          <p:cNvPr id="5" name="Rectangle 4"/>
          <p:cNvSpPr/>
          <p:nvPr/>
        </p:nvSpPr>
        <p:spPr>
          <a:xfrm>
            <a:off x="3733800" y="5219700"/>
            <a:ext cx="9144000" cy="1229376"/>
          </a:xfrm>
          <a:prstGeom prst="rect">
            <a:avLst/>
          </a:prstGeom>
        </p:spPr>
        <p:txBody>
          <a:bodyPr>
            <a:spAutoFit/>
          </a:bodyPr>
          <a:lstStyle/>
          <a:p>
            <a:pPr algn="ctr">
              <a:lnSpc>
                <a:spcPct val="200000"/>
              </a:lnSpc>
            </a:pPr>
            <a:r>
              <a:rPr lang="en-IN" sz="2000" b="1" dirty="0" smtClean="0">
                <a:latin typeface="Times New Roman" pitchFamily="18" charset="0"/>
                <a:cs typeface="Times New Roman" pitchFamily="18" charset="0"/>
              </a:rPr>
              <a:t>Figure 4: Resourcing strategies</a:t>
            </a:r>
          </a:p>
          <a:p>
            <a:pPr algn="ctr">
              <a:lnSpc>
                <a:spcPct val="200000"/>
              </a:lnSpc>
            </a:pPr>
            <a:r>
              <a:rPr lang="en-IN" sz="2000" b="1" dirty="0" smtClean="0">
                <a:latin typeface="Times New Roman" pitchFamily="18" charset="0"/>
                <a:cs typeface="Times New Roman" pitchFamily="18" charset="0"/>
              </a:rPr>
              <a:t>Source: </a:t>
            </a:r>
            <a:r>
              <a:rPr lang="en-US" sz="2000" b="1" spc="85" dirty="0" smtClean="0">
                <a:latin typeface="Trebuchet MS"/>
                <a:cs typeface="Trebuchet MS"/>
              </a:rPr>
              <a:t>(</a:t>
            </a:r>
            <a:r>
              <a:rPr lang="en-US" sz="2000" b="1" spc="85" dirty="0" err="1" smtClean="0">
                <a:latin typeface="Trebuchet MS"/>
                <a:cs typeface="Trebuchet MS"/>
              </a:rPr>
              <a:t>citeseerx</a:t>
            </a:r>
            <a:r>
              <a:rPr lang="en-US" sz="2000" b="1" spc="85" dirty="0" smtClean="0">
                <a:latin typeface="Trebuchet MS"/>
                <a:cs typeface="Trebuchet MS"/>
              </a:rPr>
              <a:t>, 2022)</a:t>
            </a:r>
            <a:endParaRPr lang="en-US" sz="2000" b="1" dirty="0">
              <a:latin typeface="Times New Roman" pitchFamily="18" charset="0"/>
              <a:cs typeface="Times New Roman" pitchFamily="18" charset="0"/>
            </a:endParaRPr>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object 3"/>
          <p:cNvSpPr txBox="1">
            <a:spLocks noGrp="1"/>
          </p:cNvSpPr>
          <p:nvPr>
            <p:ph type="title"/>
          </p:nvPr>
        </p:nvSpPr>
        <p:spPr>
          <a:xfrm>
            <a:off x="2279874" y="419330"/>
            <a:ext cx="12955270" cy="756920"/>
          </a:xfrm>
          <a:prstGeom prst="rect">
            <a:avLst/>
          </a:prstGeom>
        </p:spPr>
        <p:txBody>
          <a:bodyPr vert="horz" wrap="square" lIns="0" tIns="12700" rIns="0" bIns="0" rtlCol="0">
            <a:spAutoFit/>
          </a:bodyPr>
          <a:lstStyle/>
          <a:p>
            <a:pPr marL="12700">
              <a:lnSpc>
                <a:spcPct val="100000"/>
              </a:lnSpc>
              <a:spcBef>
                <a:spcPts val="100"/>
              </a:spcBef>
            </a:pPr>
            <a:r>
              <a:rPr spc="459" dirty="0">
                <a:solidFill>
                  <a:schemeClr val="tx1"/>
                </a:solidFill>
              </a:rPr>
              <a:t>POST</a:t>
            </a:r>
            <a:r>
              <a:rPr spc="-70" dirty="0">
                <a:solidFill>
                  <a:schemeClr val="tx1"/>
                </a:solidFill>
              </a:rPr>
              <a:t> </a:t>
            </a:r>
            <a:r>
              <a:rPr spc="180" dirty="0">
                <a:solidFill>
                  <a:schemeClr val="tx1"/>
                </a:solidFill>
              </a:rPr>
              <a:t>COVID</a:t>
            </a:r>
            <a:r>
              <a:rPr spc="-65" dirty="0">
                <a:solidFill>
                  <a:schemeClr val="tx1"/>
                </a:solidFill>
              </a:rPr>
              <a:t> </a:t>
            </a:r>
            <a:r>
              <a:rPr spc="275" dirty="0">
                <a:solidFill>
                  <a:schemeClr val="tx1"/>
                </a:solidFill>
              </a:rPr>
              <a:t>RESOURCING</a:t>
            </a:r>
            <a:r>
              <a:rPr spc="-65" dirty="0">
                <a:solidFill>
                  <a:schemeClr val="tx1"/>
                </a:solidFill>
              </a:rPr>
              <a:t> </a:t>
            </a:r>
            <a:r>
              <a:rPr spc="365" dirty="0">
                <a:solidFill>
                  <a:schemeClr val="tx1"/>
                </a:solidFill>
              </a:rPr>
              <a:t>STARTEGIES</a:t>
            </a:r>
          </a:p>
        </p:txBody>
      </p:sp>
      <p:sp>
        <p:nvSpPr>
          <p:cNvPr id="4" name="object 4"/>
          <p:cNvSpPr txBox="1"/>
          <p:nvPr/>
        </p:nvSpPr>
        <p:spPr>
          <a:xfrm>
            <a:off x="629370" y="1562330"/>
            <a:ext cx="16252190" cy="6706964"/>
          </a:xfrm>
          <a:prstGeom prst="rect">
            <a:avLst/>
          </a:prstGeom>
        </p:spPr>
        <p:txBody>
          <a:bodyPr vert="horz" wrap="square" lIns="0" tIns="12700" rIns="0" bIns="0" rtlCol="0">
            <a:spAutoFit/>
          </a:bodyPr>
          <a:lstStyle/>
          <a:p>
            <a:pPr marL="12700">
              <a:lnSpc>
                <a:spcPct val="100000"/>
              </a:lnSpc>
              <a:spcBef>
                <a:spcPts val="100"/>
              </a:spcBef>
            </a:pPr>
            <a:r>
              <a:rPr sz="3600" spc="210" dirty="0">
                <a:latin typeface="Palatino Linotype"/>
                <a:cs typeface="Palatino Linotype"/>
              </a:rPr>
              <a:t>RETENTION</a:t>
            </a:r>
            <a:r>
              <a:rPr sz="3600" spc="-60" dirty="0">
                <a:latin typeface="Palatino Linotype"/>
                <a:cs typeface="Palatino Linotype"/>
              </a:rPr>
              <a:t> </a:t>
            </a:r>
            <a:r>
              <a:rPr sz="3600" spc="204" dirty="0">
                <a:latin typeface="Palatino Linotype"/>
                <a:cs typeface="Palatino Linotype"/>
              </a:rPr>
              <a:t>STRATEGY</a:t>
            </a:r>
            <a:endParaRPr sz="3600">
              <a:latin typeface="Palatino Linotype"/>
              <a:cs typeface="Palatino Linotype"/>
            </a:endParaRPr>
          </a:p>
          <a:p>
            <a:pPr marL="659765" marR="8255" indent="-308610" algn="just">
              <a:lnSpc>
                <a:spcPct val="200000"/>
              </a:lnSpc>
              <a:spcBef>
                <a:spcPts val="600"/>
              </a:spcBef>
              <a:buClr>
                <a:srgbClr val="334E40"/>
              </a:buClr>
              <a:buFont typeface="Trebuchet MS"/>
              <a:buAutoNum type="arabicPeriod"/>
              <a:tabLst>
                <a:tab pos="757555" algn="l"/>
              </a:tabLst>
            </a:pPr>
            <a:r>
              <a:rPr sz="3200">
                <a:latin typeface="Times New Roman" pitchFamily="18" charset="0"/>
                <a:cs typeface="Times New Roman" pitchFamily="18" charset="0"/>
              </a:rPr>
              <a:t>	</a:t>
            </a:r>
            <a:r>
              <a:rPr lang="en-US" sz="3200" spc="145" dirty="0" smtClean="0">
                <a:latin typeface="Times New Roman" pitchFamily="18" charset="0"/>
                <a:cs typeface="Times New Roman" pitchFamily="18" charset="0"/>
              </a:rPr>
              <a:t>Amazon emphasizes the need to </a:t>
            </a:r>
            <a:r>
              <a:rPr lang="en-US" sz="3200" spc="145" dirty="0" err="1" smtClean="0">
                <a:latin typeface="Times New Roman" pitchFamily="18" charset="0"/>
                <a:cs typeface="Times New Roman" pitchFamily="18" charset="0"/>
              </a:rPr>
              <a:t>customise</a:t>
            </a:r>
            <a:r>
              <a:rPr lang="en-US" sz="3200" spc="145" dirty="0" smtClean="0">
                <a:latin typeface="Times New Roman" pitchFamily="18" charset="0"/>
                <a:cs typeface="Times New Roman" pitchFamily="18" charset="0"/>
              </a:rPr>
              <a:t> customers' interactions by recommending items based on their prior purchases.</a:t>
            </a:r>
          </a:p>
          <a:p>
            <a:pPr marL="659765" marR="8255" indent="-308610" algn="just">
              <a:lnSpc>
                <a:spcPct val="200000"/>
              </a:lnSpc>
              <a:spcBef>
                <a:spcPts val="600"/>
              </a:spcBef>
              <a:buClr>
                <a:srgbClr val="334E40"/>
              </a:buClr>
              <a:buFont typeface="Trebuchet MS"/>
              <a:buAutoNum type="arabicPeriod"/>
              <a:tabLst>
                <a:tab pos="757555" algn="l"/>
              </a:tabLst>
            </a:pPr>
            <a:r>
              <a:rPr lang="en-US" sz="3200" spc="145" dirty="0" smtClean="0">
                <a:latin typeface="Times New Roman" pitchFamily="18" charset="0"/>
                <a:cs typeface="Times New Roman" pitchFamily="18" charset="0"/>
              </a:rPr>
              <a:t>It is a key move that will assist Amazon in converting new consumers and retaining existing ones (Moore and Collins, 2021).</a:t>
            </a:r>
          </a:p>
          <a:p>
            <a:pPr marL="659765" marR="8255" indent="-308610" algn="just">
              <a:lnSpc>
                <a:spcPct val="200000"/>
              </a:lnSpc>
              <a:spcBef>
                <a:spcPts val="600"/>
              </a:spcBef>
              <a:buClr>
                <a:srgbClr val="334E40"/>
              </a:buClr>
              <a:buFont typeface="Trebuchet MS"/>
              <a:buAutoNum type="arabicPeriod"/>
              <a:tabLst>
                <a:tab pos="757555" algn="l"/>
              </a:tabLst>
            </a:pPr>
            <a:r>
              <a:rPr lang="en-US" sz="3200" spc="145" dirty="0" smtClean="0">
                <a:latin typeface="Times New Roman" pitchFamily="18" charset="0"/>
                <a:cs typeface="Times New Roman" pitchFamily="18" charset="0"/>
              </a:rPr>
              <a:t>The subcategory aides in comprehending Amazon's emphasis and dedication to staff retention.</a:t>
            </a:r>
            <a:endParaRPr sz="3200">
              <a:latin typeface="Times New Roman" pitchFamily="18" charset="0"/>
              <a:cs typeface="Times New Roman" pitchFamily="18" charset="0"/>
            </a:endParaRPr>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p:nvPr/>
        </p:nvSpPr>
        <p:spPr>
          <a:xfrm>
            <a:off x="0" y="0"/>
            <a:ext cx="18288000" cy="10287000"/>
          </a:xfrm>
          <a:custGeom>
            <a:avLst/>
            <a:gdLst/>
            <a:ahLst/>
            <a:cxnLst/>
            <a:rect l="l" t="t" r="r" b="b"/>
            <a:pathLst>
              <a:path w="18288000" h="10287000">
                <a:moveTo>
                  <a:pt x="18287998" y="10286999"/>
                </a:moveTo>
                <a:lnTo>
                  <a:pt x="0" y="10286999"/>
                </a:lnTo>
                <a:lnTo>
                  <a:pt x="0" y="0"/>
                </a:lnTo>
                <a:lnTo>
                  <a:pt x="18287998" y="0"/>
                </a:lnTo>
                <a:lnTo>
                  <a:pt x="18287998" y="10286999"/>
                </a:lnTo>
                <a:close/>
              </a:path>
            </a:pathLst>
          </a:custGeom>
          <a:solidFill>
            <a:srgbClr val="D9D6CC"/>
          </a:solidFill>
        </p:spPr>
        <p:txBody>
          <a:bodyPr wrap="square" lIns="0" tIns="0" rIns="0" bIns="0" rtlCol="0"/>
          <a:lstStyle/>
          <a:p>
            <a:endParaRPr/>
          </a:p>
        </p:txBody>
      </p:sp>
      <p:sp>
        <p:nvSpPr>
          <p:cNvPr id="3" name="object 3"/>
          <p:cNvSpPr/>
          <p:nvPr/>
        </p:nvSpPr>
        <p:spPr>
          <a:xfrm>
            <a:off x="0" y="9258300"/>
            <a:ext cx="18288000" cy="1028700"/>
          </a:xfrm>
          <a:custGeom>
            <a:avLst/>
            <a:gdLst/>
            <a:ahLst/>
            <a:cxnLst/>
            <a:rect l="l" t="t" r="r" b="b"/>
            <a:pathLst>
              <a:path w="18288000" h="1028700">
                <a:moveTo>
                  <a:pt x="18287998" y="1028699"/>
                </a:moveTo>
                <a:lnTo>
                  <a:pt x="0" y="1028699"/>
                </a:lnTo>
                <a:lnTo>
                  <a:pt x="0" y="0"/>
                </a:lnTo>
                <a:lnTo>
                  <a:pt x="18287998" y="0"/>
                </a:lnTo>
                <a:lnTo>
                  <a:pt x="18287998" y="1028699"/>
                </a:lnTo>
                <a:close/>
              </a:path>
            </a:pathLst>
          </a:custGeom>
          <a:solidFill>
            <a:srgbClr val="A2B08A"/>
          </a:solidFill>
        </p:spPr>
        <p:txBody>
          <a:bodyPr wrap="square" lIns="0" tIns="0" rIns="0" bIns="0" rtlCol="0"/>
          <a:lstStyle/>
          <a:p>
            <a:endParaRPr/>
          </a:p>
        </p:txBody>
      </p:sp>
      <p:pic>
        <p:nvPicPr>
          <p:cNvPr id="4" name="object 4"/>
          <p:cNvPicPr/>
          <p:nvPr/>
        </p:nvPicPr>
        <p:blipFill>
          <a:blip r:embed="rId2" cstate="print"/>
          <a:stretch>
            <a:fillRect/>
          </a:stretch>
        </p:blipFill>
        <p:spPr>
          <a:xfrm>
            <a:off x="2133600" y="1485900"/>
            <a:ext cx="14477999" cy="7391400"/>
          </a:xfrm>
          <a:prstGeom prst="rect">
            <a:avLst/>
          </a:prstGeom>
        </p:spPr>
      </p:pic>
      <p:sp>
        <p:nvSpPr>
          <p:cNvPr id="5" name="object 5"/>
          <p:cNvSpPr txBox="1">
            <a:spLocks noGrp="1"/>
          </p:cNvSpPr>
          <p:nvPr>
            <p:ph type="title"/>
          </p:nvPr>
        </p:nvSpPr>
        <p:spPr>
          <a:xfrm>
            <a:off x="5649763" y="476028"/>
            <a:ext cx="6988809" cy="574040"/>
          </a:xfrm>
          <a:prstGeom prst="rect">
            <a:avLst/>
          </a:prstGeom>
        </p:spPr>
        <p:txBody>
          <a:bodyPr vert="horz" wrap="square" lIns="0" tIns="12700" rIns="0" bIns="0" rtlCol="0">
            <a:spAutoFit/>
          </a:bodyPr>
          <a:lstStyle/>
          <a:p>
            <a:pPr marL="12700">
              <a:lnSpc>
                <a:spcPct val="100000"/>
              </a:lnSpc>
              <a:spcBef>
                <a:spcPts val="100"/>
              </a:spcBef>
            </a:pPr>
            <a:r>
              <a:rPr sz="3600" b="1" spc="35" dirty="0">
                <a:latin typeface="Trebuchet MS"/>
                <a:cs typeface="Trebuchet MS"/>
              </a:rPr>
              <a:t>Retention</a:t>
            </a:r>
            <a:r>
              <a:rPr sz="3600" b="1" spc="-235" dirty="0">
                <a:latin typeface="Trebuchet MS"/>
                <a:cs typeface="Trebuchet MS"/>
              </a:rPr>
              <a:t> </a:t>
            </a:r>
            <a:r>
              <a:rPr sz="3600" b="1" spc="80" dirty="0">
                <a:latin typeface="Trebuchet MS"/>
                <a:cs typeface="Trebuchet MS"/>
              </a:rPr>
              <a:t>strategies</a:t>
            </a:r>
            <a:r>
              <a:rPr sz="3600" b="1" spc="-235" dirty="0">
                <a:latin typeface="Trebuchet MS"/>
                <a:cs typeface="Trebuchet MS"/>
              </a:rPr>
              <a:t> </a:t>
            </a:r>
            <a:r>
              <a:rPr sz="3600" b="1" spc="70" dirty="0">
                <a:latin typeface="Trebuchet MS"/>
                <a:cs typeface="Trebuchet MS"/>
              </a:rPr>
              <a:t>of</a:t>
            </a:r>
            <a:r>
              <a:rPr sz="3600" b="1" spc="-235" dirty="0">
                <a:latin typeface="Trebuchet MS"/>
                <a:cs typeface="Trebuchet MS"/>
              </a:rPr>
              <a:t> </a:t>
            </a:r>
            <a:r>
              <a:rPr sz="3600" b="1" spc="20" dirty="0">
                <a:latin typeface="Trebuchet MS"/>
                <a:cs typeface="Trebuchet MS"/>
              </a:rPr>
              <a:t>amazon:</a:t>
            </a:r>
            <a:endParaRPr sz="3600">
              <a:latin typeface="Trebuchet MS"/>
              <a:cs typeface="Trebuchet MS"/>
            </a:endParaRPr>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1681903" y="601664"/>
            <a:ext cx="15310697" cy="756920"/>
          </a:xfrm>
          <a:prstGeom prst="rect">
            <a:avLst/>
          </a:prstGeom>
        </p:spPr>
        <p:txBody>
          <a:bodyPr vert="horz" wrap="square" lIns="0" tIns="12700" rIns="0" bIns="0" rtlCol="0">
            <a:spAutoFit/>
          </a:bodyPr>
          <a:lstStyle/>
          <a:p>
            <a:pPr marL="12700" algn="ctr">
              <a:lnSpc>
                <a:spcPct val="100000"/>
              </a:lnSpc>
              <a:spcBef>
                <a:spcPts val="100"/>
              </a:spcBef>
            </a:pPr>
            <a:r>
              <a:rPr spc="285" dirty="0">
                <a:solidFill>
                  <a:schemeClr val="tx1"/>
                </a:solidFill>
              </a:rPr>
              <a:t>PROMOTION</a:t>
            </a:r>
            <a:r>
              <a:rPr spc="-85" dirty="0">
                <a:solidFill>
                  <a:schemeClr val="tx1"/>
                </a:solidFill>
              </a:rPr>
              <a:t> </a:t>
            </a:r>
            <a:r>
              <a:rPr spc="204" dirty="0">
                <a:solidFill>
                  <a:schemeClr val="tx1"/>
                </a:solidFill>
              </a:rPr>
              <a:t>WITHIN</a:t>
            </a:r>
            <a:r>
              <a:rPr spc="-85" dirty="0">
                <a:solidFill>
                  <a:schemeClr val="tx1"/>
                </a:solidFill>
              </a:rPr>
              <a:t> </a:t>
            </a:r>
            <a:r>
              <a:rPr spc="114" dirty="0">
                <a:solidFill>
                  <a:schemeClr val="tx1"/>
                </a:solidFill>
              </a:rPr>
              <a:t>ORGANIZATION</a:t>
            </a:r>
          </a:p>
        </p:txBody>
      </p:sp>
      <p:sp>
        <p:nvSpPr>
          <p:cNvPr id="3" name="object 3"/>
          <p:cNvSpPr txBox="1"/>
          <p:nvPr/>
        </p:nvSpPr>
        <p:spPr>
          <a:xfrm>
            <a:off x="1411733" y="2080161"/>
            <a:ext cx="15547340" cy="6912149"/>
          </a:xfrm>
          <a:prstGeom prst="rect">
            <a:avLst/>
          </a:prstGeom>
        </p:spPr>
        <p:txBody>
          <a:bodyPr vert="horz" wrap="square" lIns="0" tIns="12700" rIns="0" bIns="0" rtlCol="0">
            <a:spAutoFit/>
          </a:bodyPr>
          <a:lstStyle/>
          <a:p>
            <a:pPr marL="766445" indent="-742950" algn="just">
              <a:lnSpc>
                <a:spcPct val="200000"/>
              </a:lnSpc>
              <a:spcBef>
                <a:spcPts val="2880"/>
              </a:spcBef>
              <a:buFont typeface="+mj-lt"/>
              <a:buAutoNum type="arabicPeriod"/>
              <a:tabLst>
                <a:tab pos="394335" algn="l"/>
              </a:tabLst>
            </a:pPr>
            <a:r>
              <a:rPr lang="en-US" sz="4000" spc="-170" dirty="0" smtClean="0">
                <a:latin typeface="Times New Roman" pitchFamily="18" charset="0"/>
                <a:cs typeface="Times New Roman" pitchFamily="18" charset="0"/>
              </a:rPr>
              <a:t>It is not applicable to similar items offered by other merchants.</a:t>
            </a:r>
          </a:p>
          <a:p>
            <a:pPr marL="766445" indent="-742950" algn="just">
              <a:lnSpc>
                <a:spcPct val="200000"/>
              </a:lnSpc>
              <a:spcBef>
                <a:spcPts val="2880"/>
              </a:spcBef>
              <a:buFont typeface="+mj-lt"/>
              <a:buAutoNum type="arabicPeriod"/>
              <a:tabLst>
                <a:tab pos="394335" algn="l"/>
              </a:tabLst>
            </a:pPr>
            <a:r>
              <a:rPr lang="en-US" sz="4000" spc="-170" dirty="0" smtClean="0">
                <a:latin typeface="Times New Roman" pitchFamily="18" charset="0"/>
                <a:cs typeface="Times New Roman" pitchFamily="18" charset="0"/>
              </a:rPr>
              <a:t>Amazon uses three types of advancement: audio advertisements, shops, and sponsored items (</a:t>
            </a:r>
            <a:r>
              <a:rPr lang="en-US" sz="4000" spc="-170" dirty="0" err="1" smtClean="0">
                <a:latin typeface="Times New Roman" pitchFamily="18" charset="0"/>
                <a:cs typeface="Times New Roman" pitchFamily="18" charset="0"/>
              </a:rPr>
              <a:t>Rinny</a:t>
            </a:r>
            <a:r>
              <a:rPr lang="en-US" sz="4000" spc="-170" dirty="0" smtClean="0">
                <a:latin typeface="Times New Roman" pitchFamily="18" charset="0"/>
                <a:cs typeface="Times New Roman" pitchFamily="18" charset="0"/>
              </a:rPr>
              <a:t>, Bohlen </a:t>
            </a:r>
            <a:r>
              <a:rPr lang="en-US" sz="4000" spc="-170" dirty="0" err="1" smtClean="0">
                <a:latin typeface="Times New Roman" pitchFamily="18" charset="0"/>
                <a:cs typeface="Times New Roman" pitchFamily="18" charset="0"/>
              </a:rPr>
              <a:t>Purba</a:t>
            </a:r>
            <a:r>
              <a:rPr lang="en-US" sz="4000" spc="-170" dirty="0" smtClean="0">
                <a:latin typeface="Times New Roman" pitchFamily="18" charset="0"/>
                <a:cs typeface="Times New Roman" pitchFamily="18" charset="0"/>
              </a:rPr>
              <a:t> and </a:t>
            </a:r>
            <a:r>
              <a:rPr lang="en-US" sz="4000" spc="-170" dirty="0" err="1" smtClean="0">
                <a:latin typeface="Times New Roman" pitchFamily="18" charset="0"/>
                <a:cs typeface="Times New Roman" pitchFamily="18" charset="0"/>
              </a:rPr>
              <a:t>Handiman</a:t>
            </a:r>
            <a:r>
              <a:rPr lang="en-US" sz="4000" spc="-170" dirty="0" smtClean="0">
                <a:latin typeface="Times New Roman" pitchFamily="18" charset="0"/>
                <a:cs typeface="Times New Roman" pitchFamily="18" charset="0"/>
              </a:rPr>
              <a:t>, 2020).</a:t>
            </a:r>
          </a:p>
          <a:p>
            <a:pPr marL="766445" indent="-742950" algn="just">
              <a:lnSpc>
                <a:spcPct val="200000"/>
              </a:lnSpc>
              <a:spcBef>
                <a:spcPts val="2880"/>
              </a:spcBef>
              <a:buFont typeface="+mj-lt"/>
              <a:buAutoNum type="arabicPeriod"/>
              <a:tabLst>
                <a:tab pos="394335" algn="l"/>
              </a:tabLst>
            </a:pPr>
            <a:r>
              <a:rPr lang="en-US" sz="4000" spc="-170" dirty="0" smtClean="0">
                <a:latin typeface="Times New Roman" pitchFamily="18" charset="0"/>
                <a:cs typeface="Times New Roman" pitchFamily="18" charset="0"/>
              </a:rPr>
              <a:t>Amazon promotions from within, giving hourly workers opportunity to rise to higher-skilled, higher-paying positions inside the firm.</a:t>
            </a:r>
            <a:endParaRPr sz="4000">
              <a:latin typeface="Times New Roman" pitchFamily="18" charset="0"/>
              <a:cs typeface="Times New Roman" pitchFamily="18" charset="0"/>
            </a:endParaRPr>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p:nvPr/>
        </p:nvSpPr>
        <p:spPr>
          <a:xfrm>
            <a:off x="838200" y="1714500"/>
            <a:ext cx="9982200" cy="7240444"/>
          </a:xfrm>
          <a:prstGeom prst="rect">
            <a:avLst/>
          </a:prstGeom>
        </p:spPr>
        <p:txBody>
          <a:bodyPr vert="horz" wrap="square" lIns="0" tIns="12700" rIns="0" bIns="0" rtlCol="0">
            <a:spAutoFit/>
          </a:bodyPr>
          <a:lstStyle/>
          <a:p>
            <a:pPr marL="283845" indent="-236854" algn="just">
              <a:lnSpc>
                <a:spcPct val="200000"/>
              </a:lnSpc>
              <a:spcBef>
                <a:spcPts val="100"/>
              </a:spcBef>
              <a:buAutoNum type="arabicPeriod"/>
              <a:tabLst>
                <a:tab pos="284480" algn="l"/>
                <a:tab pos="2425700" algn="l"/>
                <a:tab pos="3841115" algn="l"/>
                <a:tab pos="5660390" algn="l"/>
                <a:tab pos="6316345" algn="l"/>
                <a:tab pos="7538084" algn="l"/>
                <a:tab pos="8004175" algn="l"/>
                <a:tab pos="8698230" algn="l"/>
              </a:tabLst>
            </a:pPr>
            <a:r>
              <a:rPr lang="en-US" sz="2600" spc="210" dirty="0" smtClean="0">
                <a:latin typeface="Times New Roman" pitchFamily="18" charset="0"/>
                <a:cs typeface="Times New Roman" pitchFamily="18" charset="0"/>
              </a:rPr>
              <a:t>Headhunting entails persuading a candidate to work with </a:t>
            </a:r>
            <a:r>
              <a:rPr lang="en-US" sz="2600" spc="210" dirty="0" err="1" smtClean="0">
                <a:latin typeface="Times New Roman" pitchFamily="18" charset="0"/>
                <a:cs typeface="Times New Roman" pitchFamily="18" charset="0"/>
              </a:rPr>
              <a:t>amazon</a:t>
            </a:r>
            <a:r>
              <a:rPr lang="en-US" sz="2600" spc="210" dirty="0" smtClean="0">
                <a:latin typeface="Times New Roman" pitchFamily="18" charset="0"/>
                <a:cs typeface="Times New Roman" pitchFamily="18" charset="0"/>
              </a:rPr>
              <a:t> company.</a:t>
            </a:r>
          </a:p>
          <a:p>
            <a:pPr marL="283845" indent="-236854" algn="just">
              <a:lnSpc>
                <a:spcPct val="200000"/>
              </a:lnSpc>
              <a:spcBef>
                <a:spcPts val="100"/>
              </a:spcBef>
              <a:buAutoNum type="arabicPeriod"/>
              <a:tabLst>
                <a:tab pos="284480" algn="l"/>
                <a:tab pos="2425700" algn="l"/>
                <a:tab pos="3841115" algn="l"/>
                <a:tab pos="5660390" algn="l"/>
                <a:tab pos="6316345" algn="l"/>
                <a:tab pos="7538084" algn="l"/>
                <a:tab pos="8004175" algn="l"/>
                <a:tab pos="8698230" algn="l"/>
              </a:tabLst>
            </a:pPr>
            <a:r>
              <a:rPr lang="en-US" sz="2600" spc="210" dirty="0" smtClean="0">
                <a:latin typeface="Times New Roman" pitchFamily="18" charset="0"/>
                <a:cs typeface="Times New Roman" pitchFamily="18" charset="0"/>
              </a:rPr>
              <a:t>Going to employ an experienced and knowledgeable employee who is already employed by some other reputable firm in the same or another sector; the company may be a competitor in the field (</a:t>
            </a:r>
            <a:r>
              <a:rPr lang="en-US" sz="2600" spc="210" dirty="0" err="1" smtClean="0">
                <a:latin typeface="Times New Roman" pitchFamily="18" charset="0"/>
                <a:cs typeface="Times New Roman" pitchFamily="18" charset="0"/>
              </a:rPr>
              <a:t>Nabokova</a:t>
            </a:r>
            <a:r>
              <a:rPr lang="en-US" sz="2600" spc="210" dirty="0" smtClean="0">
                <a:latin typeface="Times New Roman" pitchFamily="18" charset="0"/>
                <a:cs typeface="Times New Roman" pitchFamily="18" charset="0"/>
              </a:rPr>
              <a:t>, 2020).</a:t>
            </a:r>
          </a:p>
          <a:p>
            <a:pPr marL="283845" indent="-236854" algn="just">
              <a:lnSpc>
                <a:spcPct val="200000"/>
              </a:lnSpc>
              <a:spcBef>
                <a:spcPts val="100"/>
              </a:spcBef>
              <a:buAutoNum type="arabicPeriod"/>
              <a:tabLst>
                <a:tab pos="284480" algn="l"/>
                <a:tab pos="2425700" algn="l"/>
                <a:tab pos="3841115" algn="l"/>
                <a:tab pos="5660390" algn="l"/>
                <a:tab pos="6316345" algn="l"/>
                <a:tab pos="7538084" algn="l"/>
                <a:tab pos="8004175" algn="l"/>
                <a:tab pos="8698230" algn="l"/>
              </a:tabLst>
            </a:pPr>
            <a:r>
              <a:rPr lang="en-US" sz="2600" spc="210" dirty="0" smtClean="0">
                <a:latin typeface="Times New Roman" pitchFamily="18" charset="0"/>
                <a:cs typeface="Times New Roman" pitchFamily="18" charset="0"/>
              </a:rPr>
              <a:t>The word "poaching" is commonly linked with unlawful hunting, although job poaching is not generally immoral or illegal, and it may serve to guarantee a fair working world.</a:t>
            </a:r>
            <a:endParaRPr sz="2600">
              <a:latin typeface="Times New Roman" pitchFamily="18" charset="0"/>
              <a:cs typeface="Times New Roman" pitchFamily="18" charset="0"/>
            </a:endParaRPr>
          </a:p>
        </p:txBody>
      </p:sp>
      <p:pic>
        <p:nvPicPr>
          <p:cNvPr id="3" name="object 3"/>
          <p:cNvPicPr/>
          <p:nvPr/>
        </p:nvPicPr>
        <p:blipFill>
          <a:blip r:embed="rId2" cstate="print"/>
          <a:stretch>
            <a:fillRect/>
          </a:stretch>
        </p:blipFill>
        <p:spPr>
          <a:xfrm>
            <a:off x="11220748" y="2762898"/>
            <a:ext cx="6505574" cy="4762499"/>
          </a:xfrm>
          <a:prstGeom prst="rect">
            <a:avLst/>
          </a:prstGeom>
        </p:spPr>
      </p:pic>
      <p:sp>
        <p:nvSpPr>
          <p:cNvPr id="4" name="object 4"/>
          <p:cNvSpPr txBox="1">
            <a:spLocks noGrp="1"/>
          </p:cNvSpPr>
          <p:nvPr>
            <p:ph type="title"/>
          </p:nvPr>
        </p:nvSpPr>
        <p:spPr>
          <a:prstGeom prst="rect">
            <a:avLst/>
          </a:prstGeom>
        </p:spPr>
        <p:txBody>
          <a:bodyPr vert="horz" wrap="square" lIns="0" tIns="12700" rIns="0" bIns="0" rtlCol="0">
            <a:spAutoFit/>
          </a:bodyPr>
          <a:lstStyle/>
          <a:p>
            <a:pPr marL="12700">
              <a:lnSpc>
                <a:spcPct val="100000"/>
              </a:lnSpc>
              <a:spcBef>
                <a:spcPts val="100"/>
              </a:spcBef>
            </a:pPr>
            <a:r>
              <a:rPr spc="195" dirty="0">
                <a:solidFill>
                  <a:schemeClr val="tx1"/>
                </a:solidFill>
              </a:rPr>
              <a:t>HEAD</a:t>
            </a:r>
            <a:r>
              <a:rPr spc="-80" dirty="0">
                <a:solidFill>
                  <a:schemeClr val="tx1"/>
                </a:solidFill>
              </a:rPr>
              <a:t> </a:t>
            </a:r>
            <a:r>
              <a:rPr spc="140" dirty="0">
                <a:solidFill>
                  <a:schemeClr val="tx1"/>
                </a:solidFill>
              </a:rPr>
              <a:t>HUNTING</a:t>
            </a:r>
            <a:r>
              <a:rPr spc="-80" dirty="0">
                <a:solidFill>
                  <a:schemeClr val="tx1"/>
                </a:solidFill>
              </a:rPr>
              <a:t> </a:t>
            </a:r>
            <a:r>
              <a:rPr spc="5" dirty="0">
                <a:solidFill>
                  <a:schemeClr val="tx1"/>
                </a:solidFill>
              </a:rPr>
              <a:t>AND</a:t>
            </a:r>
            <a:r>
              <a:rPr spc="-80" dirty="0">
                <a:solidFill>
                  <a:schemeClr val="tx1"/>
                </a:solidFill>
              </a:rPr>
              <a:t> </a:t>
            </a:r>
            <a:r>
              <a:rPr spc="140" dirty="0">
                <a:solidFill>
                  <a:schemeClr val="tx1"/>
                </a:solidFill>
              </a:rPr>
              <a:t>POACHING</a:t>
            </a:r>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ject 2"/>
          <p:cNvPicPr/>
          <p:nvPr/>
        </p:nvPicPr>
        <p:blipFill>
          <a:blip r:embed="rId2" cstate="print"/>
          <a:stretch>
            <a:fillRect/>
          </a:stretch>
        </p:blipFill>
        <p:spPr>
          <a:xfrm>
            <a:off x="9766090" y="2437194"/>
            <a:ext cx="8521908" cy="5143499"/>
          </a:xfrm>
          <a:prstGeom prst="rect">
            <a:avLst/>
          </a:prstGeom>
        </p:spPr>
      </p:pic>
      <p:sp>
        <p:nvSpPr>
          <p:cNvPr id="3" name="object 3"/>
          <p:cNvSpPr txBox="1">
            <a:spLocks noGrp="1"/>
          </p:cNvSpPr>
          <p:nvPr>
            <p:ph type="title"/>
          </p:nvPr>
        </p:nvSpPr>
        <p:spPr>
          <a:xfrm>
            <a:off x="1066800" y="495300"/>
            <a:ext cx="16586200" cy="756920"/>
          </a:xfrm>
          <a:prstGeom prst="rect">
            <a:avLst/>
          </a:prstGeom>
        </p:spPr>
        <p:txBody>
          <a:bodyPr vert="horz" wrap="square" lIns="0" tIns="12700" rIns="0" bIns="0" rtlCol="0">
            <a:spAutoFit/>
          </a:bodyPr>
          <a:lstStyle/>
          <a:p>
            <a:pPr marL="12700" algn="ctr">
              <a:lnSpc>
                <a:spcPct val="100000"/>
              </a:lnSpc>
              <a:spcBef>
                <a:spcPts val="100"/>
              </a:spcBef>
            </a:pPr>
            <a:r>
              <a:rPr spc="265" dirty="0">
                <a:solidFill>
                  <a:schemeClr val="tx1"/>
                </a:solidFill>
              </a:rPr>
              <a:t>HYBRID</a:t>
            </a:r>
            <a:r>
              <a:rPr spc="-135" dirty="0"/>
              <a:t> </a:t>
            </a:r>
            <a:r>
              <a:rPr spc="380" dirty="0">
                <a:solidFill>
                  <a:schemeClr val="tx1"/>
                </a:solidFill>
              </a:rPr>
              <a:t>MODEL</a:t>
            </a:r>
          </a:p>
        </p:txBody>
      </p:sp>
      <p:sp>
        <p:nvSpPr>
          <p:cNvPr id="4" name="object 4"/>
          <p:cNvSpPr txBox="1"/>
          <p:nvPr/>
        </p:nvSpPr>
        <p:spPr>
          <a:xfrm>
            <a:off x="838200" y="1485900"/>
            <a:ext cx="10484295" cy="7671331"/>
          </a:xfrm>
          <a:prstGeom prst="rect">
            <a:avLst/>
          </a:prstGeom>
        </p:spPr>
        <p:txBody>
          <a:bodyPr vert="horz" wrap="square" lIns="0" tIns="12700" rIns="0" bIns="0" rtlCol="0">
            <a:spAutoFit/>
          </a:bodyPr>
          <a:lstStyle/>
          <a:p>
            <a:pPr marL="335915" indent="-282575" algn="just">
              <a:lnSpc>
                <a:spcPct val="200000"/>
              </a:lnSpc>
              <a:spcBef>
                <a:spcPts val="100"/>
              </a:spcBef>
              <a:buAutoNum type="arabicPeriod"/>
              <a:tabLst>
                <a:tab pos="336550" algn="l"/>
              </a:tabLst>
            </a:pPr>
            <a:r>
              <a:rPr lang="en-US" sz="3100" spc="265" dirty="0" smtClean="0">
                <a:latin typeface="Times New Roman" pitchFamily="18" charset="0"/>
                <a:cs typeface="Times New Roman" pitchFamily="18" charset="0"/>
              </a:rPr>
              <a:t>A hybrid workspace paradigm combines in-office and online work to provide individuals with independence &amp; assistance (SAP, 2022). </a:t>
            </a:r>
          </a:p>
          <a:p>
            <a:pPr marL="335915" indent="-282575" algn="just">
              <a:lnSpc>
                <a:spcPct val="200000"/>
              </a:lnSpc>
              <a:spcBef>
                <a:spcPts val="100"/>
              </a:spcBef>
              <a:buAutoNum type="arabicPeriod"/>
              <a:tabLst>
                <a:tab pos="336550" algn="l"/>
              </a:tabLst>
            </a:pPr>
            <a:r>
              <a:rPr lang="en-US" sz="3100" spc="265" dirty="0" smtClean="0">
                <a:latin typeface="Times New Roman" pitchFamily="18" charset="0"/>
                <a:cs typeface="Times New Roman" pitchFamily="18" charset="0"/>
              </a:rPr>
              <a:t>Workers in a hybrid environment often have more independence and a better employment balancing, and as a consequence, they are more committed.</a:t>
            </a:r>
          </a:p>
          <a:p>
            <a:pPr marL="335915" indent="-282575" algn="just">
              <a:lnSpc>
                <a:spcPct val="200000"/>
              </a:lnSpc>
              <a:spcBef>
                <a:spcPts val="100"/>
              </a:spcBef>
              <a:buAutoNum type="arabicPeriod"/>
              <a:tabLst>
                <a:tab pos="336550" algn="l"/>
              </a:tabLst>
            </a:pPr>
            <a:r>
              <a:rPr lang="en-US" sz="3100" spc="265" dirty="0" smtClean="0">
                <a:latin typeface="Times New Roman" pitchFamily="18" charset="0"/>
                <a:cs typeface="Times New Roman" pitchFamily="18" charset="0"/>
              </a:rPr>
              <a:t>Developing a more effective, healthy, and secure employee benefits employers.</a:t>
            </a:r>
            <a:endParaRPr sz="3100">
              <a:latin typeface="Times New Roman" pitchFamily="18" charset="0"/>
              <a:cs typeface="Times New Roman" pitchFamily="18" charset="0"/>
            </a:endParaRPr>
          </a:p>
        </p:txBody>
      </p:sp>
      <p:sp>
        <p:nvSpPr>
          <p:cNvPr id="5" name="Rectangle 4"/>
          <p:cNvSpPr/>
          <p:nvPr/>
        </p:nvSpPr>
        <p:spPr>
          <a:xfrm>
            <a:off x="10134600" y="7124700"/>
            <a:ext cx="9144000" cy="1200329"/>
          </a:xfrm>
          <a:prstGeom prst="rect">
            <a:avLst/>
          </a:prstGeom>
        </p:spPr>
        <p:txBody>
          <a:bodyPr>
            <a:spAutoFit/>
          </a:bodyPr>
          <a:lstStyle/>
          <a:p>
            <a:pPr algn="ctr">
              <a:lnSpc>
                <a:spcPct val="200000"/>
              </a:lnSpc>
            </a:pPr>
            <a:r>
              <a:rPr lang="en-IN" b="1" dirty="0" smtClean="0">
                <a:latin typeface="Times New Roman" pitchFamily="18" charset="0"/>
                <a:cs typeface="Times New Roman" pitchFamily="18" charset="0"/>
              </a:rPr>
              <a:t>Figure 5: Hybrid model</a:t>
            </a:r>
          </a:p>
          <a:p>
            <a:pPr algn="ctr">
              <a:lnSpc>
                <a:spcPct val="200000"/>
              </a:lnSpc>
            </a:pPr>
            <a:r>
              <a:rPr lang="en-IN" b="1" dirty="0" smtClean="0">
                <a:latin typeface="Times New Roman" pitchFamily="18" charset="0"/>
                <a:cs typeface="Times New Roman" pitchFamily="18" charset="0"/>
              </a:rPr>
              <a:t>Source: </a:t>
            </a:r>
            <a:r>
              <a:rPr lang="en-US" spc="265" dirty="0" smtClean="0">
                <a:latin typeface="Times New Roman" pitchFamily="18" charset="0"/>
                <a:cs typeface="Times New Roman" pitchFamily="18" charset="0"/>
              </a:rPr>
              <a:t>(SAP, 2022)</a:t>
            </a:r>
            <a:endParaRPr lang="en-US" b="1" dirty="0">
              <a:latin typeface="Times New Roman" pitchFamily="18" charset="0"/>
              <a:cs typeface="Times New Roman" pitchFamily="18" charset="0"/>
            </a:endParaRPr>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p:nvPr/>
        </p:nvSpPr>
        <p:spPr>
          <a:xfrm>
            <a:off x="533400" y="1333500"/>
            <a:ext cx="9906000" cy="7917552"/>
          </a:xfrm>
          <a:prstGeom prst="rect">
            <a:avLst/>
          </a:prstGeom>
        </p:spPr>
        <p:txBody>
          <a:bodyPr vert="horz" wrap="square" lIns="0" tIns="12700" rIns="0" bIns="0" rtlCol="0">
            <a:spAutoFit/>
          </a:bodyPr>
          <a:lstStyle/>
          <a:p>
            <a:pPr marL="367665" indent="-309880" algn="just">
              <a:lnSpc>
                <a:spcPct val="200000"/>
              </a:lnSpc>
              <a:spcBef>
                <a:spcPts val="100"/>
              </a:spcBef>
              <a:buAutoNum type="arabicPeriod"/>
              <a:tabLst>
                <a:tab pos="368300" algn="l"/>
              </a:tabLst>
            </a:pPr>
            <a:r>
              <a:rPr lang="en-US" sz="3200" spc="285" dirty="0" smtClean="0">
                <a:latin typeface="Times New Roman" pitchFamily="18" charset="0"/>
                <a:cs typeface="Times New Roman" pitchFamily="18" charset="0"/>
              </a:rPr>
              <a:t>By offering good reward systems, ESOPs are a terrific method for businesses to recruit talent.</a:t>
            </a:r>
          </a:p>
          <a:p>
            <a:pPr marL="367665" indent="-309880" algn="just">
              <a:lnSpc>
                <a:spcPct val="200000"/>
              </a:lnSpc>
              <a:spcBef>
                <a:spcPts val="100"/>
              </a:spcBef>
              <a:buAutoNum type="arabicPeriod"/>
              <a:tabLst>
                <a:tab pos="368300" algn="l"/>
              </a:tabLst>
            </a:pPr>
            <a:r>
              <a:rPr lang="en-US" sz="3200" spc="285" dirty="0" smtClean="0">
                <a:latin typeface="Times New Roman" pitchFamily="18" charset="0"/>
                <a:cs typeface="Times New Roman" pitchFamily="18" charset="0"/>
              </a:rPr>
              <a:t>The ESOP provides </a:t>
            </a:r>
            <a:r>
              <a:rPr lang="en-US" sz="3200" spc="285" dirty="0" err="1" smtClean="0">
                <a:latin typeface="Times New Roman" pitchFamily="18" charset="0"/>
                <a:cs typeface="Times New Roman" pitchFamily="18" charset="0"/>
              </a:rPr>
              <a:t>amazon</a:t>
            </a:r>
            <a:r>
              <a:rPr lang="en-US" sz="3200" spc="285" dirty="0" smtClean="0">
                <a:latin typeface="Times New Roman" pitchFamily="18" charset="0"/>
                <a:cs typeface="Times New Roman" pitchFamily="18" charset="0"/>
              </a:rPr>
              <a:t> workforce a compelling reason to remain longer, increasing talent retention (Hoffman and Shipper, 2018). </a:t>
            </a:r>
          </a:p>
          <a:p>
            <a:pPr marL="367665" indent="-309880" algn="just">
              <a:lnSpc>
                <a:spcPct val="200000"/>
              </a:lnSpc>
              <a:spcBef>
                <a:spcPts val="100"/>
              </a:spcBef>
              <a:buAutoNum type="arabicPeriod"/>
              <a:tabLst>
                <a:tab pos="368300" algn="l"/>
              </a:tabLst>
            </a:pPr>
            <a:r>
              <a:rPr lang="en-US" sz="3200" spc="285" dirty="0" smtClean="0">
                <a:latin typeface="Times New Roman" pitchFamily="18" charset="0"/>
                <a:cs typeface="Times New Roman" pitchFamily="18" charset="0"/>
              </a:rPr>
              <a:t>By incentivizing strong showing, an ESOP may boost </a:t>
            </a:r>
            <a:r>
              <a:rPr lang="en-US" sz="3200" spc="285" dirty="0" err="1" smtClean="0">
                <a:latin typeface="Times New Roman" pitchFamily="18" charset="0"/>
                <a:cs typeface="Times New Roman" pitchFamily="18" charset="0"/>
              </a:rPr>
              <a:t>amazon</a:t>
            </a:r>
            <a:r>
              <a:rPr lang="en-US" sz="3200" spc="285" dirty="0" smtClean="0">
                <a:latin typeface="Times New Roman" pitchFamily="18" charset="0"/>
                <a:cs typeface="Times New Roman" pitchFamily="18" charset="0"/>
              </a:rPr>
              <a:t> company's creativity and effectiveness.</a:t>
            </a:r>
            <a:endParaRPr sz="3200">
              <a:latin typeface="Times New Roman" pitchFamily="18" charset="0"/>
              <a:cs typeface="Times New Roman" pitchFamily="18" charset="0"/>
            </a:endParaRPr>
          </a:p>
        </p:txBody>
      </p:sp>
      <p:pic>
        <p:nvPicPr>
          <p:cNvPr id="3" name="object 3"/>
          <p:cNvPicPr/>
          <p:nvPr/>
        </p:nvPicPr>
        <p:blipFill>
          <a:blip r:embed="rId3" cstate="print"/>
          <a:stretch>
            <a:fillRect/>
          </a:stretch>
        </p:blipFill>
        <p:spPr>
          <a:xfrm>
            <a:off x="11212869" y="2693069"/>
            <a:ext cx="6724649" cy="4905374"/>
          </a:xfrm>
          <a:prstGeom prst="rect">
            <a:avLst/>
          </a:prstGeom>
        </p:spPr>
      </p:pic>
      <p:sp>
        <p:nvSpPr>
          <p:cNvPr id="4" name="object 4"/>
          <p:cNvSpPr txBox="1">
            <a:spLocks noGrp="1"/>
          </p:cNvSpPr>
          <p:nvPr>
            <p:ph type="title"/>
          </p:nvPr>
        </p:nvSpPr>
        <p:spPr>
          <a:xfrm>
            <a:off x="990600" y="266700"/>
            <a:ext cx="16586200" cy="756920"/>
          </a:xfrm>
          <a:prstGeom prst="rect">
            <a:avLst/>
          </a:prstGeom>
        </p:spPr>
        <p:txBody>
          <a:bodyPr vert="horz" wrap="square" lIns="0" tIns="12700" rIns="0" bIns="0" rtlCol="0">
            <a:spAutoFit/>
          </a:bodyPr>
          <a:lstStyle/>
          <a:p>
            <a:pPr marL="12700" algn="ctr">
              <a:lnSpc>
                <a:spcPct val="100000"/>
              </a:lnSpc>
              <a:spcBef>
                <a:spcPts val="100"/>
              </a:spcBef>
            </a:pPr>
            <a:r>
              <a:rPr spc="585" dirty="0">
                <a:solidFill>
                  <a:schemeClr val="tx1"/>
                </a:solidFill>
                <a:latin typeface="Times New Roman"/>
                <a:cs typeface="Times New Roman"/>
              </a:rPr>
              <a:t>ESOP</a:t>
            </a:r>
            <a:r>
              <a:rPr spc="-80" dirty="0">
                <a:solidFill>
                  <a:schemeClr val="tx1"/>
                </a:solidFill>
                <a:latin typeface="Times New Roman"/>
                <a:cs typeface="Times New Roman"/>
              </a:rPr>
              <a:t> </a:t>
            </a:r>
            <a:r>
              <a:rPr spc="505" dirty="0">
                <a:solidFill>
                  <a:schemeClr val="tx1"/>
                </a:solidFill>
                <a:latin typeface="Times New Roman"/>
                <a:cs typeface="Times New Roman"/>
              </a:rPr>
              <a:t>FOR</a:t>
            </a:r>
            <a:r>
              <a:rPr spc="-75" dirty="0">
                <a:solidFill>
                  <a:schemeClr val="tx1"/>
                </a:solidFill>
                <a:latin typeface="Times New Roman"/>
                <a:cs typeface="Times New Roman"/>
              </a:rPr>
              <a:t> </a:t>
            </a:r>
            <a:r>
              <a:rPr spc="500" dirty="0">
                <a:solidFill>
                  <a:schemeClr val="tx1"/>
                </a:solidFill>
                <a:latin typeface="Times New Roman"/>
                <a:cs typeface="Times New Roman"/>
              </a:rPr>
              <a:t>HIGH</a:t>
            </a:r>
            <a:r>
              <a:rPr spc="-75" dirty="0">
                <a:solidFill>
                  <a:schemeClr val="tx1"/>
                </a:solidFill>
                <a:latin typeface="Times New Roman"/>
                <a:cs typeface="Times New Roman"/>
              </a:rPr>
              <a:t> </a:t>
            </a:r>
            <a:r>
              <a:rPr spc="484" dirty="0">
                <a:solidFill>
                  <a:schemeClr val="tx1"/>
                </a:solidFill>
                <a:latin typeface="Times New Roman"/>
                <a:cs typeface="Times New Roman"/>
              </a:rPr>
              <a:t>PERFORMERS</a:t>
            </a:r>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ctrTitle"/>
          </p:nvPr>
        </p:nvSpPr>
        <p:spPr>
          <a:prstGeom prst="rect">
            <a:avLst/>
          </a:prstGeom>
        </p:spPr>
        <p:txBody>
          <a:bodyPr vert="horz" wrap="square" lIns="0" tIns="12700" rIns="0" bIns="0" rtlCol="0">
            <a:spAutoFit/>
          </a:bodyPr>
          <a:lstStyle/>
          <a:p>
            <a:pPr marL="12700">
              <a:lnSpc>
                <a:spcPct val="100000"/>
              </a:lnSpc>
              <a:spcBef>
                <a:spcPts val="100"/>
              </a:spcBef>
            </a:pPr>
            <a:r>
              <a:rPr spc="560" dirty="0">
                <a:solidFill>
                  <a:schemeClr val="tx1"/>
                </a:solidFill>
              </a:rPr>
              <a:t>POST</a:t>
            </a:r>
            <a:r>
              <a:rPr spc="-70" dirty="0">
                <a:solidFill>
                  <a:schemeClr val="tx1"/>
                </a:solidFill>
              </a:rPr>
              <a:t> </a:t>
            </a:r>
            <a:r>
              <a:rPr spc="330" dirty="0">
                <a:solidFill>
                  <a:schemeClr val="tx1"/>
                </a:solidFill>
              </a:rPr>
              <a:t>BREXIT</a:t>
            </a:r>
            <a:r>
              <a:rPr spc="-70" dirty="0">
                <a:solidFill>
                  <a:schemeClr val="tx1"/>
                </a:solidFill>
              </a:rPr>
              <a:t> </a:t>
            </a:r>
            <a:r>
              <a:rPr spc="415" dirty="0">
                <a:solidFill>
                  <a:schemeClr val="tx1"/>
                </a:solidFill>
              </a:rPr>
              <a:t>RESOURCING</a:t>
            </a:r>
            <a:r>
              <a:rPr spc="-65" dirty="0">
                <a:solidFill>
                  <a:schemeClr val="tx1"/>
                </a:solidFill>
              </a:rPr>
              <a:t> </a:t>
            </a:r>
            <a:r>
              <a:rPr spc="385" dirty="0">
                <a:solidFill>
                  <a:schemeClr val="tx1"/>
                </a:solidFill>
              </a:rPr>
              <a:t>STRATEGIES</a:t>
            </a:r>
          </a:p>
        </p:txBody>
      </p:sp>
      <p:sp>
        <p:nvSpPr>
          <p:cNvPr id="3" name="object 3"/>
          <p:cNvSpPr txBox="1"/>
          <p:nvPr/>
        </p:nvSpPr>
        <p:spPr>
          <a:xfrm>
            <a:off x="1016000" y="1982293"/>
            <a:ext cx="7792084" cy="513080"/>
          </a:xfrm>
          <a:prstGeom prst="rect">
            <a:avLst/>
          </a:prstGeom>
        </p:spPr>
        <p:txBody>
          <a:bodyPr vert="horz" wrap="square" lIns="0" tIns="12700" rIns="0" bIns="0" rtlCol="0">
            <a:spAutoFit/>
          </a:bodyPr>
          <a:lstStyle/>
          <a:p>
            <a:pPr marL="12700">
              <a:lnSpc>
                <a:spcPct val="100000"/>
              </a:lnSpc>
              <a:spcBef>
                <a:spcPts val="100"/>
              </a:spcBef>
            </a:pPr>
            <a:r>
              <a:rPr sz="3200" spc="365" dirty="0">
                <a:latin typeface="Times New Roman"/>
                <a:cs typeface="Times New Roman"/>
              </a:rPr>
              <a:t>ON</a:t>
            </a:r>
            <a:r>
              <a:rPr sz="3200" spc="-50" dirty="0">
                <a:latin typeface="Times New Roman"/>
                <a:cs typeface="Times New Roman"/>
              </a:rPr>
              <a:t> </a:t>
            </a:r>
            <a:r>
              <a:rPr sz="3200" spc="360" dirty="0">
                <a:latin typeface="Times New Roman"/>
                <a:cs typeface="Times New Roman"/>
              </a:rPr>
              <a:t>THE</a:t>
            </a:r>
            <a:r>
              <a:rPr sz="3200" spc="-50" dirty="0">
                <a:latin typeface="Times New Roman"/>
                <a:cs typeface="Times New Roman"/>
              </a:rPr>
              <a:t> </a:t>
            </a:r>
            <a:r>
              <a:rPr sz="3200" spc="290" dirty="0">
                <a:latin typeface="Times New Roman"/>
                <a:cs typeface="Times New Roman"/>
              </a:rPr>
              <a:t>JOB</a:t>
            </a:r>
            <a:r>
              <a:rPr sz="3200" spc="-45" dirty="0">
                <a:latin typeface="Times New Roman"/>
                <a:cs typeface="Times New Roman"/>
              </a:rPr>
              <a:t> </a:t>
            </a:r>
            <a:r>
              <a:rPr sz="3200" spc="195" dirty="0">
                <a:latin typeface="Times New Roman"/>
                <a:cs typeface="Times New Roman"/>
              </a:rPr>
              <a:t>TRAINING</a:t>
            </a:r>
            <a:r>
              <a:rPr sz="3200" spc="-50" dirty="0">
                <a:latin typeface="Times New Roman"/>
                <a:cs typeface="Times New Roman"/>
              </a:rPr>
              <a:t> </a:t>
            </a:r>
            <a:r>
              <a:rPr sz="3200" spc="250" dirty="0">
                <a:latin typeface="Times New Roman"/>
                <a:cs typeface="Times New Roman"/>
              </a:rPr>
              <a:t>STRATEGIES</a:t>
            </a:r>
            <a:endParaRPr sz="3200">
              <a:latin typeface="Times New Roman"/>
              <a:cs typeface="Times New Roman"/>
            </a:endParaRPr>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685800" y="571500"/>
            <a:ext cx="16867385" cy="734240"/>
          </a:xfrm>
          <a:prstGeom prst="rect">
            <a:avLst/>
          </a:prstGeom>
        </p:spPr>
        <p:txBody>
          <a:bodyPr vert="horz" wrap="square" lIns="0" tIns="12700" rIns="0" bIns="0" rtlCol="0">
            <a:spAutoFit/>
          </a:bodyPr>
          <a:lstStyle/>
          <a:p>
            <a:pPr marL="158115" marR="5080" indent="-146050">
              <a:lnSpc>
                <a:spcPct val="115900"/>
              </a:lnSpc>
              <a:spcBef>
                <a:spcPts val="100"/>
              </a:spcBef>
            </a:pPr>
            <a:r>
              <a:rPr sz="4400" spc="340" dirty="0">
                <a:solidFill>
                  <a:schemeClr val="tx1"/>
                </a:solidFill>
                <a:latin typeface="Times New Roman"/>
                <a:cs typeface="Times New Roman"/>
              </a:rPr>
              <a:t>COLLABORATING</a:t>
            </a:r>
            <a:r>
              <a:rPr sz="4400" spc="-55" dirty="0">
                <a:solidFill>
                  <a:schemeClr val="tx1"/>
                </a:solidFill>
                <a:latin typeface="Times New Roman"/>
                <a:cs typeface="Times New Roman"/>
              </a:rPr>
              <a:t> </a:t>
            </a:r>
            <a:r>
              <a:rPr sz="4400" spc="490" dirty="0">
                <a:solidFill>
                  <a:schemeClr val="tx1"/>
                </a:solidFill>
                <a:latin typeface="Times New Roman"/>
                <a:cs typeface="Times New Roman"/>
              </a:rPr>
              <a:t>WITH</a:t>
            </a:r>
            <a:r>
              <a:rPr sz="4400" spc="-55" dirty="0">
                <a:solidFill>
                  <a:schemeClr val="tx1"/>
                </a:solidFill>
                <a:latin typeface="Times New Roman"/>
                <a:cs typeface="Times New Roman"/>
              </a:rPr>
              <a:t> </a:t>
            </a:r>
            <a:r>
              <a:rPr sz="4400" spc="330" dirty="0">
                <a:solidFill>
                  <a:schemeClr val="tx1"/>
                </a:solidFill>
                <a:latin typeface="Times New Roman"/>
                <a:cs typeface="Times New Roman"/>
              </a:rPr>
              <a:t>INTERNATIONAL </a:t>
            </a:r>
            <a:r>
              <a:rPr sz="4400" spc="-1185" dirty="0">
                <a:solidFill>
                  <a:schemeClr val="tx1"/>
                </a:solidFill>
                <a:latin typeface="Times New Roman"/>
                <a:cs typeface="Times New Roman"/>
              </a:rPr>
              <a:t> </a:t>
            </a:r>
            <a:r>
              <a:rPr sz="4400" spc="385" dirty="0">
                <a:solidFill>
                  <a:schemeClr val="tx1"/>
                </a:solidFill>
                <a:latin typeface="Times New Roman"/>
                <a:cs typeface="Times New Roman"/>
              </a:rPr>
              <a:t>RECRUITERS</a:t>
            </a:r>
          </a:p>
        </p:txBody>
      </p:sp>
      <p:sp>
        <p:nvSpPr>
          <p:cNvPr id="5" name="object 5"/>
          <p:cNvSpPr txBox="1"/>
          <p:nvPr/>
        </p:nvSpPr>
        <p:spPr>
          <a:xfrm>
            <a:off x="685800" y="1866900"/>
            <a:ext cx="16881206" cy="6932667"/>
          </a:xfrm>
          <a:prstGeom prst="rect">
            <a:avLst/>
          </a:prstGeom>
        </p:spPr>
        <p:txBody>
          <a:bodyPr vert="horz" wrap="square" lIns="0" tIns="12700" rIns="0" bIns="0" rtlCol="0">
            <a:spAutoFit/>
          </a:bodyPr>
          <a:lstStyle/>
          <a:p>
            <a:pPr marL="850265" indent="-514350" algn="just">
              <a:lnSpc>
                <a:spcPct val="200000"/>
              </a:lnSpc>
              <a:spcBef>
                <a:spcPts val="100"/>
              </a:spcBef>
              <a:buFont typeface="+mj-lt"/>
              <a:buAutoNum type="arabicPeriod"/>
            </a:pPr>
            <a:r>
              <a:rPr lang="en-US" sz="3200" spc="35" dirty="0" smtClean="0">
                <a:latin typeface="Times New Roman" pitchFamily="18" charset="0"/>
                <a:cs typeface="Times New Roman" pitchFamily="18" charset="0"/>
              </a:rPr>
              <a:t>Accessibility to different specializations and equipment, communicating, adapting a new cultures, and rapidly expanding exposure of the </a:t>
            </a:r>
            <a:r>
              <a:rPr lang="en-US" sz="3200" spc="35" dirty="0" err="1" smtClean="0">
                <a:latin typeface="Times New Roman" pitchFamily="18" charset="0"/>
                <a:cs typeface="Times New Roman" pitchFamily="18" charset="0"/>
              </a:rPr>
              <a:t>amazon</a:t>
            </a:r>
            <a:r>
              <a:rPr lang="en-US" sz="3200" spc="35" dirty="0" smtClean="0">
                <a:latin typeface="Times New Roman" pitchFamily="18" charset="0"/>
                <a:cs typeface="Times New Roman" pitchFamily="18" charset="0"/>
              </a:rPr>
              <a:t> and study are all advantages of studies internationalization process.</a:t>
            </a:r>
          </a:p>
          <a:p>
            <a:pPr marL="850265" indent="-514350" algn="just">
              <a:lnSpc>
                <a:spcPct val="200000"/>
              </a:lnSpc>
              <a:spcBef>
                <a:spcPts val="100"/>
              </a:spcBef>
              <a:buFont typeface="+mj-lt"/>
              <a:buAutoNum type="arabicPeriod"/>
            </a:pPr>
            <a:r>
              <a:rPr lang="en-US" sz="3200" spc="35" dirty="0" smtClean="0">
                <a:latin typeface="Times New Roman" pitchFamily="18" charset="0"/>
                <a:cs typeface="Times New Roman" pitchFamily="18" charset="0"/>
              </a:rPr>
              <a:t>The Amazon corporation collaborates worldwide by integrating the efforts and knowledge of many organizations (Lee and Cheng, 2022). </a:t>
            </a:r>
          </a:p>
          <a:p>
            <a:pPr marL="850265" indent="-514350" algn="just">
              <a:lnSpc>
                <a:spcPct val="200000"/>
              </a:lnSpc>
              <a:spcBef>
                <a:spcPts val="100"/>
              </a:spcBef>
              <a:buFont typeface="+mj-lt"/>
              <a:buAutoNum type="arabicPeriod"/>
            </a:pPr>
            <a:r>
              <a:rPr lang="en-US" sz="3200" spc="35" dirty="0" smtClean="0">
                <a:latin typeface="Times New Roman" pitchFamily="18" charset="0"/>
                <a:cs typeface="Times New Roman" pitchFamily="18" charset="0"/>
              </a:rPr>
              <a:t>As a result, all members in the connection are better equipped to develop and expand, increasing their competitiveness on several levels.</a:t>
            </a:r>
            <a:endParaRPr sz="3200">
              <a:latin typeface="Times New Roman" pitchFamily="18" charset="0"/>
              <a:cs typeface="Times New Roman" pitchFamily="18" charset="0"/>
            </a:endParaRPr>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ject 2"/>
          <p:cNvPicPr/>
          <p:nvPr/>
        </p:nvPicPr>
        <p:blipFill>
          <a:blip r:embed="rId2" cstate="print"/>
          <a:stretch>
            <a:fillRect/>
          </a:stretch>
        </p:blipFill>
        <p:spPr>
          <a:xfrm>
            <a:off x="5705761" y="1573053"/>
            <a:ext cx="5962649" cy="4162424"/>
          </a:xfrm>
          <a:prstGeom prst="rect">
            <a:avLst/>
          </a:prstGeom>
        </p:spPr>
      </p:pic>
      <p:sp>
        <p:nvSpPr>
          <p:cNvPr id="3" name="object 3"/>
          <p:cNvSpPr txBox="1">
            <a:spLocks noGrp="1"/>
          </p:cNvSpPr>
          <p:nvPr>
            <p:ph type="title"/>
          </p:nvPr>
        </p:nvSpPr>
        <p:spPr>
          <a:xfrm>
            <a:off x="1016000" y="601662"/>
            <a:ext cx="16814800" cy="756920"/>
          </a:xfrm>
          <a:prstGeom prst="rect">
            <a:avLst/>
          </a:prstGeom>
        </p:spPr>
        <p:txBody>
          <a:bodyPr vert="horz" wrap="square" lIns="0" tIns="12700" rIns="0" bIns="0" rtlCol="0">
            <a:spAutoFit/>
          </a:bodyPr>
          <a:lstStyle/>
          <a:p>
            <a:pPr marL="12700" algn="ctr">
              <a:lnSpc>
                <a:spcPct val="100000"/>
              </a:lnSpc>
              <a:spcBef>
                <a:spcPts val="100"/>
              </a:spcBef>
            </a:pPr>
            <a:r>
              <a:rPr spc="320" dirty="0">
                <a:solidFill>
                  <a:schemeClr val="tx1"/>
                </a:solidFill>
                <a:latin typeface="Times New Roman"/>
                <a:cs typeface="Times New Roman"/>
              </a:rPr>
              <a:t>INCENTIVISING</a:t>
            </a:r>
            <a:r>
              <a:rPr spc="-70" dirty="0">
                <a:solidFill>
                  <a:schemeClr val="tx1"/>
                </a:solidFill>
                <a:latin typeface="Times New Roman"/>
                <a:cs typeface="Times New Roman"/>
              </a:rPr>
              <a:t> </a:t>
            </a:r>
            <a:r>
              <a:rPr spc="395" dirty="0">
                <a:solidFill>
                  <a:schemeClr val="tx1"/>
                </a:solidFill>
                <a:latin typeface="Times New Roman"/>
                <a:cs typeface="Times New Roman"/>
              </a:rPr>
              <a:t>WORKING</a:t>
            </a:r>
            <a:r>
              <a:rPr spc="-70" dirty="0">
                <a:solidFill>
                  <a:schemeClr val="tx1"/>
                </a:solidFill>
                <a:latin typeface="Times New Roman"/>
                <a:cs typeface="Times New Roman"/>
              </a:rPr>
              <a:t> </a:t>
            </a:r>
            <a:r>
              <a:rPr spc="315" dirty="0">
                <a:solidFill>
                  <a:schemeClr val="tx1"/>
                </a:solidFill>
                <a:latin typeface="Times New Roman"/>
                <a:cs typeface="Times New Roman"/>
              </a:rPr>
              <a:t>IN</a:t>
            </a:r>
            <a:r>
              <a:rPr spc="-70" dirty="0">
                <a:solidFill>
                  <a:schemeClr val="tx1"/>
                </a:solidFill>
                <a:latin typeface="Times New Roman"/>
                <a:cs typeface="Times New Roman"/>
              </a:rPr>
              <a:t> </a:t>
            </a:r>
            <a:r>
              <a:rPr spc="245" dirty="0">
                <a:solidFill>
                  <a:schemeClr val="tx1"/>
                </a:solidFill>
                <a:latin typeface="Times New Roman"/>
                <a:cs typeface="Times New Roman"/>
              </a:rPr>
              <a:t>UK</a:t>
            </a:r>
          </a:p>
        </p:txBody>
      </p:sp>
      <p:sp>
        <p:nvSpPr>
          <p:cNvPr id="4" name="object 4"/>
          <p:cNvSpPr txBox="1"/>
          <p:nvPr/>
        </p:nvSpPr>
        <p:spPr>
          <a:xfrm>
            <a:off x="859744" y="6124031"/>
            <a:ext cx="16253460" cy="2967479"/>
          </a:xfrm>
          <a:prstGeom prst="rect">
            <a:avLst/>
          </a:prstGeom>
        </p:spPr>
        <p:txBody>
          <a:bodyPr vert="horz" wrap="square" lIns="0" tIns="12700" rIns="0" bIns="0" rtlCol="0">
            <a:spAutoFit/>
          </a:bodyPr>
          <a:lstStyle/>
          <a:p>
            <a:pPr marL="12700" algn="just">
              <a:lnSpc>
                <a:spcPct val="150000"/>
              </a:lnSpc>
              <a:spcBef>
                <a:spcPts val="100"/>
              </a:spcBef>
            </a:pPr>
            <a:r>
              <a:rPr lang="en-US" sz="3200" spc="135" dirty="0" smtClean="0">
                <a:latin typeface="Times New Roman" pitchFamily="18" charset="0"/>
                <a:cs typeface="Times New Roman" pitchFamily="18" charset="0"/>
              </a:rPr>
              <a:t>Employee incentives might take the shape of acknowledgment and praise, increased money, or any other reward that aids an organization's overall performance. </a:t>
            </a:r>
            <a:r>
              <a:rPr lang="en-US" sz="3200" spc="135" dirty="0" err="1" smtClean="0">
                <a:latin typeface="Times New Roman" pitchFamily="18" charset="0"/>
                <a:cs typeface="Times New Roman" pitchFamily="18" charset="0"/>
              </a:rPr>
              <a:t>Ama</a:t>
            </a:r>
            <a:r>
              <a:rPr lang="en-US" sz="3200" spc="135" dirty="0" smtClean="0">
                <a:latin typeface="Times New Roman" pitchFamily="18" charset="0"/>
                <a:cs typeface="Times New Roman" pitchFamily="18" charset="0"/>
              </a:rPr>
              <a:t> </a:t>
            </a:r>
            <a:r>
              <a:rPr lang="en-US" sz="3200" spc="135" dirty="0" err="1" smtClean="0">
                <a:latin typeface="Times New Roman" pitchFamily="18" charset="0"/>
                <a:cs typeface="Times New Roman" pitchFamily="18" charset="0"/>
              </a:rPr>
              <a:t>zon</a:t>
            </a:r>
            <a:r>
              <a:rPr lang="en-US" sz="3200" spc="135" dirty="0" smtClean="0">
                <a:latin typeface="Times New Roman" pitchFamily="18" charset="0"/>
                <a:cs typeface="Times New Roman" pitchFamily="18" charset="0"/>
              </a:rPr>
              <a:t> might design a long-term </a:t>
            </a:r>
            <a:r>
              <a:rPr lang="en-US" sz="3200" spc="135" dirty="0" err="1" smtClean="0">
                <a:latin typeface="Times New Roman" pitchFamily="18" charset="0"/>
                <a:cs typeface="Times New Roman" pitchFamily="18" charset="0"/>
              </a:rPr>
              <a:t>programme</a:t>
            </a:r>
            <a:r>
              <a:rPr lang="en-US" sz="3200" spc="135" dirty="0" smtClean="0">
                <a:latin typeface="Times New Roman" pitchFamily="18" charset="0"/>
                <a:cs typeface="Times New Roman" pitchFamily="18" charset="0"/>
              </a:rPr>
              <a:t> or provide a one-time award for reaching a certain achievement, based on the motive for rewarding staff (</a:t>
            </a:r>
            <a:r>
              <a:rPr lang="en-US" sz="3200" spc="135" dirty="0" err="1" smtClean="0">
                <a:latin typeface="Times New Roman" pitchFamily="18" charset="0"/>
                <a:cs typeface="Times New Roman" pitchFamily="18" charset="0"/>
              </a:rPr>
              <a:t>Pezer</a:t>
            </a:r>
            <a:r>
              <a:rPr lang="en-US" sz="3200" spc="135" dirty="0" smtClean="0">
                <a:latin typeface="Times New Roman" pitchFamily="18" charset="0"/>
                <a:cs typeface="Times New Roman" pitchFamily="18" charset="0"/>
              </a:rPr>
              <a:t>, 2022).</a:t>
            </a:r>
            <a:endParaRPr sz="3200">
              <a:latin typeface="Times New Roman" pitchFamily="18" charset="0"/>
              <a:cs typeface="Times New Roman" pitchFamily="18" charset="0"/>
            </a:endParaRPr>
          </a:p>
        </p:txBody>
      </p:sp>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1016000" y="964568"/>
            <a:ext cx="16586200" cy="756920"/>
          </a:xfrm>
          <a:prstGeom prst="rect">
            <a:avLst/>
          </a:prstGeom>
        </p:spPr>
        <p:txBody>
          <a:bodyPr vert="horz" wrap="square" lIns="0" tIns="12700" rIns="0" bIns="0" rtlCol="0">
            <a:spAutoFit/>
          </a:bodyPr>
          <a:lstStyle/>
          <a:p>
            <a:pPr marL="12700" algn="ctr">
              <a:lnSpc>
                <a:spcPct val="100000"/>
              </a:lnSpc>
              <a:spcBef>
                <a:spcPts val="100"/>
              </a:spcBef>
            </a:pPr>
            <a:r>
              <a:rPr spc="380" dirty="0">
                <a:solidFill>
                  <a:schemeClr val="tx1"/>
                </a:solidFill>
                <a:latin typeface="Times New Roman"/>
                <a:cs typeface="Times New Roman"/>
              </a:rPr>
              <a:t>SIGNING</a:t>
            </a:r>
            <a:r>
              <a:rPr spc="-114" dirty="0">
                <a:solidFill>
                  <a:schemeClr val="tx1"/>
                </a:solidFill>
                <a:latin typeface="Times New Roman"/>
                <a:cs typeface="Times New Roman"/>
              </a:rPr>
              <a:t> </a:t>
            </a:r>
            <a:r>
              <a:rPr spc="495" dirty="0">
                <a:solidFill>
                  <a:schemeClr val="tx1"/>
                </a:solidFill>
                <a:latin typeface="Times New Roman"/>
                <a:cs typeface="Times New Roman"/>
              </a:rPr>
              <a:t>BONUSES</a:t>
            </a:r>
          </a:p>
        </p:txBody>
      </p:sp>
      <p:sp>
        <p:nvSpPr>
          <p:cNvPr id="3" name="object 3"/>
          <p:cNvSpPr txBox="1">
            <a:spLocks noGrp="1"/>
          </p:cNvSpPr>
          <p:nvPr>
            <p:ph type="body" idx="1"/>
          </p:nvPr>
        </p:nvSpPr>
        <p:spPr>
          <a:xfrm>
            <a:off x="1066800" y="2019300"/>
            <a:ext cx="16248856" cy="6932667"/>
          </a:xfrm>
          <a:prstGeom prst="rect">
            <a:avLst/>
          </a:prstGeom>
        </p:spPr>
        <p:txBody>
          <a:bodyPr vert="horz" wrap="square" lIns="0" tIns="12700" rIns="0" bIns="0" rtlCol="0">
            <a:spAutoFit/>
          </a:bodyPr>
          <a:lstStyle/>
          <a:p>
            <a:pPr marL="655955" indent="-273685" algn="just">
              <a:lnSpc>
                <a:spcPct val="200000"/>
              </a:lnSpc>
              <a:spcBef>
                <a:spcPts val="100"/>
              </a:spcBef>
              <a:buAutoNum type="arabicPeriod"/>
              <a:tabLst>
                <a:tab pos="657225" algn="l"/>
              </a:tabLst>
            </a:pPr>
            <a:r>
              <a:rPr lang="en-US" sz="3200" spc="254" dirty="0" smtClean="0">
                <a:solidFill>
                  <a:schemeClr val="tx1"/>
                </a:solidFill>
                <a:latin typeface="Times New Roman" pitchFamily="18" charset="0"/>
                <a:cs typeface="Times New Roman" pitchFamily="18" charset="0"/>
              </a:rPr>
              <a:t>A signing bonus is a monetary award given by a firm to a potential employee as an inducement to work for the company</a:t>
            </a:r>
            <a:r>
              <a:rPr lang="en-US" sz="3200" spc="254" dirty="0" smtClean="0">
                <a:solidFill>
                  <a:schemeClr val="tx1"/>
                </a:solidFill>
                <a:latin typeface="Times New Roman" pitchFamily="18" charset="0"/>
                <a:cs typeface="Times New Roman" pitchFamily="18" charset="0"/>
              </a:rPr>
              <a:t>.</a:t>
            </a:r>
          </a:p>
          <a:p>
            <a:pPr marL="655955" indent="-273685" algn="just">
              <a:lnSpc>
                <a:spcPct val="200000"/>
              </a:lnSpc>
              <a:spcBef>
                <a:spcPts val="100"/>
              </a:spcBef>
              <a:buAutoNum type="arabicPeriod"/>
              <a:tabLst>
                <a:tab pos="657225" algn="l"/>
              </a:tabLst>
            </a:pPr>
            <a:r>
              <a:rPr lang="en-US" sz="3200" spc="254" dirty="0" smtClean="0">
                <a:solidFill>
                  <a:schemeClr val="tx1"/>
                </a:solidFill>
                <a:latin typeface="Times New Roman" pitchFamily="18" charset="0"/>
                <a:cs typeface="Times New Roman" pitchFamily="18" charset="0"/>
              </a:rPr>
              <a:t>Companies </a:t>
            </a:r>
            <a:r>
              <a:rPr lang="en-US" sz="3200" spc="254" dirty="0" smtClean="0">
                <a:solidFill>
                  <a:schemeClr val="tx1"/>
                </a:solidFill>
                <a:latin typeface="Times New Roman" pitchFamily="18" charset="0"/>
                <a:cs typeface="Times New Roman" pitchFamily="18" charset="0"/>
              </a:rPr>
              <a:t>may pay this reward to a young employee to compensate for any perks they might forfeit if they quit their previous position (Mosley and Miller, 2019).</a:t>
            </a:r>
            <a:endParaRPr lang="en-US" sz="3200" spc="254" dirty="0" smtClean="0">
              <a:solidFill>
                <a:schemeClr val="tx1"/>
              </a:solidFill>
              <a:latin typeface="Times New Roman" pitchFamily="18" charset="0"/>
              <a:cs typeface="Times New Roman" pitchFamily="18" charset="0"/>
            </a:endParaRPr>
          </a:p>
          <a:p>
            <a:pPr marL="655955" indent="-273685" algn="just">
              <a:lnSpc>
                <a:spcPct val="200000"/>
              </a:lnSpc>
              <a:spcBef>
                <a:spcPts val="100"/>
              </a:spcBef>
              <a:buAutoNum type="arabicPeriod"/>
              <a:tabLst>
                <a:tab pos="657225" algn="l"/>
              </a:tabLst>
            </a:pPr>
            <a:r>
              <a:rPr lang="en-US" sz="3200" spc="254" dirty="0" smtClean="0">
                <a:solidFill>
                  <a:schemeClr val="tx1"/>
                </a:solidFill>
                <a:latin typeface="Times New Roman" pitchFamily="18" charset="0"/>
                <a:cs typeface="Times New Roman" pitchFamily="18" charset="0"/>
              </a:rPr>
              <a:t>Signing </a:t>
            </a:r>
            <a:r>
              <a:rPr lang="en-US" sz="3200" spc="254" dirty="0" smtClean="0">
                <a:solidFill>
                  <a:schemeClr val="tx1"/>
                </a:solidFill>
                <a:latin typeface="Times New Roman" pitchFamily="18" charset="0"/>
                <a:cs typeface="Times New Roman" pitchFamily="18" charset="0"/>
              </a:rPr>
              <a:t>bonus also may be used by the firm to compensate for shortfalls in the overall compensation it may give under its present compensation package.</a:t>
            </a:r>
            <a:endParaRPr sz="3200" spc="-40" dirty="0">
              <a:solidFill>
                <a:schemeClr val="tx1"/>
              </a:solidFill>
              <a:latin typeface="Times New Roman" pitchFamily="18" charset="0"/>
              <a:cs typeface="Times New Roman" pitchFamily="18" charset="0"/>
            </a:endParaRPr>
          </a:p>
        </p:txBody>
      </p:sp>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066800" y="601662"/>
            <a:ext cx="16535399" cy="756919"/>
          </a:xfrm>
        </p:spPr>
        <p:txBody>
          <a:bodyPr/>
          <a:lstStyle/>
          <a:p>
            <a:pPr algn="ctr"/>
            <a:r>
              <a:rPr lang="en-IN" dirty="0" smtClean="0">
                <a:solidFill>
                  <a:schemeClr val="tx1"/>
                </a:solidFill>
              </a:rPr>
              <a:t>Conclusion </a:t>
            </a:r>
            <a:endParaRPr lang="en-US" dirty="0">
              <a:solidFill>
                <a:schemeClr val="tx1"/>
              </a:solidFill>
            </a:endParaRPr>
          </a:p>
        </p:txBody>
      </p:sp>
      <p:sp>
        <p:nvSpPr>
          <p:cNvPr id="4" name="Text Placeholder 3"/>
          <p:cNvSpPr>
            <a:spLocks noGrp="1"/>
          </p:cNvSpPr>
          <p:nvPr>
            <p:ph type="body" idx="1"/>
          </p:nvPr>
        </p:nvSpPr>
        <p:spPr>
          <a:xfrm>
            <a:off x="1019571" y="2254348"/>
            <a:ext cx="16248856" cy="5210594"/>
          </a:xfrm>
        </p:spPr>
        <p:txBody>
          <a:bodyPr/>
          <a:lstStyle/>
          <a:p>
            <a:pPr marL="514350" indent="-514350" algn="just">
              <a:lnSpc>
                <a:spcPct val="200000"/>
              </a:lnSpc>
              <a:buFont typeface="+mj-lt"/>
              <a:buAutoNum type="arabicPeriod"/>
            </a:pPr>
            <a:r>
              <a:rPr lang="en-IN" sz="4400" dirty="0" smtClean="0">
                <a:solidFill>
                  <a:schemeClr val="tx1"/>
                </a:solidFill>
                <a:latin typeface="Times New Roman" pitchFamily="18" charset="0"/>
                <a:cs typeface="Times New Roman" pitchFamily="18" charset="0"/>
              </a:rPr>
              <a:t>This is based on the </a:t>
            </a:r>
            <a:r>
              <a:rPr lang="en-IN" sz="4400" dirty="0" err="1" smtClean="0">
                <a:solidFill>
                  <a:schemeClr val="tx1"/>
                </a:solidFill>
                <a:latin typeface="Times New Roman" pitchFamily="18" charset="0"/>
                <a:cs typeface="Times New Roman" pitchFamily="18" charset="0"/>
              </a:rPr>
              <a:t>amazon</a:t>
            </a:r>
            <a:r>
              <a:rPr lang="en-IN" sz="4400" dirty="0" smtClean="0">
                <a:solidFill>
                  <a:schemeClr val="tx1"/>
                </a:solidFill>
                <a:latin typeface="Times New Roman" pitchFamily="18" charset="0"/>
                <a:cs typeface="Times New Roman" pitchFamily="18" charset="0"/>
              </a:rPr>
              <a:t> company human resource management. </a:t>
            </a:r>
          </a:p>
          <a:p>
            <a:pPr marL="514350" indent="-514350" algn="just">
              <a:lnSpc>
                <a:spcPct val="200000"/>
              </a:lnSpc>
              <a:buFont typeface="+mj-lt"/>
              <a:buAutoNum type="arabicPeriod"/>
            </a:pPr>
            <a:r>
              <a:rPr lang="en-IN" sz="4400" dirty="0" smtClean="0">
                <a:solidFill>
                  <a:schemeClr val="tx1"/>
                </a:solidFill>
                <a:latin typeface="Times New Roman" pitchFamily="18" charset="0"/>
                <a:cs typeface="Times New Roman" pitchFamily="18" charset="0"/>
              </a:rPr>
              <a:t>This study also include the current labour market in UK.</a:t>
            </a:r>
          </a:p>
          <a:p>
            <a:pPr marL="514350" indent="-514350" algn="just">
              <a:lnSpc>
                <a:spcPct val="200000"/>
              </a:lnSpc>
              <a:buFont typeface="+mj-lt"/>
              <a:buAutoNum type="arabicPeriod"/>
            </a:pPr>
            <a:r>
              <a:rPr lang="en-IN" sz="4400" dirty="0" smtClean="0">
                <a:solidFill>
                  <a:schemeClr val="tx1"/>
                </a:solidFill>
                <a:latin typeface="Times New Roman" pitchFamily="18" charset="0"/>
                <a:cs typeface="Times New Roman" pitchFamily="18" charset="0"/>
              </a:rPr>
              <a:t>This is also states many strategies related with the post </a:t>
            </a:r>
            <a:r>
              <a:rPr lang="en-IN" sz="4400" dirty="0" err="1" smtClean="0">
                <a:solidFill>
                  <a:schemeClr val="tx1"/>
                </a:solidFill>
                <a:latin typeface="Times New Roman" pitchFamily="18" charset="0"/>
                <a:cs typeface="Times New Roman" pitchFamily="18" charset="0"/>
              </a:rPr>
              <a:t>covid</a:t>
            </a:r>
            <a:r>
              <a:rPr lang="en-IN" sz="4400" dirty="0" smtClean="0">
                <a:solidFill>
                  <a:schemeClr val="tx1"/>
                </a:solidFill>
                <a:latin typeface="Times New Roman" pitchFamily="18" charset="0"/>
                <a:cs typeface="Times New Roman" pitchFamily="18" charset="0"/>
              </a:rPr>
              <a:t> or </a:t>
            </a:r>
            <a:r>
              <a:rPr lang="en-IN" sz="4400" dirty="0" err="1" smtClean="0">
                <a:solidFill>
                  <a:schemeClr val="tx1"/>
                </a:solidFill>
                <a:latin typeface="Times New Roman" pitchFamily="18" charset="0"/>
                <a:cs typeface="Times New Roman" pitchFamily="18" charset="0"/>
              </a:rPr>
              <a:t>covid</a:t>
            </a:r>
            <a:r>
              <a:rPr lang="en-IN" sz="4400" dirty="0" smtClean="0">
                <a:solidFill>
                  <a:schemeClr val="tx1"/>
                </a:solidFill>
                <a:latin typeface="Times New Roman" pitchFamily="18" charset="0"/>
                <a:cs typeface="Times New Roman" pitchFamily="18" charset="0"/>
              </a:rPr>
              <a:t> </a:t>
            </a:r>
            <a:r>
              <a:rPr lang="en-IN" sz="4400" dirty="0" err="1" smtClean="0">
                <a:solidFill>
                  <a:schemeClr val="tx1"/>
                </a:solidFill>
                <a:latin typeface="Times New Roman" pitchFamily="18" charset="0"/>
                <a:cs typeface="Times New Roman" pitchFamily="18" charset="0"/>
              </a:rPr>
              <a:t>brexit</a:t>
            </a:r>
            <a:r>
              <a:rPr lang="en-IN" sz="4400" dirty="0" smtClean="0">
                <a:solidFill>
                  <a:schemeClr val="tx1"/>
                </a:solidFill>
                <a:latin typeface="Times New Roman" pitchFamily="18" charset="0"/>
                <a:cs typeface="Times New Roman" pitchFamily="18" charset="0"/>
              </a:rPr>
              <a:t>. </a:t>
            </a:r>
            <a:endParaRPr lang="en-US" sz="4400" dirty="0">
              <a:solidFill>
                <a:schemeClr val="tx1"/>
              </a:solidFill>
              <a:latin typeface="Times New Roman" pitchFamily="18" charset="0"/>
              <a:cs typeface="Times New Roman" pitchFamily="18" charset="0"/>
            </a:endParaRPr>
          </a:p>
        </p:txBody>
      </p:sp>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66801" y="601662"/>
            <a:ext cx="13371512" cy="756919"/>
          </a:xfrm>
        </p:spPr>
        <p:txBody>
          <a:bodyPr/>
          <a:lstStyle/>
          <a:p>
            <a:r>
              <a:rPr lang="en-IN" dirty="0" smtClean="0">
                <a:solidFill>
                  <a:schemeClr val="tx1"/>
                </a:solidFill>
              </a:rPr>
              <a:t>References</a:t>
            </a:r>
            <a:endParaRPr lang="en-US" dirty="0">
              <a:solidFill>
                <a:schemeClr val="tx1"/>
              </a:solidFill>
            </a:endParaRPr>
          </a:p>
        </p:txBody>
      </p:sp>
      <p:sp>
        <p:nvSpPr>
          <p:cNvPr id="3" name="Text Placeholder 2"/>
          <p:cNvSpPr>
            <a:spLocks noGrp="1"/>
          </p:cNvSpPr>
          <p:nvPr>
            <p:ph type="body" idx="1"/>
          </p:nvPr>
        </p:nvSpPr>
        <p:spPr>
          <a:xfrm>
            <a:off x="990600" y="1485900"/>
            <a:ext cx="16248856" cy="7386638"/>
          </a:xfrm>
        </p:spPr>
        <p:txBody>
          <a:bodyPr/>
          <a:lstStyle/>
          <a:p>
            <a:pPr marL="457200" indent="-457200" algn="just">
              <a:lnSpc>
                <a:spcPct val="150000"/>
              </a:lnSpc>
              <a:buFont typeface="Wingdings" pitchFamily="2" charset="2"/>
              <a:buChar char="Ø"/>
            </a:pPr>
            <a:r>
              <a:rPr lang="en-US" sz="2000" dirty="0" err="1" smtClean="0">
                <a:solidFill>
                  <a:schemeClr val="tx1"/>
                </a:solidFill>
              </a:rPr>
              <a:t>Amazonaws</a:t>
            </a:r>
            <a:r>
              <a:rPr lang="en-US" sz="2000" dirty="0" smtClean="0">
                <a:solidFill>
                  <a:schemeClr val="tx1"/>
                </a:solidFill>
              </a:rPr>
              <a:t> (2022). [online] Amazonaws.com. Available at: https://s3-eu-west-1.amazonaws.com/files.datapress.com/wp-content/uploads/sites/6/20180912110640/inactivity-London-labour-market-update-Sep-2018-3.png [Accessed 7 Sep. 2022]</a:t>
            </a:r>
          </a:p>
          <a:p>
            <a:pPr marL="457200" indent="-457200" algn="just">
              <a:lnSpc>
                <a:spcPct val="150000"/>
              </a:lnSpc>
              <a:buFont typeface="Wingdings" pitchFamily="2" charset="2"/>
              <a:buChar char="Ø"/>
            </a:pPr>
            <a:r>
              <a:rPr lang="en-US" sz="2000" dirty="0" smtClean="0">
                <a:solidFill>
                  <a:schemeClr val="tx1"/>
                </a:solidFill>
              </a:rPr>
              <a:t>Bell, D.N.F. and </a:t>
            </a:r>
            <a:r>
              <a:rPr lang="en-US" sz="2000" dirty="0" err="1" smtClean="0">
                <a:solidFill>
                  <a:schemeClr val="tx1"/>
                </a:solidFill>
              </a:rPr>
              <a:t>Blanchflower</a:t>
            </a:r>
            <a:r>
              <a:rPr lang="en-US" sz="2000" dirty="0" smtClean="0">
                <a:solidFill>
                  <a:schemeClr val="tx1"/>
                </a:solidFill>
              </a:rPr>
              <a:t>, D.G. (2020). US AND UK LABOUR MARKETS BEFORE AND DURING THE COVID-19 CRASH. </a:t>
            </a:r>
            <a:r>
              <a:rPr lang="en-US" sz="2000" i="1" dirty="0" smtClean="0">
                <a:solidFill>
                  <a:schemeClr val="tx1"/>
                </a:solidFill>
              </a:rPr>
              <a:t>National Institute Economic Review</a:t>
            </a:r>
            <a:r>
              <a:rPr lang="en-US" sz="2000" dirty="0" smtClean="0">
                <a:solidFill>
                  <a:schemeClr val="tx1"/>
                </a:solidFill>
              </a:rPr>
              <a:t>, 252(1), pp.R52–R69. doi:10.1017/nie.2020.14.</a:t>
            </a:r>
          </a:p>
          <a:p>
            <a:pPr marL="457200" indent="-457200" algn="just">
              <a:lnSpc>
                <a:spcPct val="150000"/>
              </a:lnSpc>
              <a:buFont typeface="Wingdings" pitchFamily="2" charset="2"/>
              <a:buChar char="Ø"/>
            </a:pPr>
            <a:r>
              <a:rPr lang="en-US" sz="2000" dirty="0" err="1" smtClean="0">
                <a:solidFill>
                  <a:schemeClr val="tx1"/>
                </a:solidFill>
              </a:rPr>
              <a:t>citeseerx</a:t>
            </a:r>
            <a:r>
              <a:rPr lang="en-US" sz="2000" dirty="0" smtClean="0">
                <a:solidFill>
                  <a:schemeClr val="tx1"/>
                </a:solidFill>
              </a:rPr>
              <a:t> (2022). </a:t>
            </a:r>
            <a:r>
              <a:rPr lang="en-US" sz="2000" i="1" dirty="0" smtClean="0">
                <a:solidFill>
                  <a:schemeClr val="tx1"/>
                </a:solidFill>
              </a:rPr>
              <a:t>Download Limit Exceeded</a:t>
            </a:r>
            <a:r>
              <a:rPr lang="en-US" sz="2000" dirty="0" smtClean="0">
                <a:solidFill>
                  <a:schemeClr val="tx1"/>
                </a:solidFill>
              </a:rPr>
              <a:t>. [online] citeseerx.ist.psu.edu. Available at: https://citeseerx.ist.psu.edu/viewdoc/download?doi=10.1.1.611.8351&amp;rep=rep1&amp;type=pdf.</a:t>
            </a:r>
          </a:p>
          <a:p>
            <a:pPr marL="457200" indent="-457200" algn="just">
              <a:lnSpc>
                <a:spcPct val="150000"/>
              </a:lnSpc>
              <a:buFont typeface="Wingdings" pitchFamily="2" charset="2"/>
              <a:buChar char="Ø"/>
            </a:pPr>
            <a:r>
              <a:rPr lang="en-US" sz="2000" dirty="0" smtClean="0">
                <a:solidFill>
                  <a:schemeClr val="tx1"/>
                </a:solidFill>
              </a:rPr>
              <a:t>Harney, B. and </a:t>
            </a:r>
            <a:r>
              <a:rPr lang="en-US" sz="2000" dirty="0" err="1" smtClean="0">
                <a:solidFill>
                  <a:schemeClr val="tx1"/>
                </a:solidFill>
              </a:rPr>
              <a:t>Dundon</a:t>
            </a:r>
            <a:r>
              <a:rPr lang="en-US" sz="2000" dirty="0" smtClean="0">
                <a:solidFill>
                  <a:schemeClr val="tx1"/>
                </a:solidFill>
              </a:rPr>
              <a:t>, T. (2020). Amazon: HRM and change in the house of neo-liberalism. </a:t>
            </a:r>
            <a:r>
              <a:rPr lang="en-US" sz="2000" i="1" dirty="0" smtClean="0">
                <a:solidFill>
                  <a:schemeClr val="tx1"/>
                </a:solidFill>
              </a:rPr>
              <a:t>Case Studies in Work, Employment and Human Resource Management</a:t>
            </a:r>
            <a:r>
              <a:rPr lang="en-US" sz="2000" dirty="0" smtClean="0">
                <a:solidFill>
                  <a:schemeClr val="tx1"/>
                </a:solidFill>
              </a:rPr>
              <a:t>. [online] Available at: </a:t>
            </a:r>
            <a:r>
              <a:rPr lang="en-US" sz="2000" u="sng" dirty="0" smtClean="0">
                <a:solidFill>
                  <a:schemeClr val="tx1"/>
                </a:solidFill>
                <a:hlinkClick r:id="rId2"/>
              </a:rPr>
              <a:t>https://www.elgaronline.com/view/edcoll/9781788975575/9781788975575.00041.xml</a:t>
            </a:r>
            <a:r>
              <a:rPr lang="en-US" sz="2000" dirty="0" smtClean="0">
                <a:solidFill>
                  <a:schemeClr val="tx1"/>
                </a:solidFill>
              </a:rPr>
              <a:t>.</a:t>
            </a:r>
          </a:p>
          <a:p>
            <a:pPr marL="457200" indent="-457200" algn="just">
              <a:lnSpc>
                <a:spcPct val="150000"/>
              </a:lnSpc>
              <a:buFont typeface="Wingdings" pitchFamily="2" charset="2"/>
              <a:buChar char="Ø"/>
            </a:pPr>
            <a:r>
              <a:rPr lang="en-US" sz="2000" dirty="0" err="1" smtClean="0">
                <a:solidFill>
                  <a:schemeClr val="tx1"/>
                </a:solidFill>
              </a:rPr>
              <a:t>Hatem</a:t>
            </a:r>
            <a:r>
              <a:rPr lang="en-US" sz="2000" dirty="0" smtClean="0">
                <a:solidFill>
                  <a:schemeClr val="tx1"/>
                </a:solidFill>
              </a:rPr>
              <a:t>, E. and </a:t>
            </a:r>
            <a:r>
              <a:rPr lang="en-US" sz="2000" dirty="0" err="1" smtClean="0">
                <a:solidFill>
                  <a:schemeClr val="tx1"/>
                </a:solidFill>
              </a:rPr>
              <a:t>Alshmrani</a:t>
            </a:r>
            <a:r>
              <a:rPr lang="en-US" sz="2000" dirty="0" smtClean="0">
                <a:solidFill>
                  <a:schemeClr val="tx1"/>
                </a:solidFill>
              </a:rPr>
              <a:t>, M. (2021). An analytical view of Amazon success in the worldwide. </a:t>
            </a:r>
            <a:r>
              <a:rPr lang="en-US" sz="2000" i="1" dirty="0" smtClean="0">
                <a:solidFill>
                  <a:schemeClr val="tx1"/>
                </a:solidFill>
              </a:rPr>
              <a:t>Life Science Journal</a:t>
            </a:r>
            <a:r>
              <a:rPr lang="en-US" sz="2000" dirty="0" smtClean="0">
                <a:solidFill>
                  <a:schemeClr val="tx1"/>
                </a:solidFill>
              </a:rPr>
              <a:t>, [online] 18(6). doi:10.7537/marslsj1.</a:t>
            </a:r>
          </a:p>
          <a:p>
            <a:pPr marL="457200" indent="-457200" algn="just">
              <a:lnSpc>
                <a:spcPct val="150000"/>
              </a:lnSpc>
              <a:buFont typeface="Wingdings" pitchFamily="2" charset="2"/>
              <a:buChar char="Ø"/>
            </a:pPr>
            <a:r>
              <a:rPr lang="en-US" sz="2000" dirty="0" smtClean="0">
                <a:solidFill>
                  <a:schemeClr val="tx1"/>
                </a:solidFill>
              </a:rPr>
              <a:t>Hoffman, R.C. and Shipper, F.M. (2018). Shared core values of high performing employee-owned enterprises. </a:t>
            </a:r>
            <a:r>
              <a:rPr lang="en-US" sz="2000" i="1" dirty="0" smtClean="0">
                <a:solidFill>
                  <a:schemeClr val="tx1"/>
                </a:solidFill>
              </a:rPr>
              <a:t>Journal of Management, Spirituality &amp; Religion</a:t>
            </a:r>
            <a:r>
              <a:rPr lang="en-US" sz="2000" dirty="0" smtClean="0">
                <a:solidFill>
                  <a:schemeClr val="tx1"/>
                </a:solidFill>
              </a:rPr>
              <a:t>, 15(4), pp.285–304. doi:10.1080/14766086.2018.1482474.</a:t>
            </a:r>
          </a:p>
          <a:p>
            <a:pPr marL="457200" indent="-457200" algn="just">
              <a:lnSpc>
                <a:spcPct val="150000"/>
              </a:lnSpc>
              <a:buFont typeface="Wingdings" pitchFamily="2" charset="2"/>
              <a:buChar char="Ø"/>
            </a:pPr>
            <a:r>
              <a:rPr lang="en-US" sz="2000" dirty="0" err="1" smtClean="0">
                <a:solidFill>
                  <a:schemeClr val="tx1"/>
                </a:solidFill>
              </a:rPr>
              <a:t>Kapoor</a:t>
            </a:r>
            <a:r>
              <a:rPr lang="en-US" sz="2000" dirty="0" smtClean="0">
                <a:solidFill>
                  <a:schemeClr val="tx1"/>
                </a:solidFill>
              </a:rPr>
              <a:t>, R. (2022). ICRIER Policy Series COVID -19 and the State of India’s </a:t>
            </a:r>
            <a:r>
              <a:rPr lang="en-US" sz="2000" dirty="0" err="1" smtClean="0">
                <a:solidFill>
                  <a:schemeClr val="tx1"/>
                </a:solidFill>
              </a:rPr>
              <a:t>Labour</a:t>
            </a:r>
            <a:r>
              <a:rPr lang="en-US" sz="2000" dirty="0" smtClean="0">
                <a:solidFill>
                  <a:schemeClr val="tx1"/>
                </a:solidFill>
              </a:rPr>
              <a:t> Market. [online] 18(2020). Available at: https://icrier.org/pdf/Policy_Series_18.pdf.</a:t>
            </a:r>
          </a:p>
          <a:p>
            <a:pPr marL="457200" indent="-457200" algn="just">
              <a:lnSpc>
                <a:spcPct val="150000"/>
              </a:lnSpc>
              <a:buFont typeface="Wingdings" pitchFamily="2" charset="2"/>
              <a:buChar char="Ø"/>
            </a:pPr>
            <a:endParaRPr lang="en-US" sz="2000" dirty="0">
              <a:solidFill>
                <a:schemeClr val="tx1"/>
              </a:solidFill>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685800" y="266700"/>
            <a:ext cx="16002000" cy="8852873"/>
          </a:xfrm>
          <a:prstGeom prst="rect">
            <a:avLst/>
          </a:prstGeom>
        </p:spPr>
        <p:txBody>
          <a:bodyPr wrap="square">
            <a:spAutoFit/>
          </a:bodyPr>
          <a:lstStyle/>
          <a:p>
            <a:pPr algn="just">
              <a:lnSpc>
                <a:spcPct val="200000"/>
              </a:lnSpc>
              <a:buFont typeface="Wingdings" pitchFamily="2" charset="2"/>
              <a:buChar char="Ø"/>
            </a:pPr>
            <a:r>
              <a:rPr lang="en-US" sz="2400" dirty="0"/>
              <a:t>Lee, T. and Cheng, R. (2022). International Recruitment: China Recruiters’ Experience during COVID-19 Pandemic. </a:t>
            </a:r>
            <a:r>
              <a:rPr lang="en-US" sz="2400" i="1" dirty="0"/>
              <a:t>Journal of Comparative &amp; International Higher Education</a:t>
            </a:r>
            <a:r>
              <a:rPr lang="en-US" sz="2400" dirty="0"/>
              <a:t>, [online] 14(3 (Part 1)). doi:10.32674/jcihe.v14i3.</a:t>
            </a:r>
          </a:p>
          <a:p>
            <a:pPr algn="just">
              <a:lnSpc>
                <a:spcPct val="200000"/>
              </a:lnSpc>
              <a:buFont typeface="Wingdings" pitchFamily="2" charset="2"/>
              <a:buChar char="Ø"/>
            </a:pPr>
            <a:r>
              <a:rPr lang="en-US" sz="2400" dirty="0"/>
              <a:t>Moore, H.L. and Collins, H. (2021). Rebuilding the post-Covid-19 economy through an industrial strategy that secures livelihoods. </a:t>
            </a:r>
            <a:r>
              <a:rPr lang="en-US" sz="2400" i="1" dirty="0"/>
              <a:t>Social Sciences &amp; Humanities Open</a:t>
            </a:r>
            <a:r>
              <a:rPr lang="en-US" sz="2400" dirty="0"/>
              <a:t>, 3(1), p.100113. doi:10.1016/j.ssaho.2021.100113.</a:t>
            </a:r>
          </a:p>
          <a:p>
            <a:pPr algn="just">
              <a:lnSpc>
                <a:spcPct val="200000"/>
              </a:lnSpc>
              <a:buFont typeface="Wingdings" pitchFamily="2" charset="2"/>
              <a:buChar char="Ø"/>
            </a:pPr>
            <a:r>
              <a:rPr lang="en-US" sz="2400" dirty="0"/>
              <a:t>Mosley, K. and Miller, P. (2019). Physician recruiting incentives: Salaries, signing bonuses, value-based pay and benefits. </a:t>
            </a:r>
            <a:r>
              <a:rPr lang="en-US" sz="2400" i="1" dirty="0"/>
              <a:t>Management in Healthcare</a:t>
            </a:r>
            <a:r>
              <a:rPr lang="en-US" sz="2400" dirty="0"/>
              <a:t>, [online] 4(1), pp.49–56. Available at: https://www.ingentaconnect.com/content/hsp/mih/2019/00000004/00000001/art00006 [Accessed 7 Sep. 2022].</a:t>
            </a:r>
          </a:p>
          <a:p>
            <a:pPr algn="just">
              <a:lnSpc>
                <a:spcPct val="200000"/>
              </a:lnSpc>
              <a:buFont typeface="Wingdings" pitchFamily="2" charset="2"/>
              <a:buChar char="Ø"/>
            </a:pPr>
            <a:r>
              <a:rPr lang="en-US" sz="2400" dirty="0" err="1"/>
              <a:t>Nabokova</a:t>
            </a:r>
            <a:r>
              <a:rPr lang="en-US" sz="2400" dirty="0"/>
              <a:t>, V. (2020). Headhunting </a:t>
            </a:r>
            <a:r>
              <a:rPr lang="en-US" sz="2400" dirty="0" err="1"/>
              <a:t>jako</a:t>
            </a:r>
            <a:r>
              <a:rPr lang="en-US" sz="2400" dirty="0"/>
              <a:t> </a:t>
            </a:r>
            <a:r>
              <a:rPr lang="en-US" sz="2400" dirty="0" err="1"/>
              <a:t>narzędzie</a:t>
            </a:r>
            <a:r>
              <a:rPr lang="en-US" sz="2400" dirty="0"/>
              <a:t> </a:t>
            </a:r>
            <a:r>
              <a:rPr lang="en-US" sz="2400" dirty="0" err="1"/>
              <a:t>pozyskiwania</a:t>
            </a:r>
            <a:r>
              <a:rPr lang="en-US" sz="2400" dirty="0"/>
              <a:t> </a:t>
            </a:r>
            <a:r>
              <a:rPr lang="en-US" sz="2400" dirty="0" err="1"/>
              <a:t>talentów</a:t>
            </a:r>
            <a:r>
              <a:rPr lang="en-US" sz="2400" dirty="0"/>
              <a:t>. </a:t>
            </a:r>
            <a:r>
              <a:rPr lang="en-US" sz="2400" i="1" dirty="0"/>
              <a:t>ruj.uj.edu.pl</a:t>
            </a:r>
            <a:r>
              <a:rPr lang="en-US" sz="2400" dirty="0"/>
              <a:t>. [online] Available at: https://ruj.uj.edu.pl/xmlui/handle/item/253829 [Accessed 7 Sep. 2022].</a:t>
            </a:r>
          </a:p>
          <a:p>
            <a:pPr algn="just">
              <a:lnSpc>
                <a:spcPct val="200000"/>
              </a:lnSpc>
              <a:buFont typeface="Wingdings" pitchFamily="2" charset="2"/>
              <a:buChar char="Ø"/>
            </a:pPr>
            <a:r>
              <a:rPr lang="en-US" sz="2400" dirty="0"/>
              <a:t>OUP accepted manuscript. (2021). </a:t>
            </a:r>
            <a:r>
              <a:rPr lang="en-US" sz="2400" i="1" dirty="0"/>
              <a:t>Oxford Review Of Economic Policy</a:t>
            </a:r>
            <a:r>
              <a:rPr lang="en-US" sz="2400" dirty="0"/>
              <a:t>. doi:10.1093/</a:t>
            </a:r>
            <a:r>
              <a:rPr lang="en-US" sz="2400" dirty="0" err="1"/>
              <a:t>oxrep</a:t>
            </a:r>
            <a:r>
              <a:rPr lang="en-US" sz="2400" dirty="0"/>
              <a:t>/grab048.</a:t>
            </a:r>
          </a:p>
          <a:p>
            <a:pPr algn="just">
              <a:lnSpc>
                <a:spcPct val="200000"/>
              </a:lnSpc>
              <a:buFont typeface="Wingdings" pitchFamily="2" charset="2"/>
              <a:buChar char="Ø"/>
            </a:pPr>
            <a:r>
              <a:rPr lang="en-US" sz="2400" dirty="0" err="1"/>
              <a:t>Pezer</a:t>
            </a:r>
            <a:r>
              <a:rPr lang="en-US" sz="2400" dirty="0"/>
              <a:t>, M. (2022). </a:t>
            </a:r>
            <a:r>
              <a:rPr lang="en-US" sz="2400" i="1" dirty="0"/>
              <a:t>Public policies supporting families with children across welfare regimes: how does the UK compare?</a:t>
            </a:r>
            <a:r>
              <a:rPr lang="en-US" sz="2400" dirty="0"/>
              <a:t> [online] British Politics and Policy at LSE. Available at: http://eprints.lse.ac.uk/116149/ [Accessed 7 Sep. 2022].</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019571" y="571500"/>
            <a:ext cx="16248856" cy="8796126"/>
          </a:xfrm>
        </p:spPr>
        <p:txBody>
          <a:bodyPr/>
          <a:lstStyle/>
          <a:p>
            <a:pPr algn="just">
              <a:lnSpc>
                <a:spcPct val="150000"/>
              </a:lnSpc>
              <a:buFont typeface="Wingdings" pitchFamily="2" charset="2"/>
              <a:buChar char="Ø"/>
            </a:pPr>
            <a:r>
              <a:rPr lang="en-US" sz="2400" dirty="0" err="1" smtClean="0">
                <a:solidFill>
                  <a:schemeClr val="tx1"/>
                </a:solidFill>
              </a:rPr>
              <a:t>Rinny</a:t>
            </a:r>
            <a:r>
              <a:rPr lang="en-US" sz="2400" dirty="0" smtClean="0">
                <a:solidFill>
                  <a:schemeClr val="tx1"/>
                </a:solidFill>
              </a:rPr>
              <a:t>, P., Bohlen </a:t>
            </a:r>
            <a:r>
              <a:rPr lang="en-US" sz="2400" dirty="0" err="1" smtClean="0">
                <a:solidFill>
                  <a:schemeClr val="tx1"/>
                </a:solidFill>
              </a:rPr>
              <a:t>Purba</a:t>
            </a:r>
            <a:r>
              <a:rPr lang="en-US" sz="2400" dirty="0" smtClean="0">
                <a:solidFill>
                  <a:schemeClr val="tx1"/>
                </a:solidFill>
              </a:rPr>
              <a:t>, C. and </a:t>
            </a:r>
            <a:r>
              <a:rPr lang="en-US" sz="2400" dirty="0" err="1" smtClean="0">
                <a:solidFill>
                  <a:schemeClr val="tx1"/>
                </a:solidFill>
              </a:rPr>
              <a:t>Handiman</a:t>
            </a:r>
            <a:r>
              <a:rPr lang="en-US" sz="2400" dirty="0" smtClean="0">
                <a:solidFill>
                  <a:schemeClr val="tx1"/>
                </a:solidFill>
              </a:rPr>
              <a:t>, U. (2020). The Influence Of Compensation, Job Promotion, And Job Satisfaction On Employee Performance Of </a:t>
            </a:r>
            <a:r>
              <a:rPr lang="en-US" sz="2400" dirty="0" err="1" smtClean="0">
                <a:solidFill>
                  <a:schemeClr val="tx1"/>
                </a:solidFill>
              </a:rPr>
              <a:t>Mercubuana</a:t>
            </a:r>
            <a:r>
              <a:rPr lang="en-US" sz="2400" dirty="0" smtClean="0">
                <a:solidFill>
                  <a:schemeClr val="tx1"/>
                </a:solidFill>
              </a:rPr>
              <a:t> University. </a:t>
            </a:r>
            <a:r>
              <a:rPr lang="en-US" sz="2400" i="1" dirty="0" smtClean="0">
                <a:solidFill>
                  <a:schemeClr val="tx1"/>
                </a:solidFill>
              </a:rPr>
              <a:t>www.ijbmm.com International Journal of Business Marketing and Management</a:t>
            </a:r>
            <a:r>
              <a:rPr lang="en-US" sz="2400" dirty="0" smtClean="0">
                <a:solidFill>
                  <a:schemeClr val="tx1"/>
                </a:solidFill>
              </a:rPr>
              <a:t>, [online] 5, pp.2456–4559. Available at: http://www.ijbmm.com/paper/Feb2020/8340436019.pdf.</a:t>
            </a:r>
          </a:p>
          <a:p>
            <a:pPr algn="just">
              <a:lnSpc>
                <a:spcPct val="150000"/>
              </a:lnSpc>
              <a:buFont typeface="Wingdings" pitchFamily="2" charset="2"/>
              <a:buChar char="Ø"/>
            </a:pPr>
            <a:r>
              <a:rPr lang="en-US" sz="2400" dirty="0" smtClean="0">
                <a:solidFill>
                  <a:schemeClr val="tx1"/>
                </a:solidFill>
              </a:rPr>
              <a:t>Robertson, P.J., Hooley, T. and </a:t>
            </a:r>
            <a:r>
              <a:rPr lang="en-US" sz="2400" dirty="0" err="1" smtClean="0">
                <a:solidFill>
                  <a:schemeClr val="tx1"/>
                </a:solidFill>
              </a:rPr>
              <a:t>McCash</a:t>
            </a:r>
            <a:r>
              <a:rPr lang="en-US" sz="2400" dirty="0" smtClean="0">
                <a:solidFill>
                  <a:schemeClr val="tx1"/>
                </a:solidFill>
              </a:rPr>
              <a:t>, P. (2021). </a:t>
            </a:r>
            <a:r>
              <a:rPr lang="en-US" sz="2400" i="1" dirty="0" smtClean="0">
                <a:solidFill>
                  <a:schemeClr val="tx1"/>
                </a:solidFill>
              </a:rPr>
              <a:t>The Oxford Handbook of Career Development</a:t>
            </a:r>
            <a:r>
              <a:rPr lang="en-US" sz="2400" dirty="0" smtClean="0">
                <a:solidFill>
                  <a:schemeClr val="tx1"/>
                </a:solidFill>
              </a:rPr>
              <a:t>. [online] </a:t>
            </a:r>
            <a:r>
              <a:rPr lang="en-US" sz="2400" i="1" dirty="0" smtClean="0">
                <a:solidFill>
                  <a:schemeClr val="tx1"/>
                </a:solidFill>
              </a:rPr>
              <a:t>Google Books</a:t>
            </a:r>
            <a:r>
              <a:rPr lang="en-US" sz="2400" dirty="0" smtClean="0">
                <a:solidFill>
                  <a:schemeClr val="tx1"/>
                </a:solidFill>
              </a:rPr>
              <a:t>. Oxford University Press. Available at: https://books.google.co.in/books?hl=en&amp;lr=&amp;id=7BQuEAAAQBAJ&amp;oi=fnd&amp;pg=PA283&amp;dq=labour+market+information&amp;ots=j3Vb5Ix4GB&amp;sig=bdq4ybAHCIkMn1RvKEsF1yG_-AQ&amp;redir_esc=y [Accessed 7 Sep. 2022].</a:t>
            </a:r>
          </a:p>
          <a:p>
            <a:pPr algn="just">
              <a:lnSpc>
                <a:spcPct val="150000"/>
              </a:lnSpc>
              <a:buFont typeface="Wingdings" pitchFamily="2" charset="2"/>
              <a:buChar char="Ø"/>
            </a:pPr>
            <a:r>
              <a:rPr lang="en-US" sz="2400" dirty="0" smtClean="0">
                <a:solidFill>
                  <a:schemeClr val="tx1"/>
                </a:solidFill>
              </a:rPr>
              <a:t>SAP. (2022). </a:t>
            </a:r>
            <a:r>
              <a:rPr lang="en-US" sz="2400" i="1" dirty="0" smtClean="0">
                <a:solidFill>
                  <a:schemeClr val="tx1"/>
                </a:solidFill>
              </a:rPr>
              <a:t>What is a hybrid workplace model? | SAP Insights</a:t>
            </a:r>
            <a:r>
              <a:rPr lang="en-US" sz="2400" dirty="0" smtClean="0">
                <a:solidFill>
                  <a:schemeClr val="tx1"/>
                </a:solidFill>
              </a:rPr>
              <a:t>. [online] Available at: https://www.sap.com/insights/what-is-a-hybrid-workplace-model.html.</a:t>
            </a:r>
          </a:p>
          <a:p>
            <a:pPr algn="just">
              <a:lnSpc>
                <a:spcPct val="150000"/>
              </a:lnSpc>
              <a:buFont typeface="Wingdings" pitchFamily="2" charset="2"/>
              <a:buChar char="Ø"/>
            </a:pPr>
            <a:r>
              <a:rPr lang="en-US" sz="2400" dirty="0" err="1" smtClean="0">
                <a:solidFill>
                  <a:schemeClr val="tx1"/>
                </a:solidFill>
              </a:rPr>
              <a:t>Springernature</a:t>
            </a:r>
            <a:r>
              <a:rPr lang="en-US" sz="2400" dirty="0" smtClean="0">
                <a:solidFill>
                  <a:schemeClr val="tx1"/>
                </a:solidFill>
              </a:rPr>
              <a:t> (2022). [online] Springernature.com. Available at: https://media.springernature.com/lw685/springer-static/image/art%3A10.1007%2Fs41027-020-00249-y/MediaObjects/41027_2020_249_Fig1_HTML.png [Accessed 7 Sep. 2022].</a:t>
            </a:r>
          </a:p>
          <a:p>
            <a:pPr algn="just">
              <a:lnSpc>
                <a:spcPct val="150000"/>
              </a:lnSpc>
              <a:buFont typeface="Wingdings" pitchFamily="2" charset="2"/>
              <a:buChar char="Ø"/>
            </a:pPr>
            <a:r>
              <a:rPr lang="en-US" sz="2400" dirty="0" err="1" smtClean="0">
                <a:solidFill>
                  <a:schemeClr val="tx1"/>
                </a:solidFill>
              </a:rPr>
              <a:t>Zippia</a:t>
            </a:r>
            <a:r>
              <a:rPr lang="en-US" sz="2400" dirty="0" smtClean="0">
                <a:solidFill>
                  <a:schemeClr val="tx1"/>
                </a:solidFill>
              </a:rPr>
              <a:t> (2022). [online] Zippia.com. Available at: https://www.zippia.com/wp-content/uploads/2019/11/unemployment-2020.jpg [Accessed 7 Sep. 2022].</a:t>
            </a:r>
          </a:p>
          <a:p>
            <a:pPr algn="just">
              <a:lnSpc>
                <a:spcPct val="150000"/>
              </a:lnSpc>
              <a:buFont typeface="Wingdings" pitchFamily="2" charset="2"/>
              <a:buChar char="Ø"/>
            </a:pPr>
            <a:endParaRPr lang="en-US" sz="2400" dirty="0">
              <a:solidFill>
                <a:schemeClr val="tx1"/>
              </a:solidFill>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121</TotalTime>
  <Words>2275</Words>
  <Application>Microsoft Office PowerPoint</Application>
  <PresentationFormat>Custom</PresentationFormat>
  <Paragraphs>127</Paragraphs>
  <Slides>23</Slides>
  <Notes>14</Notes>
  <HiddenSlides>0</HiddenSlides>
  <MMClips>0</MMClips>
  <ScaleCrop>false</ScaleCrop>
  <HeadingPairs>
    <vt:vector size="4" baseType="variant">
      <vt:variant>
        <vt:lpstr>Theme</vt:lpstr>
      </vt:variant>
      <vt:variant>
        <vt:i4>1</vt:i4>
      </vt:variant>
      <vt:variant>
        <vt:lpstr>Slide Titles</vt:lpstr>
      </vt:variant>
      <vt:variant>
        <vt:i4>23</vt:i4>
      </vt:variant>
    </vt:vector>
  </HeadingPairs>
  <TitlesOfParts>
    <vt:vector size="24" baseType="lpstr">
      <vt:lpstr>Office Theme</vt:lpstr>
      <vt:lpstr>AMAZON COMPANY  HUMAN RESOURCE  MANAGEMENT</vt:lpstr>
      <vt:lpstr>INTRODUCTION</vt:lpstr>
      <vt:lpstr>LABOR MARKET</vt:lpstr>
      <vt:lpstr>LABOR MARKET AROUND AND BEFORE 2019</vt:lpstr>
      <vt:lpstr>LABOUR MARKET AFTER BREXIT</vt:lpstr>
      <vt:lpstr>LABOUR MARKET DURING COVID-19</vt:lpstr>
      <vt:lpstr>CURRENT STATE OF THE LABOUR MARKET</vt:lpstr>
      <vt:lpstr>PESTEL ANALYSIS</vt:lpstr>
      <vt:lpstr>RESOURCING STRATEGIES</vt:lpstr>
      <vt:lpstr>POST COVID RESOURCING STARTEGIES</vt:lpstr>
      <vt:lpstr>Retention strategies of amazon:</vt:lpstr>
      <vt:lpstr>PROMOTION WITHIN ORGANIZATION</vt:lpstr>
      <vt:lpstr>HEAD HUNTING AND POACHING</vt:lpstr>
      <vt:lpstr>HYBRID MODEL</vt:lpstr>
      <vt:lpstr>ESOP FOR HIGH PERFORMERS</vt:lpstr>
      <vt:lpstr>POST BREXIT RESOURCING STRATEGIES</vt:lpstr>
      <vt:lpstr>COLLABORATING WITH INTERNATIONAL  RECRUITERS</vt:lpstr>
      <vt:lpstr>INCENTIVISING WORKING IN UK</vt:lpstr>
      <vt:lpstr>SIGNING BONUSES</vt:lpstr>
      <vt:lpstr>Conclusion </vt:lpstr>
      <vt:lpstr>References</vt:lpstr>
      <vt:lpstr>Slide 22</vt:lpstr>
      <vt:lpstr>Slide 23</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Elegant Company Profile Presentation</dc:title>
  <dc:creator>NS GAMER 99</dc:creator>
  <cp:keywords>DAFLblhZlq4,BAFE9vbrtQc</cp:keywords>
  <cp:lastModifiedBy>DELL</cp:lastModifiedBy>
  <cp:revision>13</cp:revision>
  <dcterms:created xsi:type="dcterms:W3CDTF">2022-09-07T05:54:19Z</dcterms:created>
  <dcterms:modified xsi:type="dcterms:W3CDTF">2022-09-07T07:56:27Z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reated">
    <vt:filetime>2022-09-07T00:00:00Z</vt:filetime>
  </property>
  <property fmtid="{D5CDD505-2E9C-101B-9397-08002B2CF9AE}" pid="3" name="Creator">
    <vt:lpwstr>Canva</vt:lpwstr>
  </property>
  <property fmtid="{D5CDD505-2E9C-101B-9397-08002B2CF9AE}" pid="4" name="LastSaved">
    <vt:filetime>2022-09-07T00:00:00Z</vt:filetime>
  </property>
</Properties>
</file>