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6" r:id="rId10"/>
    <p:sldId id="274" r:id="rId11"/>
    <p:sldId id="284" r:id="rId12"/>
    <p:sldId id="288" r:id="rId13"/>
    <p:sldId id="285" r:id="rId14"/>
    <p:sldId id="287" r:id="rId15"/>
    <p:sldId id="257" r:id="rId16"/>
    <p:sldId id="273" r:id="rId17"/>
    <p:sldId id="25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557"/>
  </p:normalViewPr>
  <p:slideViewPr>
    <p:cSldViewPr snapToGrid="0" snapToObjects="1">
      <p:cViewPr varScale="1">
        <p:scale>
          <a:sx n="76" d="100"/>
          <a:sy n="76" d="100"/>
        </p:scale>
        <p:origin x="216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304215-F814-CF41-B527-E19CD668AEC0}" type="datetimeFigureOut">
              <a:rPr lang="en-US" smtClean="0"/>
              <a:t>11/8/23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819BAF-3C5C-B94F-86F6-E6AF7B715B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397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For each model, discuss with your partner what it might represent and what you take from it…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9BAF-3C5C-B94F-86F6-E6AF7B715B8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666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9BAF-3C5C-B94F-86F6-E6AF7B715B8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6077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Whilst these are attempts to illuminate the process of coaching, it can be argued that they do not achieve what they set out to do as they focus on only a small part of the much bigger picture of the coach- </a:t>
            </a:r>
            <a:r>
              <a:rPr lang="en-GB" sz="1800" b="0" dirty="0" err="1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ing</a:t>
            </a: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 process. 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9BAF-3C5C-B94F-86F6-E6AF7B715B8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979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Whilst these are attempts to illuminate the process of coaching, it can be argued that they do not achieve what they set out to do as they focus on only a small part of the much bigger picture of the coach- </a:t>
            </a:r>
            <a:r>
              <a:rPr lang="en-GB" sz="1800" b="0" dirty="0" err="1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ing</a:t>
            </a: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 process. 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9BAF-3C5C-B94F-86F6-E6AF7B715B8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8078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not of the whole coaching process either as it focuses on an episodic skill development session and thus on the direct interventional aspect of coaching. 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9BAF-3C5C-B94F-86F6-E6AF7B715B8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173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does stress the cyclical process nature of coaching, but in reality it is a simple input–output model, nominally of what is regarded as a coaching process, with an episodic focus that ignores the long-term aspect of planning. 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9BAF-3C5C-B94F-86F6-E6AF7B715B8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3615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Lyle </a:t>
            </a: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has at- tempted to produce the most complete ‘model for’ of the coaching process as an ‘ideal type’1, </a:t>
            </a:r>
            <a:endParaRPr lang="en-GB" dirty="0"/>
          </a:p>
          <a:p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The version in Figure 5 shows not only </a:t>
            </a:r>
            <a:endParaRPr lang="en-GB" dirty="0"/>
          </a:p>
          <a:p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how complex that process is but also how </a:t>
            </a:r>
            <a:r>
              <a:rPr lang="en-GB" sz="1800" b="0" dirty="0" err="1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dif</a:t>
            </a: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- </a:t>
            </a:r>
            <a:r>
              <a:rPr lang="en-GB" sz="1800" b="0" dirty="0" err="1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ficult</a:t>
            </a: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 it is to portray it in its entirety1. 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the complexity will limit how use- </a:t>
            </a:r>
            <a:r>
              <a:rPr lang="en-GB" sz="1800" b="0" dirty="0" err="1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ful</a:t>
            </a: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 his model will be for the practising coach </a:t>
            </a:r>
            <a:r>
              <a:rPr lang="en-US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…</a:t>
            </a: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ability to generate research questions, or by adopting a partial focus on specific areas rather than being of direct ben- </a:t>
            </a:r>
            <a:r>
              <a:rPr lang="en-GB" sz="1800" b="0" dirty="0" err="1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efit</a:t>
            </a: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 to coaches 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9BAF-3C5C-B94F-86F6-E6AF7B715B8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6137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9BAF-3C5C-B94F-86F6-E6AF7B715B8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9634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focused not on the coach’s direct interventions, but rather on the mental model adopted by the coach and the coach’s knowledge as the basis for expertise. </a:t>
            </a:r>
            <a:endParaRPr lang="en-GB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- Primary aim of coach and athlete is production of a developed athlete</a:t>
            </a:r>
          </a:p>
          <a:p>
            <a:r>
              <a:rPr lang="en-US" dirty="0"/>
              <a:t>- Central theme is the coaching process (large oval)</a:t>
            </a:r>
          </a:p>
          <a:p>
            <a:r>
              <a:rPr lang="en-US" dirty="0"/>
              <a:t>- coach must have skills and knowledge of training, </a:t>
            </a:r>
            <a:r>
              <a:rPr lang="en-US" dirty="0" err="1"/>
              <a:t>organisation</a:t>
            </a:r>
            <a:r>
              <a:rPr lang="en-US" dirty="0"/>
              <a:t> and competition</a:t>
            </a:r>
          </a:p>
          <a:p>
            <a:r>
              <a:rPr lang="en-US" dirty="0"/>
              <a:t>- MMAP – coaches interpretation of what needs to be completed in order to reach the goal</a:t>
            </a:r>
          </a:p>
          <a:p>
            <a:r>
              <a:rPr lang="en-US" dirty="0"/>
              <a:t>- peripheral components affect central theme</a:t>
            </a:r>
          </a:p>
          <a:p>
            <a:r>
              <a:rPr lang="en-US" dirty="0"/>
              <a:t>	-Coaches personal characteristics – philosophy, style, beliefs, </a:t>
            </a:r>
            <a:r>
              <a:rPr lang="en-US" dirty="0" err="1"/>
              <a:t>percpetions</a:t>
            </a:r>
            <a:endParaRPr lang="en-US" dirty="0"/>
          </a:p>
          <a:p>
            <a:r>
              <a:rPr lang="en-US" dirty="0"/>
              <a:t>	- athlete characteristics – motivation, stage of learning, development, ability</a:t>
            </a:r>
          </a:p>
          <a:p>
            <a:r>
              <a:rPr lang="en-US" dirty="0"/>
              <a:t>Contextual factors – control the </a:t>
            </a:r>
            <a:r>
              <a:rPr lang="en-US" dirty="0" err="1"/>
              <a:t>controlables</a:t>
            </a:r>
            <a:endParaRPr lang="en-US" dirty="0"/>
          </a:p>
          <a:p>
            <a:r>
              <a:rPr lang="en-US" dirty="0"/>
              <a:t>-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9BAF-3C5C-B94F-86F6-E6AF7B715B8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9131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Models from teaching &amp; learning can also be useful for coaches: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b="0" dirty="0">
              <a:solidFill>
                <a:srgbClr val="191619"/>
              </a:solidFill>
              <a:effectLst/>
              <a:latin typeface="HelveticaNeue" panose="02000503000000020004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dirty="0">
                <a:solidFill>
                  <a:srgbClr val="191619"/>
                </a:solidFill>
                <a:effectLst/>
                <a:latin typeface="HelveticaNeue" panose="02000503000000020004" pitchFamily="2" charset="0"/>
              </a:rPr>
              <a:t>focus on what are regarded as the four factors of a pedagogy of coaching, namely coach, athlete, knowledge and context 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9BAF-3C5C-B94F-86F6-E6AF7B715B8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255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Summary of the models based approach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9BAF-3C5C-B94F-86F6-E6AF7B715B8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5064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For example </a:t>
            </a:r>
            <a:r>
              <a:rPr lang="en-US" dirty="0" err="1"/>
              <a:t>TGfU</a:t>
            </a:r>
            <a:r>
              <a:rPr lang="en-US" dirty="0"/>
              <a:t> (video summary on next slide)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9BAF-3C5C-B94F-86F6-E6AF7B715B8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873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44EC-7B3F-E64D-BC4F-115A3306FDA1}" type="datetimeFigureOut">
              <a:rPr lang="en-US" smtClean="0"/>
              <a:t>11/8/23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F0AB7-7F35-AE4D-9DDE-3DE8204F4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385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44EC-7B3F-E64D-BC4F-115A3306FDA1}" type="datetimeFigureOut">
              <a:rPr lang="en-US" smtClean="0"/>
              <a:t>11/8/23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F0AB7-7F35-AE4D-9DDE-3DE8204F4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709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44EC-7B3F-E64D-BC4F-115A3306FDA1}" type="datetimeFigureOut">
              <a:rPr lang="en-US" smtClean="0"/>
              <a:t>11/8/23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F0AB7-7F35-AE4D-9DDE-3DE8204F4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45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44EC-7B3F-E64D-BC4F-115A3306FDA1}" type="datetimeFigureOut">
              <a:rPr lang="en-US" smtClean="0"/>
              <a:t>11/8/23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F0AB7-7F35-AE4D-9DDE-3DE8204F4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385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44EC-7B3F-E64D-BC4F-115A3306FDA1}" type="datetimeFigureOut">
              <a:rPr lang="en-US" smtClean="0"/>
              <a:t>11/8/23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F0AB7-7F35-AE4D-9DDE-3DE8204F4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393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44EC-7B3F-E64D-BC4F-115A3306FDA1}" type="datetimeFigureOut">
              <a:rPr lang="en-US" smtClean="0"/>
              <a:t>11/8/23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F0AB7-7F35-AE4D-9DDE-3DE8204F4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26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44EC-7B3F-E64D-BC4F-115A3306FDA1}" type="datetimeFigureOut">
              <a:rPr lang="en-US" smtClean="0"/>
              <a:t>11/8/23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F0AB7-7F35-AE4D-9DDE-3DE8204F4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655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44EC-7B3F-E64D-BC4F-115A3306FDA1}" type="datetimeFigureOut">
              <a:rPr lang="en-US" smtClean="0"/>
              <a:t>11/8/23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F0AB7-7F35-AE4D-9DDE-3DE8204F4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05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44EC-7B3F-E64D-BC4F-115A3306FDA1}" type="datetimeFigureOut">
              <a:rPr lang="en-US" smtClean="0"/>
              <a:t>11/8/23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F0AB7-7F35-AE4D-9DDE-3DE8204F4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726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44EC-7B3F-E64D-BC4F-115A3306FDA1}" type="datetimeFigureOut">
              <a:rPr lang="en-US" smtClean="0"/>
              <a:t>11/8/23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F0AB7-7F35-AE4D-9DDE-3DE8204F4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86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44EC-7B3F-E64D-BC4F-115A3306FDA1}" type="datetimeFigureOut">
              <a:rPr lang="en-US" smtClean="0"/>
              <a:t>11/8/23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F0AB7-7F35-AE4D-9DDE-3DE8204F4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419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E44EC-7B3F-E64D-BC4F-115A3306FDA1}" type="datetimeFigureOut">
              <a:rPr lang="en-US" smtClean="0"/>
              <a:t>11/8/23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EF0AB7-7F35-AE4D-9DDE-3DE8204F4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938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-6xe-q4gyE?feature=oembed" TargetMode="Externa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yiZlXZ9rd4?feature=oembed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E941923C-82A7-BB7D-4238-F286B1CA20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689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chemeClr val="bg1"/>
                </a:solidFill>
              </a:rPr>
              <a:t>Coaching &amp; Teaching (styles, models and beyond)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US" sz="2000">
                <a:solidFill>
                  <a:schemeClr val="bg1"/>
                </a:solidFill>
              </a:rPr>
              <a:t>Geraint Forster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7334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oosball football players">
            <a:extLst>
              <a:ext uri="{FF2B5EF4-FFF2-40B4-BE49-F238E27FC236}">
                <a16:creationId xmlns:a16="http://schemas.microsoft.com/office/drawing/2014/main" id="{256628D0-9792-7D28-F4E3-7F03EAEAC5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554" b="986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4A5A1B-455E-4779-C68F-DD4487976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188205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Various models ‘for’ and ‘of’ coaching</a:t>
            </a:r>
          </a:p>
        </p:txBody>
      </p:sp>
    </p:spTree>
    <p:extLst>
      <p:ext uri="{BB962C8B-B14F-4D97-AF65-F5344CB8AC3E}">
        <p14:creationId xmlns:p14="http://schemas.microsoft.com/office/powerpoint/2010/main" val="3125962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4" descr="Foosball football players">
            <a:extLst>
              <a:ext uri="{FF2B5EF4-FFF2-40B4-BE49-F238E27FC236}">
                <a16:creationId xmlns:a16="http://schemas.microsoft.com/office/drawing/2014/main" id="{A6D0001F-167F-B3CC-F557-2E288E8664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t="5554" b="9860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822832-012C-66D6-29CE-0E51C6E56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122363"/>
            <a:ext cx="9795637" cy="22207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Models ‘for’ coaching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F8F69-1175-560A-C6CD-E0740B42A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3514853"/>
            <a:ext cx="9795637" cy="20570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‘Idealistic conceptions of practice’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				McConnell (2016)</a:t>
            </a:r>
          </a:p>
        </p:txBody>
      </p:sp>
    </p:spTree>
    <p:extLst>
      <p:ext uri="{BB962C8B-B14F-4D97-AF65-F5344CB8AC3E}">
        <p14:creationId xmlns:p14="http://schemas.microsoft.com/office/powerpoint/2010/main" val="412760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08C1F-9E54-0D82-31EF-73565F982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 descr="A diagram of a leader&#10;&#10;Description automatically generated">
            <a:extLst>
              <a:ext uri="{FF2B5EF4-FFF2-40B4-BE49-F238E27FC236}">
                <a16:creationId xmlns:a16="http://schemas.microsoft.com/office/drawing/2014/main" id="{E3195CF4-5484-DB89-D59F-ED77027531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99" y="203199"/>
            <a:ext cx="9508067" cy="6307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274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E9B7A-BF8C-38D2-18C1-1EE6A306F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 descr="A diagram of a coach's behavior&#10;&#10;Description automatically generated">
            <a:extLst>
              <a:ext uri="{FF2B5EF4-FFF2-40B4-BE49-F238E27FC236}">
                <a16:creationId xmlns:a16="http://schemas.microsoft.com/office/drawing/2014/main" id="{52B4CD97-0BBE-B2A7-2A70-8A9C6B622C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0922" y="330397"/>
            <a:ext cx="7772400" cy="6162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993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27843-994F-0124-E03A-CCE5C4CA3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A diagram of performance analysis&#10;&#10;Description automatically generated">
            <a:extLst>
              <a:ext uri="{FF2B5EF4-FFF2-40B4-BE49-F238E27FC236}">
                <a16:creationId xmlns:a16="http://schemas.microsoft.com/office/drawing/2014/main" id="{0D483023-BED6-8892-C1BD-F2CDABD1D9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3649" y="219075"/>
            <a:ext cx="9349169" cy="5809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721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512A3-AA51-25F8-D226-DAC4E2716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 descr="A diagram of a coaching process&#10;&#10;Description automatically generated">
            <a:extLst>
              <a:ext uri="{FF2B5EF4-FFF2-40B4-BE49-F238E27FC236}">
                <a16:creationId xmlns:a16="http://schemas.microsoft.com/office/drawing/2014/main" id="{2796E14B-ECB1-6351-B405-4D50B5CC0F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99" y="365125"/>
            <a:ext cx="10671631" cy="5697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526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23BB1-B85B-5B91-3E00-CF20DEB8F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A diagram of a business process&#10;&#10;Description automatically generated">
            <a:extLst>
              <a:ext uri="{FF2B5EF4-FFF2-40B4-BE49-F238E27FC236}">
                <a16:creationId xmlns:a16="http://schemas.microsoft.com/office/drawing/2014/main" id="{54BC310D-B597-9D0E-C8BE-EC30A0A0DF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9333" y="168863"/>
            <a:ext cx="5678948" cy="6520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708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4" descr="Foosball football players">
            <a:extLst>
              <a:ext uri="{FF2B5EF4-FFF2-40B4-BE49-F238E27FC236}">
                <a16:creationId xmlns:a16="http://schemas.microsoft.com/office/drawing/2014/main" id="{A6D0001F-167F-B3CC-F557-2E288E8664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t="5554" b="9860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822832-012C-66D6-29CE-0E51C6E56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122363"/>
            <a:ext cx="9795637" cy="22207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Models ‘of’ coaching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F8F69-1175-560A-C6CD-E0740B42A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3514853"/>
            <a:ext cx="9795637" cy="20570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3200" dirty="0">
                <a:solidFill>
                  <a:schemeClr val="bg1"/>
                </a:solidFill>
              </a:rPr>
              <a:t>‘</a:t>
            </a:r>
            <a:r>
              <a:rPr lang="en-GB" sz="3200" b="0" dirty="0">
                <a:solidFill>
                  <a:schemeClr val="bg1"/>
                </a:solidFill>
                <a:effectLst/>
                <a:latin typeface="HelveticaNeue" panose="02000503000000020004" pitchFamily="2" charset="0"/>
              </a:rPr>
              <a:t>formed from a deductive process based on an analysis of practice’</a:t>
            </a:r>
            <a:endParaRPr lang="en-US" sz="2400" dirty="0">
              <a:solidFill>
                <a:srgbClr val="FFFFFF"/>
              </a:solidFill>
            </a:endParaRPr>
          </a:p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				McConnell (2016)</a:t>
            </a:r>
          </a:p>
        </p:txBody>
      </p:sp>
    </p:spTree>
    <p:extLst>
      <p:ext uri="{BB962C8B-B14F-4D97-AF65-F5344CB8AC3E}">
        <p14:creationId xmlns:p14="http://schemas.microsoft.com/office/powerpoint/2010/main" val="127507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FAE5E-3DCC-1209-C6BC-FED53182F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0" name="Picture 9" descr="A diagram of a coach's personal model&#10;&#10;Description automatically generated">
            <a:extLst>
              <a:ext uri="{FF2B5EF4-FFF2-40B4-BE49-F238E27FC236}">
                <a16:creationId xmlns:a16="http://schemas.microsoft.com/office/drawing/2014/main" id="{60232CCE-D7AB-C95D-D80D-D716D6E5AB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854" y="365125"/>
            <a:ext cx="7145213" cy="6319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721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olourful carved figures of humans">
            <a:extLst>
              <a:ext uri="{FF2B5EF4-FFF2-40B4-BE49-F238E27FC236}">
                <a16:creationId xmlns:a16="http://schemas.microsoft.com/office/drawing/2014/main" id="{5E088DB8-354B-13C1-6046-D2F426A1DC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939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BBD9C22-70C4-EE8F-D2F7-00B42E57A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>
                <a:solidFill>
                  <a:schemeClr val="bg1"/>
                </a:solidFill>
              </a:rPr>
              <a:t>Sociological/Pedagogical models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02805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61A0326-6193-8176-B51E-36A8D6202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Online Media 4" descr="VLOG 11: A models-based approach">
            <a:hlinkClick r:id="" action="ppaction://media"/>
            <a:extLst>
              <a:ext uri="{FF2B5EF4-FFF2-40B4-BE49-F238E27FC236}">
                <a16:creationId xmlns:a16="http://schemas.microsoft.com/office/drawing/2014/main" id="{D9DBC658-D4FD-E132-FB4F-5A2F7F10A34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52507" y="365125"/>
            <a:ext cx="9763168" cy="5516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347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7644C-39E8-658C-FBB9-773A32D52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diagram of a model&#10;&#10;Description automatically generated">
            <a:extLst>
              <a:ext uri="{FF2B5EF4-FFF2-40B4-BE49-F238E27FC236}">
                <a16:creationId xmlns:a16="http://schemas.microsoft.com/office/drawing/2014/main" id="{6704EFD7-17EC-4B1A-86A7-AC2C8B3538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5125"/>
            <a:ext cx="7772400" cy="49232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23181A-A10E-0C08-E13B-356C18A07FB8}"/>
              </a:ext>
            </a:extLst>
          </p:cNvPr>
          <p:cNvSpPr txBox="1"/>
          <p:nvPr/>
        </p:nvSpPr>
        <p:spPr>
          <a:xfrm>
            <a:off x="1574800" y="5723467"/>
            <a:ext cx="87080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Teaching Games For Understanding/Games Sense/Tactical Inquiry (Bunker &amp; Thorpe, 1982)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1631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934D2E7-C86C-E7E0-F7B4-C764840EE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Online Media 4" descr="Teaching Games for Understanding - Lesson Demonstration">
            <a:hlinkClick r:id="" action="ppaction://media"/>
            <a:extLst>
              <a:ext uri="{FF2B5EF4-FFF2-40B4-BE49-F238E27FC236}">
                <a16:creationId xmlns:a16="http://schemas.microsoft.com/office/drawing/2014/main" id="{5A820D6C-1E5D-824C-96B3-8236A946D08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94846" y="365125"/>
            <a:ext cx="9902707" cy="5595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024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Sources of Information on models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Pedagogical Models (Kirk, 2013)</a:t>
            </a:r>
          </a:p>
          <a:p>
            <a:endParaRPr lang="en-US" dirty="0"/>
          </a:p>
          <a:p>
            <a:r>
              <a:rPr lang="en-US" dirty="0"/>
              <a:t>Models Based Practice (Casey, 2016)</a:t>
            </a:r>
          </a:p>
          <a:p>
            <a:endParaRPr lang="en-US" dirty="0"/>
          </a:p>
          <a:p>
            <a:r>
              <a:rPr lang="en-US" dirty="0"/>
              <a:t>Instructional models (Metzler 2011)</a:t>
            </a:r>
          </a:p>
        </p:txBody>
      </p:sp>
    </p:spTree>
    <p:extLst>
      <p:ext uri="{BB962C8B-B14F-4D97-AF65-F5344CB8AC3E}">
        <p14:creationId xmlns:p14="http://schemas.microsoft.com/office/powerpoint/2010/main" val="13242631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examples of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Sport Education (Siedentop, 1995)</a:t>
            </a:r>
          </a:p>
          <a:p>
            <a:endParaRPr lang="en-US" dirty="0"/>
          </a:p>
          <a:p>
            <a:r>
              <a:rPr lang="en-US" dirty="0"/>
              <a:t>Cooperative Learning (Dyson &amp; Casey, 2016)</a:t>
            </a:r>
          </a:p>
          <a:p>
            <a:endParaRPr lang="en-US" dirty="0"/>
          </a:p>
          <a:p>
            <a:r>
              <a:rPr lang="en-US" dirty="0"/>
              <a:t>Direct Instruction (Metzler, 2011)</a:t>
            </a:r>
          </a:p>
        </p:txBody>
      </p:sp>
    </p:spTree>
    <p:extLst>
      <p:ext uri="{BB962C8B-B14F-4D97-AF65-F5344CB8AC3E}">
        <p14:creationId xmlns:p14="http://schemas.microsoft.com/office/powerpoint/2010/main" val="3677672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Bunker, D., &amp; Thorpe, R. (1982). A model for the teaching of games in the secondary school. Bulletin of Physical Education, 10, 9-16.</a:t>
            </a:r>
          </a:p>
          <a:p>
            <a:pPr marL="0" indent="0">
              <a:buNone/>
            </a:pPr>
            <a:r>
              <a:rPr lang="en-US" dirty="0"/>
              <a:t>Casey, A. (2016). Models Based Practice In Ennis, C. D. (Ed.). </a:t>
            </a:r>
            <a:r>
              <a:rPr lang="en-US" i="1" dirty="0"/>
              <a:t>Routledge handbook of physical education Pedagogies</a:t>
            </a:r>
            <a:r>
              <a:rPr lang="en-US" dirty="0"/>
              <a:t>. Devon, United Kingdom: Routledge.</a:t>
            </a:r>
          </a:p>
          <a:p>
            <a:pPr marL="0" indent="0">
              <a:buNone/>
            </a:pPr>
            <a:r>
              <a:rPr lang="en-US" dirty="0" err="1"/>
              <a:t>Chelladurai</a:t>
            </a:r>
            <a:r>
              <a:rPr lang="en-US" dirty="0"/>
              <a:t>, P. (2007). Leadership in Sports. In G. </a:t>
            </a:r>
            <a:r>
              <a:rPr lang="en-US" dirty="0" err="1"/>
              <a:t>Tenenbaum</a:t>
            </a:r>
            <a:r>
              <a:rPr lang="en-US" dirty="0"/>
              <a:t> &amp; R. C. </a:t>
            </a:r>
            <a:r>
              <a:rPr lang="en-US" dirty="0" err="1"/>
              <a:t>Eklund</a:t>
            </a:r>
            <a:r>
              <a:rPr lang="en-US" dirty="0"/>
              <a:t> (Eds.), </a:t>
            </a:r>
            <a:r>
              <a:rPr lang="en-US" i="1" dirty="0"/>
              <a:t>Handbook of sport psychology</a:t>
            </a:r>
            <a:r>
              <a:rPr lang="en-US" dirty="0"/>
              <a:t> (3rd ed.) (pp. 113–135). New York, NY, United States: John Wiley &amp; Sons.</a:t>
            </a:r>
          </a:p>
          <a:p>
            <a:pPr marL="0" indent="0">
              <a:buNone/>
            </a:pPr>
            <a:r>
              <a:rPr lang="en-US" dirty="0"/>
              <a:t>Dyson, B., &amp; Casey, A. (2016). </a:t>
            </a:r>
            <a:r>
              <a:rPr lang="en-US" i="1" dirty="0"/>
              <a:t>Cooperative learning in physical education and physical activity: A practical introduction</a:t>
            </a:r>
            <a:r>
              <a:rPr lang="en-US" dirty="0"/>
              <a:t>. United Kingdom: Routledge.</a:t>
            </a:r>
          </a:p>
          <a:p>
            <a:pPr marL="0" indent="0">
              <a:buNone/>
            </a:pPr>
            <a:r>
              <a:rPr lang="en-US" dirty="0"/>
              <a:t>Kirk, D. (2013). Educational value and models-based practice in physical education. </a:t>
            </a:r>
            <a:r>
              <a:rPr lang="en-US" i="1" dirty="0"/>
              <a:t>Educational Philosophy and Theory</a:t>
            </a:r>
            <a:r>
              <a:rPr lang="en-US" dirty="0"/>
              <a:t>, </a:t>
            </a:r>
            <a:r>
              <a:rPr lang="en-US" i="1" dirty="0"/>
              <a:t>45</a:t>
            </a:r>
            <a:r>
              <a:rPr lang="en-US" dirty="0"/>
              <a:t>(9), 973–986. doi:10.1080/00131857.2013.785352</a:t>
            </a:r>
          </a:p>
          <a:p>
            <a:pPr marL="0" indent="0">
              <a:buNone/>
            </a:pPr>
            <a:r>
              <a:rPr lang="en-US" dirty="0"/>
              <a:t>Metzler, M. W. (2011). </a:t>
            </a:r>
            <a:r>
              <a:rPr lang="en-US" i="1" dirty="0"/>
              <a:t>Instructional models for physical education</a:t>
            </a:r>
            <a:r>
              <a:rPr lang="en-US" dirty="0"/>
              <a:t> (3rd ed.). Scottsdale, AZ: Holcomb Hathaway, Publishers.</a:t>
            </a:r>
          </a:p>
          <a:p>
            <a:pPr marL="0" indent="0">
              <a:buNone/>
            </a:pPr>
            <a:r>
              <a:rPr lang="en-US" dirty="0"/>
              <a:t>Siedentop, D. (1994). </a:t>
            </a:r>
            <a:r>
              <a:rPr lang="en-US" i="1" dirty="0"/>
              <a:t>Sport education: Quality PE through positive sport experiences</a:t>
            </a:r>
            <a:r>
              <a:rPr lang="en-US" dirty="0"/>
              <a:t>. Champaign, IL: Human Kinetics </a:t>
            </a:r>
            <a:r>
              <a:rPr lang="en-US"/>
              <a:t>Publishers.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073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822</Words>
  <Application>Microsoft Macintosh PowerPoint</Application>
  <PresentationFormat>Widescreen</PresentationFormat>
  <Paragraphs>70</Paragraphs>
  <Slides>17</Slides>
  <Notes>12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HelveticaNeue</vt:lpstr>
      <vt:lpstr>Office Theme</vt:lpstr>
      <vt:lpstr>Coaching &amp; Teaching (styles, models and beyond)</vt:lpstr>
      <vt:lpstr>Various models ‘for’ and ‘of’ coaching</vt:lpstr>
      <vt:lpstr>Models ‘for’ coaching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Models ‘of’ coaching</vt:lpstr>
      <vt:lpstr>PowerPoint Presentation</vt:lpstr>
      <vt:lpstr>Sociological/Pedagogical models</vt:lpstr>
      <vt:lpstr>PowerPoint Presentation</vt:lpstr>
      <vt:lpstr>PowerPoint Presentation</vt:lpstr>
      <vt:lpstr>PowerPoint Presentation</vt:lpstr>
      <vt:lpstr>Sources of Information on models</vt:lpstr>
      <vt:lpstr>Other examples of Models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&amp; Teaching (styles, models and beyond)</dc:title>
  <dc:creator>Dylan Blain</dc:creator>
  <cp:lastModifiedBy>Geraint Forster</cp:lastModifiedBy>
  <cp:revision>8</cp:revision>
  <dcterms:created xsi:type="dcterms:W3CDTF">2017-02-09T19:55:49Z</dcterms:created>
  <dcterms:modified xsi:type="dcterms:W3CDTF">2023-11-08T12:23:19Z</dcterms:modified>
</cp:coreProperties>
</file>