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audio1.wav" ContentType="audio/wav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9" r:id="rId3"/>
    <p:sldId id="260" r:id="rId4"/>
    <p:sldId id="283" r:id="rId5"/>
    <p:sldId id="261" r:id="rId6"/>
    <p:sldId id="262" r:id="rId7"/>
    <p:sldId id="265" r:id="rId8"/>
    <p:sldId id="264" r:id="rId9"/>
    <p:sldId id="282" r:id="rId10"/>
    <p:sldId id="281" r:id="rId11"/>
    <p:sldId id="271" r:id="rId12"/>
    <p:sldId id="280" r:id="rId13"/>
    <p:sldId id="27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704"/>
    <p:restoredTop sz="94681"/>
  </p:normalViewPr>
  <p:slideViewPr>
    <p:cSldViewPr snapToGrid="0" snapToObjects="1">
      <p:cViewPr varScale="1">
        <p:scale>
          <a:sx n="93" d="100"/>
          <a:sy n="93" d="100"/>
        </p:scale>
        <p:origin x="224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56965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129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983044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40789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0854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018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84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96511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699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130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370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5A875CD-31ED-E74C-A51C-23AD62B6A241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DBF10AA-6C41-A44B-96B9-CD5A39003140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847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png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hyperlink" Target="http://www.heavensgate.com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7.png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A192F-36FE-C54C-BACE-0B3362C54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5020" y="2951902"/>
            <a:ext cx="10318418" cy="1842520"/>
          </a:xfrm>
        </p:spPr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Mudiad</a:t>
            </a:r>
            <a:r>
              <a:rPr lang="en-US" dirty="0"/>
              <a:t> </a:t>
            </a:r>
            <a:r>
              <a:rPr lang="en-US" dirty="0" err="1"/>
              <a:t>crefyddol</a:t>
            </a:r>
            <a:r>
              <a:rPr lang="en-US" dirty="0"/>
              <a:t> Newydd: ‘Heaven’s Gate’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3628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A64BB6-F153-D341-BAE5-B0B10CCB3E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7621" t="30131" r="27956" b="20126"/>
          <a:stretch/>
        </p:blipFill>
        <p:spPr>
          <a:xfrm>
            <a:off x="168747" y="524610"/>
            <a:ext cx="9222388" cy="5808779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9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4F23901C-A74B-5642-83D4-BEB214906A38}"/>
              </a:ext>
            </a:extLst>
          </p:cNvPr>
          <p:cNvPicPr>
            <a:picLocks noRot="1"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0652793" y="3339421"/>
            <a:ext cx="244475" cy="24447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DE3C32FE-E066-8640-8D4F-2EC39D9C24A5}"/>
              </a:ext>
            </a:extLst>
          </p:cNvPr>
          <p:cNvSpPr/>
          <p:nvPr/>
        </p:nvSpPr>
        <p:spPr>
          <a:xfrm>
            <a:off x="9716689" y="2547333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18C0678-B8A3-D547-8C5E-CD4BB55CD0A5}"/>
              </a:ext>
            </a:extLst>
          </p:cNvPr>
          <p:cNvSpPr/>
          <p:nvPr/>
        </p:nvSpPr>
        <p:spPr>
          <a:xfrm>
            <a:off x="9716689" y="2547333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0D7E61-C6F6-9E4D-B79C-55584EF63183}"/>
              </a:ext>
            </a:extLst>
          </p:cNvPr>
          <p:cNvSpPr txBox="1"/>
          <p:nvPr/>
        </p:nvSpPr>
        <p:spPr>
          <a:xfrm>
            <a:off x="10106057" y="2043277"/>
            <a:ext cx="1273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1 </a:t>
            </a:r>
            <a:r>
              <a:rPr lang="en-GB" sz="2400" dirty="0" err="1"/>
              <a:t>munud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8326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6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89E56802-02C4-406A-B493-BAD3ECAE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3C8B67-A511-4365-BCFF-14A0D0905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5EC03388-C006-4877-82B8-D24316559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5E7E78-BD7E-AF49-A224-70BE315965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18" b="23501"/>
          <a:stretch/>
        </p:blipFill>
        <p:spPr>
          <a:xfrm>
            <a:off x="5719402" y="3504142"/>
            <a:ext cx="6472598" cy="3353858"/>
          </a:xfrm>
          <a:custGeom>
            <a:avLst/>
            <a:gdLst>
              <a:gd name="connsiteX0" fmla="*/ 4081 w 6472598"/>
              <a:gd name="connsiteY0" fmla="*/ 0 h 3353858"/>
              <a:gd name="connsiteX1" fmla="*/ 6472598 w 6472598"/>
              <a:gd name="connsiteY1" fmla="*/ 0 h 3353858"/>
              <a:gd name="connsiteX2" fmla="*/ 6472598 w 6472598"/>
              <a:gd name="connsiteY2" fmla="*/ 3353858 h 3353858"/>
              <a:gd name="connsiteX3" fmla="*/ 179388 w 6472598"/>
              <a:gd name="connsiteY3" fmla="*/ 3353858 h 3353858"/>
              <a:gd name="connsiteX4" fmla="*/ 174625 w 6472598"/>
              <a:gd name="connsiteY4" fmla="*/ 3287183 h 3353858"/>
              <a:gd name="connsiteX5" fmla="*/ 166688 w 6472598"/>
              <a:gd name="connsiteY5" fmla="*/ 3231620 h 3353858"/>
              <a:gd name="connsiteX6" fmla="*/ 157163 w 6472598"/>
              <a:gd name="connsiteY6" fmla="*/ 3179233 h 3353858"/>
              <a:gd name="connsiteX7" fmla="*/ 141288 w 6472598"/>
              <a:gd name="connsiteY7" fmla="*/ 3136370 h 3353858"/>
              <a:gd name="connsiteX8" fmla="*/ 125414 w 6472598"/>
              <a:gd name="connsiteY8" fmla="*/ 3093508 h 3353858"/>
              <a:gd name="connsiteX9" fmla="*/ 106363 w 6472598"/>
              <a:gd name="connsiteY9" fmla="*/ 3056995 h 3353858"/>
              <a:gd name="connsiteX10" fmla="*/ 87313 w 6472598"/>
              <a:gd name="connsiteY10" fmla="*/ 3018895 h 3353858"/>
              <a:gd name="connsiteX11" fmla="*/ 69850 w 6472598"/>
              <a:gd name="connsiteY11" fmla="*/ 2983970 h 3353858"/>
              <a:gd name="connsiteX12" fmla="*/ 52388 w 6472598"/>
              <a:gd name="connsiteY12" fmla="*/ 2944283 h 3353858"/>
              <a:gd name="connsiteX13" fmla="*/ 36513 w 6472598"/>
              <a:gd name="connsiteY13" fmla="*/ 2903008 h 3353858"/>
              <a:gd name="connsiteX14" fmla="*/ 22225 w 6472598"/>
              <a:gd name="connsiteY14" fmla="*/ 2856970 h 3353858"/>
              <a:gd name="connsiteX15" fmla="*/ 11113 w 6472598"/>
              <a:gd name="connsiteY15" fmla="*/ 2807758 h 3353858"/>
              <a:gd name="connsiteX16" fmla="*/ 3176 w 6472598"/>
              <a:gd name="connsiteY16" fmla="*/ 2747433 h 3353858"/>
              <a:gd name="connsiteX17" fmla="*/ 0 w 6472598"/>
              <a:gd name="connsiteY17" fmla="*/ 2679170 h 3353858"/>
              <a:gd name="connsiteX18" fmla="*/ 3176 w 6472598"/>
              <a:gd name="connsiteY18" fmla="*/ 2609320 h 3353858"/>
              <a:gd name="connsiteX19" fmla="*/ 11113 w 6472598"/>
              <a:gd name="connsiteY19" fmla="*/ 2552170 h 3353858"/>
              <a:gd name="connsiteX20" fmla="*/ 22225 w 6472598"/>
              <a:gd name="connsiteY20" fmla="*/ 2499783 h 3353858"/>
              <a:gd name="connsiteX21" fmla="*/ 36513 w 6472598"/>
              <a:gd name="connsiteY21" fmla="*/ 2452158 h 3353858"/>
              <a:gd name="connsiteX22" fmla="*/ 52388 w 6472598"/>
              <a:gd name="connsiteY22" fmla="*/ 2410883 h 3353858"/>
              <a:gd name="connsiteX23" fmla="*/ 71438 w 6472598"/>
              <a:gd name="connsiteY23" fmla="*/ 2372783 h 3353858"/>
              <a:gd name="connsiteX24" fmla="*/ 90488 w 6472598"/>
              <a:gd name="connsiteY24" fmla="*/ 2336270 h 3353858"/>
              <a:gd name="connsiteX25" fmla="*/ 109538 w 6472598"/>
              <a:gd name="connsiteY25" fmla="*/ 2298170 h 3353858"/>
              <a:gd name="connsiteX26" fmla="*/ 127001 w 6472598"/>
              <a:gd name="connsiteY26" fmla="*/ 2258483 h 3353858"/>
              <a:gd name="connsiteX27" fmla="*/ 144464 w 6472598"/>
              <a:gd name="connsiteY27" fmla="*/ 2217208 h 3353858"/>
              <a:gd name="connsiteX28" fmla="*/ 158750 w 6472598"/>
              <a:gd name="connsiteY28" fmla="*/ 2171170 h 3353858"/>
              <a:gd name="connsiteX29" fmla="*/ 168275 w 6472598"/>
              <a:gd name="connsiteY29" fmla="*/ 2118783 h 3353858"/>
              <a:gd name="connsiteX30" fmla="*/ 177800 w 6472598"/>
              <a:gd name="connsiteY30" fmla="*/ 2058458 h 3353858"/>
              <a:gd name="connsiteX31" fmla="*/ 179388 w 6472598"/>
              <a:gd name="connsiteY31" fmla="*/ 1990195 h 3353858"/>
              <a:gd name="connsiteX32" fmla="*/ 177800 w 6472598"/>
              <a:gd name="connsiteY32" fmla="*/ 1921933 h 3353858"/>
              <a:gd name="connsiteX33" fmla="*/ 168275 w 6472598"/>
              <a:gd name="connsiteY33" fmla="*/ 1861608 h 3353858"/>
              <a:gd name="connsiteX34" fmla="*/ 158750 w 6472598"/>
              <a:gd name="connsiteY34" fmla="*/ 1809220 h 3353858"/>
              <a:gd name="connsiteX35" fmla="*/ 144464 w 6472598"/>
              <a:gd name="connsiteY35" fmla="*/ 1764770 h 3353858"/>
              <a:gd name="connsiteX36" fmla="*/ 127001 w 6472598"/>
              <a:gd name="connsiteY36" fmla="*/ 1721908 h 3353858"/>
              <a:gd name="connsiteX37" fmla="*/ 109538 w 6472598"/>
              <a:gd name="connsiteY37" fmla="*/ 1682220 h 3353858"/>
              <a:gd name="connsiteX38" fmla="*/ 90488 w 6472598"/>
              <a:gd name="connsiteY38" fmla="*/ 1645708 h 3353858"/>
              <a:gd name="connsiteX39" fmla="*/ 71438 w 6472598"/>
              <a:gd name="connsiteY39" fmla="*/ 1610783 h 3353858"/>
              <a:gd name="connsiteX40" fmla="*/ 52388 w 6472598"/>
              <a:gd name="connsiteY40" fmla="*/ 1571095 h 3353858"/>
              <a:gd name="connsiteX41" fmla="*/ 36513 w 6472598"/>
              <a:gd name="connsiteY41" fmla="*/ 1529820 h 3353858"/>
              <a:gd name="connsiteX42" fmla="*/ 22225 w 6472598"/>
              <a:gd name="connsiteY42" fmla="*/ 1483783 h 3353858"/>
              <a:gd name="connsiteX43" fmla="*/ 11113 w 6472598"/>
              <a:gd name="connsiteY43" fmla="*/ 1431395 h 3353858"/>
              <a:gd name="connsiteX44" fmla="*/ 3176 w 6472598"/>
              <a:gd name="connsiteY44" fmla="*/ 1371070 h 3353858"/>
              <a:gd name="connsiteX45" fmla="*/ 0 w 6472598"/>
              <a:gd name="connsiteY45" fmla="*/ 1302808 h 3353858"/>
              <a:gd name="connsiteX46" fmla="*/ 3176 w 6472598"/>
              <a:gd name="connsiteY46" fmla="*/ 1234545 h 3353858"/>
              <a:gd name="connsiteX47" fmla="*/ 11113 w 6472598"/>
              <a:gd name="connsiteY47" fmla="*/ 1174220 h 3353858"/>
              <a:gd name="connsiteX48" fmla="*/ 22225 w 6472598"/>
              <a:gd name="connsiteY48" fmla="*/ 1121833 h 3353858"/>
              <a:gd name="connsiteX49" fmla="*/ 36513 w 6472598"/>
              <a:gd name="connsiteY49" fmla="*/ 1075795 h 3353858"/>
              <a:gd name="connsiteX50" fmla="*/ 52388 w 6472598"/>
              <a:gd name="connsiteY50" fmla="*/ 1032933 h 3353858"/>
              <a:gd name="connsiteX51" fmla="*/ 71438 w 6472598"/>
              <a:gd name="connsiteY51" fmla="*/ 994833 h 3353858"/>
              <a:gd name="connsiteX52" fmla="*/ 109538 w 6472598"/>
              <a:gd name="connsiteY52" fmla="*/ 920220 h 3353858"/>
              <a:gd name="connsiteX53" fmla="*/ 127001 w 6472598"/>
              <a:gd name="connsiteY53" fmla="*/ 882120 h 3353858"/>
              <a:gd name="connsiteX54" fmla="*/ 144464 w 6472598"/>
              <a:gd name="connsiteY54" fmla="*/ 839258 h 3353858"/>
              <a:gd name="connsiteX55" fmla="*/ 158750 w 6472598"/>
              <a:gd name="connsiteY55" fmla="*/ 793220 h 3353858"/>
              <a:gd name="connsiteX56" fmla="*/ 168275 w 6472598"/>
              <a:gd name="connsiteY56" fmla="*/ 740833 h 3353858"/>
              <a:gd name="connsiteX57" fmla="*/ 177800 w 6472598"/>
              <a:gd name="connsiteY57" fmla="*/ 682095 h 3353858"/>
              <a:gd name="connsiteX58" fmla="*/ 179388 w 6472598"/>
              <a:gd name="connsiteY58" fmla="*/ 612245 h 3353858"/>
              <a:gd name="connsiteX59" fmla="*/ 177800 w 6472598"/>
              <a:gd name="connsiteY59" fmla="*/ 543983 h 3353858"/>
              <a:gd name="connsiteX60" fmla="*/ 168275 w 6472598"/>
              <a:gd name="connsiteY60" fmla="*/ 483658 h 3353858"/>
              <a:gd name="connsiteX61" fmla="*/ 158750 w 6472598"/>
              <a:gd name="connsiteY61" fmla="*/ 431270 h 3353858"/>
              <a:gd name="connsiteX62" fmla="*/ 144464 w 6472598"/>
              <a:gd name="connsiteY62" fmla="*/ 386820 h 3353858"/>
              <a:gd name="connsiteX63" fmla="*/ 127001 w 6472598"/>
              <a:gd name="connsiteY63" fmla="*/ 343958 h 3353858"/>
              <a:gd name="connsiteX64" fmla="*/ 109538 w 6472598"/>
              <a:gd name="connsiteY64" fmla="*/ 307445 h 3353858"/>
              <a:gd name="connsiteX65" fmla="*/ 71438 w 6472598"/>
              <a:gd name="connsiteY65" fmla="*/ 232833 h 3353858"/>
              <a:gd name="connsiteX66" fmla="*/ 52388 w 6472598"/>
              <a:gd name="connsiteY66" fmla="*/ 193145 h 3353858"/>
              <a:gd name="connsiteX67" fmla="*/ 36513 w 6472598"/>
              <a:gd name="connsiteY67" fmla="*/ 151870 h 3353858"/>
              <a:gd name="connsiteX68" fmla="*/ 22225 w 6472598"/>
              <a:gd name="connsiteY68" fmla="*/ 105833 h 3353858"/>
              <a:gd name="connsiteX69" fmla="*/ 11113 w 6472598"/>
              <a:gd name="connsiteY69" fmla="*/ 53445 h 3353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6472598" h="3353858">
                <a:moveTo>
                  <a:pt x="4081" y="0"/>
                </a:moveTo>
                <a:lnTo>
                  <a:pt x="6472598" y="0"/>
                </a:lnTo>
                <a:lnTo>
                  <a:pt x="6472598" y="3353858"/>
                </a:lnTo>
                <a:lnTo>
                  <a:pt x="179388" y="3353858"/>
                </a:lnTo>
                <a:lnTo>
                  <a:pt x="174625" y="3287183"/>
                </a:lnTo>
                <a:lnTo>
                  <a:pt x="166688" y="3231620"/>
                </a:lnTo>
                <a:lnTo>
                  <a:pt x="157163" y="3179233"/>
                </a:lnTo>
                <a:lnTo>
                  <a:pt x="141288" y="3136370"/>
                </a:lnTo>
                <a:lnTo>
                  <a:pt x="125414" y="3093508"/>
                </a:lnTo>
                <a:lnTo>
                  <a:pt x="106363" y="3056995"/>
                </a:lnTo>
                <a:lnTo>
                  <a:pt x="87313" y="3018895"/>
                </a:lnTo>
                <a:lnTo>
                  <a:pt x="69850" y="2983970"/>
                </a:lnTo>
                <a:lnTo>
                  <a:pt x="52388" y="2944283"/>
                </a:lnTo>
                <a:lnTo>
                  <a:pt x="36513" y="2903008"/>
                </a:lnTo>
                <a:lnTo>
                  <a:pt x="22225" y="2856970"/>
                </a:lnTo>
                <a:lnTo>
                  <a:pt x="11113" y="2807758"/>
                </a:lnTo>
                <a:lnTo>
                  <a:pt x="3176" y="2747433"/>
                </a:lnTo>
                <a:lnTo>
                  <a:pt x="0" y="2679170"/>
                </a:lnTo>
                <a:lnTo>
                  <a:pt x="3176" y="2609320"/>
                </a:lnTo>
                <a:lnTo>
                  <a:pt x="11113" y="2552170"/>
                </a:lnTo>
                <a:lnTo>
                  <a:pt x="22225" y="2499783"/>
                </a:lnTo>
                <a:lnTo>
                  <a:pt x="36513" y="2452158"/>
                </a:lnTo>
                <a:lnTo>
                  <a:pt x="52388" y="2410883"/>
                </a:lnTo>
                <a:lnTo>
                  <a:pt x="71438" y="2372783"/>
                </a:lnTo>
                <a:lnTo>
                  <a:pt x="90488" y="2336270"/>
                </a:lnTo>
                <a:lnTo>
                  <a:pt x="109538" y="2298170"/>
                </a:lnTo>
                <a:lnTo>
                  <a:pt x="127001" y="2258483"/>
                </a:lnTo>
                <a:lnTo>
                  <a:pt x="144464" y="2217208"/>
                </a:lnTo>
                <a:lnTo>
                  <a:pt x="158750" y="2171170"/>
                </a:lnTo>
                <a:lnTo>
                  <a:pt x="168275" y="2118783"/>
                </a:lnTo>
                <a:lnTo>
                  <a:pt x="177800" y="2058458"/>
                </a:lnTo>
                <a:lnTo>
                  <a:pt x="179388" y="1990195"/>
                </a:lnTo>
                <a:lnTo>
                  <a:pt x="177800" y="1921933"/>
                </a:lnTo>
                <a:lnTo>
                  <a:pt x="168275" y="1861608"/>
                </a:lnTo>
                <a:lnTo>
                  <a:pt x="158750" y="1809220"/>
                </a:lnTo>
                <a:lnTo>
                  <a:pt x="144464" y="1764770"/>
                </a:lnTo>
                <a:lnTo>
                  <a:pt x="127001" y="1721908"/>
                </a:lnTo>
                <a:lnTo>
                  <a:pt x="109538" y="1682220"/>
                </a:lnTo>
                <a:lnTo>
                  <a:pt x="90488" y="1645708"/>
                </a:lnTo>
                <a:lnTo>
                  <a:pt x="71438" y="1610783"/>
                </a:lnTo>
                <a:lnTo>
                  <a:pt x="52388" y="1571095"/>
                </a:lnTo>
                <a:lnTo>
                  <a:pt x="36513" y="1529820"/>
                </a:lnTo>
                <a:lnTo>
                  <a:pt x="22225" y="1483783"/>
                </a:lnTo>
                <a:lnTo>
                  <a:pt x="11113" y="1431395"/>
                </a:lnTo>
                <a:lnTo>
                  <a:pt x="3176" y="1371070"/>
                </a:lnTo>
                <a:lnTo>
                  <a:pt x="0" y="1302808"/>
                </a:lnTo>
                <a:lnTo>
                  <a:pt x="3176" y="1234545"/>
                </a:lnTo>
                <a:lnTo>
                  <a:pt x="11113" y="1174220"/>
                </a:lnTo>
                <a:lnTo>
                  <a:pt x="22225" y="1121833"/>
                </a:lnTo>
                <a:lnTo>
                  <a:pt x="36513" y="1075795"/>
                </a:lnTo>
                <a:lnTo>
                  <a:pt x="52388" y="1032933"/>
                </a:lnTo>
                <a:lnTo>
                  <a:pt x="71438" y="994833"/>
                </a:lnTo>
                <a:lnTo>
                  <a:pt x="109538" y="920220"/>
                </a:lnTo>
                <a:lnTo>
                  <a:pt x="127001" y="882120"/>
                </a:lnTo>
                <a:lnTo>
                  <a:pt x="144464" y="839258"/>
                </a:lnTo>
                <a:lnTo>
                  <a:pt x="158750" y="793220"/>
                </a:lnTo>
                <a:lnTo>
                  <a:pt x="168275" y="740833"/>
                </a:lnTo>
                <a:lnTo>
                  <a:pt x="177800" y="682095"/>
                </a:lnTo>
                <a:lnTo>
                  <a:pt x="179388" y="612245"/>
                </a:lnTo>
                <a:lnTo>
                  <a:pt x="177800" y="543983"/>
                </a:lnTo>
                <a:lnTo>
                  <a:pt x="168275" y="483658"/>
                </a:lnTo>
                <a:lnTo>
                  <a:pt x="158750" y="431270"/>
                </a:lnTo>
                <a:lnTo>
                  <a:pt x="144464" y="386820"/>
                </a:lnTo>
                <a:lnTo>
                  <a:pt x="127001" y="343958"/>
                </a:lnTo>
                <a:lnTo>
                  <a:pt x="109538" y="307445"/>
                </a:lnTo>
                <a:lnTo>
                  <a:pt x="71438" y="232833"/>
                </a:lnTo>
                <a:lnTo>
                  <a:pt x="52388" y="193145"/>
                </a:lnTo>
                <a:lnTo>
                  <a:pt x="36513" y="151870"/>
                </a:lnTo>
                <a:lnTo>
                  <a:pt x="22225" y="105833"/>
                </a:lnTo>
                <a:lnTo>
                  <a:pt x="11113" y="53445"/>
                </a:lnTo>
                <a:close/>
              </a:path>
            </a:pathLst>
          </a:custGeom>
        </p:spPr>
      </p:pic>
      <p:sp useBgFill="1">
        <p:nvSpPr>
          <p:cNvPr id="20" name="Freeform: Shape 15">
            <a:extLst>
              <a:ext uri="{FF2B5EF4-FFF2-40B4-BE49-F238E27FC236}">
                <a16:creationId xmlns:a16="http://schemas.microsoft.com/office/drawing/2014/main" id="{986F59B9-7AC9-46B1-B8E4-AE7EEDD92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794199" cy="6858000"/>
          </a:xfrm>
          <a:custGeom>
            <a:avLst/>
            <a:gdLst>
              <a:gd name="connsiteX0" fmla="*/ 0 w 5794199"/>
              <a:gd name="connsiteY0" fmla="*/ 0 h 6858000"/>
              <a:gd name="connsiteX1" fmla="*/ 5794199 w 5794199"/>
              <a:gd name="connsiteY1" fmla="*/ 0 h 6858000"/>
              <a:gd name="connsiteX2" fmla="*/ 5794199 w 5794199"/>
              <a:gd name="connsiteY2" fmla="*/ 6858000 h 6858000"/>
              <a:gd name="connsiteX3" fmla="*/ 0 w 5794199"/>
              <a:gd name="connsiteY3" fmla="*/ 6858000 h 6858000"/>
              <a:gd name="connsiteX4" fmla="*/ 4763 w 5794199"/>
              <a:gd name="connsiteY4" fmla="*/ 6791325 h 6858000"/>
              <a:gd name="connsiteX5" fmla="*/ 12700 w 5794199"/>
              <a:gd name="connsiteY5" fmla="*/ 6735762 h 6858000"/>
              <a:gd name="connsiteX6" fmla="*/ 22225 w 5794199"/>
              <a:gd name="connsiteY6" fmla="*/ 6683375 h 6858000"/>
              <a:gd name="connsiteX7" fmla="*/ 38100 w 5794199"/>
              <a:gd name="connsiteY7" fmla="*/ 6640512 h 6858000"/>
              <a:gd name="connsiteX8" fmla="*/ 53975 w 5794199"/>
              <a:gd name="connsiteY8" fmla="*/ 6597650 h 6858000"/>
              <a:gd name="connsiteX9" fmla="*/ 73025 w 5794199"/>
              <a:gd name="connsiteY9" fmla="*/ 6561137 h 6858000"/>
              <a:gd name="connsiteX10" fmla="*/ 92075 w 5794199"/>
              <a:gd name="connsiteY10" fmla="*/ 6523037 h 6858000"/>
              <a:gd name="connsiteX11" fmla="*/ 109538 w 5794199"/>
              <a:gd name="connsiteY11" fmla="*/ 6488112 h 6858000"/>
              <a:gd name="connsiteX12" fmla="*/ 127000 w 5794199"/>
              <a:gd name="connsiteY12" fmla="*/ 6448425 h 6858000"/>
              <a:gd name="connsiteX13" fmla="*/ 142875 w 5794199"/>
              <a:gd name="connsiteY13" fmla="*/ 6407150 h 6858000"/>
              <a:gd name="connsiteX14" fmla="*/ 157163 w 5794199"/>
              <a:gd name="connsiteY14" fmla="*/ 6361112 h 6858000"/>
              <a:gd name="connsiteX15" fmla="*/ 168275 w 5794199"/>
              <a:gd name="connsiteY15" fmla="*/ 6311900 h 6858000"/>
              <a:gd name="connsiteX16" fmla="*/ 176213 w 5794199"/>
              <a:gd name="connsiteY16" fmla="*/ 6251575 h 6858000"/>
              <a:gd name="connsiteX17" fmla="*/ 179388 w 5794199"/>
              <a:gd name="connsiteY17" fmla="*/ 6183312 h 6858000"/>
              <a:gd name="connsiteX18" fmla="*/ 176213 w 5794199"/>
              <a:gd name="connsiteY18" fmla="*/ 6113462 h 6858000"/>
              <a:gd name="connsiteX19" fmla="*/ 168275 w 5794199"/>
              <a:gd name="connsiteY19" fmla="*/ 6056312 h 6858000"/>
              <a:gd name="connsiteX20" fmla="*/ 157163 w 5794199"/>
              <a:gd name="connsiteY20" fmla="*/ 6003925 h 6858000"/>
              <a:gd name="connsiteX21" fmla="*/ 142875 w 5794199"/>
              <a:gd name="connsiteY21" fmla="*/ 5956300 h 6858000"/>
              <a:gd name="connsiteX22" fmla="*/ 127000 w 5794199"/>
              <a:gd name="connsiteY22" fmla="*/ 5915025 h 6858000"/>
              <a:gd name="connsiteX23" fmla="*/ 107950 w 5794199"/>
              <a:gd name="connsiteY23" fmla="*/ 5876925 h 6858000"/>
              <a:gd name="connsiteX24" fmla="*/ 88900 w 5794199"/>
              <a:gd name="connsiteY24" fmla="*/ 5840412 h 6858000"/>
              <a:gd name="connsiteX25" fmla="*/ 69850 w 5794199"/>
              <a:gd name="connsiteY25" fmla="*/ 5802312 h 6858000"/>
              <a:gd name="connsiteX26" fmla="*/ 52388 w 5794199"/>
              <a:gd name="connsiteY26" fmla="*/ 5762625 h 6858000"/>
              <a:gd name="connsiteX27" fmla="*/ 34925 w 5794199"/>
              <a:gd name="connsiteY27" fmla="*/ 5721350 h 6858000"/>
              <a:gd name="connsiteX28" fmla="*/ 20638 w 5794199"/>
              <a:gd name="connsiteY28" fmla="*/ 5675312 h 6858000"/>
              <a:gd name="connsiteX29" fmla="*/ 11113 w 5794199"/>
              <a:gd name="connsiteY29" fmla="*/ 5622925 h 6858000"/>
              <a:gd name="connsiteX30" fmla="*/ 1588 w 5794199"/>
              <a:gd name="connsiteY30" fmla="*/ 5562600 h 6858000"/>
              <a:gd name="connsiteX31" fmla="*/ 0 w 5794199"/>
              <a:gd name="connsiteY31" fmla="*/ 5494337 h 6858000"/>
              <a:gd name="connsiteX32" fmla="*/ 1588 w 5794199"/>
              <a:gd name="connsiteY32" fmla="*/ 5426075 h 6858000"/>
              <a:gd name="connsiteX33" fmla="*/ 11113 w 5794199"/>
              <a:gd name="connsiteY33" fmla="*/ 5365750 h 6858000"/>
              <a:gd name="connsiteX34" fmla="*/ 20638 w 5794199"/>
              <a:gd name="connsiteY34" fmla="*/ 5313362 h 6858000"/>
              <a:gd name="connsiteX35" fmla="*/ 34925 w 5794199"/>
              <a:gd name="connsiteY35" fmla="*/ 5268912 h 6858000"/>
              <a:gd name="connsiteX36" fmla="*/ 52388 w 5794199"/>
              <a:gd name="connsiteY36" fmla="*/ 5226050 h 6858000"/>
              <a:gd name="connsiteX37" fmla="*/ 69850 w 5794199"/>
              <a:gd name="connsiteY37" fmla="*/ 5186362 h 6858000"/>
              <a:gd name="connsiteX38" fmla="*/ 88900 w 5794199"/>
              <a:gd name="connsiteY38" fmla="*/ 5149850 h 6858000"/>
              <a:gd name="connsiteX39" fmla="*/ 107950 w 5794199"/>
              <a:gd name="connsiteY39" fmla="*/ 5114925 h 6858000"/>
              <a:gd name="connsiteX40" fmla="*/ 127000 w 5794199"/>
              <a:gd name="connsiteY40" fmla="*/ 5075237 h 6858000"/>
              <a:gd name="connsiteX41" fmla="*/ 142875 w 5794199"/>
              <a:gd name="connsiteY41" fmla="*/ 5033962 h 6858000"/>
              <a:gd name="connsiteX42" fmla="*/ 157163 w 5794199"/>
              <a:gd name="connsiteY42" fmla="*/ 4987925 h 6858000"/>
              <a:gd name="connsiteX43" fmla="*/ 168275 w 5794199"/>
              <a:gd name="connsiteY43" fmla="*/ 4935537 h 6858000"/>
              <a:gd name="connsiteX44" fmla="*/ 176213 w 5794199"/>
              <a:gd name="connsiteY44" fmla="*/ 4875212 h 6858000"/>
              <a:gd name="connsiteX45" fmla="*/ 179388 w 5794199"/>
              <a:gd name="connsiteY45" fmla="*/ 4806950 h 6858000"/>
              <a:gd name="connsiteX46" fmla="*/ 176213 w 5794199"/>
              <a:gd name="connsiteY46" fmla="*/ 4738687 h 6858000"/>
              <a:gd name="connsiteX47" fmla="*/ 168275 w 5794199"/>
              <a:gd name="connsiteY47" fmla="*/ 4678362 h 6858000"/>
              <a:gd name="connsiteX48" fmla="*/ 157163 w 5794199"/>
              <a:gd name="connsiteY48" fmla="*/ 4625975 h 6858000"/>
              <a:gd name="connsiteX49" fmla="*/ 142875 w 5794199"/>
              <a:gd name="connsiteY49" fmla="*/ 4579937 h 6858000"/>
              <a:gd name="connsiteX50" fmla="*/ 127000 w 5794199"/>
              <a:gd name="connsiteY50" fmla="*/ 4537075 h 6858000"/>
              <a:gd name="connsiteX51" fmla="*/ 107950 w 5794199"/>
              <a:gd name="connsiteY51" fmla="*/ 4498975 h 6858000"/>
              <a:gd name="connsiteX52" fmla="*/ 69850 w 5794199"/>
              <a:gd name="connsiteY52" fmla="*/ 4424362 h 6858000"/>
              <a:gd name="connsiteX53" fmla="*/ 52388 w 5794199"/>
              <a:gd name="connsiteY53" fmla="*/ 4386262 h 6858000"/>
              <a:gd name="connsiteX54" fmla="*/ 34925 w 5794199"/>
              <a:gd name="connsiteY54" fmla="*/ 4343400 h 6858000"/>
              <a:gd name="connsiteX55" fmla="*/ 20638 w 5794199"/>
              <a:gd name="connsiteY55" fmla="*/ 4297362 h 6858000"/>
              <a:gd name="connsiteX56" fmla="*/ 11113 w 5794199"/>
              <a:gd name="connsiteY56" fmla="*/ 4244975 h 6858000"/>
              <a:gd name="connsiteX57" fmla="*/ 1588 w 5794199"/>
              <a:gd name="connsiteY57" fmla="*/ 4186237 h 6858000"/>
              <a:gd name="connsiteX58" fmla="*/ 0 w 5794199"/>
              <a:gd name="connsiteY58" fmla="*/ 4116387 h 6858000"/>
              <a:gd name="connsiteX59" fmla="*/ 1588 w 5794199"/>
              <a:gd name="connsiteY59" fmla="*/ 4048125 h 6858000"/>
              <a:gd name="connsiteX60" fmla="*/ 11113 w 5794199"/>
              <a:gd name="connsiteY60" fmla="*/ 3987800 h 6858000"/>
              <a:gd name="connsiteX61" fmla="*/ 20638 w 5794199"/>
              <a:gd name="connsiteY61" fmla="*/ 3935412 h 6858000"/>
              <a:gd name="connsiteX62" fmla="*/ 34925 w 5794199"/>
              <a:gd name="connsiteY62" fmla="*/ 3890962 h 6858000"/>
              <a:gd name="connsiteX63" fmla="*/ 52388 w 5794199"/>
              <a:gd name="connsiteY63" fmla="*/ 3848100 h 6858000"/>
              <a:gd name="connsiteX64" fmla="*/ 69850 w 5794199"/>
              <a:gd name="connsiteY64" fmla="*/ 3811587 h 6858000"/>
              <a:gd name="connsiteX65" fmla="*/ 107950 w 5794199"/>
              <a:gd name="connsiteY65" fmla="*/ 3736975 h 6858000"/>
              <a:gd name="connsiteX66" fmla="*/ 127000 w 5794199"/>
              <a:gd name="connsiteY66" fmla="*/ 3697287 h 6858000"/>
              <a:gd name="connsiteX67" fmla="*/ 142875 w 5794199"/>
              <a:gd name="connsiteY67" fmla="*/ 3656012 h 6858000"/>
              <a:gd name="connsiteX68" fmla="*/ 157163 w 5794199"/>
              <a:gd name="connsiteY68" fmla="*/ 3609975 h 6858000"/>
              <a:gd name="connsiteX69" fmla="*/ 168275 w 5794199"/>
              <a:gd name="connsiteY69" fmla="*/ 3557587 h 6858000"/>
              <a:gd name="connsiteX70" fmla="*/ 176213 w 5794199"/>
              <a:gd name="connsiteY70" fmla="*/ 3497262 h 6858000"/>
              <a:gd name="connsiteX71" fmla="*/ 179388 w 5794199"/>
              <a:gd name="connsiteY71" fmla="*/ 3427412 h 6858000"/>
              <a:gd name="connsiteX72" fmla="*/ 176213 w 5794199"/>
              <a:gd name="connsiteY72" fmla="*/ 3360737 h 6858000"/>
              <a:gd name="connsiteX73" fmla="*/ 168275 w 5794199"/>
              <a:gd name="connsiteY73" fmla="*/ 3300412 h 6858000"/>
              <a:gd name="connsiteX74" fmla="*/ 157163 w 5794199"/>
              <a:gd name="connsiteY74" fmla="*/ 3248025 h 6858000"/>
              <a:gd name="connsiteX75" fmla="*/ 142875 w 5794199"/>
              <a:gd name="connsiteY75" fmla="*/ 3201987 h 6858000"/>
              <a:gd name="connsiteX76" fmla="*/ 127000 w 5794199"/>
              <a:gd name="connsiteY76" fmla="*/ 3160712 h 6858000"/>
              <a:gd name="connsiteX77" fmla="*/ 107950 w 5794199"/>
              <a:gd name="connsiteY77" fmla="*/ 3121025 h 6858000"/>
              <a:gd name="connsiteX78" fmla="*/ 88900 w 5794199"/>
              <a:gd name="connsiteY78" fmla="*/ 3084512 h 6858000"/>
              <a:gd name="connsiteX79" fmla="*/ 69850 w 5794199"/>
              <a:gd name="connsiteY79" fmla="*/ 3046412 h 6858000"/>
              <a:gd name="connsiteX80" fmla="*/ 52388 w 5794199"/>
              <a:gd name="connsiteY80" fmla="*/ 3009900 h 6858000"/>
              <a:gd name="connsiteX81" fmla="*/ 34925 w 5794199"/>
              <a:gd name="connsiteY81" fmla="*/ 2967037 h 6858000"/>
              <a:gd name="connsiteX82" fmla="*/ 20638 w 5794199"/>
              <a:gd name="connsiteY82" fmla="*/ 2922587 h 6858000"/>
              <a:gd name="connsiteX83" fmla="*/ 11113 w 5794199"/>
              <a:gd name="connsiteY83" fmla="*/ 2868612 h 6858000"/>
              <a:gd name="connsiteX84" fmla="*/ 1588 w 5794199"/>
              <a:gd name="connsiteY84" fmla="*/ 2809875 h 6858000"/>
              <a:gd name="connsiteX85" fmla="*/ 0 w 5794199"/>
              <a:gd name="connsiteY85" fmla="*/ 2741612 h 6858000"/>
              <a:gd name="connsiteX86" fmla="*/ 1588 w 5794199"/>
              <a:gd name="connsiteY86" fmla="*/ 2671762 h 6858000"/>
              <a:gd name="connsiteX87" fmla="*/ 11113 w 5794199"/>
              <a:gd name="connsiteY87" fmla="*/ 2613025 h 6858000"/>
              <a:gd name="connsiteX88" fmla="*/ 20638 w 5794199"/>
              <a:gd name="connsiteY88" fmla="*/ 2560637 h 6858000"/>
              <a:gd name="connsiteX89" fmla="*/ 34925 w 5794199"/>
              <a:gd name="connsiteY89" fmla="*/ 2513012 h 6858000"/>
              <a:gd name="connsiteX90" fmla="*/ 52388 w 5794199"/>
              <a:gd name="connsiteY90" fmla="*/ 2471737 h 6858000"/>
              <a:gd name="connsiteX91" fmla="*/ 69850 w 5794199"/>
              <a:gd name="connsiteY91" fmla="*/ 2433637 h 6858000"/>
              <a:gd name="connsiteX92" fmla="*/ 88900 w 5794199"/>
              <a:gd name="connsiteY92" fmla="*/ 2395537 h 6858000"/>
              <a:gd name="connsiteX93" fmla="*/ 107950 w 5794199"/>
              <a:gd name="connsiteY93" fmla="*/ 2359025 h 6858000"/>
              <a:gd name="connsiteX94" fmla="*/ 127000 w 5794199"/>
              <a:gd name="connsiteY94" fmla="*/ 2319337 h 6858000"/>
              <a:gd name="connsiteX95" fmla="*/ 142875 w 5794199"/>
              <a:gd name="connsiteY95" fmla="*/ 2278062 h 6858000"/>
              <a:gd name="connsiteX96" fmla="*/ 157163 w 5794199"/>
              <a:gd name="connsiteY96" fmla="*/ 2232025 h 6858000"/>
              <a:gd name="connsiteX97" fmla="*/ 168275 w 5794199"/>
              <a:gd name="connsiteY97" fmla="*/ 2179637 h 6858000"/>
              <a:gd name="connsiteX98" fmla="*/ 176213 w 5794199"/>
              <a:gd name="connsiteY98" fmla="*/ 2119312 h 6858000"/>
              <a:gd name="connsiteX99" fmla="*/ 179388 w 5794199"/>
              <a:gd name="connsiteY99" fmla="*/ 2051050 h 6858000"/>
              <a:gd name="connsiteX100" fmla="*/ 176213 w 5794199"/>
              <a:gd name="connsiteY100" fmla="*/ 1982787 h 6858000"/>
              <a:gd name="connsiteX101" fmla="*/ 168275 w 5794199"/>
              <a:gd name="connsiteY101" fmla="*/ 1922462 h 6858000"/>
              <a:gd name="connsiteX102" fmla="*/ 157163 w 5794199"/>
              <a:gd name="connsiteY102" fmla="*/ 1870075 h 6858000"/>
              <a:gd name="connsiteX103" fmla="*/ 142875 w 5794199"/>
              <a:gd name="connsiteY103" fmla="*/ 1824037 h 6858000"/>
              <a:gd name="connsiteX104" fmla="*/ 127000 w 5794199"/>
              <a:gd name="connsiteY104" fmla="*/ 1782762 h 6858000"/>
              <a:gd name="connsiteX105" fmla="*/ 107950 w 5794199"/>
              <a:gd name="connsiteY105" fmla="*/ 1743075 h 6858000"/>
              <a:gd name="connsiteX106" fmla="*/ 88900 w 5794199"/>
              <a:gd name="connsiteY106" fmla="*/ 1708150 h 6858000"/>
              <a:gd name="connsiteX107" fmla="*/ 69850 w 5794199"/>
              <a:gd name="connsiteY107" fmla="*/ 1671637 h 6858000"/>
              <a:gd name="connsiteX108" fmla="*/ 52388 w 5794199"/>
              <a:gd name="connsiteY108" fmla="*/ 1631950 h 6858000"/>
              <a:gd name="connsiteX109" fmla="*/ 34925 w 5794199"/>
              <a:gd name="connsiteY109" fmla="*/ 1589087 h 6858000"/>
              <a:gd name="connsiteX110" fmla="*/ 20638 w 5794199"/>
              <a:gd name="connsiteY110" fmla="*/ 1544637 h 6858000"/>
              <a:gd name="connsiteX111" fmla="*/ 11113 w 5794199"/>
              <a:gd name="connsiteY111" fmla="*/ 1492250 h 6858000"/>
              <a:gd name="connsiteX112" fmla="*/ 1588 w 5794199"/>
              <a:gd name="connsiteY112" fmla="*/ 1431925 h 6858000"/>
              <a:gd name="connsiteX113" fmla="*/ 0 w 5794199"/>
              <a:gd name="connsiteY113" fmla="*/ 1363662 h 6858000"/>
              <a:gd name="connsiteX114" fmla="*/ 1588 w 5794199"/>
              <a:gd name="connsiteY114" fmla="*/ 1295400 h 6858000"/>
              <a:gd name="connsiteX115" fmla="*/ 11113 w 5794199"/>
              <a:gd name="connsiteY115" fmla="*/ 1235075 h 6858000"/>
              <a:gd name="connsiteX116" fmla="*/ 20638 w 5794199"/>
              <a:gd name="connsiteY116" fmla="*/ 1182687 h 6858000"/>
              <a:gd name="connsiteX117" fmla="*/ 34925 w 5794199"/>
              <a:gd name="connsiteY117" fmla="*/ 1136650 h 6858000"/>
              <a:gd name="connsiteX118" fmla="*/ 52388 w 5794199"/>
              <a:gd name="connsiteY118" fmla="*/ 1095375 h 6858000"/>
              <a:gd name="connsiteX119" fmla="*/ 69850 w 5794199"/>
              <a:gd name="connsiteY119" fmla="*/ 1055687 h 6858000"/>
              <a:gd name="connsiteX120" fmla="*/ 88900 w 5794199"/>
              <a:gd name="connsiteY120" fmla="*/ 1017587 h 6858000"/>
              <a:gd name="connsiteX121" fmla="*/ 107950 w 5794199"/>
              <a:gd name="connsiteY121" fmla="*/ 981075 h 6858000"/>
              <a:gd name="connsiteX122" fmla="*/ 127000 w 5794199"/>
              <a:gd name="connsiteY122" fmla="*/ 942975 h 6858000"/>
              <a:gd name="connsiteX123" fmla="*/ 142875 w 5794199"/>
              <a:gd name="connsiteY123" fmla="*/ 901700 h 6858000"/>
              <a:gd name="connsiteX124" fmla="*/ 157163 w 5794199"/>
              <a:gd name="connsiteY124" fmla="*/ 854075 h 6858000"/>
              <a:gd name="connsiteX125" fmla="*/ 168275 w 5794199"/>
              <a:gd name="connsiteY125" fmla="*/ 801687 h 6858000"/>
              <a:gd name="connsiteX126" fmla="*/ 176213 w 5794199"/>
              <a:gd name="connsiteY126" fmla="*/ 744537 h 6858000"/>
              <a:gd name="connsiteX127" fmla="*/ 179388 w 5794199"/>
              <a:gd name="connsiteY127" fmla="*/ 673100 h 6858000"/>
              <a:gd name="connsiteX128" fmla="*/ 176213 w 5794199"/>
              <a:gd name="connsiteY128" fmla="*/ 606425 h 6858000"/>
              <a:gd name="connsiteX129" fmla="*/ 168275 w 5794199"/>
              <a:gd name="connsiteY129" fmla="*/ 546100 h 6858000"/>
              <a:gd name="connsiteX130" fmla="*/ 157163 w 5794199"/>
              <a:gd name="connsiteY130" fmla="*/ 496887 h 6858000"/>
              <a:gd name="connsiteX131" fmla="*/ 142875 w 5794199"/>
              <a:gd name="connsiteY131" fmla="*/ 450850 h 6858000"/>
              <a:gd name="connsiteX132" fmla="*/ 127000 w 5794199"/>
              <a:gd name="connsiteY132" fmla="*/ 409575 h 6858000"/>
              <a:gd name="connsiteX133" fmla="*/ 109538 w 5794199"/>
              <a:gd name="connsiteY133" fmla="*/ 369887 h 6858000"/>
              <a:gd name="connsiteX134" fmla="*/ 92075 w 5794199"/>
              <a:gd name="connsiteY134" fmla="*/ 334962 h 6858000"/>
              <a:gd name="connsiteX135" fmla="*/ 73025 w 5794199"/>
              <a:gd name="connsiteY135" fmla="*/ 296862 h 6858000"/>
              <a:gd name="connsiteX136" fmla="*/ 53975 w 5794199"/>
              <a:gd name="connsiteY136" fmla="*/ 260350 h 6858000"/>
              <a:gd name="connsiteX137" fmla="*/ 38100 w 5794199"/>
              <a:gd name="connsiteY137" fmla="*/ 217487 h 6858000"/>
              <a:gd name="connsiteX138" fmla="*/ 22225 w 5794199"/>
              <a:gd name="connsiteY138" fmla="*/ 174625 h 6858000"/>
              <a:gd name="connsiteX139" fmla="*/ 12700 w 5794199"/>
              <a:gd name="connsiteY139" fmla="*/ 122237 h 6858000"/>
              <a:gd name="connsiteX140" fmla="*/ 4763 w 5794199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794199" h="6858000">
                <a:moveTo>
                  <a:pt x="0" y="0"/>
                </a:moveTo>
                <a:lnTo>
                  <a:pt x="5794199" y="0"/>
                </a:lnTo>
                <a:lnTo>
                  <a:pt x="5794199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A9749-C1B3-9D46-A60F-CE5642057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942" y="251943"/>
            <a:ext cx="4469987" cy="1058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700" spc="800" dirty="0" err="1"/>
              <a:t>Mynd</a:t>
            </a:r>
            <a:r>
              <a:rPr lang="en-US" sz="4700" spc="800" dirty="0"/>
              <a:t> am bump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342DC-0410-4B4D-B8CD-DD558ECD5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12" y="1704249"/>
            <a:ext cx="5118265" cy="19362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800" b="1" cap="all" spc="400" dirty="0" err="1">
                <a:solidFill>
                  <a:schemeClr val="tx2"/>
                </a:solidFill>
              </a:rPr>
              <a:t>Yng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nghefn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eich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llyfrau</a:t>
            </a:r>
            <a:r>
              <a:rPr lang="en-US" sz="2800" b="1" cap="all" spc="400" dirty="0">
                <a:solidFill>
                  <a:schemeClr val="tx2"/>
                </a:solidFill>
              </a:rPr>
              <a:t>,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ysgrifennwch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beth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i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chi’n</a:t>
            </a:r>
            <a:r>
              <a:rPr lang="en-US" sz="2800" b="1" cap="all" spc="400" dirty="0">
                <a:solidFill>
                  <a:schemeClr val="tx2"/>
                </a:solidFill>
              </a:rPr>
              <a:t> </a:t>
            </a:r>
            <a:r>
              <a:rPr lang="en-US" sz="2800" b="1" cap="all" spc="400" dirty="0" err="1">
                <a:solidFill>
                  <a:schemeClr val="tx2"/>
                </a:solidFill>
              </a:rPr>
              <a:t>cofio</a:t>
            </a:r>
            <a:r>
              <a:rPr lang="en-US" sz="2800" b="1" cap="all" spc="400" dirty="0">
                <a:solidFill>
                  <a:schemeClr val="tx2"/>
                </a:solidFill>
              </a:rPr>
              <a:t> am ‘Heaven’s Gate’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564B4DB-1447-4C2A-8628-6D6A0859B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65F5AD16-E293-2542-8954-927EC66A18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652" r="2" b="2"/>
          <a:stretch/>
        </p:blipFill>
        <p:spPr>
          <a:xfrm>
            <a:off x="5719916" y="10"/>
            <a:ext cx="6472084" cy="3383270"/>
          </a:xfrm>
          <a:custGeom>
            <a:avLst/>
            <a:gdLst>
              <a:gd name="connsiteX0" fmla="*/ 179388 w 6472084"/>
              <a:gd name="connsiteY0" fmla="*/ 0 h 3383280"/>
              <a:gd name="connsiteX1" fmla="*/ 6472084 w 6472084"/>
              <a:gd name="connsiteY1" fmla="*/ 0 h 3383280"/>
              <a:gd name="connsiteX2" fmla="*/ 6472084 w 6472084"/>
              <a:gd name="connsiteY2" fmla="*/ 3383280 h 3383280"/>
              <a:gd name="connsiteX3" fmla="*/ 2101 w 6472084"/>
              <a:gd name="connsiteY3" fmla="*/ 3383280 h 3383280"/>
              <a:gd name="connsiteX4" fmla="*/ 3174 w 6472084"/>
              <a:gd name="connsiteY4" fmla="*/ 3360737 h 3383280"/>
              <a:gd name="connsiteX5" fmla="*/ 11112 w 6472084"/>
              <a:gd name="connsiteY5" fmla="*/ 3300412 h 3383280"/>
              <a:gd name="connsiteX6" fmla="*/ 22224 w 6472084"/>
              <a:gd name="connsiteY6" fmla="*/ 3248025 h 3383280"/>
              <a:gd name="connsiteX7" fmla="*/ 36512 w 6472084"/>
              <a:gd name="connsiteY7" fmla="*/ 3201987 h 3383280"/>
              <a:gd name="connsiteX8" fmla="*/ 52387 w 6472084"/>
              <a:gd name="connsiteY8" fmla="*/ 3160712 h 3383280"/>
              <a:gd name="connsiteX9" fmla="*/ 71438 w 6472084"/>
              <a:gd name="connsiteY9" fmla="*/ 3121025 h 3383280"/>
              <a:gd name="connsiteX10" fmla="*/ 90487 w 6472084"/>
              <a:gd name="connsiteY10" fmla="*/ 3084512 h 3383280"/>
              <a:gd name="connsiteX11" fmla="*/ 109537 w 6472084"/>
              <a:gd name="connsiteY11" fmla="*/ 3046412 h 3383280"/>
              <a:gd name="connsiteX12" fmla="*/ 126999 w 6472084"/>
              <a:gd name="connsiteY12" fmla="*/ 3009900 h 3383280"/>
              <a:gd name="connsiteX13" fmla="*/ 144462 w 6472084"/>
              <a:gd name="connsiteY13" fmla="*/ 2967037 h 3383280"/>
              <a:gd name="connsiteX14" fmla="*/ 158749 w 6472084"/>
              <a:gd name="connsiteY14" fmla="*/ 2922587 h 3383280"/>
              <a:gd name="connsiteX15" fmla="*/ 168274 w 6472084"/>
              <a:gd name="connsiteY15" fmla="*/ 2868612 h 3383280"/>
              <a:gd name="connsiteX16" fmla="*/ 177799 w 6472084"/>
              <a:gd name="connsiteY16" fmla="*/ 2809875 h 3383280"/>
              <a:gd name="connsiteX17" fmla="*/ 179388 w 6472084"/>
              <a:gd name="connsiteY17" fmla="*/ 2741612 h 3383280"/>
              <a:gd name="connsiteX18" fmla="*/ 177799 w 6472084"/>
              <a:gd name="connsiteY18" fmla="*/ 2671762 h 3383280"/>
              <a:gd name="connsiteX19" fmla="*/ 168274 w 6472084"/>
              <a:gd name="connsiteY19" fmla="*/ 2613025 h 3383280"/>
              <a:gd name="connsiteX20" fmla="*/ 158749 w 6472084"/>
              <a:gd name="connsiteY20" fmla="*/ 2560637 h 3383280"/>
              <a:gd name="connsiteX21" fmla="*/ 144462 w 6472084"/>
              <a:gd name="connsiteY21" fmla="*/ 2513012 h 3383280"/>
              <a:gd name="connsiteX22" fmla="*/ 126999 w 6472084"/>
              <a:gd name="connsiteY22" fmla="*/ 2471737 h 3383280"/>
              <a:gd name="connsiteX23" fmla="*/ 109537 w 6472084"/>
              <a:gd name="connsiteY23" fmla="*/ 2433637 h 3383280"/>
              <a:gd name="connsiteX24" fmla="*/ 90487 w 6472084"/>
              <a:gd name="connsiteY24" fmla="*/ 2395537 h 3383280"/>
              <a:gd name="connsiteX25" fmla="*/ 71438 w 6472084"/>
              <a:gd name="connsiteY25" fmla="*/ 2359025 h 3383280"/>
              <a:gd name="connsiteX26" fmla="*/ 52387 w 6472084"/>
              <a:gd name="connsiteY26" fmla="*/ 2319337 h 3383280"/>
              <a:gd name="connsiteX27" fmla="*/ 36512 w 6472084"/>
              <a:gd name="connsiteY27" fmla="*/ 2278062 h 3383280"/>
              <a:gd name="connsiteX28" fmla="*/ 22224 w 6472084"/>
              <a:gd name="connsiteY28" fmla="*/ 2232025 h 3383280"/>
              <a:gd name="connsiteX29" fmla="*/ 11112 w 6472084"/>
              <a:gd name="connsiteY29" fmla="*/ 2179637 h 3383280"/>
              <a:gd name="connsiteX30" fmla="*/ 3174 w 6472084"/>
              <a:gd name="connsiteY30" fmla="*/ 2119312 h 3383280"/>
              <a:gd name="connsiteX31" fmla="*/ 0 w 6472084"/>
              <a:gd name="connsiteY31" fmla="*/ 2051050 h 3383280"/>
              <a:gd name="connsiteX32" fmla="*/ 3174 w 6472084"/>
              <a:gd name="connsiteY32" fmla="*/ 1982787 h 3383280"/>
              <a:gd name="connsiteX33" fmla="*/ 11112 w 6472084"/>
              <a:gd name="connsiteY33" fmla="*/ 1922462 h 3383280"/>
              <a:gd name="connsiteX34" fmla="*/ 22224 w 6472084"/>
              <a:gd name="connsiteY34" fmla="*/ 1870075 h 3383280"/>
              <a:gd name="connsiteX35" fmla="*/ 36512 w 6472084"/>
              <a:gd name="connsiteY35" fmla="*/ 1824037 h 3383280"/>
              <a:gd name="connsiteX36" fmla="*/ 52387 w 6472084"/>
              <a:gd name="connsiteY36" fmla="*/ 1782762 h 3383280"/>
              <a:gd name="connsiteX37" fmla="*/ 71438 w 6472084"/>
              <a:gd name="connsiteY37" fmla="*/ 1743075 h 3383280"/>
              <a:gd name="connsiteX38" fmla="*/ 90487 w 6472084"/>
              <a:gd name="connsiteY38" fmla="*/ 1708150 h 3383280"/>
              <a:gd name="connsiteX39" fmla="*/ 109537 w 6472084"/>
              <a:gd name="connsiteY39" fmla="*/ 1671637 h 3383280"/>
              <a:gd name="connsiteX40" fmla="*/ 126999 w 6472084"/>
              <a:gd name="connsiteY40" fmla="*/ 1631950 h 3383280"/>
              <a:gd name="connsiteX41" fmla="*/ 144462 w 6472084"/>
              <a:gd name="connsiteY41" fmla="*/ 1589087 h 3383280"/>
              <a:gd name="connsiteX42" fmla="*/ 158749 w 6472084"/>
              <a:gd name="connsiteY42" fmla="*/ 1544637 h 3383280"/>
              <a:gd name="connsiteX43" fmla="*/ 168274 w 6472084"/>
              <a:gd name="connsiteY43" fmla="*/ 1492250 h 3383280"/>
              <a:gd name="connsiteX44" fmla="*/ 177799 w 6472084"/>
              <a:gd name="connsiteY44" fmla="*/ 1431925 h 3383280"/>
              <a:gd name="connsiteX45" fmla="*/ 179388 w 6472084"/>
              <a:gd name="connsiteY45" fmla="*/ 1363662 h 3383280"/>
              <a:gd name="connsiteX46" fmla="*/ 177799 w 6472084"/>
              <a:gd name="connsiteY46" fmla="*/ 1295400 h 3383280"/>
              <a:gd name="connsiteX47" fmla="*/ 168274 w 6472084"/>
              <a:gd name="connsiteY47" fmla="*/ 1235075 h 3383280"/>
              <a:gd name="connsiteX48" fmla="*/ 158749 w 6472084"/>
              <a:gd name="connsiteY48" fmla="*/ 1182687 h 3383280"/>
              <a:gd name="connsiteX49" fmla="*/ 144462 w 6472084"/>
              <a:gd name="connsiteY49" fmla="*/ 1136650 h 3383280"/>
              <a:gd name="connsiteX50" fmla="*/ 126999 w 6472084"/>
              <a:gd name="connsiteY50" fmla="*/ 1095375 h 3383280"/>
              <a:gd name="connsiteX51" fmla="*/ 109537 w 6472084"/>
              <a:gd name="connsiteY51" fmla="*/ 1055687 h 3383280"/>
              <a:gd name="connsiteX52" fmla="*/ 90487 w 6472084"/>
              <a:gd name="connsiteY52" fmla="*/ 1017587 h 3383280"/>
              <a:gd name="connsiteX53" fmla="*/ 71438 w 6472084"/>
              <a:gd name="connsiteY53" fmla="*/ 981075 h 3383280"/>
              <a:gd name="connsiteX54" fmla="*/ 52387 w 6472084"/>
              <a:gd name="connsiteY54" fmla="*/ 942975 h 3383280"/>
              <a:gd name="connsiteX55" fmla="*/ 36512 w 6472084"/>
              <a:gd name="connsiteY55" fmla="*/ 901700 h 3383280"/>
              <a:gd name="connsiteX56" fmla="*/ 22224 w 6472084"/>
              <a:gd name="connsiteY56" fmla="*/ 854075 h 3383280"/>
              <a:gd name="connsiteX57" fmla="*/ 11112 w 6472084"/>
              <a:gd name="connsiteY57" fmla="*/ 801687 h 3383280"/>
              <a:gd name="connsiteX58" fmla="*/ 3174 w 6472084"/>
              <a:gd name="connsiteY58" fmla="*/ 744537 h 3383280"/>
              <a:gd name="connsiteX59" fmla="*/ 0 w 6472084"/>
              <a:gd name="connsiteY59" fmla="*/ 673100 h 3383280"/>
              <a:gd name="connsiteX60" fmla="*/ 3174 w 6472084"/>
              <a:gd name="connsiteY60" fmla="*/ 606425 h 3383280"/>
              <a:gd name="connsiteX61" fmla="*/ 11112 w 6472084"/>
              <a:gd name="connsiteY61" fmla="*/ 546100 h 3383280"/>
              <a:gd name="connsiteX62" fmla="*/ 22224 w 6472084"/>
              <a:gd name="connsiteY62" fmla="*/ 496887 h 3383280"/>
              <a:gd name="connsiteX63" fmla="*/ 36512 w 6472084"/>
              <a:gd name="connsiteY63" fmla="*/ 450850 h 3383280"/>
              <a:gd name="connsiteX64" fmla="*/ 52387 w 6472084"/>
              <a:gd name="connsiteY64" fmla="*/ 409575 h 3383280"/>
              <a:gd name="connsiteX65" fmla="*/ 69849 w 6472084"/>
              <a:gd name="connsiteY65" fmla="*/ 369887 h 3383280"/>
              <a:gd name="connsiteX66" fmla="*/ 87312 w 6472084"/>
              <a:gd name="connsiteY66" fmla="*/ 334962 h 3383280"/>
              <a:gd name="connsiteX67" fmla="*/ 106362 w 6472084"/>
              <a:gd name="connsiteY67" fmla="*/ 296862 h 3383280"/>
              <a:gd name="connsiteX68" fmla="*/ 125413 w 6472084"/>
              <a:gd name="connsiteY68" fmla="*/ 260350 h 3383280"/>
              <a:gd name="connsiteX69" fmla="*/ 141287 w 6472084"/>
              <a:gd name="connsiteY69" fmla="*/ 217487 h 3383280"/>
              <a:gd name="connsiteX70" fmla="*/ 157162 w 6472084"/>
              <a:gd name="connsiteY70" fmla="*/ 174625 h 3383280"/>
              <a:gd name="connsiteX71" fmla="*/ 166687 w 6472084"/>
              <a:gd name="connsiteY71" fmla="*/ 122237 h 3383280"/>
              <a:gd name="connsiteX72" fmla="*/ 174624 w 6472084"/>
              <a:gd name="connsiteY72" fmla="*/ 66675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472084" h="3383280">
                <a:moveTo>
                  <a:pt x="179388" y="0"/>
                </a:moveTo>
                <a:lnTo>
                  <a:pt x="6472084" y="0"/>
                </a:lnTo>
                <a:lnTo>
                  <a:pt x="6472084" y="3383280"/>
                </a:lnTo>
                <a:lnTo>
                  <a:pt x="2101" y="3383280"/>
                </a:lnTo>
                <a:lnTo>
                  <a:pt x="3174" y="3360737"/>
                </a:lnTo>
                <a:lnTo>
                  <a:pt x="11112" y="3300412"/>
                </a:lnTo>
                <a:lnTo>
                  <a:pt x="22224" y="3248025"/>
                </a:lnTo>
                <a:lnTo>
                  <a:pt x="36512" y="3201987"/>
                </a:lnTo>
                <a:lnTo>
                  <a:pt x="52387" y="3160712"/>
                </a:lnTo>
                <a:lnTo>
                  <a:pt x="71438" y="3121025"/>
                </a:lnTo>
                <a:lnTo>
                  <a:pt x="90487" y="3084512"/>
                </a:lnTo>
                <a:lnTo>
                  <a:pt x="109537" y="3046412"/>
                </a:lnTo>
                <a:lnTo>
                  <a:pt x="126999" y="3009900"/>
                </a:lnTo>
                <a:lnTo>
                  <a:pt x="144462" y="2967037"/>
                </a:lnTo>
                <a:lnTo>
                  <a:pt x="158749" y="2922587"/>
                </a:lnTo>
                <a:lnTo>
                  <a:pt x="168274" y="2868612"/>
                </a:lnTo>
                <a:lnTo>
                  <a:pt x="177799" y="2809875"/>
                </a:lnTo>
                <a:lnTo>
                  <a:pt x="179388" y="2741612"/>
                </a:lnTo>
                <a:lnTo>
                  <a:pt x="177799" y="2671762"/>
                </a:lnTo>
                <a:lnTo>
                  <a:pt x="168274" y="2613025"/>
                </a:lnTo>
                <a:lnTo>
                  <a:pt x="158749" y="2560637"/>
                </a:lnTo>
                <a:lnTo>
                  <a:pt x="144462" y="2513012"/>
                </a:lnTo>
                <a:lnTo>
                  <a:pt x="126999" y="2471737"/>
                </a:lnTo>
                <a:lnTo>
                  <a:pt x="109537" y="2433637"/>
                </a:lnTo>
                <a:lnTo>
                  <a:pt x="90487" y="2395537"/>
                </a:lnTo>
                <a:lnTo>
                  <a:pt x="71438" y="2359025"/>
                </a:lnTo>
                <a:lnTo>
                  <a:pt x="52387" y="2319337"/>
                </a:lnTo>
                <a:lnTo>
                  <a:pt x="36512" y="2278062"/>
                </a:lnTo>
                <a:lnTo>
                  <a:pt x="22224" y="2232025"/>
                </a:lnTo>
                <a:lnTo>
                  <a:pt x="11112" y="2179637"/>
                </a:lnTo>
                <a:lnTo>
                  <a:pt x="3174" y="2119312"/>
                </a:lnTo>
                <a:lnTo>
                  <a:pt x="0" y="2051050"/>
                </a:lnTo>
                <a:lnTo>
                  <a:pt x="3174" y="1982787"/>
                </a:lnTo>
                <a:lnTo>
                  <a:pt x="11112" y="1922462"/>
                </a:lnTo>
                <a:lnTo>
                  <a:pt x="22224" y="1870075"/>
                </a:lnTo>
                <a:lnTo>
                  <a:pt x="36512" y="1824037"/>
                </a:lnTo>
                <a:lnTo>
                  <a:pt x="52387" y="1782762"/>
                </a:lnTo>
                <a:lnTo>
                  <a:pt x="71438" y="1743075"/>
                </a:lnTo>
                <a:lnTo>
                  <a:pt x="90487" y="1708150"/>
                </a:lnTo>
                <a:lnTo>
                  <a:pt x="109537" y="1671637"/>
                </a:lnTo>
                <a:lnTo>
                  <a:pt x="126999" y="1631950"/>
                </a:lnTo>
                <a:lnTo>
                  <a:pt x="144462" y="1589087"/>
                </a:lnTo>
                <a:lnTo>
                  <a:pt x="158749" y="1544637"/>
                </a:lnTo>
                <a:lnTo>
                  <a:pt x="168274" y="1492250"/>
                </a:lnTo>
                <a:lnTo>
                  <a:pt x="177799" y="1431925"/>
                </a:lnTo>
                <a:lnTo>
                  <a:pt x="179388" y="1363662"/>
                </a:lnTo>
                <a:lnTo>
                  <a:pt x="177799" y="1295400"/>
                </a:lnTo>
                <a:lnTo>
                  <a:pt x="168274" y="1235075"/>
                </a:lnTo>
                <a:lnTo>
                  <a:pt x="158749" y="1182687"/>
                </a:lnTo>
                <a:lnTo>
                  <a:pt x="144462" y="1136650"/>
                </a:lnTo>
                <a:lnTo>
                  <a:pt x="126999" y="1095375"/>
                </a:lnTo>
                <a:lnTo>
                  <a:pt x="109537" y="1055687"/>
                </a:lnTo>
                <a:lnTo>
                  <a:pt x="90487" y="1017587"/>
                </a:lnTo>
                <a:lnTo>
                  <a:pt x="71438" y="981075"/>
                </a:lnTo>
                <a:lnTo>
                  <a:pt x="52387" y="942975"/>
                </a:lnTo>
                <a:lnTo>
                  <a:pt x="36512" y="901700"/>
                </a:lnTo>
                <a:lnTo>
                  <a:pt x="22224" y="854075"/>
                </a:lnTo>
                <a:lnTo>
                  <a:pt x="11112" y="801687"/>
                </a:lnTo>
                <a:lnTo>
                  <a:pt x="3174" y="744537"/>
                </a:lnTo>
                <a:lnTo>
                  <a:pt x="0" y="673100"/>
                </a:lnTo>
                <a:lnTo>
                  <a:pt x="3174" y="606425"/>
                </a:lnTo>
                <a:lnTo>
                  <a:pt x="11112" y="546100"/>
                </a:lnTo>
                <a:lnTo>
                  <a:pt x="22224" y="496887"/>
                </a:lnTo>
                <a:lnTo>
                  <a:pt x="36512" y="450850"/>
                </a:lnTo>
                <a:lnTo>
                  <a:pt x="52387" y="409575"/>
                </a:lnTo>
                <a:lnTo>
                  <a:pt x="69849" y="369887"/>
                </a:lnTo>
                <a:lnTo>
                  <a:pt x="87312" y="334962"/>
                </a:lnTo>
                <a:lnTo>
                  <a:pt x="106362" y="296862"/>
                </a:lnTo>
                <a:lnTo>
                  <a:pt x="125413" y="260350"/>
                </a:lnTo>
                <a:lnTo>
                  <a:pt x="141287" y="217487"/>
                </a:lnTo>
                <a:lnTo>
                  <a:pt x="157162" y="174625"/>
                </a:lnTo>
                <a:lnTo>
                  <a:pt x="166687" y="122237"/>
                </a:lnTo>
                <a:lnTo>
                  <a:pt x="174624" y="66675"/>
                </a:lnTo>
                <a:close/>
              </a:path>
            </a:pathLst>
          </a:custGeom>
        </p:spPr>
      </p:pic>
      <p:pic>
        <p:nvPicPr>
          <p:cNvPr id="21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88AC5B8C-E9E4-5F4C-BABD-B3D03000CBDB}"/>
              </a:ext>
            </a:extLst>
          </p:cNvPr>
          <p:cNvPicPr>
            <a:picLocks noRot="1"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2682691" y="4979014"/>
            <a:ext cx="244475" cy="244475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BB755F0D-F591-7946-825C-7378F394BCE6}"/>
              </a:ext>
            </a:extLst>
          </p:cNvPr>
          <p:cNvSpPr/>
          <p:nvPr/>
        </p:nvSpPr>
        <p:spPr>
          <a:xfrm>
            <a:off x="1746587" y="4186926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D014CFE-7836-7C4C-A8BC-05C239B4D33A}"/>
              </a:ext>
            </a:extLst>
          </p:cNvPr>
          <p:cNvSpPr/>
          <p:nvPr/>
        </p:nvSpPr>
        <p:spPr>
          <a:xfrm>
            <a:off x="1746587" y="4186926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F07A234-C443-8E48-AB4D-1D103AF35C4B}"/>
              </a:ext>
            </a:extLst>
          </p:cNvPr>
          <p:cNvSpPr txBox="1"/>
          <p:nvPr/>
        </p:nvSpPr>
        <p:spPr>
          <a:xfrm>
            <a:off x="2135954" y="3682870"/>
            <a:ext cx="1273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3 </a:t>
            </a:r>
            <a:r>
              <a:rPr lang="en-GB" sz="2400" dirty="0" err="1"/>
              <a:t>munud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45204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8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8E5B1-FF87-4840-BF39-A1FA2F389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183" y="122006"/>
            <a:ext cx="10178322" cy="75764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Nodau’r</a:t>
            </a:r>
            <a:r>
              <a:rPr lang="en-US" dirty="0"/>
              <a:t> </a:t>
            </a:r>
            <a:r>
              <a:rPr lang="en-US" dirty="0" err="1"/>
              <a:t>wers</a:t>
            </a:r>
            <a:r>
              <a:rPr lang="en-US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A37DA-CE9E-9646-BFC8-F53FFF0AF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229" y="1446223"/>
            <a:ext cx="6747287" cy="4585483"/>
          </a:xfrm>
        </p:spPr>
        <p:txBody>
          <a:bodyPr>
            <a:normAutofit fontScale="85000" lnSpcReduction="10000"/>
          </a:bodyPr>
          <a:lstStyle/>
          <a:p>
            <a:pPr marL="742950" indent="-742950">
              <a:buAutoNum type="arabicPeriod"/>
            </a:pPr>
            <a:r>
              <a:rPr lang="en-GB" sz="3900" dirty="0">
                <a:solidFill>
                  <a:schemeClr val="tx1"/>
                </a:solidFill>
              </a:rPr>
              <a:t>I </a:t>
            </a:r>
            <a:r>
              <a:rPr lang="en-GB" sz="3900" b="1" dirty="0" err="1">
                <a:solidFill>
                  <a:schemeClr val="tx1"/>
                </a:solidFill>
              </a:rPr>
              <a:t>ymchwilio</a:t>
            </a:r>
            <a:r>
              <a:rPr lang="en-GB" sz="3900" dirty="0">
                <a:solidFill>
                  <a:schemeClr val="tx1"/>
                </a:solidFill>
              </a:rPr>
              <a:t> </a:t>
            </a:r>
            <a:r>
              <a:rPr lang="en-GB" sz="3900" dirty="0" err="1">
                <a:solidFill>
                  <a:schemeClr val="tx1"/>
                </a:solidFill>
              </a:rPr>
              <a:t>mwy</a:t>
            </a:r>
            <a:r>
              <a:rPr lang="en-GB" sz="3900" dirty="0">
                <a:solidFill>
                  <a:schemeClr val="tx1"/>
                </a:solidFill>
              </a:rPr>
              <a:t> am 'Heaven’s Gate’. </a:t>
            </a:r>
          </a:p>
          <a:p>
            <a:pPr marL="742950" indent="-742950">
              <a:buAutoNum type="arabicPeriod"/>
            </a:pPr>
            <a:endParaRPr lang="en-GB" sz="39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900" dirty="0">
                <a:solidFill>
                  <a:schemeClr val="tx1"/>
                </a:solidFill>
              </a:rPr>
              <a:t>2. I </a:t>
            </a:r>
            <a:r>
              <a:rPr lang="en-US" sz="3900" b="1" dirty="0" err="1">
                <a:solidFill>
                  <a:schemeClr val="tx1"/>
                </a:solidFill>
              </a:rPr>
              <a:t>ddod</a:t>
            </a:r>
            <a:r>
              <a:rPr lang="en-US" sz="3900" b="1" dirty="0">
                <a:solidFill>
                  <a:schemeClr val="tx1"/>
                </a:solidFill>
              </a:rPr>
              <a:t> </a:t>
            </a:r>
            <a:r>
              <a:rPr lang="en-US" sz="3900" b="1" dirty="0" err="1">
                <a:solidFill>
                  <a:schemeClr val="tx1"/>
                </a:solidFill>
              </a:rPr>
              <a:t>i</a:t>
            </a:r>
            <a:r>
              <a:rPr lang="en-US" sz="3900" b="1" dirty="0">
                <a:solidFill>
                  <a:schemeClr val="tx1"/>
                </a:solidFill>
              </a:rPr>
              <a:t> </a:t>
            </a:r>
            <a:r>
              <a:rPr lang="en-US" sz="3900" b="1" dirty="0" err="1">
                <a:solidFill>
                  <a:schemeClr val="tx1"/>
                </a:solidFill>
              </a:rPr>
              <a:t>ganlyniad</a:t>
            </a:r>
            <a:r>
              <a:rPr lang="en-US" sz="3900" b="1" dirty="0">
                <a:solidFill>
                  <a:schemeClr val="tx1"/>
                </a:solidFill>
              </a:rPr>
              <a:t> </a:t>
            </a:r>
            <a:r>
              <a:rPr lang="en-US" sz="3900" dirty="0">
                <a:solidFill>
                  <a:schemeClr val="tx1"/>
                </a:solidFill>
              </a:rPr>
              <a:t>am y </a:t>
            </a:r>
            <a:r>
              <a:rPr lang="en-US" sz="3900" dirty="0" err="1">
                <a:solidFill>
                  <a:schemeClr val="tx1"/>
                </a:solidFill>
              </a:rPr>
              <a:t>gosodiad</a:t>
            </a:r>
            <a:r>
              <a:rPr lang="en-US" sz="3900" dirty="0">
                <a:solidFill>
                  <a:schemeClr val="tx1"/>
                </a:solidFill>
              </a:rPr>
              <a:t>: 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y-GB" sz="3600" b="1" dirty="0">
                <a:solidFill>
                  <a:schemeClr val="tx1"/>
                </a:solidFill>
              </a:rPr>
              <a:t>“Mae aelodau o ‘Heaven’s Gate’ wedi’i phwylltreisio i gymryd eu bywydau eu hunain.”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2A5A0147-70B7-6E4E-BB55-64928BBF7F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65" r="1" b="1"/>
          <a:stretch/>
        </p:blipFill>
        <p:spPr>
          <a:xfrm>
            <a:off x="7781222" y="887287"/>
            <a:ext cx="4036233" cy="2851678"/>
          </a:xfrm>
          <a:prstGeom prst="rect">
            <a:avLst/>
          </a:prstGeom>
        </p:spPr>
      </p:pic>
      <p:pic>
        <p:nvPicPr>
          <p:cNvPr id="5" name="Picture 4" descr="A close up of a road&#10;&#10;Description automatically generated">
            <a:extLst>
              <a:ext uri="{FF2B5EF4-FFF2-40B4-BE49-F238E27FC236}">
                <a16:creationId xmlns:a16="http://schemas.microsoft.com/office/drawing/2014/main" id="{E30DC06E-5F5E-694E-B51B-B9F5439ABB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31" r="1" b="11495"/>
          <a:stretch/>
        </p:blipFill>
        <p:spPr>
          <a:xfrm>
            <a:off x="7984128" y="3895953"/>
            <a:ext cx="3833327" cy="2708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59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89E56802-02C4-406A-B493-BAD3ECAE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3C8B67-A511-4365-BCFF-14A0D0905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EC03388-C006-4877-82B8-D24316559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0ED3DE-9486-EB4B-B0E5-CAF358908A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18" b="23501"/>
          <a:stretch/>
        </p:blipFill>
        <p:spPr>
          <a:xfrm>
            <a:off x="5719402" y="3504142"/>
            <a:ext cx="6472598" cy="3353858"/>
          </a:xfrm>
          <a:custGeom>
            <a:avLst/>
            <a:gdLst>
              <a:gd name="connsiteX0" fmla="*/ 4081 w 6472598"/>
              <a:gd name="connsiteY0" fmla="*/ 0 h 3353858"/>
              <a:gd name="connsiteX1" fmla="*/ 6472598 w 6472598"/>
              <a:gd name="connsiteY1" fmla="*/ 0 h 3353858"/>
              <a:gd name="connsiteX2" fmla="*/ 6472598 w 6472598"/>
              <a:gd name="connsiteY2" fmla="*/ 3353858 h 3353858"/>
              <a:gd name="connsiteX3" fmla="*/ 179388 w 6472598"/>
              <a:gd name="connsiteY3" fmla="*/ 3353858 h 3353858"/>
              <a:gd name="connsiteX4" fmla="*/ 174625 w 6472598"/>
              <a:gd name="connsiteY4" fmla="*/ 3287183 h 3353858"/>
              <a:gd name="connsiteX5" fmla="*/ 166688 w 6472598"/>
              <a:gd name="connsiteY5" fmla="*/ 3231620 h 3353858"/>
              <a:gd name="connsiteX6" fmla="*/ 157163 w 6472598"/>
              <a:gd name="connsiteY6" fmla="*/ 3179233 h 3353858"/>
              <a:gd name="connsiteX7" fmla="*/ 141288 w 6472598"/>
              <a:gd name="connsiteY7" fmla="*/ 3136370 h 3353858"/>
              <a:gd name="connsiteX8" fmla="*/ 125414 w 6472598"/>
              <a:gd name="connsiteY8" fmla="*/ 3093508 h 3353858"/>
              <a:gd name="connsiteX9" fmla="*/ 106363 w 6472598"/>
              <a:gd name="connsiteY9" fmla="*/ 3056995 h 3353858"/>
              <a:gd name="connsiteX10" fmla="*/ 87313 w 6472598"/>
              <a:gd name="connsiteY10" fmla="*/ 3018895 h 3353858"/>
              <a:gd name="connsiteX11" fmla="*/ 69850 w 6472598"/>
              <a:gd name="connsiteY11" fmla="*/ 2983970 h 3353858"/>
              <a:gd name="connsiteX12" fmla="*/ 52388 w 6472598"/>
              <a:gd name="connsiteY12" fmla="*/ 2944283 h 3353858"/>
              <a:gd name="connsiteX13" fmla="*/ 36513 w 6472598"/>
              <a:gd name="connsiteY13" fmla="*/ 2903008 h 3353858"/>
              <a:gd name="connsiteX14" fmla="*/ 22225 w 6472598"/>
              <a:gd name="connsiteY14" fmla="*/ 2856970 h 3353858"/>
              <a:gd name="connsiteX15" fmla="*/ 11113 w 6472598"/>
              <a:gd name="connsiteY15" fmla="*/ 2807758 h 3353858"/>
              <a:gd name="connsiteX16" fmla="*/ 3176 w 6472598"/>
              <a:gd name="connsiteY16" fmla="*/ 2747433 h 3353858"/>
              <a:gd name="connsiteX17" fmla="*/ 0 w 6472598"/>
              <a:gd name="connsiteY17" fmla="*/ 2679170 h 3353858"/>
              <a:gd name="connsiteX18" fmla="*/ 3176 w 6472598"/>
              <a:gd name="connsiteY18" fmla="*/ 2609320 h 3353858"/>
              <a:gd name="connsiteX19" fmla="*/ 11113 w 6472598"/>
              <a:gd name="connsiteY19" fmla="*/ 2552170 h 3353858"/>
              <a:gd name="connsiteX20" fmla="*/ 22225 w 6472598"/>
              <a:gd name="connsiteY20" fmla="*/ 2499783 h 3353858"/>
              <a:gd name="connsiteX21" fmla="*/ 36513 w 6472598"/>
              <a:gd name="connsiteY21" fmla="*/ 2452158 h 3353858"/>
              <a:gd name="connsiteX22" fmla="*/ 52388 w 6472598"/>
              <a:gd name="connsiteY22" fmla="*/ 2410883 h 3353858"/>
              <a:gd name="connsiteX23" fmla="*/ 71438 w 6472598"/>
              <a:gd name="connsiteY23" fmla="*/ 2372783 h 3353858"/>
              <a:gd name="connsiteX24" fmla="*/ 90488 w 6472598"/>
              <a:gd name="connsiteY24" fmla="*/ 2336270 h 3353858"/>
              <a:gd name="connsiteX25" fmla="*/ 109538 w 6472598"/>
              <a:gd name="connsiteY25" fmla="*/ 2298170 h 3353858"/>
              <a:gd name="connsiteX26" fmla="*/ 127001 w 6472598"/>
              <a:gd name="connsiteY26" fmla="*/ 2258483 h 3353858"/>
              <a:gd name="connsiteX27" fmla="*/ 144464 w 6472598"/>
              <a:gd name="connsiteY27" fmla="*/ 2217208 h 3353858"/>
              <a:gd name="connsiteX28" fmla="*/ 158750 w 6472598"/>
              <a:gd name="connsiteY28" fmla="*/ 2171170 h 3353858"/>
              <a:gd name="connsiteX29" fmla="*/ 168275 w 6472598"/>
              <a:gd name="connsiteY29" fmla="*/ 2118783 h 3353858"/>
              <a:gd name="connsiteX30" fmla="*/ 177800 w 6472598"/>
              <a:gd name="connsiteY30" fmla="*/ 2058458 h 3353858"/>
              <a:gd name="connsiteX31" fmla="*/ 179388 w 6472598"/>
              <a:gd name="connsiteY31" fmla="*/ 1990195 h 3353858"/>
              <a:gd name="connsiteX32" fmla="*/ 177800 w 6472598"/>
              <a:gd name="connsiteY32" fmla="*/ 1921933 h 3353858"/>
              <a:gd name="connsiteX33" fmla="*/ 168275 w 6472598"/>
              <a:gd name="connsiteY33" fmla="*/ 1861608 h 3353858"/>
              <a:gd name="connsiteX34" fmla="*/ 158750 w 6472598"/>
              <a:gd name="connsiteY34" fmla="*/ 1809220 h 3353858"/>
              <a:gd name="connsiteX35" fmla="*/ 144464 w 6472598"/>
              <a:gd name="connsiteY35" fmla="*/ 1764770 h 3353858"/>
              <a:gd name="connsiteX36" fmla="*/ 127001 w 6472598"/>
              <a:gd name="connsiteY36" fmla="*/ 1721908 h 3353858"/>
              <a:gd name="connsiteX37" fmla="*/ 109538 w 6472598"/>
              <a:gd name="connsiteY37" fmla="*/ 1682220 h 3353858"/>
              <a:gd name="connsiteX38" fmla="*/ 90488 w 6472598"/>
              <a:gd name="connsiteY38" fmla="*/ 1645708 h 3353858"/>
              <a:gd name="connsiteX39" fmla="*/ 71438 w 6472598"/>
              <a:gd name="connsiteY39" fmla="*/ 1610783 h 3353858"/>
              <a:gd name="connsiteX40" fmla="*/ 52388 w 6472598"/>
              <a:gd name="connsiteY40" fmla="*/ 1571095 h 3353858"/>
              <a:gd name="connsiteX41" fmla="*/ 36513 w 6472598"/>
              <a:gd name="connsiteY41" fmla="*/ 1529820 h 3353858"/>
              <a:gd name="connsiteX42" fmla="*/ 22225 w 6472598"/>
              <a:gd name="connsiteY42" fmla="*/ 1483783 h 3353858"/>
              <a:gd name="connsiteX43" fmla="*/ 11113 w 6472598"/>
              <a:gd name="connsiteY43" fmla="*/ 1431395 h 3353858"/>
              <a:gd name="connsiteX44" fmla="*/ 3176 w 6472598"/>
              <a:gd name="connsiteY44" fmla="*/ 1371070 h 3353858"/>
              <a:gd name="connsiteX45" fmla="*/ 0 w 6472598"/>
              <a:gd name="connsiteY45" fmla="*/ 1302808 h 3353858"/>
              <a:gd name="connsiteX46" fmla="*/ 3176 w 6472598"/>
              <a:gd name="connsiteY46" fmla="*/ 1234545 h 3353858"/>
              <a:gd name="connsiteX47" fmla="*/ 11113 w 6472598"/>
              <a:gd name="connsiteY47" fmla="*/ 1174220 h 3353858"/>
              <a:gd name="connsiteX48" fmla="*/ 22225 w 6472598"/>
              <a:gd name="connsiteY48" fmla="*/ 1121833 h 3353858"/>
              <a:gd name="connsiteX49" fmla="*/ 36513 w 6472598"/>
              <a:gd name="connsiteY49" fmla="*/ 1075795 h 3353858"/>
              <a:gd name="connsiteX50" fmla="*/ 52388 w 6472598"/>
              <a:gd name="connsiteY50" fmla="*/ 1032933 h 3353858"/>
              <a:gd name="connsiteX51" fmla="*/ 71438 w 6472598"/>
              <a:gd name="connsiteY51" fmla="*/ 994833 h 3353858"/>
              <a:gd name="connsiteX52" fmla="*/ 109538 w 6472598"/>
              <a:gd name="connsiteY52" fmla="*/ 920220 h 3353858"/>
              <a:gd name="connsiteX53" fmla="*/ 127001 w 6472598"/>
              <a:gd name="connsiteY53" fmla="*/ 882120 h 3353858"/>
              <a:gd name="connsiteX54" fmla="*/ 144464 w 6472598"/>
              <a:gd name="connsiteY54" fmla="*/ 839258 h 3353858"/>
              <a:gd name="connsiteX55" fmla="*/ 158750 w 6472598"/>
              <a:gd name="connsiteY55" fmla="*/ 793220 h 3353858"/>
              <a:gd name="connsiteX56" fmla="*/ 168275 w 6472598"/>
              <a:gd name="connsiteY56" fmla="*/ 740833 h 3353858"/>
              <a:gd name="connsiteX57" fmla="*/ 177800 w 6472598"/>
              <a:gd name="connsiteY57" fmla="*/ 682095 h 3353858"/>
              <a:gd name="connsiteX58" fmla="*/ 179388 w 6472598"/>
              <a:gd name="connsiteY58" fmla="*/ 612245 h 3353858"/>
              <a:gd name="connsiteX59" fmla="*/ 177800 w 6472598"/>
              <a:gd name="connsiteY59" fmla="*/ 543983 h 3353858"/>
              <a:gd name="connsiteX60" fmla="*/ 168275 w 6472598"/>
              <a:gd name="connsiteY60" fmla="*/ 483658 h 3353858"/>
              <a:gd name="connsiteX61" fmla="*/ 158750 w 6472598"/>
              <a:gd name="connsiteY61" fmla="*/ 431270 h 3353858"/>
              <a:gd name="connsiteX62" fmla="*/ 144464 w 6472598"/>
              <a:gd name="connsiteY62" fmla="*/ 386820 h 3353858"/>
              <a:gd name="connsiteX63" fmla="*/ 127001 w 6472598"/>
              <a:gd name="connsiteY63" fmla="*/ 343958 h 3353858"/>
              <a:gd name="connsiteX64" fmla="*/ 109538 w 6472598"/>
              <a:gd name="connsiteY64" fmla="*/ 307445 h 3353858"/>
              <a:gd name="connsiteX65" fmla="*/ 71438 w 6472598"/>
              <a:gd name="connsiteY65" fmla="*/ 232833 h 3353858"/>
              <a:gd name="connsiteX66" fmla="*/ 52388 w 6472598"/>
              <a:gd name="connsiteY66" fmla="*/ 193145 h 3353858"/>
              <a:gd name="connsiteX67" fmla="*/ 36513 w 6472598"/>
              <a:gd name="connsiteY67" fmla="*/ 151870 h 3353858"/>
              <a:gd name="connsiteX68" fmla="*/ 22225 w 6472598"/>
              <a:gd name="connsiteY68" fmla="*/ 105833 h 3353858"/>
              <a:gd name="connsiteX69" fmla="*/ 11113 w 6472598"/>
              <a:gd name="connsiteY69" fmla="*/ 53445 h 3353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6472598" h="3353858">
                <a:moveTo>
                  <a:pt x="4081" y="0"/>
                </a:moveTo>
                <a:lnTo>
                  <a:pt x="6472598" y="0"/>
                </a:lnTo>
                <a:lnTo>
                  <a:pt x="6472598" y="3353858"/>
                </a:lnTo>
                <a:lnTo>
                  <a:pt x="179388" y="3353858"/>
                </a:lnTo>
                <a:lnTo>
                  <a:pt x="174625" y="3287183"/>
                </a:lnTo>
                <a:lnTo>
                  <a:pt x="166688" y="3231620"/>
                </a:lnTo>
                <a:lnTo>
                  <a:pt x="157163" y="3179233"/>
                </a:lnTo>
                <a:lnTo>
                  <a:pt x="141288" y="3136370"/>
                </a:lnTo>
                <a:lnTo>
                  <a:pt x="125414" y="3093508"/>
                </a:lnTo>
                <a:lnTo>
                  <a:pt x="106363" y="3056995"/>
                </a:lnTo>
                <a:lnTo>
                  <a:pt x="87313" y="3018895"/>
                </a:lnTo>
                <a:lnTo>
                  <a:pt x="69850" y="2983970"/>
                </a:lnTo>
                <a:lnTo>
                  <a:pt x="52388" y="2944283"/>
                </a:lnTo>
                <a:lnTo>
                  <a:pt x="36513" y="2903008"/>
                </a:lnTo>
                <a:lnTo>
                  <a:pt x="22225" y="2856970"/>
                </a:lnTo>
                <a:lnTo>
                  <a:pt x="11113" y="2807758"/>
                </a:lnTo>
                <a:lnTo>
                  <a:pt x="3176" y="2747433"/>
                </a:lnTo>
                <a:lnTo>
                  <a:pt x="0" y="2679170"/>
                </a:lnTo>
                <a:lnTo>
                  <a:pt x="3176" y="2609320"/>
                </a:lnTo>
                <a:lnTo>
                  <a:pt x="11113" y="2552170"/>
                </a:lnTo>
                <a:lnTo>
                  <a:pt x="22225" y="2499783"/>
                </a:lnTo>
                <a:lnTo>
                  <a:pt x="36513" y="2452158"/>
                </a:lnTo>
                <a:lnTo>
                  <a:pt x="52388" y="2410883"/>
                </a:lnTo>
                <a:lnTo>
                  <a:pt x="71438" y="2372783"/>
                </a:lnTo>
                <a:lnTo>
                  <a:pt x="90488" y="2336270"/>
                </a:lnTo>
                <a:lnTo>
                  <a:pt x="109538" y="2298170"/>
                </a:lnTo>
                <a:lnTo>
                  <a:pt x="127001" y="2258483"/>
                </a:lnTo>
                <a:lnTo>
                  <a:pt x="144464" y="2217208"/>
                </a:lnTo>
                <a:lnTo>
                  <a:pt x="158750" y="2171170"/>
                </a:lnTo>
                <a:lnTo>
                  <a:pt x="168275" y="2118783"/>
                </a:lnTo>
                <a:lnTo>
                  <a:pt x="177800" y="2058458"/>
                </a:lnTo>
                <a:lnTo>
                  <a:pt x="179388" y="1990195"/>
                </a:lnTo>
                <a:lnTo>
                  <a:pt x="177800" y="1921933"/>
                </a:lnTo>
                <a:lnTo>
                  <a:pt x="168275" y="1861608"/>
                </a:lnTo>
                <a:lnTo>
                  <a:pt x="158750" y="1809220"/>
                </a:lnTo>
                <a:lnTo>
                  <a:pt x="144464" y="1764770"/>
                </a:lnTo>
                <a:lnTo>
                  <a:pt x="127001" y="1721908"/>
                </a:lnTo>
                <a:lnTo>
                  <a:pt x="109538" y="1682220"/>
                </a:lnTo>
                <a:lnTo>
                  <a:pt x="90488" y="1645708"/>
                </a:lnTo>
                <a:lnTo>
                  <a:pt x="71438" y="1610783"/>
                </a:lnTo>
                <a:lnTo>
                  <a:pt x="52388" y="1571095"/>
                </a:lnTo>
                <a:lnTo>
                  <a:pt x="36513" y="1529820"/>
                </a:lnTo>
                <a:lnTo>
                  <a:pt x="22225" y="1483783"/>
                </a:lnTo>
                <a:lnTo>
                  <a:pt x="11113" y="1431395"/>
                </a:lnTo>
                <a:lnTo>
                  <a:pt x="3176" y="1371070"/>
                </a:lnTo>
                <a:lnTo>
                  <a:pt x="0" y="1302808"/>
                </a:lnTo>
                <a:lnTo>
                  <a:pt x="3176" y="1234545"/>
                </a:lnTo>
                <a:lnTo>
                  <a:pt x="11113" y="1174220"/>
                </a:lnTo>
                <a:lnTo>
                  <a:pt x="22225" y="1121833"/>
                </a:lnTo>
                <a:lnTo>
                  <a:pt x="36513" y="1075795"/>
                </a:lnTo>
                <a:lnTo>
                  <a:pt x="52388" y="1032933"/>
                </a:lnTo>
                <a:lnTo>
                  <a:pt x="71438" y="994833"/>
                </a:lnTo>
                <a:lnTo>
                  <a:pt x="109538" y="920220"/>
                </a:lnTo>
                <a:lnTo>
                  <a:pt x="127001" y="882120"/>
                </a:lnTo>
                <a:lnTo>
                  <a:pt x="144464" y="839258"/>
                </a:lnTo>
                <a:lnTo>
                  <a:pt x="158750" y="793220"/>
                </a:lnTo>
                <a:lnTo>
                  <a:pt x="168275" y="740833"/>
                </a:lnTo>
                <a:lnTo>
                  <a:pt x="177800" y="682095"/>
                </a:lnTo>
                <a:lnTo>
                  <a:pt x="179388" y="612245"/>
                </a:lnTo>
                <a:lnTo>
                  <a:pt x="177800" y="543983"/>
                </a:lnTo>
                <a:lnTo>
                  <a:pt x="168275" y="483658"/>
                </a:lnTo>
                <a:lnTo>
                  <a:pt x="158750" y="431270"/>
                </a:lnTo>
                <a:lnTo>
                  <a:pt x="144464" y="386820"/>
                </a:lnTo>
                <a:lnTo>
                  <a:pt x="127001" y="343958"/>
                </a:lnTo>
                <a:lnTo>
                  <a:pt x="109538" y="307445"/>
                </a:lnTo>
                <a:lnTo>
                  <a:pt x="71438" y="232833"/>
                </a:lnTo>
                <a:lnTo>
                  <a:pt x="52388" y="193145"/>
                </a:lnTo>
                <a:lnTo>
                  <a:pt x="36513" y="151870"/>
                </a:lnTo>
                <a:lnTo>
                  <a:pt x="22225" y="105833"/>
                </a:lnTo>
                <a:lnTo>
                  <a:pt x="11113" y="53445"/>
                </a:ln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86F59B9-7AC9-46B1-B8E4-AE7EEDD92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794199" cy="6858000"/>
          </a:xfrm>
          <a:custGeom>
            <a:avLst/>
            <a:gdLst>
              <a:gd name="connsiteX0" fmla="*/ 0 w 5794199"/>
              <a:gd name="connsiteY0" fmla="*/ 0 h 6858000"/>
              <a:gd name="connsiteX1" fmla="*/ 5794199 w 5794199"/>
              <a:gd name="connsiteY1" fmla="*/ 0 h 6858000"/>
              <a:gd name="connsiteX2" fmla="*/ 5794199 w 5794199"/>
              <a:gd name="connsiteY2" fmla="*/ 6858000 h 6858000"/>
              <a:gd name="connsiteX3" fmla="*/ 0 w 5794199"/>
              <a:gd name="connsiteY3" fmla="*/ 6858000 h 6858000"/>
              <a:gd name="connsiteX4" fmla="*/ 4763 w 5794199"/>
              <a:gd name="connsiteY4" fmla="*/ 6791325 h 6858000"/>
              <a:gd name="connsiteX5" fmla="*/ 12700 w 5794199"/>
              <a:gd name="connsiteY5" fmla="*/ 6735762 h 6858000"/>
              <a:gd name="connsiteX6" fmla="*/ 22225 w 5794199"/>
              <a:gd name="connsiteY6" fmla="*/ 6683375 h 6858000"/>
              <a:gd name="connsiteX7" fmla="*/ 38100 w 5794199"/>
              <a:gd name="connsiteY7" fmla="*/ 6640512 h 6858000"/>
              <a:gd name="connsiteX8" fmla="*/ 53975 w 5794199"/>
              <a:gd name="connsiteY8" fmla="*/ 6597650 h 6858000"/>
              <a:gd name="connsiteX9" fmla="*/ 73025 w 5794199"/>
              <a:gd name="connsiteY9" fmla="*/ 6561137 h 6858000"/>
              <a:gd name="connsiteX10" fmla="*/ 92075 w 5794199"/>
              <a:gd name="connsiteY10" fmla="*/ 6523037 h 6858000"/>
              <a:gd name="connsiteX11" fmla="*/ 109538 w 5794199"/>
              <a:gd name="connsiteY11" fmla="*/ 6488112 h 6858000"/>
              <a:gd name="connsiteX12" fmla="*/ 127000 w 5794199"/>
              <a:gd name="connsiteY12" fmla="*/ 6448425 h 6858000"/>
              <a:gd name="connsiteX13" fmla="*/ 142875 w 5794199"/>
              <a:gd name="connsiteY13" fmla="*/ 6407150 h 6858000"/>
              <a:gd name="connsiteX14" fmla="*/ 157163 w 5794199"/>
              <a:gd name="connsiteY14" fmla="*/ 6361112 h 6858000"/>
              <a:gd name="connsiteX15" fmla="*/ 168275 w 5794199"/>
              <a:gd name="connsiteY15" fmla="*/ 6311900 h 6858000"/>
              <a:gd name="connsiteX16" fmla="*/ 176213 w 5794199"/>
              <a:gd name="connsiteY16" fmla="*/ 6251575 h 6858000"/>
              <a:gd name="connsiteX17" fmla="*/ 179388 w 5794199"/>
              <a:gd name="connsiteY17" fmla="*/ 6183312 h 6858000"/>
              <a:gd name="connsiteX18" fmla="*/ 176213 w 5794199"/>
              <a:gd name="connsiteY18" fmla="*/ 6113462 h 6858000"/>
              <a:gd name="connsiteX19" fmla="*/ 168275 w 5794199"/>
              <a:gd name="connsiteY19" fmla="*/ 6056312 h 6858000"/>
              <a:gd name="connsiteX20" fmla="*/ 157163 w 5794199"/>
              <a:gd name="connsiteY20" fmla="*/ 6003925 h 6858000"/>
              <a:gd name="connsiteX21" fmla="*/ 142875 w 5794199"/>
              <a:gd name="connsiteY21" fmla="*/ 5956300 h 6858000"/>
              <a:gd name="connsiteX22" fmla="*/ 127000 w 5794199"/>
              <a:gd name="connsiteY22" fmla="*/ 5915025 h 6858000"/>
              <a:gd name="connsiteX23" fmla="*/ 107950 w 5794199"/>
              <a:gd name="connsiteY23" fmla="*/ 5876925 h 6858000"/>
              <a:gd name="connsiteX24" fmla="*/ 88900 w 5794199"/>
              <a:gd name="connsiteY24" fmla="*/ 5840412 h 6858000"/>
              <a:gd name="connsiteX25" fmla="*/ 69850 w 5794199"/>
              <a:gd name="connsiteY25" fmla="*/ 5802312 h 6858000"/>
              <a:gd name="connsiteX26" fmla="*/ 52388 w 5794199"/>
              <a:gd name="connsiteY26" fmla="*/ 5762625 h 6858000"/>
              <a:gd name="connsiteX27" fmla="*/ 34925 w 5794199"/>
              <a:gd name="connsiteY27" fmla="*/ 5721350 h 6858000"/>
              <a:gd name="connsiteX28" fmla="*/ 20638 w 5794199"/>
              <a:gd name="connsiteY28" fmla="*/ 5675312 h 6858000"/>
              <a:gd name="connsiteX29" fmla="*/ 11113 w 5794199"/>
              <a:gd name="connsiteY29" fmla="*/ 5622925 h 6858000"/>
              <a:gd name="connsiteX30" fmla="*/ 1588 w 5794199"/>
              <a:gd name="connsiteY30" fmla="*/ 5562600 h 6858000"/>
              <a:gd name="connsiteX31" fmla="*/ 0 w 5794199"/>
              <a:gd name="connsiteY31" fmla="*/ 5494337 h 6858000"/>
              <a:gd name="connsiteX32" fmla="*/ 1588 w 5794199"/>
              <a:gd name="connsiteY32" fmla="*/ 5426075 h 6858000"/>
              <a:gd name="connsiteX33" fmla="*/ 11113 w 5794199"/>
              <a:gd name="connsiteY33" fmla="*/ 5365750 h 6858000"/>
              <a:gd name="connsiteX34" fmla="*/ 20638 w 5794199"/>
              <a:gd name="connsiteY34" fmla="*/ 5313362 h 6858000"/>
              <a:gd name="connsiteX35" fmla="*/ 34925 w 5794199"/>
              <a:gd name="connsiteY35" fmla="*/ 5268912 h 6858000"/>
              <a:gd name="connsiteX36" fmla="*/ 52388 w 5794199"/>
              <a:gd name="connsiteY36" fmla="*/ 5226050 h 6858000"/>
              <a:gd name="connsiteX37" fmla="*/ 69850 w 5794199"/>
              <a:gd name="connsiteY37" fmla="*/ 5186362 h 6858000"/>
              <a:gd name="connsiteX38" fmla="*/ 88900 w 5794199"/>
              <a:gd name="connsiteY38" fmla="*/ 5149850 h 6858000"/>
              <a:gd name="connsiteX39" fmla="*/ 107950 w 5794199"/>
              <a:gd name="connsiteY39" fmla="*/ 5114925 h 6858000"/>
              <a:gd name="connsiteX40" fmla="*/ 127000 w 5794199"/>
              <a:gd name="connsiteY40" fmla="*/ 5075237 h 6858000"/>
              <a:gd name="connsiteX41" fmla="*/ 142875 w 5794199"/>
              <a:gd name="connsiteY41" fmla="*/ 5033962 h 6858000"/>
              <a:gd name="connsiteX42" fmla="*/ 157163 w 5794199"/>
              <a:gd name="connsiteY42" fmla="*/ 4987925 h 6858000"/>
              <a:gd name="connsiteX43" fmla="*/ 168275 w 5794199"/>
              <a:gd name="connsiteY43" fmla="*/ 4935537 h 6858000"/>
              <a:gd name="connsiteX44" fmla="*/ 176213 w 5794199"/>
              <a:gd name="connsiteY44" fmla="*/ 4875212 h 6858000"/>
              <a:gd name="connsiteX45" fmla="*/ 179388 w 5794199"/>
              <a:gd name="connsiteY45" fmla="*/ 4806950 h 6858000"/>
              <a:gd name="connsiteX46" fmla="*/ 176213 w 5794199"/>
              <a:gd name="connsiteY46" fmla="*/ 4738687 h 6858000"/>
              <a:gd name="connsiteX47" fmla="*/ 168275 w 5794199"/>
              <a:gd name="connsiteY47" fmla="*/ 4678362 h 6858000"/>
              <a:gd name="connsiteX48" fmla="*/ 157163 w 5794199"/>
              <a:gd name="connsiteY48" fmla="*/ 4625975 h 6858000"/>
              <a:gd name="connsiteX49" fmla="*/ 142875 w 5794199"/>
              <a:gd name="connsiteY49" fmla="*/ 4579937 h 6858000"/>
              <a:gd name="connsiteX50" fmla="*/ 127000 w 5794199"/>
              <a:gd name="connsiteY50" fmla="*/ 4537075 h 6858000"/>
              <a:gd name="connsiteX51" fmla="*/ 107950 w 5794199"/>
              <a:gd name="connsiteY51" fmla="*/ 4498975 h 6858000"/>
              <a:gd name="connsiteX52" fmla="*/ 69850 w 5794199"/>
              <a:gd name="connsiteY52" fmla="*/ 4424362 h 6858000"/>
              <a:gd name="connsiteX53" fmla="*/ 52388 w 5794199"/>
              <a:gd name="connsiteY53" fmla="*/ 4386262 h 6858000"/>
              <a:gd name="connsiteX54" fmla="*/ 34925 w 5794199"/>
              <a:gd name="connsiteY54" fmla="*/ 4343400 h 6858000"/>
              <a:gd name="connsiteX55" fmla="*/ 20638 w 5794199"/>
              <a:gd name="connsiteY55" fmla="*/ 4297362 h 6858000"/>
              <a:gd name="connsiteX56" fmla="*/ 11113 w 5794199"/>
              <a:gd name="connsiteY56" fmla="*/ 4244975 h 6858000"/>
              <a:gd name="connsiteX57" fmla="*/ 1588 w 5794199"/>
              <a:gd name="connsiteY57" fmla="*/ 4186237 h 6858000"/>
              <a:gd name="connsiteX58" fmla="*/ 0 w 5794199"/>
              <a:gd name="connsiteY58" fmla="*/ 4116387 h 6858000"/>
              <a:gd name="connsiteX59" fmla="*/ 1588 w 5794199"/>
              <a:gd name="connsiteY59" fmla="*/ 4048125 h 6858000"/>
              <a:gd name="connsiteX60" fmla="*/ 11113 w 5794199"/>
              <a:gd name="connsiteY60" fmla="*/ 3987800 h 6858000"/>
              <a:gd name="connsiteX61" fmla="*/ 20638 w 5794199"/>
              <a:gd name="connsiteY61" fmla="*/ 3935412 h 6858000"/>
              <a:gd name="connsiteX62" fmla="*/ 34925 w 5794199"/>
              <a:gd name="connsiteY62" fmla="*/ 3890962 h 6858000"/>
              <a:gd name="connsiteX63" fmla="*/ 52388 w 5794199"/>
              <a:gd name="connsiteY63" fmla="*/ 3848100 h 6858000"/>
              <a:gd name="connsiteX64" fmla="*/ 69850 w 5794199"/>
              <a:gd name="connsiteY64" fmla="*/ 3811587 h 6858000"/>
              <a:gd name="connsiteX65" fmla="*/ 107950 w 5794199"/>
              <a:gd name="connsiteY65" fmla="*/ 3736975 h 6858000"/>
              <a:gd name="connsiteX66" fmla="*/ 127000 w 5794199"/>
              <a:gd name="connsiteY66" fmla="*/ 3697287 h 6858000"/>
              <a:gd name="connsiteX67" fmla="*/ 142875 w 5794199"/>
              <a:gd name="connsiteY67" fmla="*/ 3656012 h 6858000"/>
              <a:gd name="connsiteX68" fmla="*/ 157163 w 5794199"/>
              <a:gd name="connsiteY68" fmla="*/ 3609975 h 6858000"/>
              <a:gd name="connsiteX69" fmla="*/ 168275 w 5794199"/>
              <a:gd name="connsiteY69" fmla="*/ 3557587 h 6858000"/>
              <a:gd name="connsiteX70" fmla="*/ 176213 w 5794199"/>
              <a:gd name="connsiteY70" fmla="*/ 3497262 h 6858000"/>
              <a:gd name="connsiteX71" fmla="*/ 179388 w 5794199"/>
              <a:gd name="connsiteY71" fmla="*/ 3427412 h 6858000"/>
              <a:gd name="connsiteX72" fmla="*/ 176213 w 5794199"/>
              <a:gd name="connsiteY72" fmla="*/ 3360737 h 6858000"/>
              <a:gd name="connsiteX73" fmla="*/ 168275 w 5794199"/>
              <a:gd name="connsiteY73" fmla="*/ 3300412 h 6858000"/>
              <a:gd name="connsiteX74" fmla="*/ 157163 w 5794199"/>
              <a:gd name="connsiteY74" fmla="*/ 3248025 h 6858000"/>
              <a:gd name="connsiteX75" fmla="*/ 142875 w 5794199"/>
              <a:gd name="connsiteY75" fmla="*/ 3201987 h 6858000"/>
              <a:gd name="connsiteX76" fmla="*/ 127000 w 5794199"/>
              <a:gd name="connsiteY76" fmla="*/ 3160712 h 6858000"/>
              <a:gd name="connsiteX77" fmla="*/ 107950 w 5794199"/>
              <a:gd name="connsiteY77" fmla="*/ 3121025 h 6858000"/>
              <a:gd name="connsiteX78" fmla="*/ 88900 w 5794199"/>
              <a:gd name="connsiteY78" fmla="*/ 3084512 h 6858000"/>
              <a:gd name="connsiteX79" fmla="*/ 69850 w 5794199"/>
              <a:gd name="connsiteY79" fmla="*/ 3046412 h 6858000"/>
              <a:gd name="connsiteX80" fmla="*/ 52388 w 5794199"/>
              <a:gd name="connsiteY80" fmla="*/ 3009900 h 6858000"/>
              <a:gd name="connsiteX81" fmla="*/ 34925 w 5794199"/>
              <a:gd name="connsiteY81" fmla="*/ 2967037 h 6858000"/>
              <a:gd name="connsiteX82" fmla="*/ 20638 w 5794199"/>
              <a:gd name="connsiteY82" fmla="*/ 2922587 h 6858000"/>
              <a:gd name="connsiteX83" fmla="*/ 11113 w 5794199"/>
              <a:gd name="connsiteY83" fmla="*/ 2868612 h 6858000"/>
              <a:gd name="connsiteX84" fmla="*/ 1588 w 5794199"/>
              <a:gd name="connsiteY84" fmla="*/ 2809875 h 6858000"/>
              <a:gd name="connsiteX85" fmla="*/ 0 w 5794199"/>
              <a:gd name="connsiteY85" fmla="*/ 2741612 h 6858000"/>
              <a:gd name="connsiteX86" fmla="*/ 1588 w 5794199"/>
              <a:gd name="connsiteY86" fmla="*/ 2671762 h 6858000"/>
              <a:gd name="connsiteX87" fmla="*/ 11113 w 5794199"/>
              <a:gd name="connsiteY87" fmla="*/ 2613025 h 6858000"/>
              <a:gd name="connsiteX88" fmla="*/ 20638 w 5794199"/>
              <a:gd name="connsiteY88" fmla="*/ 2560637 h 6858000"/>
              <a:gd name="connsiteX89" fmla="*/ 34925 w 5794199"/>
              <a:gd name="connsiteY89" fmla="*/ 2513012 h 6858000"/>
              <a:gd name="connsiteX90" fmla="*/ 52388 w 5794199"/>
              <a:gd name="connsiteY90" fmla="*/ 2471737 h 6858000"/>
              <a:gd name="connsiteX91" fmla="*/ 69850 w 5794199"/>
              <a:gd name="connsiteY91" fmla="*/ 2433637 h 6858000"/>
              <a:gd name="connsiteX92" fmla="*/ 88900 w 5794199"/>
              <a:gd name="connsiteY92" fmla="*/ 2395537 h 6858000"/>
              <a:gd name="connsiteX93" fmla="*/ 107950 w 5794199"/>
              <a:gd name="connsiteY93" fmla="*/ 2359025 h 6858000"/>
              <a:gd name="connsiteX94" fmla="*/ 127000 w 5794199"/>
              <a:gd name="connsiteY94" fmla="*/ 2319337 h 6858000"/>
              <a:gd name="connsiteX95" fmla="*/ 142875 w 5794199"/>
              <a:gd name="connsiteY95" fmla="*/ 2278062 h 6858000"/>
              <a:gd name="connsiteX96" fmla="*/ 157163 w 5794199"/>
              <a:gd name="connsiteY96" fmla="*/ 2232025 h 6858000"/>
              <a:gd name="connsiteX97" fmla="*/ 168275 w 5794199"/>
              <a:gd name="connsiteY97" fmla="*/ 2179637 h 6858000"/>
              <a:gd name="connsiteX98" fmla="*/ 176213 w 5794199"/>
              <a:gd name="connsiteY98" fmla="*/ 2119312 h 6858000"/>
              <a:gd name="connsiteX99" fmla="*/ 179388 w 5794199"/>
              <a:gd name="connsiteY99" fmla="*/ 2051050 h 6858000"/>
              <a:gd name="connsiteX100" fmla="*/ 176213 w 5794199"/>
              <a:gd name="connsiteY100" fmla="*/ 1982787 h 6858000"/>
              <a:gd name="connsiteX101" fmla="*/ 168275 w 5794199"/>
              <a:gd name="connsiteY101" fmla="*/ 1922462 h 6858000"/>
              <a:gd name="connsiteX102" fmla="*/ 157163 w 5794199"/>
              <a:gd name="connsiteY102" fmla="*/ 1870075 h 6858000"/>
              <a:gd name="connsiteX103" fmla="*/ 142875 w 5794199"/>
              <a:gd name="connsiteY103" fmla="*/ 1824037 h 6858000"/>
              <a:gd name="connsiteX104" fmla="*/ 127000 w 5794199"/>
              <a:gd name="connsiteY104" fmla="*/ 1782762 h 6858000"/>
              <a:gd name="connsiteX105" fmla="*/ 107950 w 5794199"/>
              <a:gd name="connsiteY105" fmla="*/ 1743075 h 6858000"/>
              <a:gd name="connsiteX106" fmla="*/ 88900 w 5794199"/>
              <a:gd name="connsiteY106" fmla="*/ 1708150 h 6858000"/>
              <a:gd name="connsiteX107" fmla="*/ 69850 w 5794199"/>
              <a:gd name="connsiteY107" fmla="*/ 1671637 h 6858000"/>
              <a:gd name="connsiteX108" fmla="*/ 52388 w 5794199"/>
              <a:gd name="connsiteY108" fmla="*/ 1631950 h 6858000"/>
              <a:gd name="connsiteX109" fmla="*/ 34925 w 5794199"/>
              <a:gd name="connsiteY109" fmla="*/ 1589087 h 6858000"/>
              <a:gd name="connsiteX110" fmla="*/ 20638 w 5794199"/>
              <a:gd name="connsiteY110" fmla="*/ 1544637 h 6858000"/>
              <a:gd name="connsiteX111" fmla="*/ 11113 w 5794199"/>
              <a:gd name="connsiteY111" fmla="*/ 1492250 h 6858000"/>
              <a:gd name="connsiteX112" fmla="*/ 1588 w 5794199"/>
              <a:gd name="connsiteY112" fmla="*/ 1431925 h 6858000"/>
              <a:gd name="connsiteX113" fmla="*/ 0 w 5794199"/>
              <a:gd name="connsiteY113" fmla="*/ 1363662 h 6858000"/>
              <a:gd name="connsiteX114" fmla="*/ 1588 w 5794199"/>
              <a:gd name="connsiteY114" fmla="*/ 1295400 h 6858000"/>
              <a:gd name="connsiteX115" fmla="*/ 11113 w 5794199"/>
              <a:gd name="connsiteY115" fmla="*/ 1235075 h 6858000"/>
              <a:gd name="connsiteX116" fmla="*/ 20638 w 5794199"/>
              <a:gd name="connsiteY116" fmla="*/ 1182687 h 6858000"/>
              <a:gd name="connsiteX117" fmla="*/ 34925 w 5794199"/>
              <a:gd name="connsiteY117" fmla="*/ 1136650 h 6858000"/>
              <a:gd name="connsiteX118" fmla="*/ 52388 w 5794199"/>
              <a:gd name="connsiteY118" fmla="*/ 1095375 h 6858000"/>
              <a:gd name="connsiteX119" fmla="*/ 69850 w 5794199"/>
              <a:gd name="connsiteY119" fmla="*/ 1055687 h 6858000"/>
              <a:gd name="connsiteX120" fmla="*/ 88900 w 5794199"/>
              <a:gd name="connsiteY120" fmla="*/ 1017587 h 6858000"/>
              <a:gd name="connsiteX121" fmla="*/ 107950 w 5794199"/>
              <a:gd name="connsiteY121" fmla="*/ 981075 h 6858000"/>
              <a:gd name="connsiteX122" fmla="*/ 127000 w 5794199"/>
              <a:gd name="connsiteY122" fmla="*/ 942975 h 6858000"/>
              <a:gd name="connsiteX123" fmla="*/ 142875 w 5794199"/>
              <a:gd name="connsiteY123" fmla="*/ 901700 h 6858000"/>
              <a:gd name="connsiteX124" fmla="*/ 157163 w 5794199"/>
              <a:gd name="connsiteY124" fmla="*/ 854075 h 6858000"/>
              <a:gd name="connsiteX125" fmla="*/ 168275 w 5794199"/>
              <a:gd name="connsiteY125" fmla="*/ 801687 h 6858000"/>
              <a:gd name="connsiteX126" fmla="*/ 176213 w 5794199"/>
              <a:gd name="connsiteY126" fmla="*/ 744537 h 6858000"/>
              <a:gd name="connsiteX127" fmla="*/ 179388 w 5794199"/>
              <a:gd name="connsiteY127" fmla="*/ 673100 h 6858000"/>
              <a:gd name="connsiteX128" fmla="*/ 176213 w 5794199"/>
              <a:gd name="connsiteY128" fmla="*/ 606425 h 6858000"/>
              <a:gd name="connsiteX129" fmla="*/ 168275 w 5794199"/>
              <a:gd name="connsiteY129" fmla="*/ 546100 h 6858000"/>
              <a:gd name="connsiteX130" fmla="*/ 157163 w 5794199"/>
              <a:gd name="connsiteY130" fmla="*/ 496887 h 6858000"/>
              <a:gd name="connsiteX131" fmla="*/ 142875 w 5794199"/>
              <a:gd name="connsiteY131" fmla="*/ 450850 h 6858000"/>
              <a:gd name="connsiteX132" fmla="*/ 127000 w 5794199"/>
              <a:gd name="connsiteY132" fmla="*/ 409575 h 6858000"/>
              <a:gd name="connsiteX133" fmla="*/ 109538 w 5794199"/>
              <a:gd name="connsiteY133" fmla="*/ 369887 h 6858000"/>
              <a:gd name="connsiteX134" fmla="*/ 92075 w 5794199"/>
              <a:gd name="connsiteY134" fmla="*/ 334962 h 6858000"/>
              <a:gd name="connsiteX135" fmla="*/ 73025 w 5794199"/>
              <a:gd name="connsiteY135" fmla="*/ 296862 h 6858000"/>
              <a:gd name="connsiteX136" fmla="*/ 53975 w 5794199"/>
              <a:gd name="connsiteY136" fmla="*/ 260350 h 6858000"/>
              <a:gd name="connsiteX137" fmla="*/ 38100 w 5794199"/>
              <a:gd name="connsiteY137" fmla="*/ 217487 h 6858000"/>
              <a:gd name="connsiteX138" fmla="*/ 22225 w 5794199"/>
              <a:gd name="connsiteY138" fmla="*/ 174625 h 6858000"/>
              <a:gd name="connsiteX139" fmla="*/ 12700 w 5794199"/>
              <a:gd name="connsiteY139" fmla="*/ 122237 h 6858000"/>
              <a:gd name="connsiteX140" fmla="*/ 4763 w 5794199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794199" h="6858000">
                <a:moveTo>
                  <a:pt x="0" y="0"/>
                </a:moveTo>
                <a:lnTo>
                  <a:pt x="5794199" y="0"/>
                </a:lnTo>
                <a:lnTo>
                  <a:pt x="5794199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EC6C2-E485-2F4C-93DD-BBE78459A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27" y="1048054"/>
            <a:ext cx="5014459" cy="43949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spc="800" dirty="0"/>
              <a:t>Beth </a:t>
            </a:r>
            <a:r>
              <a:rPr lang="en-US" sz="6000" spc="800" dirty="0" err="1"/>
              <a:t>i</a:t>
            </a:r>
            <a:r>
              <a:rPr lang="en-US" sz="6000" spc="800" dirty="0"/>
              <a:t> </a:t>
            </a:r>
            <a:r>
              <a:rPr lang="en-US" sz="6000" spc="800" dirty="0" err="1"/>
              <a:t>chi’n</a:t>
            </a:r>
            <a:r>
              <a:rPr lang="en-US" sz="6000" spc="800" dirty="0"/>
              <a:t> </a:t>
            </a:r>
            <a:r>
              <a:rPr lang="en-US" sz="6000" spc="800" dirty="0" err="1"/>
              <a:t>cofio</a:t>
            </a:r>
            <a:r>
              <a:rPr lang="en-US" sz="6000" spc="800" dirty="0"/>
              <a:t> am ‘Heaven’s Gate’?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564B4DB-1447-4C2A-8628-6D6A0859B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69C3569C-8366-9141-BFB1-1CDFF1694D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51" r="2" b="3"/>
          <a:stretch/>
        </p:blipFill>
        <p:spPr>
          <a:xfrm>
            <a:off x="5719916" y="10"/>
            <a:ext cx="6472084" cy="3383270"/>
          </a:xfrm>
          <a:custGeom>
            <a:avLst/>
            <a:gdLst>
              <a:gd name="connsiteX0" fmla="*/ 179388 w 6472084"/>
              <a:gd name="connsiteY0" fmla="*/ 0 h 3383280"/>
              <a:gd name="connsiteX1" fmla="*/ 6472084 w 6472084"/>
              <a:gd name="connsiteY1" fmla="*/ 0 h 3383280"/>
              <a:gd name="connsiteX2" fmla="*/ 6472084 w 6472084"/>
              <a:gd name="connsiteY2" fmla="*/ 3383280 h 3383280"/>
              <a:gd name="connsiteX3" fmla="*/ 2101 w 6472084"/>
              <a:gd name="connsiteY3" fmla="*/ 3383280 h 3383280"/>
              <a:gd name="connsiteX4" fmla="*/ 3174 w 6472084"/>
              <a:gd name="connsiteY4" fmla="*/ 3360737 h 3383280"/>
              <a:gd name="connsiteX5" fmla="*/ 11112 w 6472084"/>
              <a:gd name="connsiteY5" fmla="*/ 3300412 h 3383280"/>
              <a:gd name="connsiteX6" fmla="*/ 22224 w 6472084"/>
              <a:gd name="connsiteY6" fmla="*/ 3248025 h 3383280"/>
              <a:gd name="connsiteX7" fmla="*/ 36512 w 6472084"/>
              <a:gd name="connsiteY7" fmla="*/ 3201987 h 3383280"/>
              <a:gd name="connsiteX8" fmla="*/ 52387 w 6472084"/>
              <a:gd name="connsiteY8" fmla="*/ 3160712 h 3383280"/>
              <a:gd name="connsiteX9" fmla="*/ 71438 w 6472084"/>
              <a:gd name="connsiteY9" fmla="*/ 3121025 h 3383280"/>
              <a:gd name="connsiteX10" fmla="*/ 90487 w 6472084"/>
              <a:gd name="connsiteY10" fmla="*/ 3084512 h 3383280"/>
              <a:gd name="connsiteX11" fmla="*/ 109537 w 6472084"/>
              <a:gd name="connsiteY11" fmla="*/ 3046412 h 3383280"/>
              <a:gd name="connsiteX12" fmla="*/ 126999 w 6472084"/>
              <a:gd name="connsiteY12" fmla="*/ 3009900 h 3383280"/>
              <a:gd name="connsiteX13" fmla="*/ 144462 w 6472084"/>
              <a:gd name="connsiteY13" fmla="*/ 2967037 h 3383280"/>
              <a:gd name="connsiteX14" fmla="*/ 158749 w 6472084"/>
              <a:gd name="connsiteY14" fmla="*/ 2922587 h 3383280"/>
              <a:gd name="connsiteX15" fmla="*/ 168274 w 6472084"/>
              <a:gd name="connsiteY15" fmla="*/ 2868612 h 3383280"/>
              <a:gd name="connsiteX16" fmla="*/ 177799 w 6472084"/>
              <a:gd name="connsiteY16" fmla="*/ 2809875 h 3383280"/>
              <a:gd name="connsiteX17" fmla="*/ 179388 w 6472084"/>
              <a:gd name="connsiteY17" fmla="*/ 2741612 h 3383280"/>
              <a:gd name="connsiteX18" fmla="*/ 177799 w 6472084"/>
              <a:gd name="connsiteY18" fmla="*/ 2671762 h 3383280"/>
              <a:gd name="connsiteX19" fmla="*/ 168274 w 6472084"/>
              <a:gd name="connsiteY19" fmla="*/ 2613025 h 3383280"/>
              <a:gd name="connsiteX20" fmla="*/ 158749 w 6472084"/>
              <a:gd name="connsiteY20" fmla="*/ 2560637 h 3383280"/>
              <a:gd name="connsiteX21" fmla="*/ 144462 w 6472084"/>
              <a:gd name="connsiteY21" fmla="*/ 2513012 h 3383280"/>
              <a:gd name="connsiteX22" fmla="*/ 126999 w 6472084"/>
              <a:gd name="connsiteY22" fmla="*/ 2471737 h 3383280"/>
              <a:gd name="connsiteX23" fmla="*/ 109537 w 6472084"/>
              <a:gd name="connsiteY23" fmla="*/ 2433637 h 3383280"/>
              <a:gd name="connsiteX24" fmla="*/ 90487 w 6472084"/>
              <a:gd name="connsiteY24" fmla="*/ 2395537 h 3383280"/>
              <a:gd name="connsiteX25" fmla="*/ 71438 w 6472084"/>
              <a:gd name="connsiteY25" fmla="*/ 2359025 h 3383280"/>
              <a:gd name="connsiteX26" fmla="*/ 52387 w 6472084"/>
              <a:gd name="connsiteY26" fmla="*/ 2319337 h 3383280"/>
              <a:gd name="connsiteX27" fmla="*/ 36512 w 6472084"/>
              <a:gd name="connsiteY27" fmla="*/ 2278062 h 3383280"/>
              <a:gd name="connsiteX28" fmla="*/ 22224 w 6472084"/>
              <a:gd name="connsiteY28" fmla="*/ 2232025 h 3383280"/>
              <a:gd name="connsiteX29" fmla="*/ 11112 w 6472084"/>
              <a:gd name="connsiteY29" fmla="*/ 2179637 h 3383280"/>
              <a:gd name="connsiteX30" fmla="*/ 3174 w 6472084"/>
              <a:gd name="connsiteY30" fmla="*/ 2119312 h 3383280"/>
              <a:gd name="connsiteX31" fmla="*/ 0 w 6472084"/>
              <a:gd name="connsiteY31" fmla="*/ 2051050 h 3383280"/>
              <a:gd name="connsiteX32" fmla="*/ 3174 w 6472084"/>
              <a:gd name="connsiteY32" fmla="*/ 1982787 h 3383280"/>
              <a:gd name="connsiteX33" fmla="*/ 11112 w 6472084"/>
              <a:gd name="connsiteY33" fmla="*/ 1922462 h 3383280"/>
              <a:gd name="connsiteX34" fmla="*/ 22224 w 6472084"/>
              <a:gd name="connsiteY34" fmla="*/ 1870075 h 3383280"/>
              <a:gd name="connsiteX35" fmla="*/ 36512 w 6472084"/>
              <a:gd name="connsiteY35" fmla="*/ 1824037 h 3383280"/>
              <a:gd name="connsiteX36" fmla="*/ 52387 w 6472084"/>
              <a:gd name="connsiteY36" fmla="*/ 1782762 h 3383280"/>
              <a:gd name="connsiteX37" fmla="*/ 71438 w 6472084"/>
              <a:gd name="connsiteY37" fmla="*/ 1743075 h 3383280"/>
              <a:gd name="connsiteX38" fmla="*/ 90487 w 6472084"/>
              <a:gd name="connsiteY38" fmla="*/ 1708150 h 3383280"/>
              <a:gd name="connsiteX39" fmla="*/ 109537 w 6472084"/>
              <a:gd name="connsiteY39" fmla="*/ 1671637 h 3383280"/>
              <a:gd name="connsiteX40" fmla="*/ 126999 w 6472084"/>
              <a:gd name="connsiteY40" fmla="*/ 1631950 h 3383280"/>
              <a:gd name="connsiteX41" fmla="*/ 144462 w 6472084"/>
              <a:gd name="connsiteY41" fmla="*/ 1589087 h 3383280"/>
              <a:gd name="connsiteX42" fmla="*/ 158749 w 6472084"/>
              <a:gd name="connsiteY42" fmla="*/ 1544637 h 3383280"/>
              <a:gd name="connsiteX43" fmla="*/ 168274 w 6472084"/>
              <a:gd name="connsiteY43" fmla="*/ 1492250 h 3383280"/>
              <a:gd name="connsiteX44" fmla="*/ 177799 w 6472084"/>
              <a:gd name="connsiteY44" fmla="*/ 1431925 h 3383280"/>
              <a:gd name="connsiteX45" fmla="*/ 179388 w 6472084"/>
              <a:gd name="connsiteY45" fmla="*/ 1363662 h 3383280"/>
              <a:gd name="connsiteX46" fmla="*/ 177799 w 6472084"/>
              <a:gd name="connsiteY46" fmla="*/ 1295400 h 3383280"/>
              <a:gd name="connsiteX47" fmla="*/ 168274 w 6472084"/>
              <a:gd name="connsiteY47" fmla="*/ 1235075 h 3383280"/>
              <a:gd name="connsiteX48" fmla="*/ 158749 w 6472084"/>
              <a:gd name="connsiteY48" fmla="*/ 1182687 h 3383280"/>
              <a:gd name="connsiteX49" fmla="*/ 144462 w 6472084"/>
              <a:gd name="connsiteY49" fmla="*/ 1136650 h 3383280"/>
              <a:gd name="connsiteX50" fmla="*/ 126999 w 6472084"/>
              <a:gd name="connsiteY50" fmla="*/ 1095375 h 3383280"/>
              <a:gd name="connsiteX51" fmla="*/ 109537 w 6472084"/>
              <a:gd name="connsiteY51" fmla="*/ 1055687 h 3383280"/>
              <a:gd name="connsiteX52" fmla="*/ 90487 w 6472084"/>
              <a:gd name="connsiteY52" fmla="*/ 1017587 h 3383280"/>
              <a:gd name="connsiteX53" fmla="*/ 71438 w 6472084"/>
              <a:gd name="connsiteY53" fmla="*/ 981075 h 3383280"/>
              <a:gd name="connsiteX54" fmla="*/ 52387 w 6472084"/>
              <a:gd name="connsiteY54" fmla="*/ 942975 h 3383280"/>
              <a:gd name="connsiteX55" fmla="*/ 36512 w 6472084"/>
              <a:gd name="connsiteY55" fmla="*/ 901700 h 3383280"/>
              <a:gd name="connsiteX56" fmla="*/ 22224 w 6472084"/>
              <a:gd name="connsiteY56" fmla="*/ 854075 h 3383280"/>
              <a:gd name="connsiteX57" fmla="*/ 11112 w 6472084"/>
              <a:gd name="connsiteY57" fmla="*/ 801687 h 3383280"/>
              <a:gd name="connsiteX58" fmla="*/ 3174 w 6472084"/>
              <a:gd name="connsiteY58" fmla="*/ 744537 h 3383280"/>
              <a:gd name="connsiteX59" fmla="*/ 0 w 6472084"/>
              <a:gd name="connsiteY59" fmla="*/ 673100 h 3383280"/>
              <a:gd name="connsiteX60" fmla="*/ 3174 w 6472084"/>
              <a:gd name="connsiteY60" fmla="*/ 606425 h 3383280"/>
              <a:gd name="connsiteX61" fmla="*/ 11112 w 6472084"/>
              <a:gd name="connsiteY61" fmla="*/ 546100 h 3383280"/>
              <a:gd name="connsiteX62" fmla="*/ 22224 w 6472084"/>
              <a:gd name="connsiteY62" fmla="*/ 496887 h 3383280"/>
              <a:gd name="connsiteX63" fmla="*/ 36512 w 6472084"/>
              <a:gd name="connsiteY63" fmla="*/ 450850 h 3383280"/>
              <a:gd name="connsiteX64" fmla="*/ 52387 w 6472084"/>
              <a:gd name="connsiteY64" fmla="*/ 409575 h 3383280"/>
              <a:gd name="connsiteX65" fmla="*/ 69849 w 6472084"/>
              <a:gd name="connsiteY65" fmla="*/ 369887 h 3383280"/>
              <a:gd name="connsiteX66" fmla="*/ 87312 w 6472084"/>
              <a:gd name="connsiteY66" fmla="*/ 334962 h 3383280"/>
              <a:gd name="connsiteX67" fmla="*/ 106362 w 6472084"/>
              <a:gd name="connsiteY67" fmla="*/ 296862 h 3383280"/>
              <a:gd name="connsiteX68" fmla="*/ 125413 w 6472084"/>
              <a:gd name="connsiteY68" fmla="*/ 260350 h 3383280"/>
              <a:gd name="connsiteX69" fmla="*/ 141287 w 6472084"/>
              <a:gd name="connsiteY69" fmla="*/ 217487 h 3383280"/>
              <a:gd name="connsiteX70" fmla="*/ 157162 w 6472084"/>
              <a:gd name="connsiteY70" fmla="*/ 174625 h 3383280"/>
              <a:gd name="connsiteX71" fmla="*/ 166687 w 6472084"/>
              <a:gd name="connsiteY71" fmla="*/ 122237 h 3383280"/>
              <a:gd name="connsiteX72" fmla="*/ 174624 w 6472084"/>
              <a:gd name="connsiteY72" fmla="*/ 66675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472084" h="3383280">
                <a:moveTo>
                  <a:pt x="179388" y="0"/>
                </a:moveTo>
                <a:lnTo>
                  <a:pt x="6472084" y="0"/>
                </a:lnTo>
                <a:lnTo>
                  <a:pt x="6472084" y="3383280"/>
                </a:lnTo>
                <a:lnTo>
                  <a:pt x="2101" y="3383280"/>
                </a:lnTo>
                <a:lnTo>
                  <a:pt x="3174" y="3360737"/>
                </a:lnTo>
                <a:lnTo>
                  <a:pt x="11112" y="3300412"/>
                </a:lnTo>
                <a:lnTo>
                  <a:pt x="22224" y="3248025"/>
                </a:lnTo>
                <a:lnTo>
                  <a:pt x="36512" y="3201987"/>
                </a:lnTo>
                <a:lnTo>
                  <a:pt x="52387" y="3160712"/>
                </a:lnTo>
                <a:lnTo>
                  <a:pt x="71438" y="3121025"/>
                </a:lnTo>
                <a:lnTo>
                  <a:pt x="90487" y="3084512"/>
                </a:lnTo>
                <a:lnTo>
                  <a:pt x="109537" y="3046412"/>
                </a:lnTo>
                <a:lnTo>
                  <a:pt x="126999" y="3009900"/>
                </a:lnTo>
                <a:lnTo>
                  <a:pt x="144462" y="2967037"/>
                </a:lnTo>
                <a:lnTo>
                  <a:pt x="158749" y="2922587"/>
                </a:lnTo>
                <a:lnTo>
                  <a:pt x="168274" y="2868612"/>
                </a:lnTo>
                <a:lnTo>
                  <a:pt x="177799" y="2809875"/>
                </a:lnTo>
                <a:lnTo>
                  <a:pt x="179388" y="2741612"/>
                </a:lnTo>
                <a:lnTo>
                  <a:pt x="177799" y="2671762"/>
                </a:lnTo>
                <a:lnTo>
                  <a:pt x="168274" y="2613025"/>
                </a:lnTo>
                <a:lnTo>
                  <a:pt x="158749" y="2560637"/>
                </a:lnTo>
                <a:lnTo>
                  <a:pt x="144462" y="2513012"/>
                </a:lnTo>
                <a:lnTo>
                  <a:pt x="126999" y="2471737"/>
                </a:lnTo>
                <a:lnTo>
                  <a:pt x="109537" y="2433637"/>
                </a:lnTo>
                <a:lnTo>
                  <a:pt x="90487" y="2395537"/>
                </a:lnTo>
                <a:lnTo>
                  <a:pt x="71438" y="2359025"/>
                </a:lnTo>
                <a:lnTo>
                  <a:pt x="52387" y="2319337"/>
                </a:lnTo>
                <a:lnTo>
                  <a:pt x="36512" y="2278062"/>
                </a:lnTo>
                <a:lnTo>
                  <a:pt x="22224" y="2232025"/>
                </a:lnTo>
                <a:lnTo>
                  <a:pt x="11112" y="2179637"/>
                </a:lnTo>
                <a:lnTo>
                  <a:pt x="3174" y="2119312"/>
                </a:lnTo>
                <a:lnTo>
                  <a:pt x="0" y="2051050"/>
                </a:lnTo>
                <a:lnTo>
                  <a:pt x="3174" y="1982787"/>
                </a:lnTo>
                <a:lnTo>
                  <a:pt x="11112" y="1922462"/>
                </a:lnTo>
                <a:lnTo>
                  <a:pt x="22224" y="1870075"/>
                </a:lnTo>
                <a:lnTo>
                  <a:pt x="36512" y="1824037"/>
                </a:lnTo>
                <a:lnTo>
                  <a:pt x="52387" y="1782762"/>
                </a:lnTo>
                <a:lnTo>
                  <a:pt x="71438" y="1743075"/>
                </a:lnTo>
                <a:lnTo>
                  <a:pt x="90487" y="1708150"/>
                </a:lnTo>
                <a:lnTo>
                  <a:pt x="109537" y="1671637"/>
                </a:lnTo>
                <a:lnTo>
                  <a:pt x="126999" y="1631950"/>
                </a:lnTo>
                <a:lnTo>
                  <a:pt x="144462" y="1589087"/>
                </a:lnTo>
                <a:lnTo>
                  <a:pt x="158749" y="1544637"/>
                </a:lnTo>
                <a:lnTo>
                  <a:pt x="168274" y="1492250"/>
                </a:lnTo>
                <a:lnTo>
                  <a:pt x="177799" y="1431925"/>
                </a:lnTo>
                <a:lnTo>
                  <a:pt x="179388" y="1363662"/>
                </a:lnTo>
                <a:lnTo>
                  <a:pt x="177799" y="1295400"/>
                </a:lnTo>
                <a:lnTo>
                  <a:pt x="168274" y="1235075"/>
                </a:lnTo>
                <a:lnTo>
                  <a:pt x="158749" y="1182687"/>
                </a:lnTo>
                <a:lnTo>
                  <a:pt x="144462" y="1136650"/>
                </a:lnTo>
                <a:lnTo>
                  <a:pt x="126999" y="1095375"/>
                </a:lnTo>
                <a:lnTo>
                  <a:pt x="109537" y="1055687"/>
                </a:lnTo>
                <a:lnTo>
                  <a:pt x="90487" y="1017587"/>
                </a:lnTo>
                <a:lnTo>
                  <a:pt x="71438" y="981075"/>
                </a:lnTo>
                <a:lnTo>
                  <a:pt x="52387" y="942975"/>
                </a:lnTo>
                <a:lnTo>
                  <a:pt x="36512" y="901700"/>
                </a:lnTo>
                <a:lnTo>
                  <a:pt x="22224" y="854075"/>
                </a:lnTo>
                <a:lnTo>
                  <a:pt x="11112" y="801687"/>
                </a:lnTo>
                <a:lnTo>
                  <a:pt x="3174" y="744537"/>
                </a:lnTo>
                <a:lnTo>
                  <a:pt x="0" y="673100"/>
                </a:lnTo>
                <a:lnTo>
                  <a:pt x="3174" y="606425"/>
                </a:lnTo>
                <a:lnTo>
                  <a:pt x="11112" y="546100"/>
                </a:lnTo>
                <a:lnTo>
                  <a:pt x="22224" y="496887"/>
                </a:lnTo>
                <a:lnTo>
                  <a:pt x="36512" y="450850"/>
                </a:lnTo>
                <a:lnTo>
                  <a:pt x="52387" y="409575"/>
                </a:lnTo>
                <a:lnTo>
                  <a:pt x="69849" y="369887"/>
                </a:lnTo>
                <a:lnTo>
                  <a:pt x="87312" y="334962"/>
                </a:lnTo>
                <a:lnTo>
                  <a:pt x="106362" y="296862"/>
                </a:lnTo>
                <a:lnTo>
                  <a:pt x="125413" y="260350"/>
                </a:lnTo>
                <a:lnTo>
                  <a:pt x="141287" y="217487"/>
                </a:lnTo>
                <a:lnTo>
                  <a:pt x="157162" y="174625"/>
                </a:lnTo>
                <a:lnTo>
                  <a:pt x="166687" y="122237"/>
                </a:lnTo>
                <a:lnTo>
                  <a:pt x="174624" y="666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32440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C94BD-D310-B54A-A288-65EB6390D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275" y="216131"/>
            <a:ext cx="10178322" cy="880931"/>
          </a:xfrm>
        </p:spPr>
        <p:txBody>
          <a:bodyPr/>
          <a:lstStyle/>
          <a:p>
            <a:pPr algn="ctr"/>
            <a:r>
              <a:rPr lang="en-US" dirty="0" err="1"/>
              <a:t>Tasg</a:t>
            </a:r>
            <a:r>
              <a:rPr lang="en-US" dirty="0"/>
              <a:t>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F3639-27C7-F948-A378-3E07A053F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884" y="1097062"/>
            <a:ext cx="10864189" cy="5457899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 err="1">
                <a:solidFill>
                  <a:schemeClr val="tx1"/>
                </a:solidFill>
              </a:rPr>
              <a:t>Mewn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parau</a:t>
            </a:r>
            <a:r>
              <a:rPr lang="en-US" sz="2800" dirty="0">
                <a:solidFill>
                  <a:schemeClr val="tx1"/>
                </a:solidFill>
              </a:rPr>
              <a:t>: </a:t>
            </a:r>
          </a:p>
          <a:p>
            <a:r>
              <a:rPr lang="en-US" sz="2800" dirty="0" err="1">
                <a:solidFill>
                  <a:schemeClr val="tx1"/>
                </a:solidFill>
              </a:rPr>
              <a:t>Defnyddiwch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gliniaduron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edrych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wefan</a:t>
            </a:r>
            <a:r>
              <a:rPr lang="en-US" sz="2800" dirty="0">
                <a:solidFill>
                  <a:schemeClr val="tx1"/>
                </a:solidFill>
              </a:rPr>
              <a:t> ‘Heaven’s Gate’ a </a:t>
            </a:r>
            <a:r>
              <a:rPr lang="en-US" sz="2800" dirty="0" err="1">
                <a:solidFill>
                  <a:schemeClr val="tx1"/>
                </a:solidFill>
              </a:rPr>
              <a:t>cheisio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ateb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cwestiynau</a:t>
            </a:r>
            <a:r>
              <a:rPr lang="en-US" sz="2800" dirty="0">
                <a:solidFill>
                  <a:schemeClr val="tx1"/>
                </a:solidFill>
              </a:rPr>
              <a:t>. </a:t>
            </a:r>
          </a:p>
          <a:p>
            <a:r>
              <a:rPr lang="en-US" sz="2800" dirty="0" err="1">
                <a:solidFill>
                  <a:schemeClr val="tx1"/>
                </a:solidFill>
              </a:rPr>
              <a:t>Cofiwch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erbyn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diwedd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wers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bydd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rhaid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chi </a:t>
            </a:r>
            <a:r>
              <a:rPr lang="en-US" sz="2800" dirty="0" err="1">
                <a:solidFill>
                  <a:schemeClr val="tx1"/>
                </a:solidFill>
              </a:rPr>
              <a:t>wneud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tasg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ysgrifenedig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ar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gosodiad</a:t>
            </a:r>
            <a:r>
              <a:rPr lang="en-US" sz="2800" dirty="0">
                <a:solidFill>
                  <a:schemeClr val="tx1"/>
                </a:solidFill>
              </a:rPr>
              <a:t>: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y-GB" sz="2800" b="1" dirty="0">
                <a:solidFill>
                  <a:schemeClr val="tx1"/>
                </a:solidFill>
              </a:rPr>
              <a:t>“Mae aelodau’r o’r Mudiad Crefyddol Newydd  ‘Heaven’s Gate’ wedi’i phwylltreisio i gymryd eu bywydau eu hunain.”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213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0923A-65EA-6248-A354-0C5E2DBC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729" y="84256"/>
            <a:ext cx="10178322" cy="935776"/>
          </a:xfrm>
        </p:spPr>
        <p:txBody>
          <a:bodyPr/>
          <a:lstStyle/>
          <a:p>
            <a:pPr algn="ctr"/>
            <a:r>
              <a:rPr lang="en-US" dirty="0" err="1"/>
              <a:t>Tasg</a:t>
            </a:r>
            <a:r>
              <a:rPr lang="en-US" dirty="0"/>
              <a:t>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05F01-FDA6-EC4D-B7C9-C731B7184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712" y="1242181"/>
            <a:ext cx="10690356" cy="56253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tx1"/>
                </a:solidFill>
              </a:rPr>
              <a:t>Linc: </a:t>
            </a:r>
            <a:r>
              <a:rPr lang="en-GB" sz="28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http://www.heavensgate.com/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err="1">
                <a:solidFill>
                  <a:schemeClr val="tx1"/>
                </a:solidFill>
              </a:rPr>
              <a:t>Atebwch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cwestiynau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canlynol</a:t>
            </a:r>
            <a:r>
              <a:rPr lang="en-US" sz="2800" dirty="0">
                <a:solidFill>
                  <a:schemeClr val="tx1"/>
                </a:solidFill>
              </a:rPr>
              <a:t>: 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514350" lvl="0" indent="-514350">
              <a:buAutoNum type="arabicPeriod"/>
            </a:pPr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oedd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enw’r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gomed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roedd</a:t>
            </a:r>
            <a:r>
              <a:rPr lang="en-GB" sz="2800" dirty="0">
                <a:solidFill>
                  <a:schemeClr val="tx1"/>
                </a:solidFill>
              </a:rPr>
              <a:t> ‘Heaven’s Gate’ </a:t>
            </a:r>
            <a:r>
              <a:rPr lang="en-GB" sz="2800" dirty="0" err="1">
                <a:solidFill>
                  <a:schemeClr val="tx1"/>
                </a:solidFill>
              </a:rPr>
              <a:t>aros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amdano</a:t>
            </a:r>
            <a:r>
              <a:rPr lang="en-GB" sz="2800" dirty="0">
                <a:solidFill>
                  <a:schemeClr val="tx1"/>
                </a:solidFill>
              </a:rPr>
              <a:t>?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	1a. 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arwyddocâd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gomed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yma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2. </a:t>
            </a:r>
            <a:r>
              <a:rPr lang="en-GB" sz="2800" dirty="0" err="1">
                <a:solidFill>
                  <a:schemeClr val="tx1"/>
                </a:solidFill>
              </a:rPr>
              <a:t>Disgrifiwch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genhadaeth</a:t>
            </a:r>
            <a:r>
              <a:rPr lang="en-GB" sz="2800" dirty="0">
                <a:solidFill>
                  <a:schemeClr val="tx1"/>
                </a:solidFill>
              </a:rPr>
              <a:t> Marshall Applewhite neu ‘</a:t>
            </a:r>
            <a:r>
              <a:rPr lang="en-GB" sz="2800" dirty="0" err="1">
                <a:solidFill>
                  <a:schemeClr val="tx1"/>
                </a:solidFill>
              </a:rPr>
              <a:t>Doh</a:t>
            </a:r>
            <a:r>
              <a:rPr lang="en-GB" sz="2800" dirty="0">
                <a:solidFill>
                  <a:schemeClr val="tx1"/>
                </a:solidFill>
              </a:rPr>
              <a:t>’. 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3. </a:t>
            </a:r>
            <a:r>
              <a:rPr lang="en-GB" sz="2800" dirty="0" err="1">
                <a:solidFill>
                  <a:schemeClr val="tx1"/>
                </a:solidFill>
              </a:rPr>
              <a:t>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ôl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gwefan</a:t>
            </a:r>
            <a:r>
              <a:rPr lang="en-GB" sz="2800" dirty="0">
                <a:solidFill>
                  <a:schemeClr val="tx1"/>
                </a:solidFill>
              </a:rPr>
              <a:t>, </a:t>
            </a:r>
            <a:r>
              <a:rPr lang="en-GB" sz="2800" dirty="0" err="1">
                <a:solidFill>
                  <a:schemeClr val="tx1"/>
                </a:solidFill>
              </a:rPr>
              <a:t>beth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yw'r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drwg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ddaear</a:t>
            </a:r>
            <a:r>
              <a:rPr lang="en-GB" sz="2800" dirty="0">
                <a:solidFill>
                  <a:schemeClr val="tx1"/>
                </a:solidFill>
              </a:rPr>
              <a:t> hon?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	3a. Pam?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4. Beth </a:t>
            </a:r>
            <a:r>
              <a:rPr lang="en-GB" sz="2800" dirty="0" err="1">
                <a:solidFill>
                  <a:schemeClr val="tx1"/>
                </a:solidFill>
              </a:rPr>
              <a:t>mae'r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mudiad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alw'n</a:t>
            </a:r>
            <a:r>
              <a:rPr lang="en-GB" sz="2800" dirty="0">
                <a:solidFill>
                  <a:schemeClr val="tx1"/>
                </a:solidFill>
              </a:rPr>
              <a:t> '</a:t>
            </a:r>
            <a:r>
              <a:rPr lang="en-GB" sz="2800" dirty="0" err="1">
                <a:solidFill>
                  <a:schemeClr val="tx1"/>
                </a:solidFill>
              </a:rPr>
              <a:t>gyrff</a:t>
            </a:r>
            <a:r>
              <a:rPr lang="en-GB" sz="2800" dirty="0">
                <a:solidFill>
                  <a:schemeClr val="tx1"/>
                </a:solidFill>
              </a:rPr>
              <a:t>’?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	4a. 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pwrpas</a:t>
            </a:r>
            <a:r>
              <a:rPr lang="en-GB" sz="2800" dirty="0">
                <a:solidFill>
                  <a:schemeClr val="tx1"/>
                </a:solidFill>
              </a:rPr>
              <a:t> y '</a:t>
            </a:r>
            <a:r>
              <a:rPr lang="en-GB" sz="2800" dirty="0" err="1">
                <a:solidFill>
                  <a:schemeClr val="tx1"/>
                </a:solidFill>
              </a:rPr>
              <a:t>cyrff</a:t>
            </a:r>
            <a:r>
              <a:rPr lang="en-GB" sz="2800" dirty="0">
                <a:solidFill>
                  <a:schemeClr val="tx1"/>
                </a:solidFill>
              </a:rPr>
              <a:t>' </a:t>
            </a:r>
            <a:r>
              <a:rPr lang="en-GB" sz="2800" dirty="0" err="1">
                <a:solidFill>
                  <a:schemeClr val="tx1"/>
                </a:solidFill>
              </a:rPr>
              <a:t>yma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5. </a:t>
            </a:r>
            <a:r>
              <a:rPr lang="en-GB" sz="2800" dirty="0" err="1">
                <a:solidFill>
                  <a:schemeClr val="tx1"/>
                </a:solidFill>
              </a:rPr>
              <a:t>Disgrifiwch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farn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mudiad</a:t>
            </a:r>
            <a:r>
              <a:rPr lang="en-GB" sz="2800" dirty="0">
                <a:solidFill>
                  <a:schemeClr val="tx1"/>
                </a:solidFill>
              </a:rPr>
              <a:t> am </a:t>
            </a:r>
            <a:r>
              <a:rPr lang="en-GB" sz="2800" dirty="0" err="1">
                <a:solidFill>
                  <a:schemeClr val="tx1"/>
                </a:solidFill>
              </a:rPr>
              <a:t>hunanladdiad</a:t>
            </a:r>
            <a:r>
              <a:rPr lang="en-GB" sz="2800" dirty="0">
                <a:solidFill>
                  <a:schemeClr val="tx1"/>
                </a:solidFill>
              </a:rPr>
              <a:t>. 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8ED8DD81-629A-C34B-B55A-0F3028262AD6}"/>
              </a:ext>
            </a:extLst>
          </p:cNvPr>
          <p:cNvPicPr>
            <a:picLocks noRot="1"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0529871" y="5385234"/>
            <a:ext cx="244475" cy="24447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B46D2F90-68C3-9845-B0D7-9F875F42107C}"/>
              </a:ext>
            </a:extLst>
          </p:cNvPr>
          <p:cNvSpPr/>
          <p:nvPr/>
        </p:nvSpPr>
        <p:spPr>
          <a:xfrm>
            <a:off x="9593767" y="4593146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2DA61DD-9728-9843-9F6D-3360A9046D7A}"/>
              </a:ext>
            </a:extLst>
          </p:cNvPr>
          <p:cNvSpPr/>
          <p:nvPr/>
        </p:nvSpPr>
        <p:spPr>
          <a:xfrm>
            <a:off x="9593767" y="4593146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5424EC-25B0-A549-A86C-BABA0592C96B}"/>
              </a:ext>
            </a:extLst>
          </p:cNvPr>
          <p:cNvSpPr txBox="1"/>
          <p:nvPr/>
        </p:nvSpPr>
        <p:spPr>
          <a:xfrm>
            <a:off x="9906192" y="4089090"/>
            <a:ext cx="1427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15 </a:t>
            </a:r>
            <a:r>
              <a:rPr lang="en-GB" sz="2400" dirty="0" err="1"/>
              <a:t>munud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808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9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0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8E5B1-FF87-4840-BF39-A1FA2F389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183" y="122006"/>
            <a:ext cx="10178322" cy="75764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Ail nod y </a:t>
            </a:r>
            <a:r>
              <a:rPr lang="en-US" dirty="0" err="1"/>
              <a:t>wers</a:t>
            </a:r>
            <a:r>
              <a:rPr lang="en-US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A37DA-CE9E-9646-BFC8-F53FFF0AF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229" y="1771688"/>
            <a:ext cx="6747287" cy="458548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3900" dirty="0">
                <a:solidFill>
                  <a:schemeClr val="tx1"/>
                </a:solidFill>
              </a:rPr>
              <a:t>I </a:t>
            </a:r>
            <a:r>
              <a:rPr lang="en-US" sz="3900" b="1" dirty="0" err="1">
                <a:solidFill>
                  <a:schemeClr val="tx1"/>
                </a:solidFill>
              </a:rPr>
              <a:t>ddod</a:t>
            </a:r>
            <a:r>
              <a:rPr lang="en-US" sz="3900" b="1" dirty="0">
                <a:solidFill>
                  <a:schemeClr val="tx1"/>
                </a:solidFill>
              </a:rPr>
              <a:t> </a:t>
            </a:r>
            <a:r>
              <a:rPr lang="en-US" sz="3900" b="1" dirty="0" err="1">
                <a:solidFill>
                  <a:schemeClr val="tx1"/>
                </a:solidFill>
              </a:rPr>
              <a:t>i</a:t>
            </a:r>
            <a:r>
              <a:rPr lang="en-US" sz="3900" b="1" dirty="0">
                <a:solidFill>
                  <a:schemeClr val="tx1"/>
                </a:solidFill>
              </a:rPr>
              <a:t> </a:t>
            </a:r>
            <a:r>
              <a:rPr lang="en-US" sz="3900" b="1" dirty="0" err="1">
                <a:solidFill>
                  <a:schemeClr val="tx1"/>
                </a:solidFill>
              </a:rPr>
              <a:t>ganlyniad</a:t>
            </a:r>
            <a:r>
              <a:rPr lang="en-US" sz="3900" b="1" dirty="0">
                <a:solidFill>
                  <a:schemeClr val="tx1"/>
                </a:solidFill>
              </a:rPr>
              <a:t> </a:t>
            </a:r>
            <a:r>
              <a:rPr lang="en-US" sz="3900" dirty="0">
                <a:solidFill>
                  <a:schemeClr val="tx1"/>
                </a:solidFill>
              </a:rPr>
              <a:t>am y </a:t>
            </a:r>
            <a:r>
              <a:rPr lang="en-US" sz="3900" dirty="0" err="1">
                <a:solidFill>
                  <a:schemeClr val="tx1"/>
                </a:solidFill>
              </a:rPr>
              <a:t>gosodiad</a:t>
            </a:r>
            <a:r>
              <a:rPr lang="en-US" sz="3900" dirty="0">
                <a:solidFill>
                  <a:schemeClr val="tx1"/>
                </a:solidFill>
              </a:rPr>
              <a:t>: 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y-GB" sz="3600" b="1" dirty="0">
                <a:solidFill>
                  <a:schemeClr val="tx1"/>
                </a:solidFill>
              </a:rPr>
              <a:t>“Mae aelodau o ‘Heaven’s Gate’ wedi’i phwylltreisio i gymryd eu bywydau eu hunain.”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2A5A0147-70B7-6E4E-BB55-64928BBF7F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65" r="1" b="1"/>
          <a:stretch/>
        </p:blipFill>
        <p:spPr>
          <a:xfrm>
            <a:off x="7781222" y="887287"/>
            <a:ext cx="4036233" cy="2851678"/>
          </a:xfrm>
          <a:prstGeom prst="rect">
            <a:avLst/>
          </a:prstGeom>
        </p:spPr>
      </p:pic>
      <p:pic>
        <p:nvPicPr>
          <p:cNvPr id="5" name="Picture 4" descr="A close up of a road&#10;&#10;Description automatically generated">
            <a:extLst>
              <a:ext uri="{FF2B5EF4-FFF2-40B4-BE49-F238E27FC236}">
                <a16:creationId xmlns:a16="http://schemas.microsoft.com/office/drawing/2014/main" id="{E30DC06E-5F5E-694E-B51B-B9F5439ABB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31" r="1" b="11495"/>
          <a:stretch/>
        </p:blipFill>
        <p:spPr>
          <a:xfrm>
            <a:off x="7984128" y="3895953"/>
            <a:ext cx="3833327" cy="2708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23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931F5-99CD-A54E-9A05-0A405FB8B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105294"/>
            <a:ext cx="10178322" cy="873114"/>
          </a:xfrm>
        </p:spPr>
        <p:txBody>
          <a:bodyPr>
            <a:normAutofit/>
          </a:bodyPr>
          <a:lstStyle/>
          <a:p>
            <a:pPr algn="ctr"/>
            <a:r>
              <a:rPr lang="en-US" sz="4400" dirty="0"/>
              <a:t>I </a:t>
            </a:r>
            <a:r>
              <a:rPr lang="en-US" sz="4400" dirty="0" err="1"/>
              <a:t>baratoi</a:t>
            </a:r>
            <a:r>
              <a:rPr lang="en-US" sz="4400" dirty="0"/>
              <a:t>…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67A346E-24FD-7448-8432-6FED71ED00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042040"/>
              </p:ext>
            </p:extLst>
          </p:nvPr>
        </p:nvGraphicFramePr>
        <p:xfrm>
          <a:off x="1251678" y="3641254"/>
          <a:ext cx="7989304" cy="29097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4652">
                  <a:extLst>
                    <a:ext uri="{9D8B030D-6E8A-4147-A177-3AD203B41FA5}">
                      <a16:colId xmlns:a16="http://schemas.microsoft.com/office/drawing/2014/main" val="1876824472"/>
                    </a:ext>
                  </a:extLst>
                </a:gridCol>
                <a:gridCol w="3994652">
                  <a:extLst>
                    <a:ext uri="{9D8B030D-6E8A-4147-A177-3AD203B41FA5}">
                      <a16:colId xmlns:a16="http://schemas.microsoft.com/office/drawing/2014/main" val="241654958"/>
                    </a:ext>
                  </a:extLst>
                </a:gridCol>
              </a:tblGrid>
              <a:tr h="47889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O </a:t>
                      </a:r>
                      <a:r>
                        <a:rPr lang="en-US" sz="1400" dirty="0" err="1"/>
                        <a:t>Blaid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err="1"/>
                        <a:t>Yn</a:t>
                      </a:r>
                      <a:r>
                        <a:rPr lang="en-US" sz="1400" dirty="0"/>
                        <a:t> </a:t>
                      </a:r>
                      <a:r>
                        <a:rPr lang="en-US" sz="1400" dirty="0" err="1"/>
                        <a:t>Erbyn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830833"/>
                  </a:ext>
                </a:extLst>
              </a:tr>
              <a:tr h="24309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904311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198BCCE-CD5A-EB42-AE75-DCA5297B53F3}"/>
              </a:ext>
            </a:extLst>
          </p:cNvPr>
          <p:cNvSpPr txBox="1"/>
          <p:nvPr/>
        </p:nvSpPr>
        <p:spPr>
          <a:xfrm>
            <a:off x="1034913" y="2125165"/>
            <a:ext cx="97027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Llenwch</a:t>
            </a:r>
            <a:r>
              <a:rPr lang="en-US" sz="2400" dirty="0"/>
              <a:t> y </a:t>
            </a:r>
            <a:r>
              <a:rPr lang="en-US" sz="2400" dirty="0" err="1"/>
              <a:t>tabl</a:t>
            </a:r>
            <a:r>
              <a:rPr lang="en-US" sz="2400" dirty="0"/>
              <a:t> </a:t>
            </a:r>
            <a:r>
              <a:rPr lang="en-US" sz="2400" dirty="0" err="1"/>
              <a:t>yma</a:t>
            </a:r>
            <a:r>
              <a:rPr lang="en-US" sz="2400" dirty="0"/>
              <a:t>,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ystyried</a:t>
            </a:r>
            <a:r>
              <a:rPr lang="en-US" sz="2400" dirty="0"/>
              <a:t> o </a:t>
            </a:r>
            <a:r>
              <a:rPr lang="en-US" sz="2400" dirty="0" err="1"/>
              <a:t>blaid</a:t>
            </a:r>
            <a:r>
              <a:rPr lang="en-US" sz="2400" dirty="0"/>
              <a:t> ac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erbyn</a:t>
            </a:r>
            <a:r>
              <a:rPr lang="en-US" sz="2400" dirty="0"/>
              <a:t> y </a:t>
            </a:r>
            <a:r>
              <a:rPr lang="en-US" sz="2400" dirty="0" err="1"/>
              <a:t>gosodiad</a:t>
            </a:r>
            <a:r>
              <a:rPr lang="en-US" sz="2400" dirty="0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Defnyddiwch</a:t>
            </a:r>
            <a:r>
              <a:rPr lang="en-US" sz="2400" dirty="0"/>
              <a:t> </a:t>
            </a:r>
            <a:r>
              <a:rPr lang="en-US" sz="2400" dirty="0" err="1"/>
              <a:t>frawddegau</a:t>
            </a:r>
            <a:r>
              <a:rPr lang="en-US" sz="2400" dirty="0"/>
              <a:t> </a:t>
            </a:r>
            <a:r>
              <a:rPr lang="en-US" sz="2400" dirty="0" err="1"/>
              <a:t>llawn</a:t>
            </a:r>
            <a:r>
              <a:rPr lang="en-US" sz="2400" dirty="0"/>
              <a:t> ac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mudiad</a:t>
            </a:r>
            <a:r>
              <a:rPr lang="en-US" sz="2400" dirty="0"/>
              <a:t>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DA7ADA-FE30-4F4C-825C-619B04402C9B}"/>
              </a:ext>
            </a:extLst>
          </p:cNvPr>
          <p:cNvSpPr/>
          <p:nvPr/>
        </p:nvSpPr>
        <p:spPr>
          <a:xfrm>
            <a:off x="1759457" y="978408"/>
            <a:ext cx="9254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 dirty="0"/>
              <a:t>“Mae aelodau o ‘Heaven’s Gate’ wedi’i phwylltreisio i gymryd eu bywydau eu hunain.”</a:t>
            </a:r>
          </a:p>
        </p:txBody>
      </p:sp>
      <p:pic>
        <p:nvPicPr>
          <p:cNvPr id="10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2E94459C-5A80-ED43-80A8-2D27BD5053F1}"/>
              </a:ext>
            </a:extLst>
          </p:cNvPr>
          <p:cNvPicPr>
            <a:picLocks noRot="1"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0428338" y="5137869"/>
            <a:ext cx="244475" cy="244475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2A9F30EC-120A-7B4C-8517-7BEBFD2C6C29}"/>
              </a:ext>
            </a:extLst>
          </p:cNvPr>
          <p:cNvSpPr/>
          <p:nvPr/>
        </p:nvSpPr>
        <p:spPr>
          <a:xfrm>
            <a:off x="9492234" y="4345781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7CFB501-58FD-9E45-8F49-79E0363B375A}"/>
              </a:ext>
            </a:extLst>
          </p:cNvPr>
          <p:cNvSpPr/>
          <p:nvPr/>
        </p:nvSpPr>
        <p:spPr>
          <a:xfrm>
            <a:off x="9492234" y="4345781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AA65CD-0F13-FF42-80AC-CDC5790F580F}"/>
              </a:ext>
            </a:extLst>
          </p:cNvPr>
          <p:cNvSpPr txBox="1"/>
          <p:nvPr/>
        </p:nvSpPr>
        <p:spPr>
          <a:xfrm>
            <a:off x="9881602" y="3841725"/>
            <a:ext cx="1273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5 </a:t>
            </a:r>
            <a:r>
              <a:rPr lang="en-GB" sz="2400" dirty="0" err="1"/>
              <a:t>munud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4899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7BF7CAF5-BC8B-DB46-9E56-AA941443D3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65" r="1" b="1"/>
          <a:stretch/>
        </p:blipFill>
        <p:spPr>
          <a:xfrm>
            <a:off x="7338646" y="10"/>
            <a:ext cx="4853354" cy="3428990"/>
          </a:xfrm>
          <a:prstGeom prst="rect">
            <a:avLst/>
          </a:prstGeom>
        </p:spPr>
      </p:pic>
      <p:pic>
        <p:nvPicPr>
          <p:cNvPr id="4" name="Picture 3" descr="A close up of a road&#10;&#10;Description automatically generated">
            <a:extLst>
              <a:ext uri="{FF2B5EF4-FFF2-40B4-BE49-F238E27FC236}">
                <a16:creationId xmlns:a16="http://schemas.microsoft.com/office/drawing/2014/main" id="{52F02244-D199-7047-9B87-C2374DE44B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31" r="1" b="11495"/>
          <a:stretch/>
        </p:blipFill>
        <p:spPr>
          <a:xfrm>
            <a:off x="7338646" y="3429000"/>
            <a:ext cx="4853354" cy="3429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9D3803-5D9F-E546-B0C7-4A8810409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515" y="165223"/>
            <a:ext cx="2216642" cy="920627"/>
          </a:xfrm>
        </p:spPr>
        <p:txBody>
          <a:bodyPr>
            <a:normAutofit/>
          </a:bodyPr>
          <a:lstStyle/>
          <a:p>
            <a:r>
              <a:rPr lang="en-US" dirty="0" err="1"/>
              <a:t>Tasg</a:t>
            </a:r>
            <a:r>
              <a:rPr lang="en-US" dirty="0"/>
              <a:t>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D88A8-A249-CF45-908B-BBF71D858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26" y="1873984"/>
            <a:ext cx="6773620" cy="49840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 err="1">
                <a:solidFill>
                  <a:schemeClr val="tx1"/>
                </a:solidFill>
              </a:rPr>
              <a:t>Tasg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ysgrifennedig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ar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gosodiad</a:t>
            </a:r>
            <a:r>
              <a:rPr lang="en-US" sz="3200" dirty="0">
                <a:solidFill>
                  <a:schemeClr val="tx1"/>
                </a:solidFill>
              </a:rPr>
              <a:t>: </a:t>
            </a:r>
          </a:p>
          <a:p>
            <a:pPr marL="0" indent="0" algn="ctr">
              <a:buNone/>
            </a:pPr>
            <a:endParaRPr lang="en-US" sz="32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y-GB" sz="3200" b="1" dirty="0">
                <a:solidFill>
                  <a:schemeClr val="tx1"/>
                </a:solidFill>
              </a:rPr>
              <a:t>“Mae aelodau o ‘Heaven’s Gate’ wedi’i phwylltreisio i gymryd eu bywydau eu hunain.”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848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B623A-7F5D-D244-ADEB-7F6D9B19704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94154" y="1770310"/>
            <a:ext cx="11070538" cy="2976501"/>
          </a:xfrm>
        </p:spPr>
        <p:txBody>
          <a:bodyPr>
            <a:normAutofit/>
          </a:bodyPr>
          <a:lstStyle/>
          <a:p>
            <a:pPr lvl="0"/>
            <a:r>
              <a:rPr lang="en-GB" sz="2400" b="1" u="sng" dirty="0" err="1">
                <a:solidFill>
                  <a:srgbClr val="000000"/>
                </a:solidFill>
              </a:rPr>
              <a:t>Paragraff</a:t>
            </a:r>
            <a:r>
              <a:rPr lang="en-GB" sz="2400" b="1" u="sng" dirty="0">
                <a:solidFill>
                  <a:srgbClr val="000000"/>
                </a:solidFill>
              </a:rPr>
              <a:t> 1</a:t>
            </a:r>
            <a:r>
              <a:rPr lang="en-GB" sz="2400" b="1" dirty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– </a:t>
            </a:r>
            <a:r>
              <a:rPr lang="en-GB" sz="2400" dirty="0" err="1">
                <a:solidFill>
                  <a:srgbClr val="000000"/>
                </a:solidFill>
              </a:rPr>
              <a:t>Trafod</a:t>
            </a:r>
            <a:r>
              <a:rPr lang="en-GB" sz="2400" dirty="0">
                <a:solidFill>
                  <a:srgbClr val="000000"/>
                </a:solidFill>
              </a:rPr>
              <a:t> y </a:t>
            </a:r>
            <a:r>
              <a:rPr lang="en-GB" sz="2400" dirty="0" err="1">
                <a:solidFill>
                  <a:srgbClr val="000000"/>
                </a:solidFill>
              </a:rPr>
              <a:t>datganiad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gan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esbonio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beth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yw</a:t>
            </a:r>
            <a:r>
              <a:rPr lang="en-GB" sz="2400" dirty="0">
                <a:solidFill>
                  <a:srgbClr val="000000"/>
                </a:solidFill>
              </a:rPr>
              <a:t> ’Heavens Gate’ a </a:t>
            </a:r>
            <a:r>
              <a:rPr lang="en-GB" sz="2400" dirty="0" err="1">
                <a:solidFill>
                  <a:srgbClr val="000000"/>
                </a:solidFill>
              </a:rPr>
              <a:t>hefyd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rhoi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eich</a:t>
            </a:r>
            <a:r>
              <a:rPr lang="en-GB" sz="2400" dirty="0">
                <a:solidFill>
                  <a:srgbClr val="000000"/>
                </a:solidFill>
              </a:rPr>
              <a:t> barn </a:t>
            </a:r>
            <a:r>
              <a:rPr lang="en-GB" sz="2400" dirty="0" err="1">
                <a:solidFill>
                  <a:srgbClr val="000000"/>
                </a:solidFill>
              </a:rPr>
              <a:t>bersonol</a:t>
            </a:r>
            <a:r>
              <a:rPr lang="en-GB" sz="2400" dirty="0">
                <a:solidFill>
                  <a:srgbClr val="000000"/>
                </a:solidFill>
              </a:rPr>
              <a:t>.</a:t>
            </a:r>
          </a:p>
          <a:p>
            <a:pPr lvl="0"/>
            <a:r>
              <a:rPr lang="en-GB" sz="2400" b="1" u="sng" dirty="0" err="1">
                <a:solidFill>
                  <a:srgbClr val="000000"/>
                </a:solidFill>
              </a:rPr>
              <a:t>Paragraff</a:t>
            </a:r>
            <a:r>
              <a:rPr lang="en-GB" sz="2400" b="1" u="sng" dirty="0">
                <a:solidFill>
                  <a:srgbClr val="000000"/>
                </a:solidFill>
              </a:rPr>
              <a:t> 2</a:t>
            </a:r>
            <a:r>
              <a:rPr lang="en-GB" sz="2400" b="1" dirty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– </a:t>
            </a:r>
            <a:r>
              <a:rPr lang="en-GB" sz="2400" dirty="0" err="1">
                <a:solidFill>
                  <a:srgbClr val="000000"/>
                </a:solidFill>
              </a:rPr>
              <a:t>Dadl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Cytuno</a:t>
            </a:r>
            <a:r>
              <a:rPr lang="en-GB" sz="2400" dirty="0">
                <a:solidFill>
                  <a:srgbClr val="000000"/>
                </a:solidFill>
              </a:rPr>
              <a:t>.</a:t>
            </a:r>
          </a:p>
          <a:p>
            <a:pPr lvl="0"/>
            <a:r>
              <a:rPr lang="en-GB" sz="2400" b="1" u="sng" dirty="0" err="1">
                <a:solidFill>
                  <a:srgbClr val="000000"/>
                </a:solidFill>
              </a:rPr>
              <a:t>Paragraff</a:t>
            </a:r>
            <a:r>
              <a:rPr lang="en-GB" sz="2400" b="1" u="sng" dirty="0">
                <a:solidFill>
                  <a:srgbClr val="000000"/>
                </a:solidFill>
              </a:rPr>
              <a:t> 3</a:t>
            </a:r>
            <a:r>
              <a:rPr lang="en-GB" sz="2400" b="1" dirty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– </a:t>
            </a:r>
            <a:r>
              <a:rPr lang="en-GB" sz="2400" dirty="0" err="1">
                <a:solidFill>
                  <a:srgbClr val="000000"/>
                </a:solidFill>
              </a:rPr>
              <a:t>Dadl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Anghytuno</a:t>
            </a:r>
            <a:r>
              <a:rPr lang="en-GB" sz="2400" dirty="0">
                <a:solidFill>
                  <a:srgbClr val="000000"/>
                </a:solidFill>
              </a:rPr>
              <a:t>.</a:t>
            </a:r>
          </a:p>
          <a:p>
            <a:pPr lvl="0"/>
            <a:r>
              <a:rPr lang="en-GB" sz="2400" b="1" u="sng" dirty="0" err="1">
                <a:solidFill>
                  <a:srgbClr val="000000"/>
                </a:solidFill>
              </a:rPr>
              <a:t>Paragraff</a:t>
            </a:r>
            <a:r>
              <a:rPr lang="en-GB" sz="2400" b="1" u="sng" dirty="0">
                <a:solidFill>
                  <a:srgbClr val="000000"/>
                </a:solidFill>
              </a:rPr>
              <a:t> 4</a:t>
            </a:r>
            <a:r>
              <a:rPr lang="en-GB" sz="2400" b="1" dirty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– </a:t>
            </a:r>
            <a:r>
              <a:rPr lang="en-GB" sz="2400" dirty="0" err="1">
                <a:solidFill>
                  <a:srgbClr val="000000"/>
                </a:solidFill>
              </a:rPr>
              <a:t>Paragraff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cloi</a:t>
            </a:r>
            <a:r>
              <a:rPr lang="en-GB" sz="2400" dirty="0">
                <a:solidFill>
                  <a:srgbClr val="000000"/>
                </a:solidFill>
              </a:rPr>
              <a:t> – </a:t>
            </a:r>
            <a:r>
              <a:rPr lang="en-GB" sz="2400" dirty="0" err="1">
                <a:solidFill>
                  <a:srgbClr val="000000"/>
                </a:solidFill>
              </a:rPr>
              <a:t>cyfeirio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nôl</a:t>
            </a:r>
            <a:r>
              <a:rPr lang="en-GB" sz="2400" dirty="0">
                <a:solidFill>
                  <a:srgbClr val="000000"/>
                </a:solidFill>
              </a:rPr>
              <a:t> at y </a:t>
            </a:r>
            <a:r>
              <a:rPr lang="en-GB" sz="2400" dirty="0" err="1">
                <a:solidFill>
                  <a:srgbClr val="000000"/>
                </a:solidFill>
              </a:rPr>
              <a:t>cwestiwn</a:t>
            </a:r>
            <a:r>
              <a:rPr lang="en-GB" sz="2400" dirty="0">
                <a:solidFill>
                  <a:srgbClr val="000000"/>
                </a:solidFill>
              </a:rPr>
              <a:t>.  </a:t>
            </a:r>
            <a:r>
              <a:rPr lang="en-GB" sz="2400" dirty="0" err="1">
                <a:solidFill>
                  <a:srgbClr val="000000"/>
                </a:solidFill>
              </a:rPr>
              <a:t>Ydy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eich</a:t>
            </a:r>
            <a:r>
              <a:rPr lang="en-GB" sz="2400" dirty="0">
                <a:solidFill>
                  <a:srgbClr val="000000"/>
                </a:solidFill>
              </a:rPr>
              <a:t> barn </a:t>
            </a:r>
            <a:r>
              <a:rPr lang="en-GB" sz="2400" dirty="0" err="1">
                <a:solidFill>
                  <a:srgbClr val="000000"/>
                </a:solidFill>
              </a:rPr>
              <a:t>wedi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newid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o’r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paragraff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agoriadol</a:t>
            </a:r>
            <a:r>
              <a:rPr lang="en-GB" sz="2400" dirty="0">
                <a:solidFill>
                  <a:srgbClr val="000000"/>
                </a:solidFill>
              </a:rPr>
              <a:t>?</a:t>
            </a:r>
          </a:p>
          <a:p>
            <a:pPr lvl="0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E7BACE7-6714-1742-9071-BB142A4BDADA}"/>
              </a:ext>
            </a:extLst>
          </p:cNvPr>
          <p:cNvSpPr txBox="1">
            <a:spLocks/>
          </p:cNvSpPr>
          <p:nvPr/>
        </p:nvSpPr>
        <p:spPr>
          <a:xfrm>
            <a:off x="920351" y="97654"/>
            <a:ext cx="10918550" cy="297650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cy-GB" sz="6100" b="1" dirty="0"/>
              <a:t>“Mae aelodau o ‘Heaven’s Gate’ wedi’i phwylltreisio i gymryd eu bywydau eu hunain.”</a:t>
            </a:r>
          </a:p>
          <a:p>
            <a:pPr algn="ctr">
              <a:lnSpc>
                <a:spcPct val="120000"/>
              </a:lnSpc>
            </a:pPr>
            <a:br>
              <a:rPr lang="cy-GB" sz="5400" b="1" dirty="0"/>
            </a:br>
            <a:r>
              <a:rPr lang="cy-GB" sz="5400" b="1" dirty="0"/>
              <a:t>          </a:t>
            </a:r>
            <a:endParaRPr lang="en-US" dirty="0"/>
          </a:p>
        </p:txBody>
      </p:sp>
      <p:pic>
        <p:nvPicPr>
          <p:cNvPr id="9" name="MS900388269[1].wav">
            <a:hlinkClick r:id="" action="ppaction://media"/>
            <a:extLst>
              <a:ext uri="{FF2B5EF4-FFF2-40B4-BE49-F238E27FC236}">
                <a16:creationId xmlns:a16="http://schemas.microsoft.com/office/drawing/2014/main" id="{2A2A3DFB-E5AD-9C4E-B20C-45EB7CA28A23}"/>
              </a:ext>
            </a:extLst>
          </p:cNvPr>
          <p:cNvPicPr>
            <a:picLocks noRot="1"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329851" y="5927870"/>
            <a:ext cx="144016" cy="14401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19643B3-2864-5747-9F99-5CBA7FC736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7921" y="5887327"/>
            <a:ext cx="6659562" cy="252413"/>
          </a:xfrm>
          <a:prstGeom prst="rect">
            <a:avLst/>
          </a:prstGeom>
          <a:gradFill rotWithShape="1">
            <a:gsLst>
              <a:gs pos="0">
                <a:srgbClr val="FFFF66"/>
              </a:gs>
              <a:gs pos="100000">
                <a:srgbClr val="FF3300"/>
              </a:gs>
            </a:gsLst>
            <a:lin ang="0" scaled="1"/>
          </a:gradFill>
          <a:ln w="2857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32DB63-7DED-804D-BF54-2FDAEADB7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7921" y="5887327"/>
            <a:ext cx="6659562" cy="25241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Text Box 5">
            <a:extLst>
              <a:ext uri="{FF2B5EF4-FFF2-40B4-BE49-F238E27FC236}">
                <a16:creationId xmlns:a16="http://schemas.microsoft.com/office/drawing/2014/main" id="{BE3E90A2-A576-1146-BC86-9C2DBA8DD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65649" y="5029019"/>
            <a:ext cx="212840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4800" dirty="0" err="1"/>
              <a:t>Diwedd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18684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04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 animBg="1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FF404-0E4A-2F4F-ABCE-F4438D823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132245"/>
            <a:ext cx="10178322" cy="79964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estynedig</a:t>
            </a:r>
            <a:br>
              <a:rPr lang="en-US" dirty="0"/>
            </a:br>
            <a:endParaRPr lang="en-US" dirty="0"/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DA8898CA-5DBB-1741-B08B-7B1D704299B6}"/>
              </a:ext>
            </a:extLst>
          </p:cNvPr>
          <p:cNvSpPr/>
          <p:nvPr/>
        </p:nvSpPr>
        <p:spPr>
          <a:xfrm>
            <a:off x="734424" y="1843952"/>
            <a:ext cx="11212830" cy="3379211"/>
          </a:xfrm>
          <a:prstGeom prst="wedgeRoundRectCallout">
            <a:avLst>
              <a:gd name="adj1" fmla="val -40711"/>
              <a:gd name="adj2" fmla="val 6218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O </a:t>
            </a:r>
            <a:r>
              <a:rPr lang="en-US" sz="3600" dirty="0" err="1">
                <a:latin typeface="Comic Sans MS" panose="030F0902030302020204" pitchFamily="66" charset="0"/>
              </a:rPr>
              <a:t>beth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rydych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astudio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cyn</a:t>
            </a:r>
            <a:r>
              <a:rPr lang="en-US" sz="3600" dirty="0">
                <a:latin typeface="Comic Sans MS" panose="030F0902030302020204" pitchFamily="66" charset="0"/>
              </a:rPr>
              <a:t> belled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uned</a:t>
            </a:r>
            <a:r>
              <a:rPr lang="en-US" sz="3600" dirty="0">
                <a:latin typeface="Comic Sans MS" panose="030F0902030302020204" pitchFamily="66" charset="0"/>
              </a:rPr>
              <a:t>,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Mudiadau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Crefyddol</a:t>
            </a:r>
            <a:r>
              <a:rPr lang="en-US" sz="3600" dirty="0">
                <a:latin typeface="Comic Sans MS" panose="030F0902030302020204" pitchFamily="66" charset="0"/>
              </a:rPr>
              <a:t> Newydd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gallu</a:t>
            </a:r>
            <a:r>
              <a:rPr lang="en-US" sz="3600" dirty="0">
                <a:latin typeface="Comic Sans MS" panose="030F0902030302020204" pitchFamily="66" charset="0"/>
              </a:rPr>
              <a:t> bod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bositif</a:t>
            </a:r>
            <a:r>
              <a:rPr lang="en-US" sz="3600" dirty="0">
                <a:latin typeface="Comic Sans MS" panose="030F0902030302020204" pitchFamily="66" charset="0"/>
              </a:rPr>
              <a:t>, neu </a:t>
            </a:r>
            <a:r>
              <a:rPr lang="en-US" sz="3600" dirty="0" err="1">
                <a:latin typeface="Comic Sans MS" panose="030F0902030302020204" pitchFamily="66" charset="0"/>
              </a:rPr>
              <a:t>ydyn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nhw</a:t>
            </a:r>
            <a:r>
              <a:rPr lang="en-US" sz="3600" dirty="0">
                <a:latin typeface="Comic Sans MS" panose="030F0902030302020204" pitchFamily="66" charset="0"/>
              </a:rPr>
              <a:t> bob </a:t>
            </a:r>
            <a:r>
              <a:rPr lang="en-US" sz="3600" dirty="0" err="1">
                <a:latin typeface="Comic Sans MS" panose="030F0902030302020204" pitchFamily="66" charset="0"/>
              </a:rPr>
              <a:t>tro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troi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allan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negyddol</a:t>
            </a:r>
            <a:r>
              <a:rPr lang="en-US" sz="3600" dirty="0">
                <a:latin typeface="Comic Sans MS" panose="030F0902030302020204" pitchFamily="66" charset="0"/>
              </a:rPr>
              <a:t>? 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5847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BA6D3CD-A4D9-C341-BD57-3C7FCA831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313" y="152398"/>
            <a:ext cx="4602077" cy="93731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Rhowch</a:t>
            </a:r>
            <a:r>
              <a:rPr lang="en-US" dirty="0"/>
              <a:t> 5 </a:t>
            </a:r>
            <a:r>
              <a:rPr lang="en-US" dirty="0" err="1"/>
              <a:t>i</a:t>
            </a:r>
            <a:r>
              <a:rPr lang="en-US" dirty="0"/>
              <a:t> mi!</a:t>
            </a:r>
            <a:br>
              <a:rPr lang="en-US" dirty="0"/>
            </a:br>
            <a:endParaRPr lang="en-US" dirty="0"/>
          </a:p>
        </p:txBody>
      </p:sp>
      <p:sp>
        <p:nvSpPr>
          <p:cNvPr id="18" name="Content Placeholder 10">
            <a:extLst>
              <a:ext uri="{FF2B5EF4-FFF2-40B4-BE49-F238E27FC236}">
                <a16:creationId xmlns:a16="http://schemas.microsoft.com/office/drawing/2014/main" id="{B5E7BD05-7C41-47BB-87D4-BEAC3E283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5077" y="1260282"/>
            <a:ext cx="6705032" cy="2877417"/>
          </a:xfrm>
        </p:spPr>
        <p:txBody>
          <a:bodyPr>
            <a:normAutofit/>
          </a:bodyPr>
          <a:lstStyle/>
          <a:p>
            <a:r>
              <a:rPr lang="en-US" sz="3200" dirty="0" err="1"/>
              <a:t>Ysgrifennwch</a:t>
            </a:r>
            <a:r>
              <a:rPr lang="en-US" sz="3200" dirty="0"/>
              <a:t> 5 </a:t>
            </a:r>
            <a:r>
              <a:rPr lang="en-US" sz="3200" dirty="0" err="1"/>
              <a:t>peth</a:t>
            </a:r>
            <a:r>
              <a:rPr lang="en-US" sz="3200" dirty="0"/>
              <a:t> </a:t>
            </a:r>
            <a:r>
              <a:rPr lang="en-US" sz="3200" dirty="0" err="1"/>
              <a:t>dysgoch</a:t>
            </a:r>
            <a:r>
              <a:rPr lang="en-US" sz="3200" dirty="0"/>
              <a:t> chi </a:t>
            </a:r>
            <a:r>
              <a:rPr lang="en-US" sz="3200" dirty="0" err="1"/>
              <a:t>heddiw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fysedd</a:t>
            </a:r>
            <a:r>
              <a:rPr lang="en-US" sz="3200" dirty="0"/>
              <a:t> y </a:t>
            </a:r>
            <a:r>
              <a:rPr lang="en-US" sz="3200" dirty="0" err="1"/>
              <a:t>llaw</a:t>
            </a:r>
            <a:r>
              <a:rPr lang="en-US" sz="3200" dirty="0"/>
              <a:t>!</a:t>
            </a:r>
          </a:p>
          <a:p>
            <a:endParaRPr lang="en-US" sz="3200" dirty="0"/>
          </a:p>
          <a:p>
            <a:r>
              <a:rPr lang="en-US" sz="3200" dirty="0" err="1"/>
              <a:t>Cofiwch</a:t>
            </a:r>
            <a:r>
              <a:rPr lang="en-US" sz="3200" dirty="0"/>
              <a:t>… UN </a:t>
            </a:r>
            <a:r>
              <a:rPr lang="en-US" sz="3200" dirty="0" err="1"/>
              <a:t>peth</a:t>
            </a:r>
            <a:r>
              <a:rPr lang="en-US" sz="3200" dirty="0"/>
              <a:t> </a:t>
            </a:r>
            <a:r>
              <a:rPr lang="en-US" sz="3200" dirty="0" err="1"/>
              <a:t>ym</a:t>
            </a:r>
            <a:r>
              <a:rPr lang="en-US" sz="3200" dirty="0"/>
              <a:t> </a:t>
            </a:r>
            <a:r>
              <a:rPr lang="en-US" sz="3200" dirty="0" err="1"/>
              <a:t>mhob</a:t>
            </a:r>
            <a:r>
              <a:rPr lang="en-US" sz="3200" dirty="0"/>
              <a:t> </a:t>
            </a:r>
            <a:r>
              <a:rPr lang="en-US" sz="3200" dirty="0" err="1"/>
              <a:t>bys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Content Placeholder 6" descr="A close up of a mans face&#10;&#10;Description automatically generated">
            <a:extLst>
              <a:ext uri="{FF2B5EF4-FFF2-40B4-BE49-F238E27FC236}">
                <a16:creationId xmlns:a16="http://schemas.microsoft.com/office/drawing/2014/main" id="{D6E610B9-09E6-3844-8BF5-3E6E68EE8A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2477" y="1089710"/>
            <a:ext cx="3660986" cy="4678577"/>
          </a:xfrm>
          <a:prstGeom prst="rect">
            <a:avLst/>
          </a:prstGeom>
        </p:spPr>
      </p:pic>
      <p:pic>
        <p:nvPicPr>
          <p:cNvPr id="10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14C6803F-AE8C-FC49-A728-02E9E659FC8E}"/>
              </a:ext>
            </a:extLst>
          </p:cNvPr>
          <p:cNvPicPr>
            <a:picLocks noRot="1"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937790" y="5203010"/>
            <a:ext cx="244475" cy="244475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AB23BADF-144F-734B-9372-DE375CD52FF9}"/>
              </a:ext>
            </a:extLst>
          </p:cNvPr>
          <p:cNvSpPr/>
          <p:nvPr/>
        </p:nvSpPr>
        <p:spPr>
          <a:xfrm>
            <a:off x="5001686" y="4410922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1358E5-CCC6-B643-8AB2-8119DF83EDC7}"/>
              </a:ext>
            </a:extLst>
          </p:cNvPr>
          <p:cNvSpPr/>
          <p:nvPr/>
        </p:nvSpPr>
        <p:spPr>
          <a:xfrm>
            <a:off x="5001686" y="4410922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FE129D-7556-4142-B67B-742B9D4CFD14}"/>
              </a:ext>
            </a:extLst>
          </p:cNvPr>
          <p:cNvSpPr txBox="1"/>
          <p:nvPr/>
        </p:nvSpPr>
        <p:spPr>
          <a:xfrm>
            <a:off x="5391054" y="3906866"/>
            <a:ext cx="1273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5 </a:t>
            </a:r>
            <a:r>
              <a:rPr lang="en-GB" sz="2400" dirty="0" err="1"/>
              <a:t>munud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0256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478</Words>
  <Application>Microsoft Macintosh PowerPoint</Application>
  <PresentationFormat>Widescreen</PresentationFormat>
  <Paragraphs>70</Paragraphs>
  <Slides>13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Comic Sans MS</vt:lpstr>
      <vt:lpstr>Gill Sans MT</vt:lpstr>
      <vt:lpstr>Impact</vt:lpstr>
      <vt:lpstr>Badge</vt:lpstr>
      <vt:lpstr>Y Mudiad crefyddol Newydd: ‘Heaven’s Gate’ </vt:lpstr>
      <vt:lpstr>PowerPoint Presentation</vt:lpstr>
      <vt:lpstr>Mynd am bump</vt:lpstr>
      <vt:lpstr>Nodau’r wers:</vt:lpstr>
      <vt:lpstr>Beth i chi’n cofio am ‘Heaven’s Gate’?</vt:lpstr>
      <vt:lpstr>Tasg 1</vt:lpstr>
      <vt:lpstr>Tasg 1 </vt:lpstr>
      <vt:lpstr>Ail nod y wers:</vt:lpstr>
      <vt:lpstr>I baratoi… </vt:lpstr>
      <vt:lpstr>Tasg 2 </vt:lpstr>
      <vt:lpstr>PowerPoint Presentation</vt:lpstr>
      <vt:lpstr>Tasg estynedig </vt:lpstr>
      <vt:lpstr>Rhowch 5 i mi!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Heaven’s Gate</dc:title>
  <dc:creator>Celyn Thomas</dc:creator>
  <cp:lastModifiedBy>Celyn Thomas</cp:lastModifiedBy>
  <cp:revision>40</cp:revision>
  <dcterms:created xsi:type="dcterms:W3CDTF">2020-01-24T11:12:44Z</dcterms:created>
  <dcterms:modified xsi:type="dcterms:W3CDTF">2020-04-21T14:20:40Z</dcterms:modified>
</cp:coreProperties>
</file>