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37"/>
  </p:notesMasterIdLst>
  <p:handoutMasterIdLst>
    <p:handoutMasterId r:id="rId38"/>
  </p:handoutMasterIdLst>
  <p:sldIdLst>
    <p:sldId id="312" r:id="rId2"/>
    <p:sldId id="275" r:id="rId3"/>
    <p:sldId id="257" r:id="rId4"/>
    <p:sldId id="265" r:id="rId5"/>
    <p:sldId id="258" r:id="rId6"/>
    <p:sldId id="260" r:id="rId7"/>
    <p:sldId id="259" r:id="rId8"/>
    <p:sldId id="261" r:id="rId9"/>
    <p:sldId id="262" r:id="rId10"/>
    <p:sldId id="264" r:id="rId11"/>
    <p:sldId id="313" r:id="rId12"/>
    <p:sldId id="314" r:id="rId13"/>
    <p:sldId id="315" r:id="rId14"/>
    <p:sldId id="272" r:id="rId15"/>
    <p:sldId id="316" r:id="rId16"/>
    <p:sldId id="274" r:id="rId17"/>
    <p:sldId id="317" r:id="rId18"/>
    <p:sldId id="271" r:id="rId19"/>
    <p:sldId id="309" r:id="rId20"/>
    <p:sldId id="273" r:id="rId21"/>
    <p:sldId id="305" r:id="rId22"/>
    <p:sldId id="308" r:id="rId23"/>
    <p:sldId id="280" r:id="rId24"/>
    <p:sldId id="310" r:id="rId25"/>
    <p:sldId id="282" r:id="rId26"/>
    <p:sldId id="283" r:id="rId27"/>
    <p:sldId id="311" r:id="rId28"/>
    <p:sldId id="263" r:id="rId29"/>
    <p:sldId id="284" r:id="rId30"/>
    <p:sldId id="268" r:id="rId31"/>
    <p:sldId id="285" r:id="rId32"/>
    <p:sldId id="303" r:id="rId33"/>
    <p:sldId id="286" r:id="rId34"/>
    <p:sldId id="301" r:id="rId35"/>
    <p:sldId id="302" r:id="rId36"/>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8" autoAdjust="0"/>
    <p:restoredTop sz="73221" autoAdjust="0"/>
  </p:normalViewPr>
  <p:slideViewPr>
    <p:cSldViewPr>
      <p:cViewPr varScale="1">
        <p:scale>
          <a:sx n="57" d="100"/>
          <a:sy n="57" d="100"/>
        </p:scale>
        <p:origin x="3152" y="32"/>
      </p:cViewPr>
      <p:guideLst>
        <p:guide orient="horz" pos="2160"/>
        <p:guide pos="2880"/>
      </p:guideLst>
    </p:cSldViewPr>
  </p:slideViewPr>
  <p:notesTextViewPr>
    <p:cViewPr>
      <p:scale>
        <a:sx n="100" d="100"/>
        <a:sy n="100" d="100"/>
      </p:scale>
      <p:origin x="0" y="0"/>
    </p:cViewPr>
  </p:notesTextViewPr>
  <p:notesViewPr>
    <p:cSldViewPr>
      <p:cViewPr varScale="1">
        <p:scale>
          <a:sx n="56" d="100"/>
          <a:sy n="56" d="100"/>
        </p:scale>
        <p:origin x="-1890" y="-90"/>
      </p:cViewPr>
      <p:guideLst>
        <p:guide orient="horz" pos="3072"/>
        <p:guide pos="21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C0C68F-D7DD-4FFF-98AC-FD00E12CAA24}" type="doc">
      <dgm:prSet loTypeId="urn:microsoft.com/office/officeart/2005/8/layout/chevron1" loCatId="process" qsTypeId="urn:microsoft.com/office/officeart/2005/8/quickstyle/simple4" qsCatId="simple" csTypeId="urn:microsoft.com/office/officeart/2005/8/colors/accent1_2" csCatId="accent1"/>
      <dgm:spPr/>
      <dgm:t>
        <a:bodyPr/>
        <a:lstStyle/>
        <a:p>
          <a:endParaRPr lang="en-US"/>
        </a:p>
      </dgm:t>
    </dgm:pt>
    <dgm:pt modelId="{4BC0FC61-053D-4A4D-8CA6-C5D024B573DA}">
      <dgm:prSet/>
      <dgm:spPr/>
      <dgm:t>
        <a:bodyPr/>
        <a:lstStyle/>
        <a:p>
          <a:r>
            <a:rPr lang="en-GB" dirty="0"/>
            <a:t>First thing to consider is whether the offence is one that allows for commission by omission?</a:t>
          </a:r>
          <a:endParaRPr lang="en-US" dirty="0"/>
        </a:p>
      </dgm:t>
    </dgm:pt>
    <dgm:pt modelId="{E5D48C4E-4BAA-486A-90A9-15F4D36EA17E}" type="parTrans" cxnId="{64D2A180-60DB-4D01-A153-E8EF7823EC75}">
      <dgm:prSet/>
      <dgm:spPr/>
      <dgm:t>
        <a:bodyPr/>
        <a:lstStyle/>
        <a:p>
          <a:endParaRPr lang="en-US"/>
        </a:p>
      </dgm:t>
    </dgm:pt>
    <dgm:pt modelId="{B777ED9C-B11B-4716-8805-D484344BF9CF}" type="sibTrans" cxnId="{64D2A180-60DB-4D01-A153-E8EF7823EC75}">
      <dgm:prSet/>
      <dgm:spPr/>
      <dgm:t>
        <a:bodyPr/>
        <a:lstStyle/>
        <a:p>
          <a:endParaRPr lang="en-US"/>
        </a:p>
      </dgm:t>
    </dgm:pt>
    <dgm:pt modelId="{7EA9F256-2493-4A29-B1FE-F0EBE47FA262}">
      <dgm:prSet/>
      <dgm:spPr/>
      <dgm:t>
        <a:bodyPr/>
        <a:lstStyle/>
        <a:p>
          <a:r>
            <a:rPr lang="en-GB"/>
            <a:t>Secondly, Are there any duty situations present?</a:t>
          </a:r>
          <a:endParaRPr lang="en-US"/>
        </a:p>
      </dgm:t>
    </dgm:pt>
    <dgm:pt modelId="{2B8072A0-3A7A-44D2-8C98-030D8FBE7B80}" type="parTrans" cxnId="{6D476CF7-66A5-4833-9919-4CF3C95AE492}">
      <dgm:prSet/>
      <dgm:spPr/>
      <dgm:t>
        <a:bodyPr/>
        <a:lstStyle/>
        <a:p>
          <a:endParaRPr lang="en-US"/>
        </a:p>
      </dgm:t>
    </dgm:pt>
    <dgm:pt modelId="{867EF655-FB21-4028-B8F8-4FC120DEF7B3}" type="sibTrans" cxnId="{6D476CF7-66A5-4833-9919-4CF3C95AE492}">
      <dgm:prSet/>
      <dgm:spPr/>
      <dgm:t>
        <a:bodyPr/>
        <a:lstStyle/>
        <a:p>
          <a:endParaRPr lang="en-US"/>
        </a:p>
      </dgm:t>
    </dgm:pt>
    <dgm:pt modelId="{EC2D7C09-D0A0-4033-83C5-DBED02ADB19C}" type="pres">
      <dgm:prSet presAssocID="{D1C0C68F-D7DD-4FFF-98AC-FD00E12CAA24}" presName="Name0" presStyleCnt="0">
        <dgm:presLayoutVars>
          <dgm:dir/>
          <dgm:animLvl val="lvl"/>
          <dgm:resizeHandles val="exact"/>
        </dgm:presLayoutVars>
      </dgm:prSet>
      <dgm:spPr/>
    </dgm:pt>
    <dgm:pt modelId="{688F76D8-2FE9-4F0A-98C5-D0DED8F6642C}" type="pres">
      <dgm:prSet presAssocID="{4BC0FC61-053D-4A4D-8CA6-C5D024B573DA}" presName="parTxOnly" presStyleLbl="node1" presStyleIdx="0" presStyleCnt="2">
        <dgm:presLayoutVars>
          <dgm:chMax val="0"/>
          <dgm:chPref val="0"/>
          <dgm:bulletEnabled val="1"/>
        </dgm:presLayoutVars>
      </dgm:prSet>
      <dgm:spPr/>
    </dgm:pt>
    <dgm:pt modelId="{9D0865BC-29EA-4E60-9607-868E4BC1157F}" type="pres">
      <dgm:prSet presAssocID="{B777ED9C-B11B-4716-8805-D484344BF9CF}" presName="parTxOnlySpace" presStyleCnt="0"/>
      <dgm:spPr/>
    </dgm:pt>
    <dgm:pt modelId="{ADAA7D40-ED4B-44CC-ADE0-F075C5BC4E2E}" type="pres">
      <dgm:prSet presAssocID="{7EA9F256-2493-4A29-B1FE-F0EBE47FA262}" presName="parTxOnly" presStyleLbl="node1" presStyleIdx="1" presStyleCnt="2">
        <dgm:presLayoutVars>
          <dgm:chMax val="0"/>
          <dgm:chPref val="0"/>
          <dgm:bulletEnabled val="1"/>
        </dgm:presLayoutVars>
      </dgm:prSet>
      <dgm:spPr/>
    </dgm:pt>
  </dgm:ptLst>
  <dgm:cxnLst>
    <dgm:cxn modelId="{64D2A180-60DB-4D01-A153-E8EF7823EC75}" srcId="{D1C0C68F-D7DD-4FFF-98AC-FD00E12CAA24}" destId="{4BC0FC61-053D-4A4D-8CA6-C5D024B573DA}" srcOrd="0" destOrd="0" parTransId="{E5D48C4E-4BAA-486A-90A9-15F4D36EA17E}" sibTransId="{B777ED9C-B11B-4716-8805-D484344BF9CF}"/>
    <dgm:cxn modelId="{5D709991-0811-49E2-B4A3-FAC4D635444E}" type="presOf" srcId="{7EA9F256-2493-4A29-B1FE-F0EBE47FA262}" destId="{ADAA7D40-ED4B-44CC-ADE0-F075C5BC4E2E}" srcOrd="0" destOrd="0" presId="urn:microsoft.com/office/officeart/2005/8/layout/chevron1"/>
    <dgm:cxn modelId="{BE95D7CE-4247-445E-8DD2-CDE08FEAC288}" type="presOf" srcId="{D1C0C68F-D7DD-4FFF-98AC-FD00E12CAA24}" destId="{EC2D7C09-D0A0-4033-83C5-DBED02ADB19C}" srcOrd="0" destOrd="0" presId="urn:microsoft.com/office/officeart/2005/8/layout/chevron1"/>
    <dgm:cxn modelId="{3E23CADE-FD20-4D47-8BAB-95142B7EA5B1}" type="presOf" srcId="{4BC0FC61-053D-4A4D-8CA6-C5D024B573DA}" destId="{688F76D8-2FE9-4F0A-98C5-D0DED8F6642C}" srcOrd="0" destOrd="0" presId="urn:microsoft.com/office/officeart/2005/8/layout/chevron1"/>
    <dgm:cxn modelId="{6D476CF7-66A5-4833-9919-4CF3C95AE492}" srcId="{D1C0C68F-D7DD-4FFF-98AC-FD00E12CAA24}" destId="{7EA9F256-2493-4A29-B1FE-F0EBE47FA262}" srcOrd="1" destOrd="0" parTransId="{2B8072A0-3A7A-44D2-8C98-030D8FBE7B80}" sibTransId="{867EF655-FB21-4028-B8F8-4FC120DEF7B3}"/>
    <dgm:cxn modelId="{90342C40-E886-4F0A-A9BB-6BB3344B0509}" type="presParOf" srcId="{EC2D7C09-D0A0-4033-83C5-DBED02ADB19C}" destId="{688F76D8-2FE9-4F0A-98C5-D0DED8F6642C}" srcOrd="0" destOrd="0" presId="urn:microsoft.com/office/officeart/2005/8/layout/chevron1"/>
    <dgm:cxn modelId="{1ACD53F7-5C7C-48DE-BADE-F8AD69815DD5}" type="presParOf" srcId="{EC2D7C09-D0A0-4033-83C5-DBED02ADB19C}" destId="{9D0865BC-29EA-4E60-9607-868E4BC1157F}" srcOrd="1" destOrd="0" presId="urn:microsoft.com/office/officeart/2005/8/layout/chevron1"/>
    <dgm:cxn modelId="{BB67BCD1-9282-4767-87FA-1ECFB64CD29A}" type="presParOf" srcId="{EC2D7C09-D0A0-4033-83C5-DBED02ADB19C}" destId="{ADAA7D40-ED4B-44CC-ADE0-F075C5BC4E2E}" srcOrd="2"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0382F8-895D-4965-81F4-55FABE7A99B6}" type="doc">
      <dgm:prSet loTypeId="urn:microsoft.com/office/officeart/2005/8/layout/vList2" loCatId="list" qsTypeId="urn:microsoft.com/office/officeart/2005/8/quickstyle/simple4" qsCatId="simple" csTypeId="urn:microsoft.com/office/officeart/2005/8/colors/accent3_2" csCatId="accent3"/>
      <dgm:spPr/>
      <dgm:t>
        <a:bodyPr/>
        <a:lstStyle/>
        <a:p>
          <a:endParaRPr lang="en-US"/>
        </a:p>
      </dgm:t>
    </dgm:pt>
    <dgm:pt modelId="{7D6DEB0D-51DD-4FD4-A0C6-46E93817E842}">
      <dgm:prSet/>
      <dgm:spPr/>
      <dgm:t>
        <a:bodyPr/>
        <a:lstStyle/>
        <a:p>
          <a:r>
            <a:rPr lang="en-US"/>
            <a:t>Statutory duties- </a:t>
          </a:r>
          <a:r>
            <a:rPr lang="en-US" i="1"/>
            <a:t>Shama (1990)</a:t>
          </a:r>
          <a:endParaRPr lang="en-US"/>
        </a:p>
      </dgm:t>
    </dgm:pt>
    <dgm:pt modelId="{7AD6A356-61E1-4719-8D71-54A284FA7863}" type="parTrans" cxnId="{0EA36953-08D6-4368-B0B7-A0E7C82D4B36}">
      <dgm:prSet/>
      <dgm:spPr/>
      <dgm:t>
        <a:bodyPr/>
        <a:lstStyle/>
        <a:p>
          <a:endParaRPr lang="en-US"/>
        </a:p>
      </dgm:t>
    </dgm:pt>
    <dgm:pt modelId="{74D1C1B5-E343-427D-8BA3-FC6097CDB76D}" type="sibTrans" cxnId="{0EA36953-08D6-4368-B0B7-A0E7C82D4B36}">
      <dgm:prSet/>
      <dgm:spPr/>
      <dgm:t>
        <a:bodyPr/>
        <a:lstStyle/>
        <a:p>
          <a:endParaRPr lang="en-US"/>
        </a:p>
      </dgm:t>
    </dgm:pt>
    <dgm:pt modelId="{C49DDFE2-7F23-455D-8B2A-C41D522E8BB8}">
      <dgm:prSet/>
      <dgm:spPr/>
      <dgm:t>
        <a:bodyPr/>
        <a:lstStyle/>
        <a:p>
          <a:r>
            <a:rPr lang="en-US"/>
            <a:t>Duty to act arises from a contract- </a:t>
          </a:r>
          <a:r>
            <a:rPr lang="en-US" i="1"/>
            <a:t>Pittwood (1902), Yaqoob (2005)</a:t>
          </a:r>
          <a:endParaRPr lang="en-US"/>
        </a:p>
      </dgm:t>
    </dgm:pt>
    <dgm:pt modelId="{4CE13A3D-A508-4D57-9FCA-8E03F03B9A79}" type="parTrans" cxnId="{659CFAFC-A0FE-4BB5-9C80-FE9B02999703}">
      <dgm:prSet/>
      <dgm:spPr/>
      <dgm:t>
        <a:bodyPr/>
        <a:lstStyle/>
        <a:p>
          <a:endParaRPr lang="en-US"/>
        </a:p>
      </dgm:t>
    </dgm:pt>
    <dgm:pt modelId="{EC13C392-8BA6-43A3-A22F-444262CBCC33}" type="sibTrans" cxnId="{659CFAFC-A0FE-4BB5-9C80-FE9B02999703}">
      <dgm:prSet/>
      <dgm:spPr/>
      <dgm:t>
        <a:bodyPr/>
        <a:lstStyle/>
        <a:p>
          <a:endParaRPr lang="en-US"/>
        </a:p>
      </dgm:t>
    </dgm:pt>
    <dgm:pt modelId="{6F592F0E-4FA7-4861-876F-951A1DAB45E6}">
      <dgm:prSet/>
      <dgm:spPr/>
      <dgm:t>
        <a:bodyPr/>
        <a:lstStyle/>
        <a:p>
          <a:r>
            <a:rPr lang="en-US"/>
            <a:t>Duty arising from a special relationship between the defendant and the victim- </a:t>
          </a:r>
          <a:r>
            <a:rPr lang="en-US" i="1"/>
            <a:t>Gibbins and Proctor (1918), Hood (2004)</a:t>
          </a:r>
          <a:endParaRPr lang="en-US"/>
        </a:p>
      </dgm:t>
    </dgm:pt>
    <dgm:pt modelId="{B04EF706-434E-45A8-9CA2-18049F6D159F}" type="parTrans" cxnId="{27B2F86A-92FB-41E7-B729-C86725D3D862}">
      <dgm:prSet/>
      <dgm:spPr/>
      <dgm:t>
        <a:bodyPr/>
        <a:lstStyle/>
        <a:p>
          <a:endParaRPr lang="en-US"/>
        </a:p>
      </dgm:t>
    </dgm:pt>
    <dgm:pt modelId="{391086DE-E864-4FAF-B345-EBB0D95227C8}" type="sibTrans" cxnId="{27B2F86A-92FB-41E7-B729-C86725D3D862}">
      <dgm:prSet/>
      <dgm:spPr/>
      <dgm:t>
        <a:bodyPr/>
        <a:lstStyle/>
        <a:p>
          <a:endParaRPr lang="en-US"/>
        </a:p>
      </dgm:t>
    </dgm:pt>
    <dgm:pt modelId="{79D59FC4-FFAB-4DB6-9960-50763574CC44}" type="pres">
      <dgm:prSet presAssocID="{BE0382F8-895D-4965-81F4-55FABE7A99B6}" presName="linear" presStyleCnt="0">
        <dgm:presLayoutVars>
          <dgm:animLvl val="lvl"/>
          <dgm:resizeHandles val="exact"/>
        </dgm:presLayoutVars>
      </dgm:prSet>
      <dgm:spPr/>
    </dgm:pt>
    <dgm:pt modelId="{344A17AD-6BD7-4DC8-ACF7-F7017E2E3FD3}" type="pres">
      <dgm:prSet presAssocID="{7D6DEB0D-51DD-4FD4-A0C6-46E93817E842}" presName="parentText" presStyleLbl="node1" presStyleIdx="0" presStyleCnt="3">
        <dgm:presLayoutVars>
          <dgm:chMax val="0"/>
          <dgm:bulletEnabled val="1"/>
        </dgm:presLayoutVars>
      </dgm:prSet>
      <dgm:spPr/>
    </dgm:pt>
    <dgm:pt modelId="{00617A34-929A-4FF6-B59F-D7CFD0C9F54A}" type="pres">
      <dgm:prSet presAssocID="{74D1C1B5-E343-427D-8BA3-FC6097CDB76D}" presName="spacer" presStyleCnt="0"/>
      <dgm:spPr/>
    </dgm:pt>
    <dgm:pt modelId="{46C09BBC-AA37-4D61-A425-C643288ECF9A}" type="pres">
      <dgm:prSet presAssocID="{C49DDFE2-7F23-455D-8B2A-C41D522E8BB8}" presName="parentText" presStyleLbl="node1" presStyleIdx="1" presStyleCnt="3">
        <dgm:presLayoutVars>
          <dgm:chMax val="0"/>
          <dgm:bulletEnabled val="1"/>
        </dgm:presLayoutVars>
      </dgm:prSet>
      <dgm:spPr/>
    </dgm:pt>
    <dgm:pt modelId="{08AFAC9C-2179-445D-897B-95C659240693}" type="pres">
      <dgm:prSet presAssocID="{EC13C392-8BA6-43A3-A22F-444262CBCC33}" presName="spacer" presStyleCnt="0"/>
      <dgm:spPr/>
    </dgm:pt>
    <dgm:pt modelId="{7FD64852-2D01-43F9-A665-5D11C644171E}" type="pres">
      <dgm:prSet presAssocID="{6F592F0E-4FA7-4861-876F-951A1DAB45E6}" presName="parentText" presStyleLbl="node1" presStyleIdx="2" presStyleCnt="3">
        <dgm:presLayoutVars>
          <dgm:chMax val="0"/>
          <dgm:bulletEnabled val="1"/>
        </dgm:presLayoutVars>
      </dgm:prSet>
      <dgm:spPr/>
    </dgm:pt>
  </dgm:ptLst>
  <dgm:cxnLst>
    <dgm:cxn modelId="{27B2F86A-92FB-41E7-B729-C86725D3D862}" srcId="{BE0382F8-895D-4965-81F4-55FABE7A99B6}" destId="{6F592F0E-4FA7-4861-876F-951A1DAB45E6}" srcOrd="2" destOrd="0" parTransId="{B04EF706-434E-45A8-9CA2-18049F6D159F}" sibTransId="{391086DE-E864-4FAF-B345-EBB0D95227C8}"/>
    <dgm:cxn modelId="{0EA36953-08D6-4368-B0B7-A0E7C82D4B36}" srcId="{BE0382F8-895D-4965-81F4-55FABE7A99B6}" destId="{7D6DEB0D-51DD-4FD4-A0C6-46E93817E842}" srcOrd="0" destOrd="0" parTransId="{7AD6A356-61E1-4719-8D71-54A284FA7863}" sibTransId="{74D1C1B5-E343-427D-8BA3-FC6097CDB76D}"/>
    <dgm:cxn modelId="{610D657D-EE3A-4410-9D6D-8731F4CD7D82}" type="presOf" srcId="{7D6DEB0D-51DD-4FD4-A0C6-46E93817E842}" destId="{344A17AD-6BD7-4DC8-ACF7-F7017E2E3FD3}" srcOrd="0" destOrd="0" presId="urn:microsoft.com/office/officeart/2005/8/layout/vList2"/>
    <dgm:cxn modelId="{D91B218C-91F8-4861-99EB-C351C9274800}" type="presOf" srcId="{6F592F0E-4FA7-4861-876F-951A1DAB45E6}" destId="{7FD64852-2D01-43F9-A665-5D11C644171E}" srcOrd="0" destOrd="0" presId="urn:microsoft.com/office/officeart/2005/8/layout/vList2"/>
    <dgm:cxn modelId="{5486429F-C71C-49E2-B702-D119DC0A2CD2}" type="presOf" srcId="{C49DDFE2-7F23-455D-8B2A-C41D522E8BB8}" destId="{46C09BBC-AA37-4D61-A425-C643288ECF9A}" srcOrd="0" destOrd="0" presId="urn:microsoft.com/office/officeart/2005/8/layout/vList2"/>
    <dgm:cxn modelId="{E77775F0-556C-4170-9621-6A4AAFB7210C}" type="presOf" srcId="{BE0382F8-895D-4965-81F4-55FABE7A99B6}" destId="{79D59FC4-FFAB-4DB6-9960-50763574CC44}" srcOrd="0" destOrd="0" presId="urn:microsoft.com/office/officeart/2005/8/layout/vList2"/>
    <dgm:cxn modelId="{659CFAFC-A0FE-4BB5-9C80-FE9B02999703}" srcId="{BE0382F8-895D-4965-81F4-55FABE7A99B6}" destId="{C49DDFE2-7F23-455D-8B2A-C41D522E8BB8}" srcOrd="1" destOrd="0" parTransId="{4CE13A3D-A508-4D57-9FCA-8E03F03B9A79}" sibTransId="{EC13C392-8BA6-43A3-A22F-444262CBCC33}"/>
    <dgm:cxn modelId="{84109A99-9E9D-457B-9331-CA8A00D9450E}" type="presParOf" srcId="{79D59FC4-FFAB-4DB6-9960-50763574CC44}" destId="{344A17AD-6BD7-4DC8-ACF7-F7017E2E3FD3}" srcOrd="0" destOrd="0" presId="urn:microsoft.com/office/officeart/2005/8/layout/vList2"/>
    <dgm:cxn modelId="{86E52576-9AD2-4B11-A8A8-C3041D1A29C8}" type="presParOf" srcId="{79D59FC4-FFAB-4DB6-9960-50763574CC44}" destId="{00617A34-929A-4FF6-B59F-D7CFD0C9F54A}" srcOrd="1" destOrd="0" presId="urn:microsoft.com/office/officeart/2005/8/layout/vList2"/>
    <dgm:cxn modelId="{259CFED5-4CFD-4A87-98DE-4F53B707CD16}" type="presParOf" srcId="{79D59FC4-FFAB-4DB6-9960-50763574CC44}" destId="{46C09BBC-AA37-4D61-A425-C643288ECF9A}" srcOrd="2" destOrd="0" presId="urn:microsoft.com/office/officeart/2005/8/layout/vList2"/>
    <dgm:cxn modelId="{74DCC048-B0C7-4CB7-8134-773B7CECC95F}" type="presParOf" srcId="{79D59FC4-FFAB-4DB6-9960-50763574CC44}" destId="{08AFAC9C-2179-445D-897B-95C659240693}" srcOrd="3" destOrd="0" presId="urn:microsoft.com/office/officeart/2005/8/layout/vList2"/>
    <dgm:cxn modelId="{F3F0BB1A-9625-4A9A-8D7F-BC9511BDFA95}" type="presParOf" srcId="{79D59FC4-FFAB-4DB6-9960-50763574CC44}" destId="{7FD64852-2D01-43F9-A665-5D11C644171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E59E6B-EA3A-476C-8377-B7FF4AFF2D6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4F96C0F-60CE-46FA-BA14-CC219257C052}">
      <dgm:prSet/>
      <dgm:spPr/>
      <dgm:t>
        <a:bodyPr/>
        <a:lstStyle/>
        <a:p>
          <a:r>
            <a:rPr lang="en-US"/>
            <a:t>Duty arising from a special relationship between the defendant and the victim- also applies to professional and special relationships- </a:t>
          </a:r>
          <a:r>
            <a:rPr lang="en-US" i="1"/>
            <a:t>Airedale National Health Service Trust V Bland (1993)</a:t>
          </a:r>
          <a:endParaRPr lang="en-US"/>
        </a:p>
      </dgm:t>
    </dgm:pt>
    <dgm:pt modelId="{26B1DF5F-EB83-4028-A155-E816BB30F0FD}" type="parTrans" cxnId="{B758C131-843D-4E1A-BD49-2B912CC2B1E6}">
      <dgm:prSet/>
      <dgm:spPr/>
      <dgm:t>
        <a:bodyPr/>
        <a:lstStyle/>
        <a:p>
          <a:endParaRPr lang="en-US"/>
        </a:p>
      </dgm:t>
    </dgm:pt>
    <dgm:pt modelId="{A09B12C9-793A-47F8-921B-5863CF5A7456}" type="sibTrans" cxnId="{B758C131-843D-4E1A-BD49-2B912CC2B1E6}">
      <dgm:prSet/>
      <dgm:spPr/>
      <dgm:t>
        <a:bodyPr/>
        <a:lstStyle/>
        <a:p>
          <a:endParaRPr lang="en-US"/>
        </a:p>
      </dgm:t>
    </dgm:pt>
    <dgm:pt modelId="{D6524968-F3BA-4D58-8639-F0CB09B5B070}">
      <dgm:prSet/>
      <dgm:spPr/>
      <dgm:t>
        <a:bodyPr/>
        <a:lstStyle/>
        <a:p>
          <a:r>
            <a:rPr lang="en-US"/>
            <a:t>Duty arises from the defendant holding a public office- </a:t>
          </a:r>
          <a:r>
            <a:rPr lang="en-US" i="1"/>
            <a:t>Dytham (1979)</a:t>
          </a:r>
          <a:endParaRPr lang="en-US"/>
        </a:p>
      </dgm:t>
    </dgm:pt>
    <dgm:pt modelId="{74D0A50B-CA6F-4E12-B282-40537A08F89F}" type="parTrans" cxnId="{BE666961-D27A-475C-889D-70C3E2E91B2E}">
      <dgm:prSet/>
      <dgm:spPr/>
      <dgm:t>
        <a:bodyPr/>
        <a:lstStyle/>
        <a:p>
          <a:endParaRPr lang="en-US"/>
        </a:p>
      </dgm:t>
    </dgm:pt>
    <dgm:pt modelId="{FEE9379B-66E1-4F1A-857A-E27C213ACC8F}" type="sibTrans" cxnId="{BE666961-D27A-475C-889D-70C3E2E91B2E}">
      <dgm:prSet/>
      <dgm:spPr/>
      <dgm:t>
        <a:bodyPr/>
        <a:lstStyle/>
        <a:p>
          <a:endParaRPr lang="en-US"/>
        </a:p>
      </dgm:t>
    </dgm:pt>
    <dgm:pt modelId="{06C8CE56-95D2-4998-B999-50D53F76B706}">
      <dgm:prSet/>
      <dgm:spPr/>
      <dgm:t>
        <a:bodyPr/>
        <a:lstStyle/>
        <a:p>
          <a:r>
            <a:rPr lang="en-US"/>
            <a:t>Duty arises where the defendant voluntarily assumes responsibility for a person or situation- </a:t>
          </a:r>
          <a:r>
            <a:rPr lang="en-US" i="1"/>
            <a:t>Stone and Dobinson (1977), Instan (1893)</a:t>
          </a:r>
          <a:endParaRPr lang="en-US"/>
        </a:p>
      </dgm:t>
    </dgm:pt>
    <dgm:pt modelId="{7AF7ED4C-08EC-42AF-A965-B6FFF51B7B3E}" type="parTrans" cxnId="{297E7297-CFC7-49D7-A691-5AC776189413}">
      <dgm:prSet/>
      <dgm:spPr/>
      <dgm:t>
        <a:bodyPr/>
        <a:lstStyle/>
        <a:p>
          <a:endParaRPr lang="en-US"/>
        </a:p>
      </dgm:t>
    </dgm:pt>
    <dgm:pt modelId="{37BD6FFE-00B3-4AC7-870A-BEE12A519B45}" type="sibTrans" cxnId="{297E7297-CFC7-49D7-A691-5AC776189413}">
      <dgm:prSet/>
      <dgm:spPr/>
      <dgm:t>
        <a:bodyPr/>
        <a:lstStyle/>
        <a:p>
          <a:endParaRPr lang="en-US"/>
        </a:p>
      </dgm:t>
    </dgm:pt>
    <dgm:pt modelId="{75E1EB02-263C-4EF8-BCA3-35319F8B74F2}" type="pres">
      <dgm:prSet presAssocID="{81E59E6B-EA3A-476C-8377-B7FF4AFF2D62}" presName="linear" presStyleCnt="0">
        <dgm:presLayoutVars>
          <dgm:animLvl val="lvl"/>
          <dgm:resizeHandles val="exact"/>
        </dgm:presLayoutVars>
      </dgm:prSet>
      <dgm:spPr/>
    </dgm:pt>
    <dgm:pt modelId="{F0DB4C2B-1E7D-4876-9355-1321831E2006}" type="pres">
      <dgm:prSet presAssocID="{A4F96C0F-60CE-46FA-BA14-CC219257C052}" presName="parentText" presStyleLbl="node1" presStyleIdx="0" presStyleCnt="3">
        <dgm:presLayoutVars>
          <dgm:chMax val="0"/>
          <dgm:bulletEnabled val="1"/>
        </dgm:presLayoutVars>
      </dgm:prSet>
      <dgm:spPr/>
    </dgm:pt>
    <dgm:pt modelId="{24B66C62-AC4E-4C45-BD52-FD6A9D9F7CC0}" type="pres">
      <dgm:prSet presAssocID="{A09B12C9-793A-47F8-921B-5863CF5A7456}" presName="spacer" presStyleCnt="0"/>
      <dgm:spPr/>
    </dgm:pt>
    <dgm:pt modelId="{7C96004D-D456-4EAB-AAFB-0F5657562724}" type="pres">
      <dgm:prSet presAssocID="{D6524968-F3BA-4D58-8639-F0CB09B5B070}" presName="parentText" presStyleLbl="node1" presStyleIdx="1" presStyleCnt="3">
        <dgm:presLayoutVars>
          <dgm:chMax val="0"/>
          <dgm:bulletEnabled val="1"/>
        </dgm:presLayoutVars>
      </dgm:prSet>
      <dgm:spPr/>
    </dgm:pt>
    <dgm:pt modelId="{25B5EFB8-F958-416C-8132-5DF6F29A505E}" type="pres">
      <dgm:prSet presAssocID="{FEE9379B-66E1-4F1A-857A-E27C213ACC8F}" presName="spacer" presStyleCnt="0"/>
      <dgm:spPr/>
    </dgm:pt>
    <dgm:pt modelId="{BB20FD98-7FCB-4A89-849A-C3D5077E1A61}" type="pres">
      <dgm:prSet presAssocID="{06C8CE56-95D2-4998-B999-50D53F76B706}" presName="parentText" presStyleLbl="node1" presStyleIdx="2" presStyleCnt="3">
        <dgm:presLayoutVars>
          <dgm:chMax val="0"/>
          <dgm:bulletEnabled val="1"/>
        </dgm:presLayoutVars>
      </dgm:prSet>
      <dgm:spPr/>
    </dgm:pt>
  </dgm:ptLst>
  <dgm:cxnLst>
    <dgm:cxn modelId="{A3E3A230-7A77-45FA-9EEA-DCD4791B5FD5}" type="presOf" srcId="{D6524968-F3BA-4D58-8639-F0CB09B5B070}" destId="{7C96004D-D456-4EAB-AAFB-0F5657562724}" srcOrd="0" destOrd="0" presId="urn:microsoft.com/office/officeart/2005/8/layout/vList2"/>
    <dgm:cxn modelId="{B758C131-843D-4E1A-BD49-2B912CC2B1E6}" srcId="{81E59E6B-EA3A-476C-8377-B7FF4AFF2D62}" destId="{A4F96C0F-60CE-46FA-BA14-CC219257C052}" srcOrd="0" destOrd="0" parTransId="{26B1DF5F-EB83-4028-A155-E816BB30F0FD}" sibTransId="{A09B12C9-793A-47F8-921B-5863CF5A7456}"/>
    <dgm:cxn modelId="{BE666961-D27A-475C-889D-70C3E2E91B2E}" srcId="{81E59E6B-EA3A-476C-8377-B7FF4AFF2D62}" destId="{D6524968-F3BA-4D58-8639-F0CB09B5B070}" srcOrd="1" destOrd="0" parTransId="{74D0A50B-CA6F-4E12-B282-40537A08F89F}" sibTransId="{FEE9379B-66E1-4F1A-857A-E27C213ACC8F}"/>
    <dgm:cxn modelId="{AA6B174D-A961-4912-88DE-927074715C54}" type="presOf" srcId="{81E59E6B-EA3A-476C-8377-B7FF4AFF2D62}" destId="{75E1EB02-263C-4EF8-BCA3-35319F8B74F2}" srcOrd="0" destOrd="0" presId="urn:microsoft.com/office/officeart/2005/8/layout/vList2"/>
    <dgm:cxn modelId="{297E7297-CFC7-49D7-A691-5AC776189413}" srcId="{81E59E6B-EA3A-476C-8377-B7FF4AFF2D62}" destId="{06C8CE56-95D2-4998-B999-50D53F76B706}" srcOrd="2" destOrd="0" parTransId="{7AF7ED4C-08EC-42AF-A965-B6FFF51B7B3E}" sibTransId="{37BD6FFE-00B3-4AC7-870A-BEE12A519B45}"/>
    <dgm:cxn modelId="{386094C2-5C53-442A-B09F-F68437B2A8CC}" type="presOf" srcId="{A4F96C0F-60CE-46FA-BA14-CC219257C052}" destId="{F0DB4C2B-1E7D-4876-9355-1321831E2006}" srcOrd="0" destOrd="0" presId="urn:microsoft.com/office/officeart/2005/8/layout/vList2"/>
    <dgm:cxn modelId="{EC2F3CEA-2455-40AC-AD79-C3F26C47EDDD}" type="presOf" srcId="{06C8CE56-95D2-4998-B999-50D53F76B706}" destId="{BB20FD98-7FCB-4A89-849A-C3D5077E1A61}" srcOrd="0" destOrd="0" presId="urn:microsoft.com/office/officeart/2005/8/layout/vList2"/>
    <dgm:cxn modelId="{47D86786-BBE8-49D5-8206-2A5E5B6F4E91}" type="presParOf" srcId="{75E1EB02-263C-4EF8-BCA3-35319F8B74F2}" destId="{F0DB4C2B-1E7D-4876-9355-1321831E2006}" srcOrd="0" destOrd="0" presId="urn:microsoft.com/office/officeart/2005/8/layout/vList2"/>
    <dgm:cxn modelId="{ABE2474D-707B-4690-AB88-41FD5DE1F64F}" type="presParOf" srcId="{75E1EB02-263C-4EF8-BCA3-35319F8B74F2}" destId="{24B66C62-AC4E-4C45-BD52-FD6A9D9F7CC0}" srcOrd="1" destOrd="0" presId="urn:microsoft.com/office/officeart/2005/8/layout/vList2"/>
    <dgm:cxn modelId="{31340C56-A3AB-4E4F-AC40-7657D735340A}" type="presParOf" srcId="{75E1EB02-263C-4EF8-BCA3-35319F8B74F2}" destId="{7C96004D-D456-4EAB-AAFB-0F5657562724}" srcOrd="2" destOrd="0" presId="urn:microsoft.com/office/officeart/2005/8/layout/vList2"/>
    <dgm:cxn modelId="{47F06FC7-68FC-40DB-9D8A-F31E4D661233}" type="presParOf" srcId="{75E1EB02-263C-4EF8-BCA3-35319F8B74F2}" destId="{25B5EFB8-F958-416C-8132-5DF6F29A505E}" srcOrd="3" destOrd="0" presId="urn:microsoft.com/office/officeart/2005/8/layout/vList2"/>
    <dgm:cxn modelId="{EC052BE6-C416-4E36-BAE1-87C5FC181D8B}" type="presParOf" srcId="{75E1EB02-263C-4EF8-BCA3-35319F8B74F2}" destId="{BB20FD98-7FCB-4A89-849A-C3D5077E1A6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73B6ABF-7DC8-4010-8ED5-601C66B1A828}"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4F820EC9-8051-4000-BCFE-6905F3374CA7}">
      <dgm:prSet/>
      <dgm:spPr/>
      <dgm:t>
        <a:bodyPr/>
        <a:lstStyle/>
        <a:p>
          <a:r>
            <a:rPr lang="en-US" dirty="0"/>
            <a:t>Duty to act where the defendant creates a dangerous situation (deliberately or accidentally)- </a:t>
          </a:r>
          <a:r>
            <a:rPr lang="en-US" i="1" dirty="0"/>
            <a:t>Miller (1983), DPP V K (a Minor) (1990), Santa- Bermudez (2004), Evans (2009)</a:t>
          </a:r>
          <a:endParaRPr lang="en-US" dirty="0"/>
        </a:p>
      </dgm:t>
    </dgm:pt>
    <dgm:pt modelId="{A0C41E3D-E6C0-47C9-B303-B07C7D19B443}" type="parTrans" cxnId="{7A80C7ED-81A6-43FF-943D-CC95DC2BD42D}">
      <dgm:prSet/>
      <dgm:spPr/>
      <dgm:t>
        <a:bodyPr/>
        <a:lstStyle/>
        <a:p>
          <a:endParaRPr lang="en-US"/>
        </a:p>
      </dgm:t>
    </dgm:pt>
    <dgm:pt modelId="{038BC966-86B7-4555-836F-6075747D561F}" type="sibTrans" cxnId="{7A80C7ED-81A6-43FF-943D-CC95DC2BD42D}">
      <dgm:prSet/>
      <dgm:spPr/>
      <dgm:t>
        <a:bodyPr/>
        <a:lstStyle/>
        <a:p>
          <a:endParaRPr lang="en-US"/>
        </a:p>
      </dgm:t>
    </dgm:pt>
    <dgm:pt modelId="{F322E285-7C13-4C60-8983-52AB656E63E6}">
      <dgm:prSet/>
      <dgm:spPr/>
      <dgm:t>
        <a:bodyPr/>
        <a:lstStyle/>
        <a:p>
          <a:r>
            <a:rPr lang="en-US"/>
            <a:t>Duty situations and illegality- </a:t>
          </a:r>
          <a:r>
            <a:rPr lang="en-US" i="1"/>
            <a:t>Wacker (2003), Willoughby (2005)</a:t>
          </a:r>
          <a:endParaRPr lang="en-US"/>
        </a:p>
      </dgm:t>
    </dgm:pt>
    <dgm:pt modelId="{B822972B-E0FF-46E7-B69F-A7FD228BC30B}" type="parTrans" cxnId="{7E37B06F-DD6A-4EB4-B90B-B6725B231C35}">
      <dgm:prSet/>
      <dgm:spPr/>
      <dgm:t>
        <a:bodyPr/>
        <a:lstStyle/>
        <a:p>
          <a:endParaRPr lang="en-US"/>
        </a:p>
      </dgm:t>
    </dgm:pt>
    <dgm:pt modelId="{B117544A-7A8A-4195-B3FB-6DEAF92FA19A}" type="sibTrans" cxnId="{7E37B06F-DD6A-4EB4-B90B-B6725B231C35}">
      <dgm:prSet/>
      <dgm:spPr/>
      <dgm:t>
        <a:bodyPr/>
        <a:lstStyle/>
        <a:p>
          <a:endParaRPr lang="en-US"/>
        </a:p>
      </dgm:t>
    </dgm:pt>
    <dgm:pt modelId="{B94920E6-1D72-46AD-A27F-429293685FE5}" type="pres">
      <dgm:prSet presAssocID="{C73B6ABF-7DC8-4010-8ED5-601C66B1A828}" presName="linear" presStyleCnt="0">
        <dgm:presLayoutVars>
          <dgm:animLvl val="lvl"/>
          <dgm:resizeHandles val="exact"/>
        </dgm:presLayoutVars>
      </dgm:prSet>
      <dgm:spPr/>
    </dgm:pt>
    <dgm:pt modelId="{807F5460-E240-4068-A327-CE98D9139505}" type="pres">
      <dgm:prSet presAssocID="{4F820EC9-8051-4000-BCFE-6905F3374CA7}" presName="parentText" presStyleLbl="node1" presStyleIdx="0" presStyleCnt="2">
        <dgm:presLayoutVars>
          <dgm:chMax val="0"/>
          <dgm:bulletEnabled val="1"/>
        </dgm:presLayoutVars>
      </dgm:prSet>
      <dgm:spPr/>
    </dgm:pt>
    <dgm:pt modelId="{69C8588D-8320-44FC-BCF0-4A53B3C760D9}" type="pres">
      <dgm:prSet presAssocID="{038BC966-86B7-4555-836F-6075747D561F}" presName="spacer" presStyleCnt="0"/>
      <dgm:spPr/>
    </dgm:pt>
    <dgm:pt modelId="{21366AC1-BC2C-4831-A5E9-72167A90C8F6}" type="pres">
      <dgm:prSet presAssocID="{F322E285-7C13-4C60-8983-52AB656E63E6}" presName="parentText" presStyleLbl="node1" presStyleIdx="1" presStyleCnt="2">
        <dgm:presLayoutVars>
          <dgm:chMax val="0"/>
          <dgm:bulletEnabled val="1"/>
        </dgm:presLayoutVars>
      </dgm:prSet>
      <dgm:spPr/>
    </dgm:pt>
  </dgm:ptLst>
  <dgm:cxnLst>
    <dgm:cxn modelId="{E746601F-5140-4C30-9546-81C81C7B91F8}" type="presOf" srcId="{C73B6ABF-7DC8-4010-8ED5-601C66B1A828}" destId="{B94920E6-1D72-46AD-A27F-429293685FE5}" srcOrd="0" destOrd="0" presId="urn:microsoft.com/office/officeart/2005/8/layout/vList2"/>
    <dgm:cxn modelId="{9F6ED445-7D74-41EA-95CB-EB745FAC6781}" type="presOf" srcId="{4F820EC9-8051-4000-BCFE-6905F3374CA7}" destId="{807F5460-E240-4068-A327-CE98D9139505}" srcOrd="0" destOrd="0" presId="urn:microsoft.com/office/officeart/2005/8/layout/vList2"/>
    <dgm:cxn modelId="{7E37B06F-DD6A-4EB4-B90B-B6725B231C35}" srcId="{C73B6ABF-7DC8-4010-8ED5-601C66B1A828}" destId="{F322E285-7C13-4C60-8983-52AB656E63E6}" srcOrd="1" destOrd="0" parTransId="{B822972B-E0FF-46E7-B69F-A7FD228BC30B}" sibTransId="{B117544A-7A8A-4195-B3FB-6DEAF92FA19A}"/>
    <dgm:cxn modelId="{AA69F07F-85EC-4B4B-8CE6-79C97FB90334}" type="presOf" srcId="{F322E285-7C13-4C60-8983-52AB656E63E6}" destId="{21366AC1-BC2C-4831-A5E9-72167A90C8F6}" srcOrd="0" destOrd="0" presId="urn:microsoft.com/office/officeart/2005/8/layout/vList2"/>
    <dgm:cxn modelId="{7A80C7ED-81A6-43FF-943D-CC95DC2BD42D}" srcId="{C73B6ABF-7DC8-4010-8ED5-601C66B1A828}" destId="{4F820EC9-8051-4000-BCFE-6905F3374CA7}" srcOrd="0" destOrd="0" parTransId="{A0C41E3D-E6C0-47C9-B303-B07C7D19B443}" sibTransId="{038BC966-86B7-4555-836F-6075747D561F}"/>
    <dgm:cxn modelId="{930D5361-CBC7-4D04-8394-88DCE52BC3A7}" type="presParOf" srcId="{B94920E6-1D72-46AD-A27F-429293685FE5}" destId="{807F5460-E240-4068-A327-CE98D9139505}" srcOrd="0" destOrd="0" presId="urn:microsoft.com/office/officeart/2005/8/layout/vList2"/>
    <dgm:cxn modelId="{1EF52A9D-58BD-4B03-8E7B-CD3FE4B9A4EF}" type="presParOf" srcId="{B94920E6-1D72-46AD-A27F-429293685FE5}" destId="{69C8588D-8320-44FC-BCF0-4A53B3C760D9}" srcOrd="1" destOrd="0" presId="urn:microsoft.com/office/officeart/2005/8/layout/vList2"/>
    <dgm:cxn modelId="{E8A474AA-13E6-49D8-8A5B-75191BD1AB00}" type="presParOf" srcId="{B94920E6-1D72-46AD-A27F-429293685FE5}" destId="{21366AC1-BC2C-4831-A5E9-72167A90C8F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1426713-5483-4BA9-9E38-891BE4BE6FDF}"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103A26BF-0561-4EE3-820D-9943AFF1006F}">
      <dgm:prSet/>
      <dgm:spPr/>
      <dgm:t>
        <a:bodyPr/>
        <a:lstStyle/>
        <a:p>
          <a:r>
            <a:rPr lang="en-US" dirty="0"/>
            <a:t>2- Lisa left a bag open with harmful substances inside. Steven asked Lisa what was in the bag. Lisa hated Steven and intended him to suffer serious harm. She replied saying the bag only had waste paper in it. Steven rummaged through the bag and as a result his hand was badly burnt.</a:t>
          </a:r>
        </a:p>
      </dgm:t>
    </dgm:pt>
    <dgm:pt modelId="{4CFF49E6-1DC6-4552-AD81-17C79BD01279}" type="parTrans" cxnId="{EE51D0AB-12C6-477C-8DF9-2BF19E280653}">
      <dgm:prSet/>
      <dgm:spPr/>
      <dgm:t>
        <a:bodyPr/>
        <a:lstStyle/>
        <a:p>
          <a:endParaRPr lang="en-US"/>
        </a:p>
      </dgm:t>
    </dgm:pt>
    <dgm:pt modelId="{ADAD5A65-BF27-4A6B-BC7D-1A7F395D211B}" type="sibTrans" cxnId="{EE51D0AB-12C6-477C-8DF9-2BF19E280653}">
      <dgm:prSet/>
      <dgm:spPr/>
      <dgm:t>
        <a:bodyPr/>
        <a:lstStyle/>
        <a:p>
          <a:endParaRPr lang="en-US"/>
        </a:p>
      </dgm:t>
    </dgm:pt>
    <dgm:pt modelId="{0A9F7DF2-427B-44E9-801E-89EBE8703FA7}" type="pres">
      <dgm:prSet presAssocID="{E1426713-5483-4BA9-9E38-891BE4BE6FDF}" presName="linear" presStyleCnt="0">
        <dgm:presLayoutVars>
          <dgm:animLvl val="lvl"/>
          <dgm:resizeHandles val="exact"/>
        </dgm:presLayoutVars>
      </dgm:prSet>
      <dgm:spPr/>
    </dgm:pt>
    <dgm:pt modelId="{7F57A835-7ECC-4347-9A34-D8F42599DA87}" type="pres">
      <dgm:prSet presAssocID="{103A26BF-0561-4EE3-820D-9943AFF1006F}" presName="parentText" presStyleLbl="node1" presStyleIdx="0" presStyleCnt="1">
        <dgm:presLayoutVars>
          <dgm:chMax val="0"/>
          <dgm:bulletEnabled val="1"/>
        </dgm:presLayoutVars>
      </dgm:prSet>
      <dgm:spPr/>
    </dgm:pt>
  </dgm:ptLst>
  <dgm:cxnLst>
    <dgm:cxn modelId="{5C0FD527-77DA-493A-8876-EA49A2971FEA}" type="presOf" srcId="{103A26BF-0561-4EE3-820D-9943AFF1006F}" destId="{7F57A835-7ECC-4347-9A34-D8F42599DA87}" srcOrd="0" destOrd="0" presId="urn:microsoft.com/office/officeart/2005/8/layout/vList2"/>
    <dgm:cxn modelId="{8839BD29-0F02-47C9-A0B0-5FE73AFA5FDE}" type="presOf" srcId="{E1426713-5483-4BA9-9E38-891BE4BE6FDF}" destId="{0A9F7DF2-427B-44E9-801E-89EBE8703FA7}" srcOrd="0" destOrd="0" presId="urn:microsoft.com/office/officeart/2005/8/layout/vList2"/>
    <dgm:cxn modelId="{EE51D0AB-12C6-477C-8DF9-2BF19E280653}" srcId="{E1426713-5483-4BA9-9E38-891BE4BE6FDF}" destId="{103A26BF-0561-4EE3-820D-9943AFF1006F}" srcOrd="0" destOrd="0" parTransId="{4CFF49E6-1DC6-4552-AD81-17C79BD01279}" sibTransId="{ADAD5A65-BF27-4A6B-BC7D-1A7F395D211B}"/>
    <dgm:cxn modelId="{131F4565-6BDD-4BC8-A6E5-89066266C26C}" type="presParOf" srcId="{0A9F7DF2-427B-44E9-801E-89EBE8703FA7}" destId="{7F57A835-7ECC-4347-9A34-D8F42599DA87}"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1ADCDA1-3F88-4AFD-87E3-CFA071B63B03}" type="doc">
      <dgm:prSet loTypeId="urn:microsoft.com/office/officeart/2005/8/layout/pyramid2" loCatId="pyramid" qsTypeId="urn:microsoft.com/office/officeart/2005/8/quickstyle/3d1" qsCatId="3D" csTypeId="urn:microsoft.com/office/officeart/2005/8/colors/accent1_2" csCatId="accent1" phldr="1"/>
      <dgm:spPr/>
      <dgm:t>
        <a:bodyPr/>
        <a:lstStyle/>
        <a:p>
          <a:endParaRPr lang="en-US"/>
        </a:p>
      </dgm:t>
    </dgm:pt>
    <dgm:pt modelId="{5725B76F-3226-490E-AD3A-185E279A7346}">
      <dgm:prSet phldrT="[Text]" custT="1"/>
      <dgm:spPr/>
      <dgm:t>
        <a:bodyPr/>
        <a:lstStyle/>
        <a:p>
          <a:r>
            <a:rPr lang="en-GB" sz="1800" dirty="0"/>
            <a:t>intention/</a:t>
          </a:r>
        </a:p>
        <a:p>
          <a:r>
            <a:rPr lang="en-GB" sz="1800" dirty="0"/>
            <a:t>knowledge</a:t>
          </a:r>
          <a:endParaRPr lang="en-US" sz="1800" dirty="0"/>
        </a:p>
      </dgm:t>
    </dgm:pt>
    <dgm:pt modelId="{5867DD78-0BF0-46E7-B278-503BE6F2C887}" type="parTrans" cxnId="{E14492A5-AED9-4E43-B6F4-716AB6D7FBE0}">
      <dgm:prSet/>
      <dgm:spPr/>
      <dgm:t>
        <a:bodyPr/>
        <a:lstStyle/>
        <a:p>
          <a:endParaRPr lang="en-US"/>
        </a:p>
      </dgm:t>
    </dgm:pt>
    <dgm:pt modelId="{7BDA7BD3-5A84-4FB6-996F-DC6967A0D011}" type="sibTrans" cxnId="{E14492A5-AED9-4E43-B6F4-716AB6D7FBE0}">
      <dgm:prSet/>
      <dgm:spPr/>
      <dgm:t>
        <a:bodyPr/>
        <a:lstStyle/>
        <a:p>
          <a:endParaRPr lang="en-US"/>
        </a:p>
      </dgm:t>
    </dgm:pt>
    <dgm:pt modelId="{03E41976-7E09-4326-ACBB-35AD0ED2CBB1}">
      <dgm:prSet phldrT="[Text]"/>
      <dgm:spPr/>
      <dgm:t>
        <a:bodyPr/>
        <a:lstStyle/>
        <a:p>
          <a:r>
            <a:rPr lang="en-GB" dirty="0"/>
            <a:t>recklessness</a:t>
          </a:r>
          <a:endParaRPr lang="en-US" dirty="0"/>
        </a:p>
      </dgm:t>
    </dgm:pt>
    <dgm:pt modelId="{A2C5B808-55E9-4D17-968B-D1E915780720}" type="parTrans" cxnId="{5D939C23-10CE-45E5-BA03-A007999CA2AC}">
      <dgm:prSet/>
      <dgm:spPr/>
      <dgm:t>
        <a:bodyPr/>
        <a:lstStyle/>
        <a:p>
          <a:endParaRPr lang="en-US"/>
        </a:p>
      </dgm:t>
    </dgm:pt>
    <dgm:pt modelId="{4886284F-8241-4C01-ACDB-29669E3760BB}" type="sibTrans" cxnId="{5D939C23-10CE-45E5-BA03-A007999CA2AC}">
      <dgm:prSet/>
      <dgm:spPr/>
      <dgm:t>
        <a:bodyPr/>
        <a:lstStyle/>
        <a:p>
          <a:endParaRPr lang="en-US"/>
        </a:p>
      </dgm:t>
    </dgm:pt>
    <dgm:pt modelId="{34BD90C2-0438-4124-A04E-085BCBBA43D5}">
      <dgm:prSet phldrT="[Text]"/>
      <dgm:spPr/>
      <dgm:t>
        <a:bodyPr/>
        <a:lstStyle/>
        <a:p>
          <a:r>
            <a:rPr lang="en-GB" dirty="0"/>
            <a:t>gross negligence</a:t>
          </a:r>
        </a:p>
        <a:p>
          <a:r>
            <a:rPr lang="en-GB" dirty="0"/>
            <a:t>negligence</a:t>
          </a:r>
          <a:endParaRPr lang="en-US" dirty="0"/>
        </a:p>
      </dgm:t>
    </dgm:pt>
    <dgm:pt modelId="{C85B0225-D87A-4530-BE66-63F61E3C3F37}" type="parTrans" cxnId="{A0E69232-6038-4831-9D5A-5377CF57E8A1}">
      <dgm:prSet/>
      <dgm:spPr/>
      <dgm:t>
        <a:bodyPr/>
        <a:lstStyle/>
        <a:p>
          <a:endParaRPr lang="en-US"/>
        </a:p>
      </dgm:t>
    </dgm:pt>
    <dgm:pt modelId="{CFB99C1A-D9A9-4241-A32E-3EA9BD952F7D}" type="sibTrans" cxnId="{A0E69232-6038-4831-9D5A-5377CF57E8A1}">
      <dgm:prSet/>
      <dgm:spPr/>
      <dgm:t>
        <a:bodyPr/>
        <a:lstStyle/>
        <a:p>
          <a:endParaRPr lang="en-US"/>
        </a:p>
      </dgm:t>
    </dgm:pt>
    <dgm:pt modelId="{F20DD505-745A-4261-870E-0EFBF88F2368}">
      <dgm:prSet phldrT="[Text]"/>
      <dgm:spPr/>
      <dgm:t>
        <a:bodyPr/>
        <a:lstStyle/>
        <a:p>
          <a:r>
            <a:rPr lang="en-GB" dirty="0"/>
            <a:t>strict liability</a:t>
          </a:r>
          <a:endParaRPr lang="en-US" dirty="0"/>
        </a:p>
      </dgm:t>
    </dgm:pt>
    <dgm:pt modelId="{1F2FAA09-86CC-4271-B3A6-E92653E0A8AD}" type="parTrans" cxnId="{0CF43321-CE3A-41A7-B2E5-A8D514F54522}">
      <dgm:prSet/>
      <dgm:spPr/>
      <dgm:t>
        <a:bodyPr/>
        <a:lstStyle/>
        <a:p>
          <a:endParaRPr lang="en-US"/>
        </a:p>
      </dgm:t>
    </dgm:pt>
    <dgm:pt modelId="{23828AD3-FF45-420C-88D1-F7C453E0509E}" type="sibTrans" cxnId="{0CF43321-CE3A-41A7-B2E5-A8D514F54522}">
      <dgm:prSet/>
      <dgm:spPr/>
      <dgm:t>
        <a:bodyPr/>
        <a:lstStyle/>
        <a:p>
          <a:endParaRPr lang="en-US"/>
        </a:p>
      </dgm:t>
    </dgm:pt>
    <dgm:pt modelId="{A076C606-8C41-445A-9ED4-9DCBCD9E5471}" type="pres">
      <dgm:prSet presAssocID="{41ADCDA1-3F88-4AFD-87E3-CFA071B63B03}" presName="compositeShape" presStyleCnt="0">
        <dgm:presLayoutVars>
          <dgm:dir/>
          <dgm:resizeHandles/>
        </dgm:presLayoutVars>
      </dgm:prSet>
      <dgm:spPr/>
    </dgm:pt>
    <dgm:pt modelId="{9874ED39-4F8A-418B-ABEF-A3B4FD3D4D5F}" type="pres">
      <dgm:prSet presAssocID="{41ADCDA1-3F88-4AFD-87E3-CFA071B63B03}" presName="pyramid" presStyleLbl="node1" presStyleIdx="0" presStyleCnt="1" custLinFactNeighborX="-1278" custLinFactNeighborY="1587"/>
      <dgm:spPr>
        <a:solidFill>
          <a:schemeClr val="tx2">
            <a:lumMod val="60000"/>
            <a:lumOff val="40000"/>
          </a:schemeClr>
        </a:solidFill>
      </dgm:spPr>
    </dgm:pt>
    <dgm:pt modelId="{91C85F16-D0A8-4CD7-A954-97E268871813}" type="pres">
      <dgm:prSet presAssocID="{41ADCDA1-3F88-4AFD-87E3-CFA071B63B03}" presName="theList" presStyleCnt="0"/>
      <dgm:spPr/>
    </dgm:pt>
    <dgm:pt modelId="{DF5A599E-9072-4943-8F9C-903099EEFD8B}" type="pres">
      <dgm:prSet presAssocID="{5725B76F-3226-490E-AD3A-185E279A7346}" presName="aNode" presStyleLbl="fgAcc1" presStyleIdx="0" presStyleCnt="4" custScaleX="84323" custLinFactNeighborX="-737" custLinFactNeighborY="-66951">
        <dgm:presLayoutVars>
          <dgm:bulletEnabled val="1"/>
        </dgm:presLayoutVars>
      </dgm:prSet>
      <dgm:spPr/>
    </dgm:pt>
    <dgm:pt modelId="{779B36CA-66DB-4A2E-95F6-DD14BCD53A4A}" type="pres">
      <dgm:prSet presAssocID="{5725B76F-3226-490E-AD3A-185E279A7346}" presName="aSpace" presStyleCnt="0"/>
      <dgm:spPr/>
    </dgm:pt>
    <dgm:pt modelId="{BAE5AC24-2085-4936-9EE0-ECE04DDA8153}" type="pres">
      <dgm:prSet presAssocID="{03E41976-7E09-4326-ACBB-35AD0ED2CBB1}" presName="aNode" presStyleLbl="fgAcc1" presStyleIdx="1" presStyleCnt="4" custLinFactNeighborX="-1842" custLinFactNeighborY="88860">
        <dgm:presLayoutVars>
          <dgm:bulletEnabled val="1"/>
        </dgm:presLayoutVars>
      </dgm:prSet>
      <dgm:spPr/>
    </dgm:pt>
    <dgm:pt modelId="{43EDB02E-9C75-4FD6-9C06-9DED5DEC7A4D}" type="pres">
      <dgm:prSet presAssocID="{03E41976-7E09-4326-ACBB-35AD0ED2CBB1}" presName="aSpace" presStyleCnt="0"/>
      <dgm:spPr/>
    </dgm:pt>
    <dgm:pt modelId="{1E6E78CF-828A-4E5C-B3EF-69164E6A0EB7}" type="pres">
      <dgm:prSet presAssocID="{34BD90C2-0438-4124-A04E-085BCBBA43D5}" presName="aNode" presStyleLbl="fgAcc1" presStyleIdx="2" presStyleCnt="4" custLinFactY="11485" custLinFactNeighborX="-1842" custLinFactNeighborY="100000">
        <dgm:presLayoutVars>
          <dgm:bulletEnabled val="1"/>
        </dgm:presLayoutVars>
      </dgm:prSet>
      <dgm:spPr/>
    </dgm:pt>
    <dgm:pt modelId="{77EDB955-5775-4CC2-AC89-38464FA6E1E4}" type="pres">
      <dgm:prSet presAssocID="{34BD90C2-0438-4124-A04E-085BCBBA43D5}" presName="aSpace" presStyleCnt="0"/>
      <dgm:spPr/>
    </dgm:pt>
    <dgm:pt modelId="{2420942A-3EDA-45B2-A5BF-50F0069F48AC}" type="pres">
      <dgm:prSet presAssocID="{F20DD505-745A-4261-870E-0EFBF88F2368}" presName="aNode" presStyleLbl="fgAcc1" presStyleIdx="3" presStyleCnt="4" custScaleY="41218" custLinFactY="44159" custLinFactNeighborX="2213" custLinFactNeighborY="100000">
        <dgm:presLayoutVars>
          <dgm:bulletEnabled val="1"/>
        </dgm:presLayoutVars>
      </dgm:prSet>
      <dgm:spPr/>
    </dgm:pt>
    <dgm:pt modelId="{65C4858B-0D33-4BAA-A7FF-9D0B931F8BD5}" type="pres">
      <dgm:prSet presAssocID="{F20DD505-745A-4261-870E-0EFBF88F2368}" presName="aSpace" presStyleCnt="0"/>
      <dgm:spPr/>
    </dgm:pt>
  </dgm:ptLst>
  <dgm:cxnLst>
    <dgm:cxn modelId="{31CF280D-1C75-4AB9-B69F-A56F0E636AC4}" type="presOf" srcId="{F20DD505-745A-4261-870E-0EFBF88F2368}" destId="{2420942A-3EDA-45B2-A5BF-50F0069F48AC}" srcOrd="0" destOrd="0" presId="urn:microsoft.com/office/officeart/2005/8/layout/pyramid2"/>
    <dgm:cxn modelId="{0CF43321-CE3A-41A7-B2E5-A8D514F54522}" srcId="{41ADCDA1-3F88-4AFD-87E3-CFA071B63B03}" destId="{F20DD505-745A-4261-870E-0EFBF88F2368}" srcOrd="3" destOrd="0" parTransId="{1F2FAA09-86CC-4271-B3A6-E92653E0A8AD}" sibTransId="{23828AD3-FF45-420C-88D1-F7C453E0509E}"/>
    <dgm:cxn modelId="{5D939C23-10CE-45E5-BA03-A007999CA2AC}" srcId="{41ADCDA1-3F88-4AFD-87E3-CFA071B63B03}" destId="{03E41976-7E09-4326-ACBB-35AD0ED2CBB1}" srcOrd="1" destOrd="0" parTransId="{A2C5B808-55E9-4D17-968B-D1E915780720}" sibTransId="{4886284F-8241-4C01-ACDB-29669E3760BB}"/>
    <dgm:cxn modelId="{A0E69232-6038-4831-9D5A-5377CF57E8A1}" srcId="{41ADCDA1-3F88-4AFD-87E3-CFA071B63B03}" destId="{34BD90C2-0438-4124-A04E-085BCBBA43D5}" srcOrd="2" destOrd="0" parTransId="{C85B0225-D87A-4530-BE66-63F61E3C3F37}" sibTransId="{CFB99C1A-D9A9-4241-A32E-3EA9BD952F7D}"/>
    <dgm:cxn modelId="{3E6BD873-F652-4210-9BBC-569840A53A71}" type="presOf" srcId="{03E41976-7E09-4326-ACBB-35AD0ED2CBB1}" destId="{BAE5AC24-2085-4936-9EE0-ECE04DDA8153}" srcOrd="0" destOrd="0" presId="urn:microsoft.com/office/officeart/2005/8/layout/pyramid2"/>
    <dgm:cxn modelId="{3591AC8B-B797-407A-BBC9-DDB6EE0DCC3E}" type="presOf" srcId="{34BD90C2-0438-4124-A04E-085BCBBA43D5}" destId="{1E6E78CF-828A-4E5C-B3EF-69164E6A0EB7}" srcOrd="0" destOrd="0" presId="urn:microsoft.com/office/officeart/2005/8/layout/pyramid2"/>
    <dgm:cxn modelId="{E14492A5-AED9-4E43-B6F4-716AB6D7FBE0}" srcId="{41ADCDA1-3F88-4AFD-87E3-CFA071B63B03}" destId="{5725B76F-3226-490E-AD3A-185E279A7346}" srcOrd="0" destOrd="0" parTransId="{5867DD78-0BF0-46E7-B278-503BE6F2C887}" sibTransId="{7BDA7BD3-5A84-4FB6-996F-DC6967A0D011}"/>
    <dgm:cxn modelId="{546A04F5-E4CC-46FD-9334-F415C4327E36}" type="presOf" srcId="{41ADCDA1-3F88-4AFD-87E3-CFA071B63B03}" destId="{A076C606-8C41-445A-9ED4-9DCBCD9E5471}" srcOrd="0" destOrd="0" presId="urn:microsoft.com/office/officeart/2005/8/layout/pyramid2"/>
    <dgm:cxn modelId="{F4C8F4FC-0915-41B4-B900-99D02BB0ACC1}" type="presOf" srcId="{5725B76F-3226-490E-AD3A-185E279A7346}" destId="{DF5A599E-9072-4943-8F9C-903099EEFD8B}" srcOrd="0" destOrd="0" presId="urn:microsoft.com/office/officeart/2005/8/layout/pyramid2"/>
    <dgm:cxn modelId="{4F2476EE-4322-4DF3-9794-B7C9DBA6CB8B}" type="presParOf" srcId="{A076C606-8C41-445A-9ED4-9DCBCD9E5471}" destId="{9874ED39-4F8A-418B-ABEF-A3B4FD3D4D5F}" srcOrd="0" destOrd="0" presId="urn:microsoft.com/office/officeart/2005/8/layout/pyramid2"/>
    <dgm:cxn modelId="{88ED0584-1A1A-49C6-A142-323E52662A5C}" type="presParOf" srcId="{A076C606-8C41-445A-9ED4-9DCBCD9E5471}" destId="{91C85F16-D0A8-4CD7-A954-97E268871813}" srcOrd="1" destOrd="0" presId="urn:microsoft.com/office/officeart/2005/8/layout/pyramid2"/>
    <dgm:cxn modelId="{79109818-2198-43EF-B041-EC9F1F440C3B}" type="presParOf" srcId="{91C85F16-D0A8-4CD7-A954-97E268871813}" destId="{DF5A599E-9072-4943-8F9C-903099EEFD8B}" srcOrd="0" destOrd="0" presId="urn:microsoft.com/office/officeart/2005/8/layout/pyramid2"/>
    <dgm:cxn modelId="{7F65E85B-F004-4D9A-8645-F449ED60F401}" type="presParOf" srcId="{91C85F16-D0A8-4CD7-A954-97E268871813}" destId="{779B36CA-66DB-4A2E-95F6-DD14BCD53A4A}" srcOrd="1" destOrd="0" presId="urn:microsoft.com/office/officeart/2005/8/layout/pyramid2"/>
    <dgm:cxn modelId="{E7C97EEA-9475-409E-9AB2-640A7ADE9377}" type="presParOf" srcId="{91C85F16-D0A8-4CD7-A954-97E268871813}" destId="{BAE5AC24-2085-4936-9EE0-ECE04DDA8153}" srcOrd="2" destOrd="0" presId="urn:microsoft.com/office/officeart/2005/8/layout/pyramid2"/>
    <dgm:cxn modelId="{D5D31E75-FA66-40BE-803C-E1AABEBE9834}" type="presParOf" srcId="{91C85F16-D0A8-4CD7-A954-97E268871813}" destId="{43EDB02E-9C75-4FD6-9C06-9DED5DEC7A4D}" srcOrd="3" destOrd="0" presId="urn:microsoft.com/office/officeart/2005/8/layout/pyramid2"/>
    <dgm:cxn modelId="{8CC0B845-F658-4AB1-914C-07FF6A6BC6A5}" type="presParOf" srcId="{91C85F16-D0A8-4CD7-A954-97E268871813}" destId="{1E6E78CF-828A-4E5C-B3EF-69164E6A0EB7}" srcOrd="4" destOrd="0" presId="urn:microsoft.com/office/officeart/2005/8/layout/pyramid2"/>
    <dgm:cxn modelId="{99B94093-B08A-4F0C-BF1A-3F5986E298C6}" type="presParOf" srcId="{91C85F16-D0A8-4CD7-A954-97E268871813}" destId="{77EDB955-5775-4CC2-AC89-38464FA6E1E4}" srcOrd="5" destOrd="0" presId="urn:microsoft.com/office/officeart/2005/8/layout/pyramid2"/>
    <dgm:cxn modelId="{C6951F11-81A9-4C7A-8425-DC6DBD508C37}" type="presParOf" srcId="{91C85F16-D0A8-4CD7-A954-97E268871813}" destId="{2420942A-3EDA-45B2-A5BF-50F0069F48AC}" srcOrd="6" destOrd="0" presId="urn:microsoft.com/office/officeart/2005/8/layout/pyramid2"/>
    <dgm:cxn modelId="{FFD0881E-6BC2-4EE1-98E3-3600704DD460}" type="presParOf" srcId="{91C85F16-D0A8-4CD7-A954-97E268871813}" destId="{65C4858B-0D33-4BAA-A7FF-9D0B931F8BD5}" srcOrd="7" destOrd="0" presId="urn:microsoft.com/office/officeart/2005/8/layout/pyramid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8F76D8-2FE9-4F0A-98C5-D0DED8F6642C}">
      <dsp:nvSpPr>
        <dsp:cNvPr id="0" name=""/>
        <dsp:cNvSpPr/>
      </dsp:nvSpPr>
      <dsp:spPr>
        <a:xfrm>
          <a:off x="7323" y="426506"/>
          <a:ext cx="4377689" cy="1751075"/>
        </a:xfrm>
        <a:prstGeom prst="chevron">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4011" tIns="28004" rIns="28004" bIns="28004" numCol="1" spcCol="1270" anchor="ctr" anchorCtr="0">
          <a:noAutofit/>
        </a:bodyPr>
        <a:lstStyle/>
        <a:p>
          <a:pPr marL="0" lvl="0" indent="0" algn="ctr" defTabSz="933450">
            <a:lnSpc>
              <a:spcPct val="90000"/>
            </a:lnSpc>
            <a:spcBef>
              <a:spcPct val="0"/>
            </a:spcBef>
            <a:spcAft>
              <a:spcPct val="35000"/>
            </a:spcAft>
            <a:buNone/>
          </a:pPr>
          <a:r>
            <a:rPr lang="en-GB" sz="2100" kern="1200" dirty="0"/>
            <a:t>First thing to consider is whether the offence is one that allows for commission by omission?</a:t>
          </a:r>
          <a:endParaRPr lang="en-US" sz="2100" kern="1200" dirty="0"/>
        </a:p>
      </dsp:txBody>
      <dsp:txXfrm>
        <a:off x="882861" y="426506"/>
        <a:ext cx="2626614" cy="1751075"/>
      </dsp:txXfrm>
    </dsp:sp>
    <dsp:sp modelId="{ADAA7D40-ED4B-44CC-ADE0-F075C5BC4E2E}">
      <dsp:nvSpPr>
        <dsp:cNvPr id="0" name=""/>
        <dsp:cNvSpPr/>
      </dsp:nvSpPr>
      <dsp:spPr>
        <a:xfrm>
          <a:off x="3947243" y="426506"/>
          <a:ext cx="4377689" cy="1751075"/>
        </a:xfrm>
        <a:prstGeom prst="chevron">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4011" tIns="28004" rIns="28004" bIns="28004" numCol="1" spcCol="1270" anchor="ctr" anchorCtr="0">
          <a:noAutofit/>
        </a:bodyPr>
        <a:lstStyle/>
        <a:p>
          <a:pPr marL="0" lvl="0" indent="0" algn="ctr" defTabSz="933450">
            <a:lnSpc>
              <a:spcPct val="90000"/>
            </a:lnSpc>
            <a:spcBef>
              <a:spcPct val="0"/>
            </a:spcBef>
            <a:spcAft>
              <a:spcPct val="35000"/>
            </a:spcAft>
            <a:buNone/>
          </a:pPr>
          <a:r>
            <a:rPr lang="en-GB" sz="2100" kern="1200"/>
            <a:t>Secondly, Are there any duty situations present?</a:t>
          </a:r>
          <a:endParaRPr lang="en-US" sz="2100" kern="1200"/>
        </a:p>
      </dsp:txBody>
      <dsp:txXfrm>
        <a:off x="4822781" y="426506"/>
        <a:ext cx="2626614" cy="17510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4A17AD-6BD7-4DC8-ACF7-F7017E2E3FD3}">
      <dsp:nvSpPr>
        <dsp:cNvPr id="0" name=""/>
        <dsp:cNvSpPr/>
      </dsp:nvSpPr>
      <dsp:spPr>
        <a:xfrm>
          <a:off x="0" y="18645"/>
          <a:ext cx="7524900" cy="68445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Statutory duties- </a:t>
          </a:r>
          <a:r>
            <a:rPr lang="en-US" sz="1800" i="1" kern="1200"/>
            <a:t>Shama (1990)</a:t>
          </a:r>
          <a:endParaRPr lang="en-US" sz="1800" kern="1200"/>
        </a:p>
      </dsp:txBody>
      <dsp:txXfrm>
        <a:off x="33412" y="52057"/>
        <a:ext cx="7458076" cy="617626"/>
      </dsp:txXfrm>
    </dsp:sp>
    <dsp:sp modelId="{46C09BBC-AA37-4D61-A425-C643288ECF9A}">
      <dsp:nvSpPr>
        <dsp:cNvPr id="0" name=""/>
        <dsp:cNvSpPr/>
      </dsp:nvSpPr>
      <dsp:spPr>
        <a:xfrm>
          <a:off x="0" y="754935"/>
          <a:ext cx="7524900" cy="68445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Duty to act arises from a contract- </a:t>
          </a:r>
          <a:r>
            <a:rPr lang="en-US" sz="1800" i="1" kern="1200"/>
            <a:t>Pittwood (1902), Yaqoob (2005)</a:t>
          </a:r>
          <a:endParaRPr lang="en-US" sz="1800" kern="1200"/>
        </a:p>
      </dsp:txBody>
      <dsp:txXfrm>
        <a:off x="33412" y="788347"/>
        <a:ext cx="7458076" cy="617626"/>
      </dsp:txXfrm>
    </dsp:sp>
    <dsp:sp modelId="{7FD64852-2D01-43F9-A665-5D11C644171E}">
      <dsp:nvSpPr>
        <dsp:cNvPr id="0" name=""/>
        <dsp:cNvSpPr/>
      </dsp:nvSpPr>
      <dsp:spPr>
        <a:xfrm>
          <a:off x="0" y="1491225"/>
          <a:ext cx="7524900" cy="68445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Duty arising from a special relationship between the defendant and the victim- </a:t>
          </a:r>
          <a:r>
            <a:rPr lang="en-US" sz="1800" i="1" kern="1200"/>
            <a:t>Gibbins and Proctor (1918), Hood (2004)</a:t>
          </a:r>
          <a:endParaRPr lang="en-US" sz="1800" kern="1200"/>
        </a:p>
      </dsp:txBody>
      <dsp:txXfrm>
        <a:off x="33412" y="1524637"/>
        <a:ext cx="7458076" cy="6176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DB4C2B-1E7D-4876-9355-1321831E2006}">
      <dsp:nvSpPr>
        <dsp:cNvPr id="0" name=""/>
        <dsp:cNvSpPr/>
      </dsp:nvSpPr>
      <dsp:spPr>
        <a:xfrm>
          <a:off x="0" y="40654"/>
          <a:ext cx="7772678" cy="947699"/>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Duty arising from a special relationship between the defendant and the victim- also applies to professional and special relationships- </a:t>
          </a:r>
          <a:r>
            <a:rPr lang="en-US" sz="1800" i="1" kern="1200"/>
            <a:t>Airedale National Health Service Trust V Bland (1993)</a:t>
          </a:r>
          <a:endParaRPr lang="en-US" sz="1800" kern="1200"/>
        </a:p>
      </dsp:txBody>
      <dsp:txXfrm>
        <a:off x="46263" y="86917"/>
        <a:ext cx="7680152" cy="855173"/>
      </dsp:txXfrm>
    </dsp:sp>
    <dsp:sp modelId="{7C96004D-D456-4EAB-AAFB-0F5657562724}">
      <dsp:nvSpPr>
        <dsp:cNvPr id="0" name=""/>
        <dsp:cNvSpPr/>
      </dsp:nvSpPr>
      <dsp:spPr>
        <a:xfrm>
          <a:off x="0" y="1040194"/>
          <a:ext cx="7772678" cy="947699"/>
        </a:xfrm>
        <a:prstGeom prst="roundRect">
          <a:avLst/>
        </a:prstGeom>
        <a:gradFill rotWithShape="0">
          <a:gsLst>
            <a:gs pos="0">
              <a:schemeClr val="accent2">
                <a:hueOff val="-5400000"/>
                <a:satOff val="-10000"/>
                <a:lumOff val="25000"/>
                <a:alphaOff val="0"/>
                <a:shade val="51000"/>
                <a:satMod val="130000"/>
              </a:schemeClr>
            </a:gs>
            <a:gs pos="80000">
              <a:schemeClr val="accent2">
                <a:hueOff val="-5400000"/>
                <a:satOff val="-10000"/>
                <a:lumOff val="25000"/>
                <a:alphaOff val="0"/>
                <a:shade val="93000"/>
                <a:satMod val="130000"/>
              </a:schemeClr>
            </a:gs>
            <a:gs pos="100000">
              <a:schemeClr val="accent2">
                <a:hueOff val="-5400000"/>
                <a:satOff val="-10000"/>
                <a:lumOff val="2500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Duty arises from the defendant holding a public office- </a:t>
          </a:r>
          <a:r>
            <a:rPr lang="en-US" sz="1800" i="1" kern="1200"/>
            <a:t>Dytham (1979)</a:t>
          </a:r>
          <a:endParaRPr lang="en-US" sz="1800" kern="1200"/>
        </a:p>
      </dsp:txBody>
      <dsp:txXfrm>
        <a:off x="46263" y="1086457"/>
        <a:ext cx="7680152" cy="855173"/>
      </dsp:txXfrm>
    </dsp:sp>
    <dsp:sp modelId="{BB20FD98-7FCB-4A89-849A-C3D5077E1A61}">
      <dsp:nvSpPr>
        <dsp:cNvPr id="0" name=""/>
        <dsp:cNvSpPr/>
      </dsp:nvSpPr>
      <dsp:spPr>
        <a:xfrm>
          <a:off x="0" y="2039734"/>
          <a:ext cx="7772678" cy="947699"/>
        </a:xfrm>
        <a:prstGeom prst="roundRect">
          <a:avLst/>
        </a:prstGeom>
        <a:gradFill rotWithShape="0">
          <a:gsLst>
            <a:gs pos="0">
              <a:schemeClr val="accent2">
                <a:hueOff val="-10800000"/>
                <a:satOff val="-20000"/>
                <a:lumOff val="50000"/>
                <a:alphaOff val="0"/>
                <a:shade val="51000"/>
                <a:satMod val="130000"/>
              </a:schemeClr>
            </a:gs>
            <a:gs pos="80000">
              <a:schemeClr val="accent2">
                <a:hueOff val="-10800000"/>
                <a:satOff val="-20000"/>
                <a:lumOff val="50000"/>
                <a:alphaOff val="0"/>
                <a:shade val="93000"/>
                <a:satMod val="130000"/>
              </a:schemeClr>
            </a:gs>
            <a:gs pos="100000">
              <a:schemeClr val="accent2">
                <a:hueOff val="-10800000"/>
                <a:satOff val="-20000"/>
                <a:lumOff val="5000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Duty arises where the defendant voluntarily assumes responsibility for a person or situation- </a:t>
          </a:r>
          <a:r>
            <a:rPr lang="en-US" sz="1800" i="1" kern="1200"/>
            <a:t>Stone and Dobinson (1977), Instan (1893)</a:t>
          </a:r>
          <a:endParaRPr lang="en-US" sz="1800" kern="1200"/>
        </a:p>
      </dsp:txBody>
      <dsp:txXfrm>
        <a:off x="46263" y="2085997"/>
        <a:ext cx="7680152" cy="8551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7F5460-E240-4068-A327-CE98D9139505}">
      <dsp:nvSpPr>
        <dsp:cNvPr id="0" name=""/>
        <dsp:cNvSpPr/>
      </dsp:nvSpPr>
      <dsp:spPr>
        <a:xfrm>
          <a:off x="0" y="1115"/>
          <a:ext cx="7517327" cy="156078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Duty to act where the defendant creates a dangerous situation (deliberately or accidentally)- </a:t>
          </a:r>
          <a:r>
            <a:rPr lang="en-US" sz="2300" i="1" kern="1200" dirty="0"/>
            <a:t>Miller (1983), DPP V K (a Minor) (1990), Santa- Bermudez (2004), Evans (2009)</a:t>
          </a:r>
          <a:endParaRPr lang="en-US" sz="2300" kern="1200" dirty="0"/>
        </a:p>
      </dsp:txBody>
      <dsp:txXfrm>
        <a:off x="76191" y="77306"/>
        <a:ext cx="7364945" cy="1408398"/>
      </dsp:txXfrm>
    </dsp:sp>
    <dsp:sp modelId="{21366AC1-BC2C-4831-A5E9-72167A90C8F6}">
      <dsp:nvSpPr>
        <dsp:cNvPr id="0" name=""/>
        <dsp:cNvSpPr/>
      </dsp:nvSpPr>
      <dsp:spPr>
        <a:xfrm>
          <a:off x="0" y="1628135"/>
          <a:ext cx="7517327" cy="156078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Duty situations and illegality- </a:t>
          </a:r>
          <a:r>
            <a:rPr lang="en-US" sz="2300" i="1" kern="1200"/>
            <a:t>Wacker (2003), Willoughby (2005)</a:t>
          </a:r>
          <a:endParaRPr lang="en-US" sz="2300" kern="1200"/>
        </a:p>
      </dsp:txBody>
      <dsp:txXfrm>
        <a:off x="76191" y="1704326"/>
        <a:ext cx="7364945" cy="14083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57A835-7ECC-4347-9A34-D8F42599DA87}">
      <dsp:nvSpPr>
        <dsp:cNvPr id="0" name=""/>
        <dsp:cNvSpPr/>
      </dsp:nvSpPr>
      <dsp:spPr>
        <a:xfrm>
          <a:off x="0" y="68399"/>
          <a:ext cx="7027919" cy="2920320"/>
        </a:xfrm>
        <a:prstGeom prst="roundRect">
          <a:avLst/>
        </a:prstGeom>
        <a:solidFill>
          <a:schemeClr val="dk2">
            <a:hueOff val="0"/>
            <a:satOff val="0"/>
            <a:lumOff val="0"/>
            <a:alphaOff val="0"/>
          </a:schemeClr>
        </a:solidFill>
        <a:ln w="38100" cap="flat" cmpd="sng" algn="ctr">
          <a:solidFill>
            <a:schemeClr val="lt2">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2- Lisa left a bag open with harmful substances inside. Steven asked Lisa what was in the bag. Lisa hated Steven and intended him to suffer serious harm. She replied saying the bag only had waste paper in it. Steven rummaged through the bag and as a result his hand was badly burnt.</a:t>
          </a:r>
        </a:p>
      </dsp:txBody>
      <dsp:txXfrm>
        <a:off x="142558" y="210957"/>
        <a:ext cx="6742803" cy="26352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74ED39-4F8A-418B-ABEF-A3B4FD3D4D5F}">
      <dsp:nvSpPr>
        <dsp:cNvPr id="0" name=""/>
        <dsp:cNvSpPr/>
      </dsp:nvSpPr>
      <dsp:spPr>
        <a:xfrm>
          <a:off x="642936" y="0"/>
          <a:ext cx="2710296" cy="5299090"/>
        </a:xfrm>
        <a:prstGeom prst="triangle">
          <a:avLst/>
        </a:prstGeom>
        <a:solidFill>
          <a:schemeClr val="tx2">
            <a:lumMod val="60000"/>
            <a:lumOff val="40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DF5A599E-9072-4943-8F9C-903099EEFD8B}">
      <dsp:nvSpPr>
        <dsp:cNvPr id="0" name=""/>
        <dsp:cNvSpPr/>
      </dsp:nvSpPr>
      <dsp:spPr>
        <a:xfrm>
          <a:off x="2157829" y="441305"/>
          <a:ext cx="1485512"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intention/</a:t>
          </a:r>
        </a:p>
        <a:p>
          <a:pPr marL="0" lvl="0" indent="0" algn="ctr" defTabSz="800100">
            <a:lnSpc>
              <a:spcPct val="90000"/>
            </a:lnSpc>
            <a:spcBef>
              <a:spcPct val="0"/>
            </a:spcBef>
            <a:spcAft>
              <a:spcPct val="35000"/>
            </a:spcAft>
            <a:buNone/>
          </a:pPr>
          <a:r>
            <a:rPr lang="en-GB" sz="1800" kern="1200" dirty="0"/>
            <a:t>knowledge</a:t>
          </a:r>
          <a:endParaRPr lang="en-US" sz="1800" kern="1200" dirty="0"/>
        </a:p>
      </dsp:txBody>
      <dsp:txXfrm>
        <a:off x="2210677" y="494153"/>
        <a:ext cx="1379816" cy="976891"/>
      </dsp:txXfrm>
    </dsp:sp>
    <dsp:sp modelId="{BAE5AC24-2085-4936-9EE0-ECE04DDA8153}">
      <dsp:nvSpPr>
        <dsp:cNvPr id="0" name=""/>
        <dsp:cNvSpPr/>
      </dsp:nvSpPr>
      <dsp:spPr>
        <a:xfrm>
          <a:off x="2000272" y="1870065"/>
          <a:ext cx="1761693"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recklessness</a:t>
          </a:r>
          <a:endParaRPr lang="en-US" sz="1800" kern="1200" dirty="0"/>
        </a:p>
      </dsp:txBody>
      <dsp:txXfrm>
        <a:off x="2053120" y="1922913"/>
        <a:ext cx="1655997" cy="976891"/>
      </dsp:txXfrm>
    </dsp:sp>
    <dsp:sp modelId="{1E6E78CF-828A-4E5C-B3EF-69164E6A0EB7}">
      <dsp:nvSpPr>
        <dsp:cNvPr id="0" name=""/>
        <dsp:cNvSpPr/>
      </dsp:nvSpPr>
      <dsp:spPr>
        <a:xfrm>
          <a:off x="2000272" y="3227386"/>
          <a:ext cx="1761693"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gross negligence</a:t>
          </a:r>
        </a:p>
        <a:p>
          <a:pPr marL="0" lvl="0" indent="0" algn="ctr" defTabSz="800100">
            <a:lnSpc>
              <a:spcPct val="90000"/>
            </a:lnSpc>
            <a:spcBef>
              <a:spcPct val="0"/>
            </a:spcBef>
            <a:spcAft>
              <a:spcPct val="35000"/>
            </a:spcAft>
            <a:buNone/>
          </a:pPr>
          <a:r>
            <a:rPr lang="en-GB" sz="1800" kern="1200" dirty="0"/>
            <a:t>negligence</a:t>
          </a:r>
          <a:endParaRPr lang="en-US" sz="1800" kern="1200" dirty="0"/>
        </a:p>
      </dsp:txBody>
      <dsp:txXfrm>
        <a:off x="2053120" y="3280234"/>
        <a:ext cx="1655997" cy="976891"/>
      </dsp:txXfrm>
    </dsp:sp>
    <dsp:sp modelId="{2420942A-3EDA-45B2-A5BF-50F0069F48AC}">
      <dsp:nvSpPr>
        <dsp:cNvPr id="0" name=""/>
        <dsp:cNvSpPr/>
      </dsp:nvSpPr>
      <dsp:spPr>
        <a:xfrm>
          <a:off x="2071708" y="4799022"/>
          <a:ext cx="1761693" cy="446220"/>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strict liability</a:t>
          </a:r>
          <a:endParaRPr lang="en-US" sz="1800" kern="1200" dirty="0"/>
        </a:p>
      </dsp:txBody>
      <dsp:txXfrm>
        <a:off x="2093491" y="4820805"/>
        <a:ext cx="1718127" cy="402654"/>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4703763"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defTabSz="938712" eaLnBrk="0" hangingPunct="0">
              <a:defRPr sz="1200" b="1">
                <a:latin typeface="Tahoma" pitchFamily="34" charset="0"/>
                <a:cs typeface="Arial" charset="0"/>
              </a:defRPr>
            </a:lvl1pPr>
          </a:lstStyle>
          <a:p>
            <a:pPr>
              <a:defRPr/>
            </a:pPr>
            <a:endParaRPr lang="en-US"/>
          </a:p>
        </p:txBody>
      </p:sp>
      <p:sp>
        <p:nvSpPr>
          <p:cNvPr id="20483" name="Rectangle 3"/>
          <p:cNvSpPr>
            <a:spLocks noGrp="1" noChangeArrowheads="1"/>
          </p:cNvSpPr>
          <p:nvPr>
            <p:ph type="dt" sz="quarter" idx="1"/>
          </p:nvPr>
        </p:nvSpPr>
        <p:spPr bwMode="auto">
          <a:xfrm>
            <a:off x="377825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algn="r" defTabSz="938712" eaLnBrk="1" hangingPunct="1">
              <a:defRPr sz="1200">
                <a:latin typeface="Tahoma" pitchFamily="34" charset="0"/>
                <a:cs typeface="Arial" charset="0"/>
              </a:defRPr>
            </a:lvl1pPr>
          </a:lstStyle>
          <a:p>
            <a:pPr>
              <a:defRPr/>
            </a:pPr>
            <a:endParaRPr lang="en-GB"/>
          </a:p>
        </p:txBody>
      </p:sp>
      <p:sp>
        <p:nvSpPr>
          <p:cNvPr id="20484" name="Rectangle 4"/>
          <p:cNvSpPr>
            <a:spLocks noGrp="1" noChangeArrowheads="1"/>
          </p:cNvSpPr>
          <p:nvPr>
            <p:ph type="ftr" sz="quarter" idx="2"/>
          </p:nvPr>
        </p:nvSpPr>
        <p:spPr bwMode="auto">
          <a:xfrm>
            <a:off x="0" y="9021763"/>
            <a:ext cx="4518025" cy="485775"/>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defTabSz="938712" eaLnBrk="1" hangingPunct="1">
              <a:defRPr sz="1200" b="1">
                <a:latin typeface="Bookman Old Style" pitchFamily="18" charset="0"/>
                <a:cs typeface="Arial" charset="0"/>
              </a:defRPr>
            </a:lvl1pPr>
          </a:lstStyle>
          <a:p>
            <a:pPr>
              <a:defRPr/>
            </a:pPr>
            <a:endParaRPr lang="en-US"/>
          </a:p>
        </p:txBody>
      </p:sp>
      <p:sp>
        <p:nvSpPr>
          <p:cNvPr id="20485" name="Rectangle 5"/>
          <p:cNvSpPr>
            <a:spLocks noGrp="1" noChangeArrowheads="1"/>
          </p:cNvSpPr>
          <p:nvPr>
            <p:ph type="sldNum" sz="quarter" idx="3"/>
          </p:nvPr>
        </p:nvSpPr>
        <p:spPr bwMode="auto">
          <a:xfrm>
            <a:off x="377825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algn="r" defTabSz="937402" eaLnBrk="1" hangingPunct="1">
              <a:defRPr sz="1200">
                <a:latin typeface="Tahoma" panose="020B0604030504040204" pitchFamily="34" charset="0"/>
              </a:defRPr>
            </a:lvl1pPr>
          </a:lstStyle>
          <a:p>
            <a:pPr>
              <a:defRPr/>
            </a:pPr>
            <a:fld id="{0E15FF7C-372C-4A8D-A8B5-A86A70761B2F}" type="slidenum">
              <a:rPr lang="en-GB" altLang="en-US"/>
              <a:pPr>
                <a:defRPr/>
              </a:pPr>
              <a:t>‹#›</a:t>
            </a:fld>
            <a:endParaRPr lang="en-GB" altLang="en-US"/>
          </a:p>
        </p:txBody>
      </p:sp>
    </p:spTree>
    <p:extLst>
      <p:ext uri="{BB962C8B-B14F-4D97-AF65-F5344CB8AC3E}">
        <p14:creationId xmlns:p14="http://schemas.microsoft.com/office/powerpoint/2010/main" val="9344226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defTabSz="938712" eaLnBrk="1" hangingPunct="1">
              <a:defRPr sz="1200">
                <a:latin typeface="Tahoma" pitchFamily="34" charset="0"/>
                <a:cs typeface="Arial" charset="0"/>
              </a:defRPr>
            </a:lvl1pPr>
          </a:lstStyle>
          <a:p>
            <a:pPr>
              <a:defRPr/>
            </a:pPr>
            <a:endParaRPr lang="en-GB"/>
          </a:p>
        </p:txBody>
      </p:sp>
      <p:sp>
        <p:nvSpPr>
          <p:cNvPr id="5123" name="Rectangle 3"/>
          <p:cNvSpPr>
            <a:spLocks noGrp="1" noChangeArrowheads="1"/>
          </p:cNvSpPr>
          <p:nvPr>
            <p:ph type="dt" idx="1"/>
          </p:nvPr>
        </p:nvSpPr>
        <p:spPr bwMode="auto">
          <a:xfrm>
            <a:off x="377825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algn="r" defTabSz="938712" eaLnBrk="1" hangingPunct="1">
              <a:defRPr sz="1200">
                <a:latin typeface="Tahoma" pitchFamily="34" charset="0"/>
                <a:cs typeface="Arial" charset="0"/>
              </a:defRPr>
            </a:lvl1pPr>
          </a:lstStyle>
          <a:p>
            <a:pPr>
              <a:defRPr/>
            </a:pPr>
            <a:endParaRPr lang="en-GB"/>
          </a:p>
        </p:txBody>
      </p:sp>
      <p:sp>
        <p:nvSpPr>
          <p:cNvPr id="3076" name="Rectangle 4"/>
          <p:cNvSpPr>
            <a:spLocks noGrp="1" noRot="1" noChangeAspect="1" noChangeArrowheads="1" noTextEdit="1"/>
          </p:cNvSpPr>
          <p:nvPr>
            <p:ph type="sldImg" idx="2"/>
          </p:nvPr>
        </p:nvSpPr>
        <p:spPr bwMode="auto">
          <a:xfrm>
            <a:off x="898525" y="731838"/>
            <a:ext cx="4873625" cy="365601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5" name="Rectangle 5"/>
          <p:cNvSpPr>
            <a:spLocks noGrp="1" noChangeArrowheads="1"/>
          </p:cNvSpPr>
          <p:nvPr>
            <p:ph type="body" sz="quarter" idx="3"/>
          </p:nvPr>
        </p:nvSpPr>
        <p:spPr bwMode="auto">
          <a:xfrm>
            <a:off x="890588" y="4630738"/>
            <a:ext cx="4887912" cy="4391025"/>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5126" name="Rectangle 6"/>
          <p:cNvSpPr>
            <a:spLocks noGrp="1" noChangeArrowheads="1"/>
          </p:cNvSpPr>
          <p:nvPr>
            <p:ph type="ftr" sz="quarter" idx="4"/>
          </p:nvPr>
        </p:nvSpPr>
        <p:spPr bwMode="auto">
          <a:xfrm>
            <a:off x="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defTabSz="938712" eaLnBrk="1" hangingPunct="1">
              <a:defRPr sz="1200">
                <a:latin typeface="Tahoma" pitchFamily="34" charset="0"/>
                <a:cs typeface="Arial" charset="0"/>
              </a:defRPr>
            </a:lvl1pPr>
          </a:lstStyle>
          <a:p>
            <a:pPr>
              <a:defRPr/>
            </a:pPr>
            <a:endParaRPr lang="en-GB"/>
          </a:p>
        </p:txBody>
      </p:sp>
      <p:sp>
        <p:nvSpPr>
          <p:cNvPr id="5127" name="Rectangle 7"/>
          <p:cNvSpPr>
            <a:spLocks noGrp="1" noChangeArrowheads="1"/>
          </p:cNvSpPr>
          <p:nvPr>
            <p:ph type="sldNum" sz="quarter" idx="5"/>
          </p:nvPr>
        </p:nvSpPr>
        <p:spPr bwMode="auto">
          <a:xfrm>
            <a:off x="377825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algn="r" defTabSz="937402" eaLnBrk="1" hangingPunct="1">
              <a:defRPr sz="1200">
                <a:latin typeface="Tahoma" panose="020B0604030504040204" pitchFamily="34" charset="0"/>
              </a:defRPr>
            </a:lvl1pPr>
          </a:lstStyle>
          <a:p>
            <a:pPr>
              <a:defRPr/>
            </a:pPr>
            <a:fld id="{601A6C58-B35C-48E2-AE5A-CB8F47037A8F}" type="slidenum">
              <a:rPr lang="en-GB" altLang="en-US"/>
              <a:pPr>
                <a:defRPr/>
              </a:pPr>
              <a:t>‹#›</a:t>
            </a:fld>
            <a:endParaRPr lang="en-GB" altLang="en-US"/>
          </a:p>
        </p:txBody>
      </p:sp>
    </p:spTree>
    <p:extLst>
      <p:ext uri="{BB962C8B-B14F-4D97-AF65-F5344CB8AC3E}">
        <p14:creationId xmlns:p14="http://schemas.microsoft.com/office/powerpoint/2010/main" val="343889363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t>
            </a:r>
          </a:p>
        </p:txBody>
      </p:sp>
      <p:sp>
        <p:nvSpPr>
          <p:cNvPr id="4" name="Slide Number Placeholder 3"/>
          <p:cNvSpPr>
            <a:spLocks noGrp="1"/>
          </p:cNvSpPr>
          <p:nvPr>
            <p:ph type="sldNum" sz="quarter" idx="5"/>
          </p:nvPr>
        </p:nvSpPr>
        <p:spPr/>
        <p:txBody>
          <a:bodyPr/>
          <a:lstStyle/>
          <a:p>
            <a:fld id="{0836F7F5-3FF3-4EA2-BF14-818675496691}" type="slidenum">
              <a:rPr lang="en-GB"/>
              <a:t>6</a:t>
            </a:fld>
            <a:endParaRPr lang="en-GB"/>
          </a:p>
        </p:txBody>
      </p:sp>
    </p:spTree>
    <p:extLst>
      <p:ext uri="{BB962C8B-B14F-4D97-AF65-F5344CB8AC3E}">
        <p14:creationId xmlns:p14="http://schemas.microsoft.com/office/powerpoint/2010/main" val="2828463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836F7F5-3FF3-4EA2-BF14-818675496691}" type="slidenum">
              <a:rPr lang="en-GB"/>
              <a:t>8</a:t>
            </a:fld>
            <a:endParaRPr lang="en-GB"/>
          </a:p>
        </p:txBody>
      </p:sp>
    </p:spTree>
    <p:extLst>
      <p:ext uri="{BB962C8B-B14F-4D97-AF65-F5344CB8AC3E}">
        <p14:creationId xmlns:p14="http://schemas.microsoft.com/office/powerpoint/2010/main" val="3139166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https://youtu.be/iIf3D6Rjzj4</a:t>
            </a:r>
          </a:p>
        </p:txBody>
      </p:sp>
      <p:sp>
        <p:nvSpPr>
          <p:cNvPr id="4" name="Slide Number Placeholder 3"/>
          <p:cNvSpPr>
            <a:spLocks noGrp="1"/>
          </p:cNvSpPr>
          <p:nvPr>
            <p:ph type="sldNum" sz="quarter" idx="5"/>
          </p:nvPr>
        </p:nvSpPr>
        <p:spPr/>
        <p:txBody>
          <a:bodyPr/>
          <a:lstStyle/>
          <a:p>
            <a:fld id="{0836F7F5-3FF3-4EA2-BF14-818675496691}" type="slidenum">
              <a:rPr lang="en-GB"/>
              <a:t>9</a:t>
            </a:fld>
            <a:endParaRPr lang="en-GB"/>
          </a:p>
        </p:txBody>
      </p:sp>
    </p:spTree>
    <p:extLst>
      <p:ext uri="{BB962C8B-B14F-4D97-AF65-F5344CB8AC3E}">
        <p14:creationId xmlns:p14="http://schemas.microsoft.com/office/powerpoint/2010/main" val="15549368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 V Jordan- </a:t>
            </a:r>
          </a:p>
        </p:txBody>
      </p:sp>
      <p:sp>
        <p:nvSpPr>
          <p:cNvPr id="4" name="Slide Number Placeholder 3"/>
          <p:cNvSpPr>
            <a:spLocks noGrp="1"/>
          </p:cNvSpPr>
          <p:nvPr>
            <p:ph type="sldNum" sz="quarter" idx="5"/>
          </p:nvPr>
        </p:nvSpPr>
        <p:spPr/>
        <p:txBody>
          <a:bodyPr/>
          <a:lstStyle/>
          <a:p>
            <a:fld id="{0836F7F5-3FF3-4EA2-BF14-818675496691}" type="slidenum">
              <a:rPr lang="en-GB" smtClean="0"/>
              <a:t>10</a:t>
            </a:fld>
            <a:endParaRPr lang="en-GB"/>
          </a:p>
        </p:txBody>
      </p:sp>
    </p:spTree>
    <p:extLst>
      <p:ext uri="{BB962C8B-B14F-4D97-AF65-F5344CB8AC3E}">
        <p14:creationId xmlns:p14="http://schemas.microsoft.com/office/powerpoint/2010/main" val="33744138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836F7F5-3FF3-4EA2-BF14-818675496691}" type="slidenum">
              <a:rPr lang="en-GB"/>
              <a:t>11</a:t>
            </a:fld>
            <a:endParaRPr lang="en-GB"/>
          </a:p>
        </p:txBody>
      </p:sp>
    </p:spTree>
    <p:extLst>
      <p:ext uri="{BB962C8B-B14F-4D97-AF65-F5344CB8AC3E}">
        <p14:creationId xmlns:p14="http://schemas.microsoft.com/office/powerpoint/2010/main" val="19255278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B64DB40-EE00-4C9B-9CCB-7E0B1B45002E}" type="slidenum">
              <a:rPr lang="en-GB" smtClean="0"/>
              <a:t>12</a:t>
            </a:fld>
            <a:endParaRPr lang="en-GB"/>
          </a:p>
        </p:txBody>
      </p:sp>
    </p:spTree>
    <p:extLst>
      <p:ext uri="{BB962C8B-B14F-4D97-AF65-F5344CB8AC3E}">
        <p14:creationId xmlns:p14="http://schemas.microsoft.com/office/powerpoint/2010/main" val="12818259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543550" cy="3886200"/>
          </a:xfrm>
        </p:spPr>
        <p:txBody>
          <a:bodyPr/>
          <a:lstStyle/>
          <a:p>
            <a:pPr marL="171450" indent="-171450">
              <a:buFont typeface="Arial" panose="020B0604020202020204" pitchFamily="34" charset="0"/>
              <a:buChar char="•"/>
            </a:pPr>
            <a:endParaRPr lang="en-GB" b="1" dirty="0"/>
          </a:p>
        </p:txBody>
      </p:sp>
      <p:sp>
        <p:nvSpPr>
          <p:cNvPr id="4" name="Slide Number Placeholder 3"/>
          <p:cNvSpPr>
            <a:spLocks noGrp="1"/>
          </p:cNvSpPr>
          <p:nvPr>
            <p:ph type="sldNum" sz="quarter" idx="5"/>
          </p:nvPr>
        </p:nvSpPr>
        <p:spPr/>
        <p:txBody>
          <a:bodyPr/>
          <a:lstStyle/>
          <a:p>
            <a:fld id="{4B64DB40-EE00-4C9B-9CCB-7E0B1B45002E}" type="slidenum">
              <a:rPr lang="en-GB" smtClean="0"/>
              <a:t>13</a:t>
            </a:fld>
            <a:endParaRPr lang="en-GB"/>
          </a:p>
        </p:txBody>
      </p:sp>
    </p:spTree>
    <p:extLst>
      <p:ext uri="{BB962C8B-B14F-4D97-AF65-F5344CB8AC3E}">
        <p14:creationId xmlns:p14="http://schemas.microsoft.com/office/powerpoint/2010/main" val="1056928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799" y="4400549"/>
            <a:ext cx="5629275" cy="4348163"/>
          </a:xfrm>
        </p:spPr>
        <p:txBody>
          <a:bodyPr/>
          <a:lstStyle/>
          <a:p>
            <a:endParaRPr lang="en-GB" sz="1100" b="1" dirty="0"/>
          </a:p>
        </p:txBody>
      </p:sp>
      <p:sp>
        <p:nvSpPr>
          <p:cNvPr id="4" name="Slide Number Placeholder 3"/>
          <p:cNvSpPr>
            <a:spLocks noGrp="1"/>
          </p:cNvSpPr>
          <p:nvPr>
            <p:ph type="sldNum" sz="quarter" idx="5"/>
          </p:nvPr>
        </p:nvSpPr>
        <p:spPr/>
        <p:txBody>
          <a:bodyPr/>
          <a:lstStyle/>
          <a:p>
            <a:fld id="{4B64DB40-EE00-4C9B-9CCB-7E0B1B45002E}" type="slidenum">
              <a:rPr lang="en-GB" smtClean="0"/>
              <a:t>14</a:t>
            </a:fld>
            <a:endParaRPr lang="en-GB"/>
          </a:p>
        </p:txBody>
      </p:sp>
    </p:spTree>
    <p:extLst>
      <p:ext uri="{BB962C8B-B14F-4D97-AF65-F5344CB8AC3E}">
        <p14:creationId xmlns:p14="http://schemas.microsoft.com/office/powerpoint/2010/main" val="181552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962650" cy="4224338"/>
          </a:xfrm>
        </p:spPr>
        <p:txBody>
          <a:bodyPr/>
          <a:lstStyle/>
          <a:p>
            <a:endParaRPr lang="en-GB" i="1" dirty="0"/>
          </a:p>
        </p:txBody>
      </p:sp>
      <p:sp>
        <p:nvSpPr>
          <p:cNvPr id="4" name="Slide Number Placeholder 3"/>
          <p:cNvSpPr>
            <a:spLocks noGrp="1"/>
          </p:cNvSpPr>
          <p:nvPr>
            <p:ph type="sldNum" sz="quarter" idx="5"/>
          </p:nvPr>
        </p:nvSpPr>
        <p:spPr/>
        <p:txBody>
          <a:bodyPr/>
          <a:lstStyle/>
          <a:p>
            <a:fld id="{4B64DB40-EE00-4C9B-9CCB-7E0B1B45002E}" type="slidenum">
              <a:rPr lang="en-GB" smtClean="0"/>
              <a:t>15</a:t>
            </a:fld>
            <a:endParaRPr lang="en-GB"/>
          </a:p>
        </p:txBody>
      </p:sp>
    </p:spTree>
    <p:extLst>
      <p:ext uri="{BB962C8B-B14F-4D97-AF65-F5344CB8AC3E}">
        <p14:creationId xmlns:p14="http://schemas.microsoft.com/office/powerpoint/2010/main" val="6905206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64DB40-EE00-4C9B-9CCB-7E0B1B45002E}" type="slidenum">
              <a:rPr lang="en-GB" smtClean="0"/>
              <a:t>16</a:t>
            </a:fld>
            <a:endParaRPr lang="en-GB"/>
          </a:p>
        </p:txBody>
      </p:sp>
    </p:spTree>
    <p:extLst>
      <p:ext uri="{BB962C8B-B14F-4D97-AF65-F5344CB8AC3E}">
        <p14:creationId xmlns:p14="http://schemas.microsoft.com/office/powerpoint/2010/main" val="8534363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cs typeface="Arial" panose="020B0604020202020204" pitchFamily="34" charset="0"/>
              </a:rPr>
              <a:t>The 2</a:t>
            </a:r>
            <a:r>
              <a:rPr lang="en-US" altLang="en-US" baseline="30000" dirty="0">
                <a:cs typeface="Arial" panose="020B0604020202020204" pitchFamily="34" charset="0"/>
              </a:rPr>
              <a:t>nd</a:t>
            </a:r>
            <a:r>
              <a:rPr lang="en-US" altLang="en-US" dirty="0">
                <a:cs typeface="Arial" panose="020B0604020202020204" pitchFamily="34" charset="0"/>
              </a:rPr>
              <a:t> principle of criminal liability</a:t>
            </a: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2B76C576-1AAB-41D2-BFBC-CDC2C0DE66B8}" type="slidenum">
              <a:rPr lang="en-GB" altLang="en-US" smtClean="0">
                <a:latin typeface="Tahoma" panose="020B0604030504040204" pitchFamily="34" charset="0"/>
              </a:rPr>
              <a:pPr>
                <a:spcBef>
                  <a:spcPct val="0"/>
                </a:spcBef>
              </a:pPr>
              <a:t>17</a:t>
            </a:fld>
            <a:endParaRPr lang="en-GB" altLang="en-US">
              <a:latin typeface="Tahoma" panose="020B0604030504040204" pitchFamily="34" charset="0"/>
            </a:endParaRPr>
          </a:p>
        </p:txBody>
      </p:sp>
    </p:spTree>
    <p:extLst>
      <p:ext uri="{BB962C8B-B14F-4D97-AF65-F5344CB8AC3E}">
        <p14:creationId xmlns:p14="http://schemas.microsoft.com/office/powerpoint/2010/main" val="12748083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a:ln/>
        </p:spPr>
      </p:sp>
      <p:sp>
        <p:nvSpPr>
          <p:cNvPr id="8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cs typeface="Arial" panose="020B0604020202020204" pitchFamily="34" charset="0"/>
            </a:endParaRPr>
          </a:p>
        </p:txBody>
      </p:sp>
      <p:sp>
        <p:nvSpPr>
          <p:cNvPr id="8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CD278378-97BB-433D-ADDF-6CDBE4865B3C}" type="slidenum">
              <a:rPr lang="en-GB" altLang="en-US" smtClean="0">
                <a:latin typeface="Tahoma" panose="020B0604030504040204" pitchFamily="34" charset="0"/>
              </a:rPr>
              <a:pPr>
                <a:spcBef>
                  <a:spcPct val="0"/>
                </a:spcBef>
              </a:pPr>
              <a:t>18</a:t>
            </a:fld>
            <a:endParaRPr lang="en-GB" altLang="en-US">
              <a:latin typeface="Tahoma" panose="020B0604030504040204" pitchFamily="34" charset="0"/>
            </a:endParaRPr>
          </a:p>
        </p:txBody>
      </p:sp>
    </p:spTree>
    <p:extLst>
      <p:ext uri="{BB962C8B-B14F-4D97-AF65-F5344CB8AC3E}">
        <p14:creationId xmlns:p14="http://schemas.microsoft.com/office/powerpoint/2010/main" val="14123936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cs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93E12D-85C8-4019-9B12-1E9D8FE72DBA}" type="slidenum">
              <a:rPr lang="en-GB" altLang="en-US" smtClean="0">
                <a:latin typeface="Tahoma" panose="020B0604030504040204" pitchFamily="34" charset="0"/>
              </a:rPr>
              <a:pPr/>
              <a:t>19</a:t>
            </a:fld>
            <a:endParaRPr lang="en-GB" altLang="en-US">
              <a:latin typeface="Tahoma" panose="020B0604030504040204" pitchFamily="34" charset="0"/>
            </a:endParaRPr>
          </a:p>
        </p:txBody>
      </p:sp>
    </p:spTree>
    <p:extLst>
      <p:ext uri="{BB962C8B-B14F-4D97-AF65-F5344CB8AC3E}">
        <p14:creationId xmlns:p14="http://schemas.microsoft.com/office/powerpoint/2010/main" val="36371650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Tx/>
              <a:buNone/>
              <a:defRPr/>
            </a:pPr>
            <a:endParaRPr lang="en-US" altLang="en-US" dirty="0">
              <a:cs typeface="Arial" panose="020B0604020202020204" pitchFamily="34" charset="0"/>
            </a:endParaRPr>
          </a:p>
          <a:p>
            <a:pPr>
              <a:defRPr/>
            </a:pPr>
            <a:endParaRPr lang="en-US" altLang="en-US" dirty="0">
              <a:cs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D9CC52CD-2870-48A0-8D72-1CBC11E11D16}" type="slidenum">
              <a:rPr lang="en-GB" altLang="en-US" smtClean="0">
                <a:latin typeface="Tahoma" panose="020B0604030504040204" pitchFamily="34" charset="0"/>
              </a:rPr>
              <a:pPr>
                <a:spcBef>
                  <a:spcPct val="0"/>
                </a:spcBef>
              </a:pPr>
              <a:t>20</a:t>
            </a:fld>
            <a:endParaRPr lang="en-GB" altLang="en-US">
              <a:latin typeface="Tahoma" panose="020B0604030504040204" pitchFamily="34" charset="0"/>
            </a:endParaRPr>
          </a:p>
        </p:txBody>
      </p:sp>
    </p:spTree>
    <p:extLst>
      <p:ext uri="{BB962C8B-B14F-4D97-AF65-F5344CB8AC3E}">
        <p14:creationId xmlns:p14="http://schemas.microsoft.com/office/powerpoint/2010/main" val="9229754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ln/>
        </p:spPr>
      </p:sp>
      <p:sp>
        <p:nvSpPr>
          <p:cNvPr id="143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cs typeface="Arial" panose="020B0604020202020204" pitchFamily="34" charset="0"/>
            </a:endParaRPr>
          </a:p>
          <a:p>
            <a:endParaRPr lang="en-GB" altLang="en-US" dirty="0">
              <a:cs typeface="Arial" panose="020B0604020202020204" pitchFamily="34" charset="0"/>
            </a:endParaRPr>
          </a:p>
        </p:txBody>
      </p:sp>
      <p:sp>
        <p:nvSpPr>
          <p:cNvPr id="143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C055011-0325-4586-8928-3995E92B91F9}" type="slidenum">
              <a:rPr lang="en-GB" altLang="en-US" smtClean="0">
                <a:latin typeface="Tahoma" panose="020B0604030504040204" pitchFamily="34" charset="0"/>
              </a:rPr>
              <a:pPr>
                <a:spcBef>
                  <a:spcPct val="0"/>
                </a:spcBef>
              </a:pPr>
              <a:t>21</a:t>
            </a:fld>
            <a:endParaRPr lang="en-GB" altLang="en-US">
              <a:latin typeface="Tahoma" panose="020B0604030504040204" pitchFamily="34" charset="0"/>
            </a:endParaRPr>
          </a:p>
        </p:txBody>
      </p:sp>
    </p:spTree>
    <p:extLst>
      <p:ext uri="{BB962C8B-B14F-4D97-AF65-F5344CB8AC3E}">
        <p14:creationId xmlns:p14="http://schemas.microsoft.com/office/powerpoint/2010/main" val="15593001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GB" altLang="en-US" dirty="0">
              <a:solidFill>
                <a:srgbClr val="FF0000"/>
              </a:solidFill>
              <a:cs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8EF5CA0-A0EE-4A1E-AA5D-866278F97B2D}" type="slidenum">
              <a:rPr lang="en-GB" altLang="en-US" smtClean="0">
                <a:latin typeface="Tahoma" panose="020B0604030504040204" pitchFamily="34" charset="0"/>
              </a:rPr>
              <a:pPr/>
              <a:t>22</a:t>
            </a:fld>
            <a:endParaRPr lang="en-GB" altLang="en-US">
              <a:latin typeface="Tahoma" panose="020B0604030504040204" pitchFamily="34" charset="0"/>
            </a:endParaRPr>
          </a:p>
        </p:txBody>
      </p:sp>
    </p:spTree>
    <p:extLst>
      <p:ext uri="{BB962C8B-B14F-4D97-AF65-F5344CB8AC3E}">
        <p14:creationId xmlns:p14="http://schemas.microsoft.com/office/powerpoint/2010/main" val="3586295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Tx/>
              <a:buNone/>
              <a:defRPr/>
            </a:pPr>
            <a:endParaRPr lang="en-US" altLang="en-US" dirty="0">
              <a:cs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DDA8C022-12FD-49D4-8EE0-7DE0C1040D71}" type="slidenum">
              <a:rPr lang="en-GB" altLang="en-US" smtClean="0">
                <a:latin typeface="Tahoma" panose="020B0604030504040204" pitchFamily="34" charset="0"/>
              </a:rPr>
              <a:pPr>
                <a:spcBef>
                  <a:spcPct val="0"/>
                </a:spcBef>
              </a:pPr>
              <a:t>23</a:t>
            </a:fld>
            <a:endParaRPr lang="en-GB" altLang="en-US">
              <a:latin typeface="Tahoma" panose="020B0604030504040204" pitchFamily="34" charset="0"/>
            </a:endParaRPr>
          </a:p>
        </p:txBody>
      </p:sp>
    </p:spTree>
    <p:extLst>
      <p:ext uri="{BB962C8B-B14F-4D97-AF65-F5344CB8AC3E}">
        <p14:creationId xmlns:p14="http://schemas.microsoft.com/office/powerpoint/2010/main" val="37955864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cs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42950" indent="-285750" defTabSz="936625">
              <a:defRPr>
                <a:solidFill>
                  <a:schemeClr val="tx1"/>
                </a:solidFill>
                <a:latin typeface="Arial" panose="020B0604020202020204" pitchFamily="34" charset="0"/>
                <a:cs typeface="Arial" panose="020B0604020202020204" pitchFamily="34" charset="0"/>
              </a:defRPr>
            </a:lvl2pPr>
            <a:lvl3pPr marL="1143000" indent="-228600" defTabSz="936625">
              <a:defRPr>
                <a:solidFill>
                  <a:schemeClr val="tx1"/>
                </a:solidFill>
                <a:latin typeface="Arial" panose="020B0604020202020204" pitchFamily="34" charset="0"/>
                <a:cs typeface="Arial" panose="020B0604020202020204" pitchFamily="34" charset="0"/>
              </a:defRPr>
            </a:lvl3pPr>
            <a:lvl4pPr marL="1600200" indent="-228600" defTabSz="936625">
              <a:defRPr>
                <a:solidFill>
                  <a:schemeClr val="tx1"/>
                </a:solidFill>
                <a:latin typeface="Arial" panose="020B0604020202020204" pitchFamily="34" charset="0"/>
                <a:cs typeface="Arial" panose="020B0604020202020204" pitchFamily="34" charset="0"/>
              </a:defRPr>
            </a:lvl4pPr>
            <a:lvl5pPr marL="2057400" indent="-228600" defTabSz="936625">
              <a:defRPr>
                <a:solidFill>
                  <a:schemeClr val="tx1"/>
                </a:solidFill>
                <a:latin typeface="Arial" panose="020B0604020202020204" pitchFamily="34" charset="0"/>
                <a:cs typeface="Arial" panose="020B0604020202020204" pitchFamily="34" charset="0"/>
              </a:defRPr>
            </a:lvl5pPr>
            <a:lvl6pPr marL="25146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77528A-DFE0-47DA-9DE8-39600C1B2966}" type="slidenum">
              <a:rPr lang="en-GB" altLang="en-US" smtClean="0">
                <a:latin typeface="Tahoma" panose="020B0604030504040204" pitchFamily="34" charset="0"/>
              </a:rPr>
              <a:pPr/>
              <a:t>24</a:t>
            </a:fld>
            <a:endParaRPr lang="en-GB" altLang="en-US">
              <a:latin typeface="Tahoma" panose="020B0604030504040204" pitchFamily="34" charset="0"/>
            </a:endParaRPr>
          </a:p>
        </p:txBody>
      </p:sp>
    </p:spTree>
    <p:extLst>
      <p:ext uri="{BB962C8B-B14F-4D97-AF65-F5344CB8AC3E}">
        <p14:creationId xmlns:p14="http://schemas.microsoft.com/office/powerpoint/2010/main" val="23863028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US" altLang="en-US" baseline="0" dirty="0">
              <a:cs typeface="Arial" panose="020B0604020202020204" pitchFamily="34" charset="0"/>
            </a:endParaRPr>
          </a:p>
          <a:p>
            <a:pPr>
              <a:defRPr/>
            </a:pPr>
            <a:endParaRPr lang="en-US" altLang="en-US" dirty="0">
              <a:cs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F940BF09-024B-41BF-956B-B86ED42D388F}" type="slidenum">
              <a:rPr lang="en-GB" altLang="en-US" smtClean="0">
                <a:latin typeface="Tahoma" panose="020B0604030504040204" pitchFamily="34" charset="0"/>
              </a:rPr>
              <a:pPr>
                <a:spcBef>
                  <a:spcPct val="0"/>
                </a:spcBef>
              </a:pPr>
              <a:t>25</a:t>
            </a:fld>
            <a:endParaRPr lang="en-GB" altLang="en-US">
              <a:latin typeface="Tahoma" panose="020B0604030504040204" pitchFamily="34" charset="0"/>
            </a:endParaRPr>
          </a:p>
        </p:txBody>
      </p:sp>
    </p:spTree>
    <p:extLst>
      <p:ext uri="{BB962C8B-B14F-4D97-AF65-F5344CB8AC3E}">
        <p14:creationId xmlns:p14="http://schemas.microsoft.com/office/powerpoint/2010/main" val="38185437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US" altLang="en-US" dirty="0">
              <a:cs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47E674E7-935A-448A-87FD-928002EA49E3}" type="slidenum">
              <a:rPr lang="en-GB" altLang="en-US" smtClean="0">
                <a:latin typeface="Tahoma" panose="020B0604030504040204" pitchFamily="34" charset="0"/>
              </a:rPr>
              <a:pPr>
                <a:spcBef>
                  <a:spcPct val="0"/>
                </a:spcBef>
              </a:pPr>
              <a:t>26</a:t>
            </a:fld>
            <a:endParaRPr lang="en-GB" altLang="en-US">
              <a:latin typeface="Tahoma" panose="020B0604030504040204" pitchFamily="34" charset="0"/>
            </a:endParaRPr>
          </a:p>
        </p:txBody>
      </p:sp>
    </p:spTree>
    <p:extLst>
      <p:ext uri="{BB962C8B-B14F-4D97-AF65-F5344CB8AC3E}">
        <p14:creationId xmlns:p14="http://schemas.microsoft.com/office/powerpoint/2010/main" val="22815511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cs typeface="Arial" panose="020B0604020202020204" pitchFamily="34" charset="0"/>
              </a:rPr>
              <a:t>………………….</a:t>
            </a: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DD942-8114-49EA-B780-608897D1DDBA}" type="slidenum">
              <a:rPr lang="en-GB" altLang="en-US" smtClean="0">
                <a:latin typeface="Tahoma" panose="020B0604030504040204" pitchFamily="34" charset="0"/>
              </a:rPr>
              <a:pPr/>
              <a:t>27</a:t>
            </a:fld>
            <a:endParaRPr lang="en-GB" altLang="en-US">
              <a:latin typeface="Tahoma" panose="020B0604030504040204" pitchFamily="34" charset="0"/>
            </a:endParaRPr>
          </a:p>
        </p:txBody>
      </p:sp>
    </p:spTree>
    <p:extLst>
      <p:ext uri="{BB962C8B-B14F-4D97-AF65-F5344CB8AC3E}">
        <p14:creationId xmlns:p14="http://schemas.microsoft.com/office/powerpoint/2010/main" val="39012476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dirty="0">
              <a:cs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C97E8DCF-9C1C-4BFB-9863-6455D82F6EF7}" type="slidenum">
              <a:rPr lang="en-GB" altLang="en-US" smtClean="0">
                <a:latin typeface="Tahoma" panose="020B0604030504040204" pitchFamily="34" charset="0"/>
              </a:rPr>
              <a:pPr>
                <a:spcBef>
                  <a:spcPct val="0"/>
                </a:spcBef>
              </a:pPr>
              <a:t>28</a:t>
            </a:fld>
            <a:endParaRPr lang="en-GB" altLang="en-US">
              <a:latin typeface="Tahoma" panose="020B0604030504040204" pitchFamily="34" charset="0"/>
            </a:endParaRPr>
          </a:p>
        </p:txBody>
      </p:sp>
    </p:spTree>
    <p:extLst>
      <p:ext uri="{BB962C8B-B14F-4D97-AF65-F5344CB8AC3E}">
        <p14:creationId xmlns:p14="http://schemas.microsoft.com/office/powerpoint/2010/main" val="12621728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US" altLang="en-US" b="1" dirty="0">
              <a:cs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0F5F35BB-81C0-4BEE-8D37-BB1E0E51E7BF}" type="slidenum">
              <a:rPr lang="en-GB" altLang="en-US" smtClean="0">
                <a:latin typeface="Tahoma" panose="020B0604030504040204" pitchFamily="34" charset="0"/>
              </a:rPr>
              <a:pPr>
                <a:spcBef>
                  <a:spcPct val="0"/>
                </a:spcBef>
              </a:pPr>
              <a:t>29</a:t>
            </a:fld>
            <a:endParaRPr lang="en-GB" altLang="en-US">
              <a:latin typeface="Tahoma" panose="020B0604030504040204" pitchFamily="34" charset="0"/>
            </a:endParaRPr>
          </a:p>
        </p:txBody>
      </p:sp>
    </p:spTree>
    <p:extLst>
      <p:ext uri="{BB962C8B-B14F-4D97-AF65-F5344CB8AC3E}">
        <p14:creationId xmlns:p14="http://schemas.microsoft.com/office/powerpoint/2010/main" val="20837547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endParaRPr lang="en-US" altLang="en-US" b="1" dirty="0">
              <a:cs typeface="Arial" panose="020B0604020202020204" pitchFamily="34" charset="0"/>
            </a:endParaRP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0E9D1734-2FC1-4B7D-A090-5C0F3A84625B}" type="slidenum">
              <a:rPr lang="en-GB" altLang="en-US" smtClean="0">
                <a:latin typeface="Tahoma" panose="020B0604030504040204" pitchFamily="34" charset="0"/>
              </a:rPr>
              <a:pPr>
                <a:spcBef>
                  <a:spcPct val="0"/>
                </a:spcBef>
              </a:pPr>
              <a:t>30</a:t>
            </a:fld>
            <a:endParaRPr lang="en-GB" altLang="en-US">
              <a:latin typeface="Tahoma" panose="020B0604030504040204" pitchFamily="34" charset="0"/>
            </a:endParaRPr>
          </a:p>
        </p:txBody>
      </p:sp>
    </p:spTree>
    <p:extLst>
      <p:ext uri="{BB962C8B-B14F-4D97-AF65-F5344CB8AC3E}">
        <p14:creationId xmlns:p14="http://schemas.microsoft.com/office/powerpoint/2010/main" val="13542656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u="sng" dirty="0">
              <a:cs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8E3A7DF-CFFC-4B29-BCB5-36FACC5B515B}" type="slidenum">
              <a:rPr lang="en-GB" altLang="en-US" smtClean="0">
                <a:latin typeface="Tahoma" panose="020B0604030504040204" pitchFamily="34" charset="0"/>
              </a:rPr>
              <a:pPr>
                <a:spcBef>
                  <a:spcPct val="0"/>
                </a:spcBef>
              </a:pPr>
              <a:t>31</a:t>
            </a:fld>
            <a:endParaRPr lang="en-GB" altLang="en-US">
              <a:latin typeface="Tahoma" panose="020B0604030504040204" pitchFamily="34" charset="0"/>
            </a:endParaRPr>
          </a:p>
        </p:txBody>
      </p:sp>
    </p:spTree>
    <p:extLst>
      <p:ext uri="{BB962C8B-B14F-4D97-AF65-F5344CB8AC3E}">
        <p14:creationId xmlns:p14="http://schemas.microsoft.com/office/powerpoint/2010/main" val="33014397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cs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53552E4-1EF7-4B84-A2F4-A17BDBC636E5}" type="slidenum">
              <a:rPr lang="en-GB" altLang="en-US" smtClean="0">
                <a:latin typeface="Tahoma" panose="020B0604030504040204" pitchFamily="34" charset="0"/>
              </a:rPr>
              <a:pPr>
                <a:spcBef>
                  <a:spcPct val="0"/>
                </a:spcBef>
              </a:pPr>
              <a:t>32</a:t>
            </a:fld>
            <a:endParaRPr lang="en-GB" altLang="en-US">
              <a:latin typeface="Tahoma" panose="020B0604030504040204" pitchFamily="34" charset="0"/>
            </a:endParaRPr>
          </a:p>
        </p:txBody>
      </p:sp>
    </p:spTree>
    <p:extLst>
      <p:ext uri="{BB962C8B-B14F-4D97-AF65-F5344CB8AC3E}">
        <p14:creationId xmlns:p14="http://schemas.microsoft.com/office/powerpoint/2010/main" val="15309697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cs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6F3F3372-625D-496B-B70C-F4CC85EDFEAA}" type="slidenum">
              <a:rPr lang="en-GB" altLang="en-US" smtClean="0">
                <a:latin typeface="Tahoma" panose="020B0604030504040204" pitchFamily="34" charset="0"/>
              </a:rPr>
              <a:pPr>
                <a:spcBef>
                  <a:spcPct val="0"/>
                </a:spcBef>
              </a:pPr>
              <a:t>33</a:t>
            </a:fld>
            <a:endParaRPr lang="en-GB" altLang="en-US">
              <a:latin typeface="Tahoma" panose="020B0604030504040204" pitchFamily="34" charset="0"/>
            </a:endParaRPr>
          </a:p>
        </p:txBody>
      </p:sp>
    </p:spTree>
    <p:extLst>
      <p:ext uri="{BB962C8B-B14F-4D97-AF65-F5344CB8AC3E}">
        <p14:creationId xmlns:p14="http://schemas.microsoft.com/office/powerpoint/2010/main" val="418112905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cs typeface="Arial" panose="020B0604020202020204" pitchFamily="34" charset="0"/>
            </a:endParaRP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FB474039-2527-40D6-86C9-DDD4E041E2FA}" type="slidenum">
              <a:rPr lang="en-GB" altLang="en-US" smtClean="0">
                <a:latin typeface="Tahoma" panose="020B0604030504040204" pitchFamily="34" charset="0"/>
              </a:rPr>
              <a:pPr>
                <a:spcBef>
                  <a:spcPct val="0"/>
                </a:spcBef>
              </a:pPr>
              <a:t>34</a:t>
            </a:fld>
            <a:endParaRPr lang="en-GB" altLang="en-US">
              <a:latin typeface="Tahoma" panose="020B0604030504040204" pitchFamily="34" charset="0"/>
            </a:endParaRPr>
          </a:p>
        </p:txBody>
      </p:sp>
    </p:spTree>
    <p:extLst>
      <p:ext uri="{BB962C8B-B14F-4D97-AF65-F5344CB8AC3E}">
        <p14:creationId xmlns:p14="http://schemas.microsoft.com/office/powerpoint/2010/main" val="42509630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cs typeface="Arial" panose="020B0604020202020204" pitchFamily="34"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42950" indent="-285750" defTabSz="936625">
              <a:defRPr>
                <a:solidFill>
                  <a:schemeClr val="tx1"/>
                </a:solidFill>
                <a:latin typeface="Arial" panose="020B0604020202020204" pitchFamily="34" charset="0"/>
                <a:cs typeface="Arial" panose="020B0604020202020204" pitchFamily="34" charset="0"/>
              </a:defRPr>
            </a:lvl2pPr>
            <a:lvl3pPr marL="1143000" indent="-228600" defTabSz="936625">
              <a:defRPr>
                <a:solidFill>
                  <a:schemeClr val="tx1"/>
                </a:solidFill>
                <a:latin typeface="Arial" panose="020B0604020202020204" pitchFamily="34" charset="0"/>
                <a:cs typeface="Arial" panose="020B0604020202020204" pitchFamily="34" charset="0"/>
              </a:defRPr>
            </a:lvl3pPr>
            <a:lvl4pPr marL="1600200" indent="-228600" defTabSz="936625">
              <a:defRPr>
                <a:solidFill>
                  <a:schemeClr val="tx1"/>
                </a:solidFill>
                <a:latin typeface="Arial" panose="020B0604020202020204" pitchFamily="34" charset="0"/>
                <a:cs typeface="Arial" panose="020B0604020202020204" pitchFamily="34" charset="0"/>
              </a:defRPr>
            </a:lvl4pPr>
            <a:lvl5pPr marL="2057400" indent="-228600" defTabSz="936625">
              <a:defRPr>
                <a:solidFill>
                  <a:schemeClr val="tx1"/>
                </a:solidFill>
                <a:latin typeface="Arial" panose="020B0604020202020204" pitchFamily="34" charset="0"/>
                <a:cs typeface="Arial" panose="020B0604020202020204" pitchFamily="34" charset="0"/>
              </a:defRPr>
            </a:lvl5pPr>
            <a:lvl6pPr marL="25146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985210-EB69-41FC-BDB7-4C4CB3C7CBF8}" type="slidenum">
              <a:rPr lang="en-GB" altLang="en-US" smtClean="0">
                <a:latin typeface="Tahoma" panose="020B0604030504040204" pitchFamily="34" charset="0"/>
              </a:rPr>
              <a:pPr/>
              <a:t>35</a:t>
            </a:fld>
            <a:endParaRPr lang="en-GB" altLang="en-US">
              <a:latin typeface="Tahoma" panose="020B0604030504040204" pitchFamily="34" charset="0"/>
            </a:endParaRPr>
          </a:p>
        </p:txBody>
      </p:sp>
    </p:spTree>
    <p:extLst>
      <p:ext uri="{BB962C8B-B14F-4D97-AF65-F5344CB8AC3E}">
        <p14:creationId xmlns:p14="http://schemas.microsoft.com/office/powerpoint/2010/main" val="1314943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2"/>
          <p:cNvSpPr>
            <a:spLocks noChangeShapeType="1"/>
          </p:cNvSpPr>
          <p:nvPr/>
        </p:nvSpPr>
        <p:spPr bwMode="auto">
          <a:xfrm>
            <a:off x="7315200" y="1066800"/>
            <a:ext cx="0" cy="4495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5" name="Group 8"/>
          <p:cNvGrpSpPr>
            <a:grpSpLocks/>
          </p:cNvGrpSpPr>
          <p:nvPr/>
        </p:nvGrpSpPr>
        <p:grpSpPr bwMode="auto">
          <a:xfrm>
            <a:off x="7493000" y="2992438"/>
            <a:ext cx="1338263" cy="2189162"/>
            <a:chOff x="4704" y="1885"/>
            <a:chExt cx="843" cy="1379"/>
          </a:xfrm>
        </p:grpSpPr>
        <p:sp>
          <p:nvSpPr>
            <p:cNvPr id="6" name="Oval 9"/>
            <p:cNvSpPr>
              <a:spLocks noChangeArrowheads="1"/>
            </p:cNvSpPr>
            <p:nvPr/>
          </p:nvSpPr>
          <p:spPr bwMode="auto">
            <a:xfrm>
              <a:off x="4704"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7" name="Oval 10"/>
            <p:cNvSpPr>
              <a:spLocks noChangeArrowheads="1"/>
            </p:cNvSpPr>
            <p:nvPr/>
          </p:nvSpPr>
          <p:spPr bwMode="auto">
            <a:xfrm>
              <a:off x="4883"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8" name="Oval 11"/>
            <p:cNvSpPr>
              <a:spLocks noChangeArrowheads="1"/>
            </p:cNvSpPr>
            <p:nvPr/>
          </p:nvSpPr>
          <p:spPr bwMode="auto">
            <a:xfrm>
              <a:off x="5062"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9" name="Oval 12"/>
            <p:cNvSpPr>
              <a:spLocks noChangeArrowheads="1"/>
            </p:cNvSpPr>
            <p:nvPr/>
          </p:nvSpPr>
          <p:spPr bwMode="auto">
            <a:xfrm>
              <a:off x="4704"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 name="Oval 13"/>
            <p:cNvSpPr>
              <a:spLocks noChangeArrowheads="1"/>
            </p:cNvSpPr>
            <p:nvPr/>
          </p:nvSpPr>
          <p:spPr bwMode="auto">
            <a:xfrm>
              <a:off x="4883"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1" name="Oval 14"/>
            <p:cNvSpPr>
              <a:spLocks noChangeArrowheads="1"/>
            </p:cNvSpPr>
            <p:nvPr/>
          </p:nvSpPr>
          <p:spPr bwMode="auto">
            <a:xfrm>
              <a:off x="5062"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2" name="Oval 15"/>
            <p:cNvSpPr>
              <a:spLocks noChangeArrowheads="1"/>
            </p:cNvSpPr>
            <p:nvPr/>
          </p:nvSpPr>
          <p:spPr bwMode="auto">
            <a:xfrm>
              <a:off x="5241" y="2064"/>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3" name="Oval 16"/>
            <p:cNvSpPr>
              <a:spLocks noChangeArrowheads="1"/>
            </p:cNvSpPr>
            <p:nvPr/>
          </p:nvSpPr>
          <p:spPr bwMode="auto">
            <a:xfrm>
              <a:off x="4704" y="2243"/>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4" name="Oval 17"/>
            <p:cNvSpPr>
              <a:spLocks noChangeArrowheads="1"/>
            </p:cNvSpPr>
            <p:nvPr/>
          </p:nvSpPr>
          <p:spPr bwMode="auto">
            <a:xfrm>
              <a:off x="4883" y="2243"/>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5" name="Oval 18"/>
            <p:cNvSpPr>
              <a:spLocks noChangeArrowheads="1"/>
            </p:cNvSpPr>
            <p:nvPr/>
          </p:nvSpPr>
          <p:spPr bwMode="auto">
            <a:xfrm>
              <a:off x="5062" y="2243"/>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6" name="Oval 19"/>
            <p:cNvSpPr>
              <a:spLocks noChangeArrowheads="1"/>
            </p:cNvSpPr>
            <p:nvPr/>
          </p:nvSpPr>
          <p:spPr bwMode="auto">
            <a:xfrm>
              <a:off x="5241" y="2243"/>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7" name="Oval 20"/>
            <p:cNvSpPr>
              <a:spLocks noChangeArrowheads="1"/>
            </p:cNvSpPr>
            <p:nvPr/>
          </p:nvSpPr>
          <p:spPr bwMode="auto">
            <a:xfrm>
              <a:off x="5420" y="2243"/>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8" name="Oval 21"/>
            <p:cNvSpPr>
              <a:spLocks noChangeArrowheads="1"/>
            </p:cNvSpPr>
            <p:nvPr/>
          </p:nvSpPr>
          <p:spPr bwMode="auto">
            <a:xfrm>
              <a:off x="4704" y="2421"/>
              <a:ext cx="127" cy="128"/>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9" name="Oval 22"/>
            <p:cNvSpPr>
              <a:spLocks noChangeArrowheads="1"/>
            </p:cNvSpPr>
            <p:nvPr/>
          </p:nvSpPr>
          <p:spPr bwMode="auto">
            <a:xfrm>
              <a:off x="4883" y="2421"/>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0" name="Oval 23"/>
            <p:cNvSpPr>
              <a:spLocks noChangeArrowheads="1"/>
            </p:cNvSpPr>
            <p:nvPr/>
          </p:nvSpPr>
          <p:spPr bwMode="auto">
            <a:xfrm>
              <a:off x="5062" y="2421"/>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1" name="Oval 24"/>
            <p:cNvSpPr>
              <a:spLocks noChangeArrowheads="1"/>
            </p:cNvSpPr>
            <p:nvPr/>
          </p:nvSpPr>
          <p:spPr bwMode="auto">
            <a:xfrm>
              <a:off x="5241" y="2421"/>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2" name="Oval 25"/>
            <p:cNvSpPr>
              <a:spLocks noChangeArrowheads="1"/>
            </p:cNvSpPr>
            <p:nvPr/>
          </p:nvSpPr>
          <p:spPr bwMode="auto">
            <a:xfrm>
              <a:off x="4704" y="2600"/>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3" name="Oval 26"/>
            <p:cNvSpPr>
              <a:spLocks noChangeArrowheads="1"/>
            </p:cNvSpPr>
            <p:nvPr/>
          </p:nvSpPr>
          <p:spPr bwMode="auto">
            <a:xfrm>
              <a:off x="4883" y="2600"/>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4" name="Oval 27"/>
            <p:cNvSpPr>
              <a:spLocks noChangeArrowheads="1"/>
            </p:cNvSpPr>
            <p:nvPr/>
          </p:nvSpPr>
          <p:spPr bwMode="auto">
            <a:xfrm>
              <a:off x="5062" y="2600"/>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5" name="Oval 28"/>
            <p:cNvSpPr>
              <a:spLocks noChangeArrowheads="1"/>
            </p:cNvSpPr>
            <p:nvPr/>
          </p:nvSpPr>
          <p:spPr bwMode="auto">
            <a:xfrm>
              <a:off x="5241" y="2600"/>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6" name="Oval 29"/>
            <p:cNvSpPr>
              <a:spLocks noChangeArrowheads="1"/>
            </p:cNvSpPr>
            <p:nvPr/>
          </p:nvSpPr>
          <p:spPr bwMode="auto">
            <a:xfrm>
              <a:off x="5420" y="2600"/>
              <a:ext cx="127" cy="128"/>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7" name="Oval 30"/>
            <p:cNvSpPr>
              <a:spLocks noChangeArrowheads="1"/>
            </p:cNvSpPr>
            <p:nvPr/>
          </p:nvSpPr>
          <p:spPr bwMode="auto">
            <a:xfrm>
              <a:off x="4704" y="2779"/>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8" name="Oval 31"/>
            <p:cNvSpPr>
              <a:spLocks noChangeArrowheads="1"/>
            </p:cNvSpPr>
            <p:nvPr/>
          </p:nvSpPr>
          <p:spPr bwMode="auto">
            <a:xfrm>
              <a:off x="4883" y="2779"/>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9" name="Oval 32"/>
            <p:cNvSpPr>
              <a:spLocks noChangeArrowheads="1"/>
            </p:cNvSpPr>
            <p:nvPr/>
          </p:nvSpPr>
          <p:spPr bwMode="auto">
            <a:xfrm>
              <a:off x="5062" y="2779"/>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0" name="Oval 33"/>
            <p:cNvSpPr>
              <a:spLocks noChangeArrowheads="1"/>
            </p:cNvSpPr>
            <p:nvPr/>
          </p:nvSpPr>
          <p:spPr bwMode="auto">
            <a:xfrm>
              <a:off x="5241" y="2779"/>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1" name="Oval 34"/>
            <p:cNvSpPr>
              <a:spLocks noChangeArrowheads="1"/>
            </p:cNvSpPr>
            <p:nvPr/>
          </p:nvSpPr>
          <p:spPr bwMode="auto">
            <a:xfrm>
              <a:off x="4704" y="2958"/>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2" name="Oval 35"/>
            <p:cNvSpPr>
              <a:spLocks noChangeArrowheads="1"/>
            </p:cNvSpPr>
            <p:nvPr/>
          </p:nvSpPr>
          <p:spPr bwMode="auto">
            <a:xfrm>
              <a:off x="4883" y="2958"/>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3" name="Oval 36"/>
            <p:cNvSpPr>
              <a:spLocks noChangeArrowheads="1"/>
            </p:cNvSpPr>
            <p:nvPr/>
          </p:nvSpPr>
          <p:spPr bwMode="auto">
            <a:xfrm>
              <a:off x="5062" y="2958"/>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4" name="Oval 37"/>
            <p:cNvSpPr>
              <a:spLocks noChangeArrowheads="1"/>
            </p:cNvSpPr>
            <p:nvPr/>
          </p:nvSpPr>
          <p:spPr bwMode="auto">
            <a:xfrm>
              <a:off x="5241" y="2958"/>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5" name="Oval 38"/>
            <p:cNvSpPr>
              <a:spLocks noChangeArrowheads="1"/>
            </p:cNvSpPr>
            <p:nvPr/>
          </p:nvSpPr>
          <p:spPr bwMode="auto">
            <a:xfrm>
              <a:off x="4883" y="3137"/>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6" name="Oval 39"/>
            <p:cNvSpPr>
              <a:spLocks noChangeArrowheads="1"/>
            </p:cNvSpPr>
            <p:nvPr/>
          </p:nvSpPr>
          <p:spPr bwMode="auto">
            <a:xfrm>
              <a:off x="5241" y="3137"/>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grpSp>
      <p:sp>
        <p:nvSpPr>
          <p:cNvPr id="37" name="Line 40"/>
          <p:cNvSpPr>
            <a:spLocks noChangeShapeType="1"/>
          </p:cNvSpPr>
          <p:nvPr/>
        </p:nvSpPr>
        <p:spPr bwMode="auto">
          <a:xfrm>
            <a:off x="304800" y="2819400"/>
            <a:ext cx="8229600" cy="0"/>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643" name="Rectangle 3"/>
          <p:cNvSpPr>
            <a:spLocks noGrp="1" noChangeArrowheads="1"/>
          </p:cNvSpPr>
          <p:nvPr>
            <p:ph type="ctrTitle"/>
          </p:nvPr>
        </p:nvSpPr>
        <p:spPr>
          <a:xfrm>
            <a:off x="315913" y="466725"/>
            <a:ext cx="6781800" cy="2133600"/>
          </a:xfrm>
        </p:spPr>
        <p:txBody>
          <a:bodyPr/>
          <a:lstStyle>
            <a:lvl1pPr algn="r">
              <a:defRPr sz="4800"/>
            </a:lvl1pPr>
          </a:lstStyle>
          <a:p>
            <a:r>
              <a:rPr lang="en-GB" altLang="en-US"/>
              <a:t>Click to edit Master title style</a:t>
            </a:r>
          </a:p>
        </p:txBody>
      </p:sp>
      <p:sp>
        <p:nvSpPr>
          <p:cNvPr id="112644" name="Rectangle 4"/>
          <p:cNvSpPr>
            <a:spLocks noGrp="1" noChangeArrowheads="1"/>
          </p:cNvSpPr>
          <p:nvPr>
            <p:ph type="subTitle" idx="1"/>
          </p:nvPr>
        </p:nvSpPr>
        <p:spPr>
          <a:xfrm>
            <a:off x="849313" y="3049588"/>
            <a:ext cx="6248400" cy="2362200"/>
          </a:xfrm>
        </p:spPr>
        <p:txBody>
          <a:bodyPr/>
          <a:lstStyle>
            <a:lvl1pPr marL="0" indent="0" algn="r">
              <a:buFont typeface="Wingdings" pitchFamily="2" charset="2"/>
              <a:buNone/>
              <a:defRPr sz="3200"/>
            </a:lvl1pPr>
          </a:lstStyle>
          <a:p>
            <a:r>
              <a:rPr lang="en-GB" altLang="en-US"/>
              <a:t>Click to edit Master subtitle style</a:t>
            </a:r>
          </a:p>
        </p:txBody>
      </p:sp>
      <p:sp>
        <p:nvSpPr>
          <p:cNvPr id="38" name="Rectangle 5"/>
          <p:cNvSpPr>
            <a:spLocks noGrp="1" noChangeArrowheads="1"/>
          </p:cNvSpPr>
          <p:nvPr>
            <p:ph type="dt" sz="half" idx="10"/>
          </p:nvPr>
        </p:nvSpPr>
        <p:spPr/>
        <p:txBody>
          <a:bodyPr/>
          <a:lstStyle>
            <a:lvl1pPr>
              <a:defRPr/>
            </a:lvl1pPr>
          </a:lstStyle>
          <a:p>
            <a:pPr>
              <a:defRPr/>
            </a:pPr>
            <a:fld id="{ECCCB782-A2D7-444B-8DDA-4DB179C420CD}" type="datetime1">
              <a:rPr lang="en-US" smtClean="0"/>
              <a:t>2/9/2023</a:t>
            </a:fld>
            <a:endParaRPr lang="en-GB" altLang="en-US"/>
          </a:p>
        </p:txBody>
      </p:sp>
      <p:sp>
        <p:nvSpPr>
          <p:cNvPr id="39" name="Rectangle 6"/>
          <p:cNvSpPr>
            <a:spLocks noGrp="1" noChangeArrowheads="1"/>
          </p:cNvSpPr>
          <p:nvPr>
            <p:ph type="ftr" sz="quarter" idx="11"/>
          </p:nvPr>
        </p:nvSpPr>
        <p:spPr/>
        <p:txBody>
          <a:bodyPr/>
          <a:lstStyle>
            <a:lvl1pPr>
              <a:defRPr/>
            </a:lvl1pPr>
          </a:lstStyle>
          <a:p>
            <a:pPr>
              <a:defRPr/>
            </a:pPr>
            <a:endParaRPr lang="en-GB" altLang="en-US"/>
          </a:p>
        </p:txBody>
      </p:sp>
      <p:sp>
        <p:nvSpPr>
          <p:cNvPr id="40" name="Rectangle 7"/>
          <p:cNvSpPr>
            <a:spLocks noGrp="1" noChangeArrowheads="1"/>
          </p:cNvSpPr>
          <p:nvPr>
            <p:ph type="sldNum" sz="quarter" idx="12"/>
          </p:nvPr>
        </p:nvSpPr>
        <p:spPr/>
        <p:txBody>
          <a:bodyPr/>
          <a:lstStyle>
            <a:lvl1pPr>
              <a:defRPr/>
            </a:lvl1pPr>
          </a:lstStyle>
          <a:p>
            <a:pPr>
              <a:defRPr/>
            </a:pPr>
            <a:fld id="{5604E021-9223-410A-A222-9ACA32BC8A2D}" type="slidenum">
              <a:rPr lang="en-GB" altLang="en-US"/>
              <a:pPr>
                <a:defRPr/>
              </a:pPr>
              <a:t>‹#›</a:t>
            </a:fld>
            <a:endParaRPr lang="en-GB" altLang="en-US"/>
          </a:p>
        </p:txBody>
      </p:sp>
    </p:spTree>
    <p:extLst>
      <p:ext uri="{BB962C8B-B14F-4D97-AF65-F5344CB8AC3E}">
        <p14:creationId xmlns:p14="http://schemas.microsoft.com/office/powerpoint/2010/main" val="1448136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E114274F-C8CF-49E0-A0E8-17BFA628E2BD}" type="datetime1">
              <a:rPr lang="en-US" smtClean="0"/>
              <a:t>2/9/2023</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9B4D9ABD-07F0-4487-BDB7-45606F4F4974}" type="slidenum">
              <a:rPr lang="en-GB" altLang="en-US"/>
              <a:pPr>
                <a:defRPr/>
              </a:pPr>
              <a:t>‹#›</a:t>
            </a:fld>
            <a:endParaRPr lang="en-GB" altLang="en-US"/>
          </a:p>
        </p:txBody>
      </p:sp>
    </p:spTree>
    <p:extLst>
      <p:ext uri="{BB962C8B-B14F-4D97-AF65-F5344CB8AC3E}">
        <p14:creationId xmlns:p14="http://schemas.microsoft.com/office/powerpoint/2010/main" val="3985155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p:cNvSpPr>
            <a:spLocks noGrp="1" noChangeArrowheads="1"/>
          </p:cNvSpPr>
          <p:nvPr>
            <p:ph type="dt" sz="half" idx="10"/>
          </p:nvPr>
        </p:nvSpPr>
        <p:spPr>
          <a:ln/>
        </p:spPr>
        <p:txBody>
          <a:bodyPr/>
          <a:lstStyle>
            <a:lvl1pPr>
              <a:defRPr/>
            </a:lvl1pPr>
          </a:lstStyle>
          <a:p>
            <a:pPr>
              <a:defRPr/>
            </a:pPr>
            <a:fld id="{A299963F-2FAF-4EB0-B579-B5C0FAE88F4A}" type="datetime1">
              <a:rPr lang="en-US" smtClean="0"/>
              <a:t>2/9/2023</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4B32CEC1-D0F1-44C7-B3F9-8162ED0F7D03}" type="slidenum">
              <a:rPr lang="en-GB" altLang="en-US"/>
              <a:pPr>
                <a:defRPr/>
              </a:pPr>
              <a:t>‹#›</a:t>
            </a:fld>
            <a:endParaRPr lang="en-GB" altLang="en-US"/>
          </a:p>
        </p:txBody>
      </p:sp>
    </p:spTree>
    <p:extLst>
      <p:ext uri="{BB962C8B-B14F-4D97-AF65-F5344CB8AC3E}">
        <p14:creationId xmlns:p14="http://schemas.microsoft.com/office/powerpoint/2010/main" val="1168113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71926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71926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a:ln/>
        </p:spPr>
        <p:txBody>
          <a:bodyPr/>
          <a:lstStyle>
            <a:lvl1pPr>
              <a:defRPr/>
            </a:lvl1pPr>
          </a:lstStyle>
          <a:p>
            <a:pPr>
              <a:defRPr/>
            </a:pPr>
            <a:fld id="{8AFECF81-A04A-40E7-B637-35FE34D39894}" type="datetime1">
              <a:rPr lang="en-US" smtClean="0"/>
              <a:t>2/9/2023</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CC996ADE-D767-42F5-9BBE-E714C22A690A}" type="slidenum">
              <a:rPr lang="en-GB" altLang="en-US"/>
              <a:pPr>
                <a:defRPr/>
              </a:pPr>
              <a:t>‹#›</a:t>
            </a:fld>
            <a:endParaRPr lang="en-GB" altLang="en-US"/>
          </a:p>
        </p:txBody>
      </p:sp>
    </p:spTree>
    <p:extLst>
      <p:ext uri="{BB962C8B-B14F-4D97-AF65-F5344CB8AC3E}">
        <p14:creationId xmlns:p14="http://schemas.microsoft.com/office/powerpoint/2010/main" val="1503693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dt" sz="half" idx="10"/>
          </p:nvPr>
        </p:nvSpPr>
        <p:spPr>
          <a:ln/>
        </p:spPr>
        <p:txBody>
          <a:bodyPr/>
          <a:lstStyle>
            <a:lvl1pPr>
              <a:defRPr/>
            </a:lvl1pPr>
          </a:lstStyle>
          <a:p>
            <a:pPr>
              <a:defRPr/>
            </a:pPr>
            <a:fld id="{5ECB8F56-1164-416E-9230-F81735FABA8A}" type="datetime1">
              <a:rPr lang="en-US" smtClean="0"/>
              <a:t>2/9/2023</a:t>
            </a:fld>
            <a:endParaRPr lang="en-GB" altLang="en-US"/>
          </a:p>
        </p:txBody>
      </p:sp>
      <p:sp>
        <p:nvSpPr>
          <p:cNvPr id="8"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7"/>
          <p:cNvSpPr>
            <a:spLocks noGrp="1" noChangeArrowheads="1"/>
          </p:cNvSpPr>
          <p:nvPr>
            <p:ph type="sldNum" sz="quarter" idx="12"/>
          </p:nvPr>
        </p:nvSpPr>
        <p:spPr>
          <a:ln/>
        </p:spPr>
        <p:txBody>
          <a:bodyPr/>
          <a:lstStyle>
            <a:lvl1pPr>
              <a:defRPr/>
            </a:lvl1pPr>
          </a:lstStyle>
          <a:p>
            <a:pPr>
              <a:defRPr/>
            </a:pPr>
            <a:fld id="{4BDA9B06-4511-4749-8CDB-5226D50548A7}" type="slidenum">
              <a:rPr lang="en-GB" altLang="en-US"/>
              <a:pPr>
                <a:defRPr/>
              </a:pPr>
              <a:t>‹#›</a:t>
            </a:fld>
            <a:endParaRPr lang="en-GB" altLang="en-US"/>
          </a:p>
        </p:txBody>
      </p:sp>
    </p:spTree>
    <p:extLst>
      <p:ext uri="{BB962C8B-B14F-4D97-AF65-F5344CB8AC3E}">
        <p14:creationId xmlns:p14="http://schemas.microsoft.com/office/powerpoint/2010/main" val="1149015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5"/>
          <p:cNvSpPr>
            <a:spLocks noGrp="1" noChangeArrowheads="1"/>
          </p:cNvSpPr>
          <p:nvPr>
            <p:ph type="dt" sz="half" idx="10"/>
          </p:nvPr>
        </p:nvSpPr>
        <p:spPr>
          <a:ln/>
        </p:spPr>
        <p:txBody>
          <a:bodyPr/>
          <a:lstStyle>
            <a:lvl1pPr>
              <a:defRPr/>
            </a:lvl1pPr>
          </a:lstStyle>
          <a:p>
            <a:pPr>
              <a:defRPr/>
            </a:pPr>
            <a:fld id="{B7C32141-4760-4681-AE3F-2BC67AC7BBEC}" type="datetime1">
              <a:rPr lang="en-US" smtClean="0"/>
              <a:t>2/9/2023</a:t>
            </a:fld>
            <a:endParaRPr lang="en-GB" altLang="en-US"/>
          </a:p>
        </p:txBody>
      </p:sp>
      <p:sp>
        <p:nvSpPr>
          <p:cNvPr id="4"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7"/>
          <p:cNvSpPr>
            <a:spLocks noGrp="1" noChangeArrowheads="1"/>
          </p:cNvSpPr>
          <p:nvPr>
            <p:ph type="sldNum" sz="quarter" idx="12"/>
          </p:nvPr>
        </p:nvSpPr>
        <p:spPr>
          <a:ln/>
        </p:spPr>
        <p:txBody>
          <a:bodyPr/>
          <a:lstStyle>
            <a:lvl1pPr>
              <a:defRPr/>
            </a:lvl1pPr>
          </a:lstStyle>
          <a:p>
            <a:pPr>
              <a:defRPr/>
            </a:pPr>
            <a:fld id="{595C84A8-5876-4E90-81C2-AA4C1148C31A}" type="slidenum">
              <a:rPr lang="en-GB" altLang="en-US"/>
              <a:pPr>
                <a:defRPr/>
              </a:pPr>
              <a:t>‹#›</a:t>
            </a:fld>
            <a:endParaRPr lang="en-GB" altLang="en-US"/>
          </a:p>
        </p:txBody>
      </p:sp>
    </p:spTree>
    <p:extLst>
      <p:ext uri="{BB962C8B-B14F-4D97-AF65-F5344CB8AC3E}">
        <p14:creationId xmlns:p14="http://schemas.microsoft.com/office/powerpoint/2010/main" val="38710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dt" sz="half" idx="10"/>
          </p:nvPr>
        </p:nvSpPr>
        <p:spPr>
          <a:ln/>
        </p:spPr>
        <p:txBody>
          <a:bodyPr/>
          <a:lstStyle>
            <a:lvl1pPr>
              <a:defRPr/>
            </a:lvl1pPr>
          </a:lstStyle>
          <a:p>
            <a:pPr>
              <a:defRPr/>
            </a:pPr>
            <a:fld id="{6E2A455E-84C5-46F7-B401-62A108F1AB2F}" type="datetime1">
              <a:rPr lang="en-US" smtClean="0"/>
              <a:t>2/9/2023</a:t>
            </a:fld>
            <a:endParaRPr lang="en-GB" altLang="en-US"/>
          </a:p>
        </p:txBody>
      </p:sp>
      <p:sp>
        <p:nvSpPr>
          <p:cNvPr id="3"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7"/>
          <p:cNvSpPr>
            <a:spLocks noGrp="1" noChangeArrowheads="1"/>
          </p:cNvSpPr>
          <p:nvPr>
            <p:ph type="sldNum" sz="quarter" idx="12"/>
          </p:nvPr>
        </p:nvSpPr>
        <p:spPr>
          <a:ln/>
        </p:spPr>
        <p:txBody>
          <a:bodyPr/>
          <a:lstStyle>
            <a:lvl1pPr>
              <a:defRPr/>
            </a:lvl1pPr>
          </a:lstStyle>
          <a:p>
            <a:pPr>
              <a:defRPr/>
            </a:pPr>
            <a:fld id="{F1A85B58-57BC-41BE-8F10-C960A23101AE}" type="slidenum">
              <a:rPr lang="en-GB" altLang="en-US"/>
              <a:pPr>
                <a:defRPr/>
              </a:pPr>
              <a:t>‹#›</a:t>
            </a:fld>
            <a:endParaRPr lang="en-GB" altLang="en-US"/>
          </a:p>
        </p:txBody>
      </p:sp>
    </p:spTree>
    <p:extLst>
      <p:ext uri="{BB962C8B-B14F-4D97-AF65-F5344CB8AC3E}">
        <p14:creationId xmlns:p14="http://schemas.microsoft.com/office/powerpoint/2010/main" val="401226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fld id="{258885C6-1409-4846-AD86-0806282BE07E}" type="datetime1">
              <a:rPr lang="en-US" smtClean="0"/>
              <a:t>2/9/2023</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0819BFD9-4575-47FA-BDB5-2A994630A365}" type="slidenum">
              <a:rPr lang="en-GB" altLang="en-US"/>
              <a:pPr>
                <a:defRPr/>
              </a:pPr>
              <a:t>‹#›</a:t>
            </a:fld>
            <a:endParaRPr lang="en-GB" altLang="en-US"/>
          </a:p>
        </p:txBody>
      </p:sp>
    </p:spTree>
    <p:extLst>
      <p:ext uri="{BB962C8B-B14F-4D97-AF65-F5344CB8AC3E}">
        <p14:creationId xmlns:p14="http://schemas.microsoft.com/office/powerpoint/2010/main" val="2660654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fld id="{95EA728A-DA63-4B19-85EA-A0E5441800DE}" type="datetime1">
              <a:rPr lang="en-US" smtClean="0"/>
              <a:t>2/9/2023</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9FE38197-619A-4C81-9AA9-8926A268B151}" type="slidenum">
              <a:rPr lang="en-GB" altLang="en-US"/>
              <a:pPr>
                <a:defRPr/>
              </a:pPr>
              <a:t>‹#›</a:t>
            </a:fld>
            <a:endParaRPr lang="en-GB" altLang="en-US"/>
          </a:p>
        </p:txBody>
      </p:sp>
    </p:spTree>
    <p:extLst>
      <p:ext uri="{BB962C8B-B14F-4D97-AF65-F5344CB8AC3E}">
        <p14:creationId xmlns:p14="http://schemas.microsoft.com/office/powerpoint/2010/main" val="3274027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E52C6092-C02C-4A10-8D2D-DDB53366B210}" type="datetime1">
              <a:rPr lang="en-US" smtClean="0"/>
              <a:t>2/9/2023</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5628EB96-ABE0-4198-953B-4B0F64258F9D}" type="slidenum">
              <a:rPr lang="en-GB" altLang="en-US"/>
              <a:pPr>
                <a:defRPr/>
              </a:pPr>
              <a:t>‹#›</a:t>
            </a:fld>
            <a:endParaRPr lang="en-GB" altLang="en-US"/>
          </a:p>
        </p:txBody>
      </p:sp>
    </p:spTree>
    <p:extLst>
      <p:ext uri="{BB962C8B-B14F-4D97-AF65-F5344CB8AC3E}">
        <p14:creationId xmlns:p14="http://schemas.microsoft.com/office/powerpoint/2010/main" val="4039767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2238"/>
            <a:ext cx="2057400" cy="600868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22238"/>
            <a:ext cx="6019800" cy="60086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61CAFB61-C78A-48C4-9192-058DA7F33226}" type="datetime1">
              <a:rPr lang="en-US" smtClean="0"/>
              <a:t>2/9/2023</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0D4BCAD8-A2C9-4C45-B5C7-42FB457025DB}" type="slidenum">
              <a:rPr lang="en-GB" altLang="en-US"/>
              <a:pPr>
                <a:defRPr/>
              </a:pPr>
              <a:t>‹#›</a:t>
            </a:fld>
            <a:endParaRPr lang="en-GB" altLang="en-US"/>
          </a:p>
        </p:txBody>
      </p:sp>
    </p:spTree>
    <p:extLst>
      <p:ext uri="{BB962C8B-B14F-4D97-AF65-F5344CB8AC3E}">
        <p14:creationId xmlns:p14="http://schemas.microsoft.com/office/powerpoint/2010/main" val="1098560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Line 2"/>
          <p:cNvSpPr>
            <a:spLocks noChangeShapeType="1"/>
          </p:cNvSpPr>
          <p:nvPr/>
        </p:nvSpPr>
        <p:spPr bwMode="auto">
          <a:xfrm>
            <a:off x="7962900" y="152400"/>
            <a:ext cx="0" cy="1524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27" name="Rectangle 3"/>
          <p:cNvSpPr>
            <a:spLocks noGrp="1" noChangeArrowheads="1"/>
          </p:cNvSpPr>
          <p:nvPr>
            <p:ph type="title"/>
          </p:nvPr>
        </p:nvSpPr>
        <p:spPr bwMode="auto">
          <a:xfrm>
            <a:off x="457200" y="122238"/>
            <a:ext cx="75438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1028" name="Rectangle 4"/>
          <p:cNvSpPr>
            <a:spLocks noGrp="1" noChangeArrowheads="1"/>
          </p:cNvSpPr>
          <p:nvPr>
            <p:ph type="body" idx="1"/>
          </p:nvPr>
        </p:nvSpPr>
        <p:spPr bwMode="auto">
          <a:xfrm>
            <a:off x="457200" y="1719263"/>
            <a:ext cx="8229600" cy="441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11621" name="Rectangle 5"/>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000">
                <a:latin typeface="Arial" charset="0"/>
                <a:cs typeface="Arial" charset="0"/>
              </a:defRPr>
            </a:lvl1pPr>
          </a:lstStyle>
          <a:p>
            <a:pPr>
              <a:defRPr/>
            </a:pPr>
            <a:fld id="{D2D7ABFA-75E7-4933-B5EE-8904E799DA23}" type="datetime1">
              <a:rPr lang="en-US" smtClean="0"/>
              <a:t>2/9/2023</a:t>
            </a:fld>
            <a:endParaRPr lang="en-GB" altLang="en-US"/>
          </a:p>
        </p:txBody>
      </p:sp>
      <p:sp>
        <p:nvSpPr>
          <p:cNvPr id="111622" name="Rectangle 6"/>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000">
                <a:latin typeface="Arial" charset="0"/>
                <a:cs typeface="Arial" charset="0"/>
              </a:defRPr>
            </a:lvl1pPr>
          </a:lstStyle>
          <a:p>
            <a:pPr>
              <a:defRPr/>
            </a:pPr>
            <a:endParaRPr lang="en-GB" altLang="en-US"/>
          </a:p>
        </p:txBody>
      </p:sp>
      <p:sp>
        <p:nvSpPr>
          <p:cNvPr id="111623" name="Rectangle 7"/>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5B9DD3A0-CB75-4131-A8E4-ADEE17BE564E}" type="slidenum">
              <a:rPr lang="en-GB" altLang="en-US"/>
              <a:pPr>
                <a:defRPr/>
              </a:pPr>
              <a:t>‹#›</a:t>
            </a:fld>
            <a:endParaRPr lang="en-GB" altLang="en-US"/>
          </a:p>
        </p:txBody>
      </p:sp>
      <p:grpSp>
        <p:nvGrpSpPr>
          <p:cNvPr id="1032" name="Group 8"/>
          <p:cNvGrpSpPr>
            <a:grpSpLocks/>
          </p:cNvGrpSpPr>
          <p:nvPr/>
        </p:nvGrpSpPr>
        <p:grpSpPr bwMode="auto">
          <a:xfrm>
            <a:off x="8153400" y="152400"/>
            <a:ext cx="792163" cy="1295400"/>
            <a:chOff x="5136" y="960"/>
            <a:chExt cx="528" cy="864"/>
          </a:xfrm>
        </p:grpSpPr>
        <p:sp>
          <p:nvSpPr>
            <p:cNvPr id="1033" name="Oval 9"/>
            <p:cNvSpPr>
              <a:spLocks noChangeArrowheads="1"/>
            </p:cNvSpPr>
            <p:nvPr/>
          </p:nvSpPr>
          <p:spPr bwMode="auto">
            <a:xfrm>
              <a:off x="5136" y="960"/>
              <a:ext cx="80"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4" name="Oval 10"/>
            <p:cNvSpPr>
              <a:spLocks noChangeArrowheads="1"/>
            </p:cNvSpPr>
            <p:nvPr/>
          </p:nvSpPr>
          <p:spPr bwMode="auto">
            <a:xfrm>
              <a:off x="5248" y="960"/>
              <a:ext cx="79"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5" name="Oval 11"/>
            <p:cNvSpPr>
              <a:spLocks noChangeArrowheads="1"/>
            </p:cNvSpPr>
            <p:nvPr/>
          </p:nvSpPr>
          <p:spPr bwMode="auto">
            <a:xfrm>
              <a:off x="5360" y="960"/>
              <a:ext cx="76"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6" name="Oval 12"/>
            <p:cNvSpPr>
              <a:spLocks noChangeArrowheads="1"/>
            </p:cNvSpPr>
            <p:nvPr/>
          </p:nvSpPr>
          <p:spPr bwMode="auto">
            <a:xfrm>
              <a:off x="5136" y="1072"/>
              <a:ext cx="80"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7" name="Oval 13"/>
            <p:cNvSpPr>
              <a:spLocks noChangeArrowheads="1"/>
            </p:cNvSpPr>
            <p:nvPr/>
          </p:nvSpPr>
          <p:spPr bwMode="auto">
            <a:xfrm>
              <a:off x="5248" y="1072"/>
              <a:ext cx="79"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8" name="Oval 14"/>
            <p:cNvSpPr>
              <a:spLocks noChangeArrowheads="1"/>
            </p:cNvSpPr>
            <p:nvPr/>
          </p:nvSpPr>
          <p:spPr bwMode="auto">
            <a:xfrm>
              <a:off x="5360" y="1072"/>
              <a:ext cx="76"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9" name="Oval 15"/>
            <p:cNvSpPr>
              <a:spLocks noChangeArrowheads="1"/>
            </p:cNvSpPr>
            <p:nvPr/>
          </p:nvSpPr>
          <p:spPr bwMode="auto">
            <a:xfrm>
              <a:off x="5472" y="1072"/>
              <a:ext cx="73" cy="7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0" name="Oval 16"/>
            <p:cNvSpPr>
              <a:spLocks noChangeArrowheads="1"/>
            </p:cNvSpPr>
            <p:nvPr/>
          </p:nvSpPr>
          <p:spPr bwMode="auto">
            <a:xfrm>
              <a:off x="5136" y="1184"/>
              <a:ext cx="80" cy="73"/>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1" name="Oval 17"/>
            <p:cNvSpPr>
              <a:spLocks noChangeArrowheads="1"/>
            </p:cNvSpPr>
            <p:nvPr/>
          </p:nvSpPr>
          <p:spPr bwMode="auto">
            <a:xfrm>
              <a:off x="5248" y="1184"/>
              <a:ext cx="79" cy="73"/>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2" name="Oval 18"/>
            <p:cNvSpPr>
              <a:spLocks noChangeArrowheads="1"/>
            </p:cNvSpPr>
            <p:nvPr/>
          </p:nvSpPr>
          <p:spPr bwMode="auto">
            <a:xfrm>
              <a:off x="5360" y="1184"/>
              <a:ext cx="76" cy="73"/>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3" name="Oval 19"/>
            <p:cNvSpPr>
              <a:spLocks noChangeArrowheads="1"/>
            </p:cNvSpPr>
            <p:nvPr/>
          </p:nvSpPr>
          <p:spPr bwMode="auto">
            <a:xfrm>
              <a:off x="5472" y="1184"/>
              <a:ext cx="73" cy="73"/>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4" name="Oval 20"/>
            <p:cNvSpPr>
              <a:spLocks noChangeArrowheads="1"/>
            </p:cNvSpPr>
            <p:nvPr/>
          </p:nvSpPr>
          <p:spPr bwMode="auto">
            <a:xfrm>
              <a:off x="5584" y="1184"/>
              <a:ext cx="80" cy="73"/>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5" name="Oval 21"/>
            <p:cNvSpPr>
              <a:spLocks noChangeArrowheads="1"/>
            </p:cNvSpPr>
            <p:nvPr/>
          </p:nvSpPr>
          <p:spPr bwMode="auto">
            <a:xfrm>
              <a:off x="5136" y="1296"/>
              <a:ext cx="80"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6" name="Oval 22"/>
            <p:cNvSpPr>
              <a:spLocks noChangeArrowheads="1"/>
            </p:cNvSpPr>
            <p:nvPr/>
          </p:nvSpPr>
          <p:spPr bwMode="auto">
            <a:xfrm>
              <a:off x="5248" y="1296"/>
              <a:ext cx="79"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7" name="Oval 23"/>
            <p:cNvSpPr>
              <a:spLocks noChangeArrowheads="1"/>
            </p:cNvSpPr>
            <p:nvPr/>
          </p:nvSpPr>
          <p:spPr bwMode="auto">
            <a:xfrm>
              <a:off x="5360" y="1296"/>
              <a:ext cx="76"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8" name="Oval 24"/>
            <p:cNvSpPr>
              <a:spLocks noChangeArrowheads="1"/>
            </p:cNvSpPr>
            <p:nvPr/>
          </p:nvSpPr>
          <p:spPr bwMode="auto">
            <a:xfrm>
              <a:off x="5472" y="1296"/>
              <a:ext cx="73"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9" name="Oval 25"/>
            <p:cNvSpPr>
              <a:spLocks noChangeArrowheads="1"/>
            </p:cNvSpPr>
            <p:nvPr/>
          </p:nvSpPr>
          <p:spPr bwMode="auto">
            <a:xfrm>
              <a:off x="5136" y="1408"/>
              <a:ext cx="80"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0" name="Oval 26"/>
            <p:cNvSpPr>
              <a:spLocks noChangeArrowheads="1"/>
            </p:cNvSpPr>
            <p:nvPr/>
          </p:nvSpPr>
          <p:spPr bwMode="auto">
            <a:xfrm>
              <a:off x="5248" y="1408"/>
              <a:ext cx="79"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1" name="Oval 27"/>
            <p:cNvSpPr>
              <a:spLocks noChangeArrowheads="1"/>
            </p:cNvSpPr>
            <p:nvPr/>
          </p:nvSpPr>
          <p:spPr bwMode="auto">
            <a:xfrm>
              <a:off x="5360" y="1408"/>
              <a:ext cx="76"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2" name="Oval 28"/>
            <p:cNvSpPr>
              <a:spLocks noChangeArrowheads="1"/>
            </p:cNvSpPr>
            <p:nvPr/>
          </p:nvSpPr>
          <p:spPr bwMode="auto">
            <a:xfrm>
              <a:off x="5472" y="1408"/>
              <a:ext cx="73"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3" name="Oval 29"/>
            <p:cNvSpPr>
              <a:spLocks noChangeArrowheads="1"/>
            </p:cNvSpPr>
            <p:nvPr/>
          </p:nvSpPr>
          <p:spPr bwMode="auto">
            <a:xfrm>
              <a:off x="5584" y="1408"/>
              <a:ext cx="80"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4" name="Oval 30"/>
            <p:cNvSpPr>
              <a:spLocks noChangeArrowheads="1"/>
            </p:cNvSpPr>
            <p:nvPr/>
          </p:nvSpPr>
          <p:spPr bwMode="auto">
            <a:xfrm>
              <a:off x="5136" y="1520"/>
              <a:ext cx="80" cy="79"/>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5" name="Oval 31"/>
            <p:cNvSpPr>
              <a:spLocks noChangeArrowheads="1"/>
            </p:cNvSpPr>
            <p:nvPr/>
          </p:nvSpPr>
          <p:spPr bwMode="auto">
            <a:xfrm>
              <a:off x="5248" y="1520"/>
              <a:ext cx="79" cy="79"/>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6" name="Oval 32"/>
            <p:cNvSpPr>
              <a:spLocks noChangeArrowheads="1"/>
            </p:cNvSpPr>
            <p:nvPr/>
          </p:nvSpPr>
          <p:spPr bwMode="auto">
            <a:xfrm>
              <a:off x="5360" y="1520"/>
              <a:ext cx="76" cy="79"/>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7" name="Oval 33"/>
            <p:cNvSpPr>
              <a:spLocks noChangeArrowheads="1"/>
            </p:cNvSpPr>
            <p:nvPr/>
          </p:nvSpPr>
          <p:spPr bwMode="auto">
            <a:xfrm>
              <a:off x="5472" y="1520"/>
              <a:ext cx="73" cy="79"/>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8" name="Oval 34"/>
            <p:cNvSpPr>
              <a:spLocks noChangeArrowheads="1"/>
            </p:cNvSpPr>
            <p:nvPr/>
          </p:nvSpPr>
          <p:spPr bwMode="auto">
            <a:xfrm>
              <a:off x="5136" y="1632"/>
              <a:ext cx="80" cy="75"/>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9" name="Oval 35"/>
            <p:cNvSpPr>
              <a:spLocks noChangeArrowheads="1"/>
            </p:cNvSpPr>
            <p:nvPr/>
          </p:nvSpPr>
          <p:spPr bwMode="auto">
            <a:xfrm>
              <a:off x="5248" y="1632"/>
              <a:ext cx="79" cy="75"/>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0" name="Oval 36"/>
            <p:cNvSpPr>
              <a:spLocks noChangeArrowheads="1"/>
            </p:cNvSpPr>
            <p:nvPr/>
          </p:nvSpPr>
          <p:spPr bwMode="auto">
            <a:xfrm>
              <a:off x="5360" y="1632"/>
              <a:ext cx="76" cy="75"/>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1" name="Oval 37"/>
            <p:cNvSpPr>
              <a:spLocks noChangeArrowheads="1"/>
            </p:cNvSpPr>
            <p:nvPr/>
          </p:nvSpPr>
          <p:spPr bwMode="auto">
            <a:xfrm>
              <a:off x="5472" y="1632"/>
              <a:ext cx="73" cy="75"/>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2" name="Oval 38"/>
            <p:cNvSpPr>
              <a:spLocks noChangeArrowheads="1"/>
            </p:cNvSpPr>
            <p:nvPr/>
          </p:nvSpPr>
          <p:spPr bwMode="auto">
            <a:xfrm>
              <a:off x="5248" y="1744"/>
              <a:ext cx="79"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3" name="Oval 39"/>
            <p:cNvSpPr>
              <a:spLocks noChangeArrowheads="1"/>
            </p:cNvSpPr>
            <p:nvPr/>
          </p:nvSpPr>
          <p:spPr bwMode="auto">
            <a:xfrm>
              <a:off x="5472" y="1744"/>
              <a:ext cx="73"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grpSp>
    </p:spTree>
  </p:cSld>
  <p:clrMap bg1="lt1" tx1="dk1" bg2="lt2" tx2="dk2" accent1="accent1" accent2="accent2" accent3="accent3" accent4="accent4" accent5="accent5" accent6="accent6" hlink="hlink" folHlink="folHlink"/>
  <p:sldLayoutIdLst>
    <p:sldLayoutId id="2147484007" r:id="rId1"/>
    <p:sldLayoutId id="2147483997" r:id="rId2"/>
    <p:sldLayoutId id="2147483998" r:id="rId3"/>
    <p:sldLayoutId id="2147483999" r:id="rId4"/>
    <p:sldLayoutId id="2147484000" r:id="rId5"/>
    <p:sldLayoutId id="2147484001" r:id="rId6"/>
    <p:sldLayoutId id="2147484002" r:id="rId7"/>
    <p:sldLayoutId id="2147484003" r:id="rId8"/>
    <p:sldLayoutId id="2147484004" r:id="rId9"/>
    <p:sldLayoutId id="2147484005" r:id="rId10"/>
    <p:sldLayoutId id="2147484006" r:id="rId11"/>
  </p:sldLayoutIdLst>
  <p:hf hdr="0" ftr="0" dt="0"/>
  <p:txStyles>
    <p:titleStyle>
      <a:lvl1pPr algn="l" rtl="0" eaLnBrk="0" fontAlgn="base" hangingPunct="0">
        <a:spcBef>
          <a:spcPct val="0"/>
        </a:spcBef>
        <a:spcAft>
          <a:spcPct val="0"/>
        </a:spcAft>
        <a:defRPr sz="3900" b="1">
          <a:solidFill>
            <a:schemeClr val="tx2"/>
          </a:solidFill>
          <a:latin typeface="+mj-lt"/>
          <a:ea typeface="+mj-ea"/>
          <a:cs typeface="+mj-cs"/>
        </a:defRPr>
      </a:lvl1pPr>
      <a:lvl2pPr algn="l" rtl="0" eaLnBrk="0" fontAlgn="base" hangingPunct="0">
        <a:spcBef>
          <a:spcPct val="0"/>
        </a:spcBef>
        <a:spcAft>
          <a:spcPct val="0"/>
        </a:spcAft>
        <a:defRPr sz="3900" b="1">
          <a:solidFill>
            <a:schemeClr val="tx2"/>
          </a:solidFill>
          <a:latin typeface="Arial" charset="0"/>
          <a:cs typeface="Arial" charset="0"/>
        </a:defRPr>
      </a:lvl2pPr>
      <a:lvl3pPr algn="l" rtl="0" eaLnBrk="0" fontAlgn="base" hangingPunct="0">
        <a:spcBef>
          <a:spcPct val="0"/>
        </a:spcBef>
        <a:spcAft>
          <a:spcPct val="0"/>
        </a:spcAft>
        <a:defRPr sz="3900" b="1">
          <a:solidFill>
            <a:schemeClr val="tx2"/>
          </a:solidFill>
          <a:latin typeface="Arial" charset="0"/>
          <a:cs typeface="Arial" charset="0"/>
        </a:defRPr>
      </a:lvl3pPr>
      <a:lvl4pPr algn="l" rtl="0" eaLnBrk="0" fontAlgn="base" hangingPunct="0">
        <a:spcBef>
          <a:spcPct val="0"/>
        </a:spcBef>
        <a:spcAft>
          <a:spcPct val="0"/>
        </a:spcAft>
        <a:defRPr sz="3900" b="1">
          <a:solidFill>
            <a:schemeClr val="tx2"/>
          </a:solidFill>
          <a:latin typeface="Arial" charset="0"/>
          <a:cs typeface="Arial" charset="0"/>
        </a:defRPr>
      </a:lvl4pPr>
      <a:lvl5pPr algn="l" rtl="0" eaLnBrk="0" fontAlgn="base" hangingPunct="0">
        <a:spcBef>
          <a:spcPct val="0"/>
        </a:spcBef>
        <a:spcAft>
          <a:spcPct val="0"/>
        </a:spcAft>
        <a:defRPr sz="3900" b="1">
          <a:solidFill>
            <a:schemeClr val="tx2"/>
          </a:solidFill>
          <a:latin typeface="Arial" charset="0"/>
          <a:cs typeface="Arial" charset="0"/>
        </a:defRPr>
      </a:lvl5pPr>
      <a:lvl6pPr marL="457200" algn="l" rtl="0" fontAlgn="base">
        <a:spcBef>
          <a:spcPct val="0"/>
        </a:spcBef>
        <a:spcAft>
          <a:spcPct val="0"/>
        </a:spcAft>
        <a:defRPr sz="3900" b="1">
          <a:solidFill>
            <a:schemeClr val="tx2"/>
          </a:solidFill>
          <a:latin typeface="Arial" charset="0"/>
          <a:cs typeface="Arial" charset="0"/>
        </a:defRPr>
      </a:lvl6pPr>
      <a:lvl7pPr marL="914400" algn="l" rtl="0" fontAlgn="base">
        <a:spcBef>
          <a:spcPct val="0"/>
        </a:spcBef>
        <a:spcAft>
          <a:spcPct val="0"/>
        </a:spcAft>
        <a:defRPr sz="3900" b="1">
          <a:solidFill>
            <a:schemeClr val="tx2"/>
          </a:solidFill>
          <a:latin typeface="Arial" charset="0"/>
          <a:cs typeface="Arial" charset="0"/>
        </a:defRPr>
      </a:lvl7pPr>
      <a:lvl8pPr marL="1371600" algn="l" rtl="0" fontAlgn="base">
        <a:spcBef>
          <a:spcPct val="0"/>
        </a:spcBef>
        <a:spcAft>
          <a:spcPct val="0"/>
        </a:spcAft>
        <a:defRPr sz="3900" b="1">
          <a:solidFill>
            <a:schemeClr val="tx2"/>
          </a:solidFill>
          <a:latin typeface="Arial" charset="0"/>
          <a:cs typeface="Arial" charset="0"/>
        </a:defRPr>
      </a:lvl8pPr>
      <a:lvl9pPr marL="1828800" algn="l" rtl="0" fontAlgn="base">
        <a:spcBef>
          <a:spcPct val="0"/>
        </a:spcBef>
        <a:spcAft>
          <a:spcPct val="0"/>
        </a:spcAft>
        <a:defRPr sz="3900" b="1">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lr>
          <a:schemeClr val="tx2"/>
        </a:buClr>
        <a:buSzPct val="70000"/>
        <a:buFont typeface="Wingdings" panose="05000000000000000000" pitchFamily="2" charset="2"/>
        <a:buChar char="l"/>
        <a:defRPr sz="3000">
          <a:solidFill>
            <a:schemeClr val="tx1"/>
          </a:solidFill>
          <a:latin typeface="+mn-lt"/>
          <a:ea typeface="+mn-ea"/>
          <a:cs typeface="+mn-cs"/>
        </a:defRPr>
      </a:lvl1pPr>
      <a:lvl2pPr marL="692150" indent="-347663" algn="l" rtl="0" eaLnBrk="0" fontAlgn="base" hangingPunct="0">
        <a:spcBef>
          <a:spcPct val="20000"/>
        </a:spcBef>
        <a:spcAft>
          <a:spcPct val="0"/>
        </a:spcAft>
        <a:buClr>
          <a:schemeClr val="accent2"/>
        </a:buClr>
        <a:buSzPct val="70000"/>
        <a:buFont typeface="Wingdings" panose="05000000000000000000" pitchFamily="2" charset="2"/>
        <a:buChar char="l"/>
        <a:defRPr sz="2600">
          <a:solidFill>
            <a:schemeClr val="tx1"/>
          </a:solidFill>
          <a:latin typeface="+mn-lt"/>
          <a:cs typeface="+mn-cs"/>
        </a:defRPr>
      </a:lvl2pPr>
      <a:lvl3pPr marL="987425" indent="-293688" algn="l" rtl="0" eaLnBrk="0" fontAlgn="base" hangingPunct="0">
        <a:spcBef>
          <a:spcPct val="20000"/>
        </a:spcBef>
        <a:spcAft>
          <a:spcPct val="0"/>
        </a:spcAft>
        <a:buClr>
          <a:schemeClr val="accent1"/>
        </a:buClr>
        <a:buSzPct val="70000"/>
        <a:buFont typeface="Wingdings" panose="05000000000000000000" pitchFamily="2" charset="2"/>
        <a:buChar char="l"/>
        <a:defRPr sz="2300">
          <a:solidFill>
            <a:schemeClr val="tx1"/>
          </a:solidFill>
          <a:latin typeface="+mn-lt"/>
          <a:cs typeface="+mn-cs"/>
        </a:defRPr>
      </a:lvl3pPr>
      <a:lvl4pPr marL="1281113" indent="-292100" algn="l" rtl="0" eaLnBrk="0" fontAlgn="base" hangingPunct="0">
        <a:spcBef>
          <a:spcPct val="20000"/>
        </a:spcBef>
        <a:spcAft>
          <a:spcPct val="0"/>
        </a:spcAft>
        <a:buClr>
          <a:schemeClr val="tx2"/>
        </a:buClr>
        <a:buSzPct val="75000"/>
        <a:buFont typeface="Wingdings" panose="05000000000000000000" pitchFamily="2" charset="2"/>
        <a:buChar char="§"/>
        <a:defRPr sz="2000">
          <a:solidFill>
            <a:schemeClr val="tx1"/>
          </a:solidFill>
          <a:latin typeface="+mn-lt"/>
          <a:cs typeface="+mn-cs"/>
        </a:defRPr>
      </a:lvl4pPr>
      <a:lvl5pPr marL="1598613" indent="-315913" algn="l" rtl="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mn-lt"/>
          <a:cs typeface="+mn-cs"/>
        </a:defRPr>
      </a:lvl5pPr>
      <a:lvl6pPr marL="20558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6pPr>
      <a:lvl7pPr marL="25130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7pPr>
      <a:lvl8pPr marL="29702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8pPr>
      <a:lvl9pPr marL="34274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iIf3D6Rjzj4?feature=oembed" TargetMode="External"/><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8.sv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9.png"/><Relationship Id="rId4" Type="http://schemas.openxmlformats.org/officeDocument/2006/relationships/notesSlide" Target="../notesSlides/notesSlide11.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8.xml"/><Relationship Id="rId7" Type="http://schemas.openxmlformats.org/officeDocument/2006/relationships/diagramQuickStyle" Target="../diagrams/quickStyle6.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9.png"/><Relationship Id="rId4" Type="http://schemas.openxmlformats.org/officeDocument/2006/relationships/notesSlide" Target="../notesSlides/notesSlide12.xml"/><Relationship Id="rId9" Type="http://schemas.microsoft.com/office/2007/relationships/diagramDrawing" Target="../diagrams/drawing6.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9.png"/><Relationship Id="rId5" Type="http://schemas.openxmlformats.org/officeDocument/2006/relationships/image" Target="../media/image10.png"/><Relationship Id="rId4" Type="http://schemas.openxmlformats.org/officeDocument/2006/relationships/notesSlide" Target="../notesSlides/notesSlide13.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9.png"/><Relationship Id="rId4" Type="http://schemas.openxmlformats.org/officeDocument/2006/relationships/notesSlide" Target="../notesSlides/notesSlide14.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9.png"/><Relationship Id="rId4" Type="http://schemas.openxmlformats.org/officeDocument/2006/relationships/notesSlide" Target="../notesSlides/notesSlide15.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9.png"/><Relationship Id="rId4" Type="http://schemas.openxmlformats.org/officeDocument/2006/relationships/notesSlide" Target="../notesSlides/notesSlide16.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9.png"/><Relationship Id="rId4" Type="http://schemas.openxmlformats.org/officeDocument/2006/relationships/notesSlide" Target="../notesSlides/notesSlide17.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9.png"/><Relationship Id="rId5" Type="http://schemas.openxmlformats.org/officeDocument/2006/relationships/image" Target="../media/image11.png"/><Relationship Id="rId4" Type="http://schemas.openxmlformats.org/officeDocument/2006/relationships/notesSlide" Target="../notesSlides/notesSlide18.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9.png"/><Relationship Id="rId4" Type="http://schemas.openxmlformats.org/officeDocument/2006/relationships/notesSlide" Target="../notesSlides/notesSlide19.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9.png"/><Relationship Id="rId4" Type="http://schemas.openxmlformats.org/officeDocument/2006/relationships/notesSlide" Target="../notesSlides/notesSlide20.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9.png"/><Relationship Id="rId4" Type="http://schemas.openxmlformats.org/officeDocument/2006/relationships/notesSlide" Target="../notesSlides/notesSlide21.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9.png"/><Relationship Id="rId4" Type="http://schemas.openxmlformats.org/officeDocument/2006/relationships/notesSlide" Target="../notesSlides/notesSlide2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9.png"/><Relationship Id="rId4" Type="http://schemas.openxmlformats.org/officeDocument/2006/relationships/notesSlide" Target="../notesSlides/notesSlide23.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9.png"/><Relationship Id="rId4" Type="http://schemas.openxmlformats.org/officeDocument/2006/relationships/notesSlide" Target="../notesSlides/notesSlide24.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9.png"/><Relationship Id="rId4" Type="http://schemas.openxmlformats.org/officeDocument/2006/relationships/notesSlide" Target="../notesSlides/notesSlide25.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9.png"/><Relationship Id="rId4" Type="http://schemas.openxmlformats.org/officeDocument/2006/relationships/notesSlide" Target="../notesSlides/notesSlide26.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7.m4a"/><Relationship Id="rId1" Type="http://schemas.openxmlformats.org/officeDocument/2006/relationships/audio" Target="NULL" TargetMode="External"/><Relationship Id="rId5" Type="http://schemas.openxmlformats.org/officeDocument/2006/relationships/image" Target="../media/image9.png"/><Relationship Id="rId4" Type="http://schemas.openxmlformats.org/officeDocument/2006/relationships/notesSlide" Target="../notesSlides/notesSlide2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56981" y="1667250"/>
            <a:ext cx="4730400" cy="1638900"/>
          </a:xfrm>
        </p:spPr>
        <p:txBody>
          <a:bodyPr>
            <a:normAutofit fontScale="90000"/>
          </a:bodyPr>
          <a:lstStyle/>
          <a:p>
            <a:r>
              <a:rPr lang="en-GB" dirty="0">
                <a:cs typeface="Calibri Light"/>
              </a:rPr>
              <a:t>Criminal Law </a:t>
            </a:r>
            <a:br>
              <a:rPr lang="en-GB" dirty="0">
                <a:cs typeface="Calibri Light"/>
              </a:rPr>
            </a:br>
            <a:r>
              <a:rPr lang="en-GB" dirty="0">
                <a:cs typeface="Calibri Light"/>
              </a:rPr>
              <a:t>(BMLW4005)</a:t>
            </a:r>
            <a:br>
              <a:rPr lang="en-GB" dirty="0">
                <a:cs typeface="Calibri Light"/>
              </a:rPr>
            </a:br>
            <a:r>
              <a:rPr lang="en-GB" dirty="0">
                <a:cs typeface="Calibri Light"/>
              </a:rPr>
              <a:t>Week 2</a:t>
            </a:r>
            <a:endParaRPr lang="en-GB" dirty="0"/>
          </a:p>
        </p:txBody>
      </p:sp>
      <p:sp>
        <p:nvSpPr>
          <p:cNvPr id="3" name="Subtitle 2"/>
          <p:cNvSpPr>
            <a:spLocks noGrp="1"/>
          </p:cNvSpPr>
          <p:nvPr>
            <p:ph type="subTitle" idx="1"/>
          </p:nvPr>
        </p:nvSpPr>
        <p:spPr>
          <a:xfrm>
            <a:off x="3656981" y="3908250"/>
            <a:ext cx="4730400" cy="1282875"/>
          </a:xfrm>
        </p:spPr>
        <p:txBody>
          <a:bodyPr vert="horz" wrap="square" lIns="68580" tIns="34290" rIns="68580" bIns="34290" numCol="1" rtlCol="0" anchor="t" anchorCtr="0" compatLnSpc="1">
            <a:prstTxWarp prst="textNoShape">
              <a:avLst/>
            </a:prstTxWarp>
            <a:normAutofit/>
          </a:bodyPr>
          <a:lstStyle/>
          <a:p>
            <a:r>
              <a:rPr lang="en-GB" dirty="0">
                <a:cs typeface="Calibri"/>
              </a:rPr>
              <a:t>Sadie France</a:t>
            </a:r>
            <a:endParaRPr lang="en-GB" dirty="0"/>
          </a:p>
        </p:txBody>
      </p:sp>
      <p:pic>
        <p:nvPicPr>
          <p:cNvPr id="4" name="Picture 3" descr="Glasses on top of a book">
            <a:extLst>
              <a:ext uri="{FF2B5EF4-FFF2-40B4-BE49-F238E27FC236}">
                <a16:creationId xmlns:a16="http://schemas.microsoft.com/office/drawing/2014/main" id="{CE9E4C97-FAEF-439E-A601-E8AF0DC7D37E}"/>
              </a:ext>
            </a:extLst>
          </p:cNvPr>
          <p:cNvPicPr>
            <a:picLocks noChangeAspect="1"/>
          </p:cNvPicPr>
          <p:nvPr/>
        </p:nvPicPr>
        <p:blipFill rotWithShape="1">
          <a:blip r:embed="rId2"/>
          <a:srcRect l="20915" r="41783" b="10"/>
          <a:stretch/>
        </p:blipFill>
        <p:spPr>
          <a:xfrm>
            <a:off x="16" y="857258"/>
            <a:ext cx="2897966" cy="514349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38AA5-98BA-8B00-E42A-C04A48EE9169}"/>
              </a:ext>
            </a:extLst>
          </p:cNvPr>
          <p:cNvSpPr>
            <a:spLocks noGrp="1"/>
          </p:cNvSpPr>
          <p:nvPr>
            <p:ph type="title"/>
          </p:nvPr>
        </p:nvSpPr>
        <p:spPr/>
        <p:txBody>
          <a:bodyPr/>
          <a:lstStyle/>
          <a:p>
            <a:r>
              <a:rPr lang="en-GB" dirty="0"/>
              <a:t>Aims for todays session</a:t>
            </a:r>
          </a:p>
        </p:txBody>
      </p:sp>
      <p:sp>
        <p:nvSpPr>
          <p:cNvPr id="3" name="Content Placeholder 2">
            <a:extLst>
              <a:ext uri="{FF2B5EF4-FFF2-40B4-BE49-F238E27FC236}">
                <a16:creationId xmlns:a16="http://schemas.microsoft.com/office/drawing/2014/main" id="{59886F75-4067-D31D-810F-4E432968AD47}"/>
              </a:ext>
            </a:extLst>
          </p:cNvPr>
          <p:cNvSpPr>
            <a:spLocks noGrp="1"/>
          </p:cNvSpPr>
          <p:nvPr>
            <p:ph idx="1"/>
          </p:nvPr>
        </p:nvSpPr>
        <p:spPr/>
        <p:txBody>
          <a:bodyPr/>
          <a:lstStyle/>
          <a:p>
            <a:r>
              <a:rPr lang="en-GB" dirty="0"/>
              <a:t>Recap Actus Reus</a:t>
            </a:r>
          </a:p>
          <a:p>
            <a:r>
              <a:rPr lang="en-GB" dirty="0"/>
              <a:t>Recap Omissions</a:t>
            </a:r>
          </a:p>
          <a:p>
            <a:r>
              <a:rPr lang="en-GB" dirty="0" err="1"/>
              <a:t>Mens</a:t>
            </a:r>
            <a:r>
              <a:rPr lang="en-GB" dirty="0"/>
              <a:t> Rea</a:t>
            </a:r>
          </a:p>
          <a:p>
            <a:r>
              <a:rPr lang="en-GB" dirty="0"/>
              <a:t>Tasks</a:t>
            </a:r>
          </a:p>
          <a:p>
            <a:r>
              <a:rPr lang="en-GB" dirty="0"/>
              <a:t>Questions</a:t>
            </a:r>
          </a:p>
        </p:txBody>
      </p:sp>
    </p:spTree>
    <p:extLst>
      <p:ext uri="{BB962C8B-B14F-4D97-AF65-F5344CB8AC3E}">
        <p14:creationId xmlns:p14="http://schemas.microsoft.com/office/powerpoint/2010/main" val="1843423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817EA-620F-420F-81DA-A11CA9951392}"/>
              </a:ext>
            </a:extLst>
          </p:cNvPr>
          <p:cNvSpPr>
            <a:spLocks noGrp="1"/>
          </p:cNvSpPr>
          <p:nvPr>
            <p:ph type="title"/>
          </p:nvPr>
        </p:nvSpPr>
        <p:spPr>
          <a:xfrm>
            <a:off x="5334277" y="1153723"/>
            <a:ext cx="3059100" cy="1195712"/>
          </a:xfrm>
        </p:spPr>
        <p:txBody>
          <a:bodyPr wrap="square" anchor="b">
            <a:normAutofit fontScale="90000"/>
          </a:bodyPr>
          <a:lstStyle/>
          <a:p>
            <a:pPr algn="ctr"/>
            <a:r>
              <a:rPr lang="en-GB"/>
              <a:t>Recap from lecture 1</a:t>
            </a:r>
          </a:p>
        </p:txBody>
      </p:sp>
      <p:pic>
        <p:nvPicPr>
          <p:cNvPr id="7" name="Picture 4" descr="Question mark on green pastel background">
            <a:extLst>
              <a:ext uri="{FF2B5EF4-FFF2-40B4-BE49-F238E27FC236}">
                <a16:creationId xmlns:a16="http://schemas.microsoft.com/office/drawing/2014/main" id="{88721F76-1D90-418C-B54C-5B182AF89BC9}"/>
              </a:ext>
            </a:extLst>
          </p:cNvPr>
          <p:cNvPicPr>
            <a:picLocks noChangeAspect="1"/>
          </p:cNvPicPr>
          <p:nvPr/>
        </p:nvPicPr>
        <p:blipFill rotWithShape="1">
          <a:blip r:embed="rId2"/>
          <a:srcRect l="33162" r="4" b="4"/>
          <a:stretch/>
        </p:blipFill>
        <p:spPr>
          <a:xfrm>
            <a:off x="15" y="857257"/>
            <a:ext cx="4583639" cy="5143493"/>
          </a:xfrm>
          <a:prstGeom prst="rect">
            <a:avLst/>
          </a:prstGeom>
        </p:spPr>
      </p:pic>
      <p:sp>
        <p:nvSpPr>
          <p:cNvPr id="3" name="Content Placeholder 2">
            <a:extLst>
              <a:ext uri="{FF2B5EF4-FFF2-40B4-BE49-F238E27FC236}">
                <a16:creationId xmlns:a16="http://schemas.microsoft.com/office/drawing/2014/main" id="{D97AD253-A719-4901-8C96-BD86EF1F3139}"/>
              </a:ext>
            </a:extLst>
          </p:cNvPr>
          <p:cNvSpPr>
            <a:spLocks noGrp="1"/>
          </p:cNvSpPr>
          <p:nvPr>
            <p:ph idx="1"/>
          </p:nvPr>
        </p:nvSpPr>
        <p:spPr>
          <a:xfrm>
            <a:off x="5334277" y="2529778"/>
            <a:ext cx="3425723" cy="2693696"/>
          </a:xfrm>
        </p:spPr>
        <p:txBody>
          <a:bodyPr vert="horz" wrap="square" lIns="68580" tIns="34290" rIns="68580" bIns="34290" numCol="1" rtlCol="0" anchor="t" anchorCtr="0" compatLnSpc="1">
            <a:prstTxWarp prst="textNoShape">
              <a:avLst/>
            </a:prstTxWarp>
            <a:noAutofit/>
          </a:bodyPr>
          <a:lstStyle/>
          <a:p>
            <a:pPr marL="269558" indent="-269558"/>
            <a:r>
              <a:rPr lang="en-GB" sz="1800" dirty="0">
                <a:solidFill>
                  <a:srgbClr val="000000"/>
                </a:solidFill>
              </a:rPr>
              <a:t>What is the </a:t>
            </a:r>
            <a:r>
              <a:rPr lang="en-GB" sz="1800" i="1" dirty="0">
                <a:solidFill>
                  <a:srgbClr val="000000"/>
                </a:solidFill>
              </a:rPr>
              <a:t>Actus reus</a:t>
            </a:r>
            <a:r>
              <a:rPr lang="en-GB" sz="1800" dirty="0">
                <a:solidFill>
                  <a:srgbClr val="000000"/>
                </a:solidFill>
              </a:rPr>
              <a:t> of an offence concerned with?</a:t>
            </a:r>
          </a:p>
          <a:p>
            <a:pPr marL="269558" indent="-269558"/>
            <a:r>
              <a:rPr lang="en-GB" sz="1800" dirty="0">
                <a:solidFill>
                  <a:srgbClr val="000000"/>
                </a:solidFill>
              </a:rPr>
              <a:t>How does this differ from the </a:t>
            </a:r>
            <a:r>
              <a:rPr lang="en-GB" sz="1800" i="1" dirty="0">
                <a:solidFill>
                  <a:srgbClr val="000000"/>
                </a:solidFill>
              </a:rPr>
              <a:t>Mens rea</a:t>
            </a:r>
            <a:r>
              <a:rPr lang="en-GB" sz="1800" dirty="0">
                <a:solidFill>
                  <a:srgbClr val="000000"/>
                </a:solidFill>
              </a:rPr>
              <a:t> of an offence?</a:t>
            </a:r>
          </a:p>
          <a:p>
            <a:pPr marL="269558" indent="-269558"/>
            <a:r>
              <a:rPr lang="en-GB" sz="1800" dirty="0">
                <a:solidFill>
                  <a:srgbClr val="000000"/>
                </a:solidFill>
              </a:rPr>
              <a:t>What do I mean by the '3 C's'?</a:t>
            </a:r>
          </a:p>
          <a:p>
            <a:pPr marL="269558" indent="-269558"/>
            <a:endParaRPr lang="en-GB" sz="1425"/>
          </a:p>
        </p:txBody>
      </p:sp>
      <p:sp>
        <p:nvSpPr>
          <p:cNvPr id="4" name="TextBox 3">
            <a:extLst>
              <a:ext uri="{FF2B5EF4-FFF2-40B4-BE49-F238E27FC236}">
                <a16:creationId xmlns:a16="http://schemas.microsoft.com/office/drawing/2014/main" id="{C957D77E-4BB3-2E23-BC5E-61C04CB2FF02}"/>
              </a:ext>
            </a:extLst>
          </p:cNvPr>
          <p:cNvSpPr txBox="1"/>
          <p:nvPr/>
        </p:nvSpPr>
        <p:spPr>
          <a:xfrm>
            <a:off x="276045" y="3311466"/>
            <a:ext cx="3994031" cy="1384995"/>
          </a:xfrm>
          <a:prstGeom prst="rect">
            <a:avLst/>
          </a:prstGeom>
          <a:noFill/>
        </p:spPr>
        <p:txBody>
          <a:bodyPr wrap="square" rtlCol="0">
            <a:spAutoFit/>
          </a:bodyPr>
          <a:lstStyle/>
          <a:p>
            <a:r>
              <a:rPr lang="en-GB" sz="2100" b="1" dirty="0"/>
              <a:t>A person unlawfully kills a living human being within the Queens (Kings) peace and with malice aforethought.</a:t>
            </a:r>
          </a:p>
        </p:txBody>
      </p:sp>
    </p:spTree>
    <p:extLst>
      <p:ext uri="{BB962C8B-B14F-4D97-AF65-F5344CB8AC3E}">
        <p14:creationId xmlns:p14="http://schemas.microsoft.com/office/powerpoint/2010/main" val="3968063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0F3F3-CCC2-45DD-AFF9-FDD204FC8261}"/>
              </a:ext>
            </a:extLst>
          </p:cNvPr>
          <p:cNvSpPr>
            <a:spLocks noGrp="1"/>
          </p:cNvSpPr>
          <p:nvPr>
            <p:ph type="title"/>
          </p:nvPr>
        </p:nvSpPr>
        <p:spPr/>
        <p:txBody>
          <a:bodyPr>
            <a:normAutofit/>
          </a:bodyPr>
          <a:lstStyle/>
          <a:p>
            <a:pPr algn="ctr"/>
            <a:r>
              <a:rPr lang="en-GB" sz="4500" dirty="0"/>
              <a:t>Actus Reus</a:t>
            </a:r>
            <a:endParaRPr lang="en-US" sz="3000" dirty="0"/>
          </a:p>
        </p:txBody>
      </p:sp>
      <p:sp>
        <p:nvSpPr>
          <p:cNvPr id="5" name="TextBox 4">
            <a:extLst>
              <a:ext uri="{FF2B5EF4-FFF2-40B4-BE49-F238E27FC236}">
                <a16:creationId xmlns:a16="http://schemas.microsoft.com/office/drawing/2014/main" id="{1CDA7A71-53C2-4A3F-A154-0059003522AD}"/>
              </a:ext>
            </a:extLst>
          </p:cNvPr>
          <p:cNvSpPr txBox="1"/>
          <p:nvPr/>
        </p:nvSpPr>
        <p:spPr>
          <a:xfrm>
            <a:off x="577296" y="2512848"/>
            <a:ext cx="2057400" cy="43858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r>
              <a:rPr lang="en-GB" sz="2400" dirty="0"/>
              <a:t>Conduct</a:t>
            </a:r>
          </a:p>
        </p:txBody>
      </p:sp>
      <p:sp>
        <p:nvSpPr>
          <p:cNvPr id="6" name="TextBox 5">
            <a:extLst>
              <a:ext uri="{FF2B5EF4-FFF2-40B4-BE49-F238E27FC236}">
                <a16:creationId xmlns:a16="http://schemas.microsoft.com/office/drawing/2014/main" id="{16866E04-F5F8-47F9-9204-DCB1CF115448}"/>
              </a:ext>
            </a:extLst>
          </p:cNvPr>
          <p:cNvSpPr txBox="1"/>
          <p:nvPr/>
        </p:nvSpPr>
        <p:spPr>
          <a:xfrm>
            <a:off x="3315509" y="2501391"/>
            <a:ext cx="2359325" cy="43858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r>
              <a:rPr lang="en-GB" sz="2400" dirty="0"/>
              <a:t>Consequences</a:t>
            </a:r>
          </a:p>
        </p:txBody>
      </p:sp>
      <p:sp>
        <p:nvSpPr>
          <p:cNvPr id="7" name="TextBox 6">
            <a:extLst>
              <a:ext uri="{FF2B5EF4-FFF2-40B4-BE49-F238E27FC236}">
                <a16:creationId xmlns:a16="http://schemas.microsoft.com/office/drawing/2014/main" id="{B036FA3B-D652-4B72-9CAD-D23A4D7D7494}"/>
              </a:ext>
            </a:extLst>
          </p:cNvPr>
          <p:cNvSpPr txBox="1"/>
          <p:nvPr/>
        </p:nvSpPr>
        <p:spPr>
          <a:xfrm>
            <a:off x="6183118" y="2500717"/>
            <a:ext cx="2057400" cy="62324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dirty="0"/>
              <a:t>Surrounding Circumstances</a:t>
            </a:r>
          </a:p>
        </p:txBody>
      </p:sp>
      <p:sp>
        <p:nvSpPr>
          <p:cNvPr id="13" name="TextBox 12">
            <a:extLst>
              <a:ext uri="{FF2B5EF4-FFF2-40B4-BE49-F238E27FC236}">
                <a16:creationId xmlns:a16="http://schemas.microsoft.com/office/drawing/2014/main" id="{3D5AD0A8-A9A7-4603-91EA-1BDE2F73826D}"/>
              </a:ext>
            </a:extLst>
          </p:cNvPr>
          <p:cNvSpPr txBox="1"/>
          <p:nvPr/>
        </p:nvSpPr>
        <p:spPr>
          <a:xfrm>
            <a:off x="518663" y="3446254"/>
            <a:ext cx="2057400" cy="6232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b="1" dirty="0"/>
              <a:t>A positive Act </a:t>
            </a:r>
            <a:r>
              <a:rPr lang="en-GB" dirty="0"/>
              <a:t>– most offences</a:t>
            </a:r>
          </a:p>
        </p:txBody>
      </p:sp>
      <p:sp>
        <p:nvSpPr>
          <p:cNvPr id="3" name="TextBox 2">
            <a:extLst>
              <a:ext uri="{FF2B5EF4-FFF2-40B4-BE49-F238E27FC236}">
                <a16:creationId xmlns:a16="http://schemas.microsoft.com/office/drawing/2014/main" id="{F1B64888-B820-41FD-8E1E-E451B7E549EA}"/>
              </a:ext>
            </a:extLst>
          </p:cNvPr>
          <p:cNvSpPr txBox="1"/>
          <p:nvPr/>
        </p:nvSpPr>
        <p:spPr>
          <a:xfrm>
            <a:off x="524055" y="4400550"/>
            <a:ext cx="2057400" cy="145424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b="1" dirty="0"/>
              <a:t>An omission</a:t>
            </a:r>
            <a:r>
              <a:rPr lang="en-GB" dirty="0"/>
              <a:t> – only some offences (there must be a duty of care to act).</a:t>
            </a:r>
          </a:p>
        </p:txBody>
      </p:sp>
      <p:sp>
        <p:nvSpPr>
          <p:cNvPr id="4" name="TextBox 3">
            <a:extLst>
              <a:ext uri="{FF2B5EF4-FFF2-40B4-BE49-F238E27FC236}">
                <a16:creationId xmlns:a16="http://schemas.microsoft.com/office/drawing/2014/main" id="{8C9F43C8-D6E9-41D6-8104-0EB71D8631B2}"/>
              </a:ext>
            </a:extLst>
          </p:cNvPr>
          <p:cNvSpPr txBox="1"/>
          <p:nvPr/>
        </p:nvSpPr>
        <p:spPr>
          <a:xfrm>
            <a:off x="3370098" y="3450970"/>
            <a:ext cx="2057400" cy="145424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b="1" dirty="0"/>
              <a:t>Factual causation</a:t>
            </a:r>
            <a:r>
              <a:rPr lang="en-GB" dirty="0"/>
              <a:t> (the 'but for' test). If established consider....</a:t>
            </a:r>
          </a:p>
        </p:txBody>
      </p:sp>
      <p:cxnSp>
        <p:nvCxnSpPr>
          <p:cNvPr id="8" name="Straight Arrow Connector 7">
            <a:extLst>
              <a:ext uri="{FF2B5EF4-FFF2-40B4-BE49-F238E27FC236}">
                <a16:creationId xmlns:a16="http://schemas.microsoft.com/office/drawing/2014/main" id="{A3AA4647-F5CD-46FB-814B-463CEE553427}"/>
              </a:ext>
            </a:extLst>
          </p:cNvPr>
          <p:cNvCxnSpPr/>
          <p:nvPr/>
        </p:nvCxnSpPr>
        <p:spPr>
          <a:xfrm flipH="1">
            <a:off x="4288138" y="3020055"/>
            <a:ext cx="4313" cy="3083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F1B2BC08-B18D-4884-A1B6-1E5B10F74587}"/>
              </a:ext>
            </a:extLst>
          </p:cNvPr>
          <p:cNvCxnSpPr/>
          <p:nvPr/>
        </p:nvCxnSpPr>
        <p:spPr>
          <a:xfrm flipH="1">
            <a:off x="4341379" y="4399606"/>
            <a:ext cx="4313" cy="4054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260F9CCF-D910-4829-858F-24102C591A2C}"/>
              </a:ext>
            </a:extLst>
          </p:cNvPr>
          <p:cNvSpPr txBox="1"/>
          <p:nvPr/>
        </p:nvSpPr>
        <p:spPr>
          <a:xfrm>
            <a:off x="3357293" y="5012487"/>
            <a:ext cx="2057400" cy="117724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b="1" dirty="0"/>
              <a:t>Legal causation.</a:t>
            </a:r>
            <a:r>
              <a:rPr lang="en-GB" dirty="0"/>
              <a:t> Consider factors that may prevent legal causation.</a:t>
            </a:r>
          </a:p>
        </p:txBody>
      </p:sp>
      <p:sp>
        <p:nvSpPr>
          <p:cNvPr id="12" name="TextBox 11">
            <a:extLst>
              <a:ext uri="{FF2B5EF4-FFF2-40B4-BE49-F238E27FC236}">
                <a16:creationId xmlns:a16="http://schemas.microsoft.com/office/drawing/2014/main" id="{D49807AD-AC85-47A1-AFBA-F790EB4FDC8E}"/>
              </a:ext>
            </a:extLst>
          </p:cNvPr>
          <p:cNvSpPr txBox="1"/>
          <p:nvPr/>
        </p:nvSpPr>
        <p:spPr>
          <a:xfrm>
            <a:off x="6343516" y="3793332"/>
            <a:ext cx="2057400" cy="145424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dirty="0"/>
              <a:t>'State of affairs' offences only require proof of surrounding circumstances.</a:t>
            </a:r>
          </a:p>
        </p:txBody>
      </p:sp>
      <p:cxnSp>
        <p:nvCxnSpPr>
          <p:cNvPr id="14" name="Straight Arrow Connector 13">
            <a:extLst>
              <a:ext uri="{FF2B5EF4-FFF2-40B4-BE49-F238E27FC236}">
                <a16:creationId xmlns:a16="http://schemas.microsoft.com/office/drawing/2014/main" id="{7CE1F1AB-3AD9-4F86-B161-2F35CB8283A9}"/>
              </a:ext>
            </a:extLst>
          </p:cNvPr>
          <p:cNvCxnSpPr/>
          <p:nvPr/>
        </p:nvCxnSpPr>
        <p:spPr>
          <a:xfrm>
            <a:off x="7158037" y="3254584"/>
            <a:ext cx="6470" cy="3838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9702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145A2-E3F9-4A20-879C-22BBE74BC2DC}"/>
              </a:ext>
            </a:extLst>
          </p:cNvPr>
          <p:cNvSpPr>
            <a:spLocks noGrp="1"/>
          </p:cNvSpPr>
          <p:nvPr>
            <p:ph type="title"/>
          </p:nvPr>
        </p:nvSpPr>
        <p:spPr>
          <a:xfrm>
            <a:off x="808575" y="1264253"/>
            <a:ext cx="7519988" cy="843152"/>
          </a:xfrm>
        </p:spPr>
        <p:txBody>
          <a:bodyPr wrap="square" anchor="ctr">
            <a:normAutofit fontScale="90000"/>
          </a:bodyPr>
          <a:lstStyle/>
          <a:p>
            <a:pPr algn="ctr"/>
            <a:r>
              <a:rPr lang="en-US"/>
              <a:t>TASK 1: Can conduct include an omission to act?</a:t>
            </a:r>
          </a:p>
        </p:txBody>
      </p:sp>
      <p:graphicFrame>
        <p:nvGraphicFramePr>
          <p:cNvPr id="6" name="Content Placeholder 2">
            <a:extLst>
              <a:ext uri="{FF2B5EF4-FFF2-40B4-BE49-F238E27FC236}">
                <a16:creationId xmlns:a16="http://schemas.microsoft.com/office/drawing/2014/main" id="{C07E0869-F45E-4DD7-A533-6703AB27AA44}"/>
              </a:ext>
            </a:extLst>
          </p:cNvPr>
          <p:cNvGraphicFramePr>
            <a:graphicFrameLocks noGrp="1"/>
          </p:cNvGraphicFramePr>
          <p:nvPr>
            <p:ph idx="1"/>
          </p:nvPr>
        </p:nvGraphicFramePr>
        <p:xfrm>
          <a:off x="406003" y="2989659"/>
          <a:ext cx="8332256" cy="26040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8120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B0EE6-4099-4D8D-B909-0641230E2EDE}"/>
              </a:ext>
            </a:extLst>
          </p:cNvPr>
          <p:cNvSpPr>
            <a:spLocks noGrp="1"/>
          </p:cNvSpPr>
          <p:nvPr>
            <p:ph type="title"/>
          </p:nvPr>
        </p:nvSpPr>
        <p:spPr>
          <a:xfrm>
            <a:off x="311179" y="1243204"/>
            <a:ext cx="3015323" cy="1793232"/>
          </a:xfrm>
        </p:spPr>
        <p:txBody>
          <a:bodyPr vert="horz" wrap="square" lIns="68580" tIns="34290" rIns="68580" bIns="34290" numCol="1" rtlCol="0" anchor="t" anchorCtr="0" compatLnSpc="1">
            <a:prstTxWarp prst="textNoShape">
              <a:avLst/>
            </a:prstTxWarp>
            <a:noAutofit/>
          </a:bodyPr>
          <a:lstStyle/>
          <a:p>
            <a:pPr>
              <a:lnSpc>
                <a:spcPct val="90000"/>
              </a:lnSpc>
            </a:pPr>
            <a:r>
              <a:rPr lang="en-US" sz="2100" dirty="0"/>
              <a:t>TASK 1: Consider</a:t>
            </a:r>
            <a:r>
              <a:rPr lang="en-US" sz="2100" kern="1200" dirty="0"/>
              <a:t> the following scenario where the D has failed to act. Has the D committed an offence by omission and can you identify the duty of care.</a:t>
            </a:r>
          </a:p>
        </p:txBody>
      </p:sp>
      <p:pic>
        <p:nvPicPr>
          <p:cNvPr id="4" name="Picture 4" descr="A picture containing outdoor, sitting, dirt, truck&#10;&#10;Description automatically generated">
            <a:extLst>
              <a:ext uri="{FF2B5EF4-FFF2-40B4-BE49-F238E27FC236}">
                <a16:creationId xmlns:a16="http://schemas.microsoft.com/office/drawing/2014/main" id="{AF0F4424-EBAD-4E38-9B42-E28348A69550}"/>
              </a:ext>
            </a:extLst>
          </p:cNvPr>
          <p:cNvPicPr>
            <a:picLocks noGrp="1" noChangeAspect="1"/>
          </p:cNvPicPr>
          <p:nvPr>
            <p:ph sz="half" idx="2"/>
          </p:nvPr>
        </p:nvPicPr>
        <p:blipFill>
          <a:blip r:embed="rId3"/>
          <a:stretch>
            <a:fillRect/>
          </a:stretch>
        </p:blipFill>
        <p:spPr>
          <a:xfrm>
            <a:off x="809625" y="3602654"/>
            <a:ext cx="2513700" cy="1407672"/>
          </a:xfrm>
          <a:prstGeom prst="rect">
            <a:avLst/>
          </a:prstGeom>
        </p:spPr>
      </p:pic>
      <p:sp>
        <p:nvSpPr>
          <p:cNvPr id="3" name="Content Placeholder 2">
            <a:extLst>
              <a:ext uri="{FF2B5EF4-FFF2-40B4-BE49-F238E27FC236}">
                <a16:creationId xmlns:a16="http://schemas.microsoft.com/office/drawing/2014/main" id="{E48F91A2-20E6-41EE-8694-00940B180F20}"/>
              </a:ext>
            </a:extLst>
          </p:cNvPr>
          <p:cNvSpPr>
            <a:spLocks noGrp="1"/>
          </p:cNvSpPr>
          <p:nvPr>
            <p:ph sz="half" idx="1"/>
          </p:nvPr>
        </p:nvSpPr>
        <p:spPr>
          <a:xfrm>
            <a:off x="3748093" y="1559250"/>
            <a:ext cx="4585907" cy="3624731"/>
          </a:xfrm>
        </p:spPr>
        <p:txBody>
          <a:bodyPr vert="horz" wrap="square" lIns="68580" tIns="34290" rIns="68580" bIns="34290" numCol="1" rtlCol="0" anchor="t" anchorCtr="0" compatLnSpc="1">
            <a:prstTxWarp prst="textNoShape">
              <a:avLst/>
            </a:prstTxWarp>
            <a:noAutofit/>
          </a:bodyPr>
          <a:lstStyle/>
          <a:p>
            <a:pPr marL="269558" indent="-269558"/>
            <a:r>
              <a:rPr lang="en-US" sz="1800" b="1" dirty="0">
                <a:solidFill>
                  <a:srgbClr val="000000"/>
                </a:solidFill>
              </a:rPr>
              <a:t>Aaron is an air traffic controller who failed to notify an incoming aircraft that another plane was about to land on the runway. The pilot </a:t>
            </a:r>
            <a:r>
              <a:rPr lang="en-US" sz="1800" b="1" dirty="0" err="1">
                <a:solidFill>
                  <a:srgbClr val="000000"/>
                </a:solidFill>
              </a:rPr>
              <a:t>realised</a:t>
            </a:r>
            <a:r>
              <a:rPr lang="en-US" sz="1800" b="1" dirty="0">
                <a:solidFill>
                  <a:srgbClr val="000000"/>
                </a:solidFill>
              </a:rPr>
              <a:t> at the last minute and in an attempt to avoid the plane, swerved and hit the crash barriers. The pilot died. Aaron was charged with gross negligence manslaughter.</a:t>
            </a:r>
          </a:p>
        </p:txBody>
      </p:sp>
    </p:spTree>
    <p:extLst>
      <p:ext uri="{BB962C8B-B14F-4D97-AF65-F5344CB8AC3E}">
        <p14:creationId xmlns:p14="http://schemas.microsoft.com/office/powerpoint/2010/main" val="1780971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548EB-A1CA-4BFD-917B-56A3BEF6A70D}"/>
              </a:ext>
            </a:extLst>
          </p:cNvPr>
          <p:cNvSpPr>
            <a:spLocks noGrp="1"/>
          </p:cNvSpPr>
          <p:nvPr>
            <p:ph type="title"/>
          </p:nvPr>
        </p:nvSpPr>
        <p:spPr>
          <a:xfrm>
            <a:off x="1130239" y="808660"/>
            <a:ext cx="7659900" cy="834627"/>
          </a:xfrm>
        </p:spPr>
        <p:txBody>
          <a:bodyPr>
            <a:normAutofit/>
          </a:bodyPr>
          <a:lstStyle/>
          <a:p>
            <a:r>
              <a:rPr lang="en-GB" sz="3000" dirty="0"/>
              <a:t>Factual and legal causation</a:t>
            </a:r>
          </a:p>
        </p:txBody>
      </p:sp>
      <p:sp>
        <p:nvSpPr>
          <p:cNvPr id="28" name="TextBox 27">
            <a:extLst>
              <a:ext uri="{FF2B5EF4-FFF2-40B4-BE49-F238E27FC236}">
                <a16:creationId xmlns:a16="http://schemas.microsoft.com/office/drawing/2014/main" id="{351625FE-0040-48C9-875B-DCDBAA431C45}"/>
              </a:ext>
            </a:extLst>
          </p:cNvPr>
          <p:cNvSpPr txBox="1"/>
          <p:nvPr/>
        </p:nvSpPr>
        <p:spPr>
          <a:xfrm>
            <a:off x="2810055" y="1650881"/>
            <a:ext cx="2585768" cy="6232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dirty="0"/>
              <a:t>(1) Consider factual causation</a:t>
            </a:r>
          </a:p>
        </p:txBody>
      </p:sp>
      <p:sp>
        <p:nvSpPr>
          <p:cNvPr id="29" name="TextBox 28">
            <a:extLst>
              <a:ext uri="{FF2B5EF4-FFF2-40B4-BE49-F238E27FC236}">
                <a16:creationId xmlns:a16="http://schemas.microsoft.com/office/drawing/2014/main" id="{BF3177DE-FDEC-4992-A602-45B7D888E1B6}"/>
              </a:ext>
            </a:extLst>
          </p:cNvPr>
          <p:cNvSpPr txBox="1"/>
          <p:nvPr/>
        </p:nvSpPr>
        <p:spPr>
          <a:xfrm>
            <a:off x="749825" y="2146225"/>
            <a:ext cx="3944428" cy="6232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b="1" dirty="0"/>
              <a:t>But for D's conduct the result would not have occurred?</a:t>
            </a:r>
          </a:p>
        </p:txBody>
      </p:sp>
      <p:cxnSp>
        <p:nvCxnSpPr>
          <p:cNvPr id="30" name="Straight Arrow Connector 29">
            <a:extLst>
              <a:ext uri="{FF2B5EF4-FFF2-40B4-BE49-F238E27FC236}">
                <a16:creationId xmlns:a16="http://schemas.microsoft.com/office/drawing/2014/main" id="{BEC07805-50B5-4C11-91A0-D9DC7EBEEDE1}"/>
              </a:ext>
            </a:extLst>
          </p:cNvPr>
          <p:cNvCxnSpPr/>
          <p:nvPr/>
        </p:nvCxnSpPr>
        <p:spPr>
          <a:xfrm flipH="1">
            <a:off x="1635515" y="2653432"/>
            <a:ext cx="209191" cy="5132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AFA8D469-4270-48F0-B783-5B6E31D59F0A}"/>
              </a:ext>
            </a:extLst>
          </p:cNvPr>
          <p:cNvCxnSpPr/>
          <p:nvPr/>
        </p:nvCxnSpPr>
        <p:spPr>
          <a:xfrm>
            <a:off x="4485871" y="2350833"/>
            <a:ext cx="394658" cy="2436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DBF2AF57-7CE1-479B-84CF-78BF3A00A23A}"/>
              </a:ext>
            </a:extLst>
          </p:cNvPr>
          <p:cNvSpPr txBox="1"/>
          <p:nvPr/>
        </p:nvSpPr>
        <p:spPr>
          <a:xfrm>
            <a:off x="478227" y="3287204"/>
            <a:ext cx="2057400" cy="90024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dirty="0"/>
              <a:t>The result would have occurred anyway</a:t>
            </a:r>
          </a:p>
        </p:txBody>
      </p:sp>
      <p:cxnSp>
        <p:nvCxnSpPr>
          <p:cNvPr id="33" name="Straight Arrow Connector 32">
            <a:extLst>
              <a:ext uri="{FF2B5EF4-FFF2-40B4-BE49-F238E27FC236}">
                <a16:creationId xmlns:a16="http://schemas.microsoft.com/office/drawing/2014/main" id="{34363FED-1325-4D3D-91BE-538A520D0767}"/>
              </a:ext>
            </a:extLst>
          </p:cNvPr>
          <p:cNvCxnSpPr/>
          <p:nvPr/>
        </p:nvCxnSpPr>
        <p:spPr>
          <a:xfrm>
            <a:off x="1249618" y="3880674"/>
            <a:ext cx="6470" cy="6318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4A5BEAF8-967B-4A75-8864-E8BC5D2235BC}"/>
              </a:ext>
            </a:extLst>
          </p:cNvPr>
          <p:cNvSpPr txBox="1"/>
          <p:nvPr/>
        </p:nvSpPr>
        <p:spPr>
          <a:xfrm>
            <a:off x="347483" y="4892526"/>
            <a:ext cx="2057400" cy="90024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dirty="0"/>
              <a:t>No factual causation (AR is not established) </a:t>
            </a:r>
          </a:p>
        </p:txBody>
      </p:sp>
      <p:sp>
        <p:nvSpPr>
          <p:cNvPr id="3" name="TextBox 2">
            <a:extLst>
              <a:ext uri="{FF2B5EF4-FFF2-40B4-BE49-F238E27FC236}">
                <a16:creationId xmlns:a16="http://schemas.microsoft.com/office/drawing/2014/main" id="{449F803F-D583-4BFB-AE48-0EA607B531BF}"/>
              </a:ext>
            </a:extLst>
          </p:cNvPr>
          <p:cNvSpPr txBox="1"/>
          <p:nvPr/>
        </p:nvSpPr>
        <p:spPr>
          <a:xfrm>
            <a:off x="5069771" y="2465672"/>
            <a:ext cx="2057400" cy="6232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dirty="0"/>
              <a:t>The result would not have occurred</a:t>
            </a:r>
          </a:p>
        </p:txBody>
      </p:sp>
      <p:cxnSp>
        <p:nvCxnSpPr>
          <p:cNvPr id="4" name="Straight Arrow Connector 3">
            <a:extLst>
              <a:ext uri="{FF2B5EF4-FFF2-40B4-BE49-F238E27FC236}">
                <a16:creationId xmlns:a16="http://schemas.microsoft.com/office/drawing/2014/main" id="{CC1104CE-7281-4951-A7AD-EAB65EBAE9F7}"/>
              </a:ext>
            </a:extLst>
          </p:cNvPr>
          <p:cNvCxnSpPr/>
          <p:nvPr/>
        </p:nvCxnSpPr>
        <p:spPr>
          <a:xfrm flipH="1">
            <a:off x="5675104" y="2972878"/>
            <a:ext cx="15095" cy="4485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1525337-0D56-44E9-8249-A945F8FC25E5}"/>
              </a:ext>
            </a:extLst>
          </p:cNvPr>
          <p:cNvSpPr txBox="1"/>
          <p:nvPr/>
        </p:nvSpPr>
        <p:spPr>
          <a:xfrm>
            <a:off x="4087169" y="3531843"/>
            <a:ext cx="3922862" cy="90024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b="1" dirty="0"/>
              <a:t>( 2) Consider legal causation: Are there any factors preventing D from being the legal cause?</a:t>
            </a:r>
          </a:p>
        </p:txBody>
      </p:sp>
      <p:sp>
        <p:nvSpPr>
          <p:cNvPr id="6" name="TextBox 5">
            <a:extLst>
              <a:ext uri="{FF2B5EF4-FFF2-40B4-BE49-F238E27FC236}">
                <a16:creationId xmlns:a16="http://schemas.microsoft.com/office/drawing/2014/main" id="{43EE1AB8-EB7D-4416-98DA-C140D8201200}"/>
              </a:ext>
            </a:extLst>
          </p:cNvPr>
          <p:cNvSpPr txBox="1"/>
          <p:nvPr/>
        </p:nvSpPr>
        <p:spPr>
          <a:xfrm>
            <a:off x="3180722" y="4749649"/>
            <a:ext cx="2057400" cy="90024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dirty="0"/>
              <a:t>- D's blameworthy conduct must cause the result</a:t>
            </a:r>
          </a:p>
        </p:txBody>
      </p:sp>
      <p:sp>
        <p:nvSpPr>
          <p:cNvPr id="7" name="TextBox 6">
            <a:extLst>
              <a:ext uri="{FF2B5EF4-FFF2-40B4-BE49-F238E27FC236}">
                <a16:creationId xmlns:a16="http://schemas.microsoft.com/office/drawing/2014/main" id="{E4AF565A-3422-403E-AEE9-A826672CF197}"/>
              </a:ext>
            </a:extLst>
          </p:cNvPr>
          <p:cNvSpPr txBox="1"/>
          <p:nvPr/>
        </p:nvSpPr>
        <p:spPr>
          <a:xfrm>
            <a:off x="5196472" y="4748977"/>
            <a:ext cx="2057400" cy="6232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dirty="0"/>
              <a:t>D's conduct must be substantial</a:t>
            </a:r>
          </a:p>
        </p:txBody>
      </p:sp>
      <p:sp>
        <p:nvSpPr>
          <p:cNvPr id="8" name="TextBox 7">
            <a:extLst>
              <a:ext uri="{FF2B5EF4-FFF2-40B4-BE49-F238E27FC236}">
                <a16:creationId xmlns:a16="http://schemas.microsoft.com/office/drawing/2014/main" id="{2AC89416-0C10-4131-801C-7C8621D5D8A1}"/>
              </a:ext>
            </a:extLst>
          </p:cNvPr>
          <p:cNvSpPr txBox="1"/>
          <p:nvPr/>
        </p:nvSpPr>
        <p:spPr>
          <a:xfrm>
            <a:off x="7255355" y="4683605"/>
            <a:ext cx="2057400" cy="173124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dirty="0"/>
              <a:t>Are there other factors to consider? V's own conduct, third party intervention, acts of nature etc.</a:t>
            </a:r>
          </a:p>
        </p:txBody>
      </p:sp>
      <p:cxnSp>
        <p:nvCxnSpPr>
          <p:cNvPr id="9" name="Straight Arrow Connector 8">
            <a:extLst>
              <a:ext uri="{FF2B5EF4-FFF2-40B4-BE49-F238E27FC236}">
                <a16:creationId xmlns:a16="http://schemas.microsoft.com/office/drawing/2014/main" id="{34644CBD-E248-4C57-8CCE-CA33C5B253DF}"/>
              </a:ext>
            </a:extLst>
          </p:cNvPr>
          <p:cNvCxnSpPr/>
          <p:nvPr/>
        </p:nvCxnSpPr>
        <p:spPr>
          <a:xfrm flipH="1">
            <a:off x="5801129" y="4155642"/>
            <a:ext cx="4313" cy="4377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8B91B00-96CC-4AE6-934E-170DF33604E7}"/>
              </a:ext>
            </a:extLst>
          </p:cNvPr>
          <p:cNvCxnSpPr/>
          <p:nvPr/>
        </p:nvCxnSpPr>
        <p:spPr>
          <a:xfrm>
            <a:off x="7626426" y="4046463"/>
            <a:ext cx="437791" cy="5132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A2D2BE3-9AD8-48DB-9285-C69F8196EBDE}"/>
              </a:ext>
            </a:extLst>
          </p:cNvPr>
          <p:cNvCxnSpPr/>
          <p:nvPr/>
        </p:nvCxnSpPr>
        <p:spPr>
          <a:xfrm flipH="1">
            <a:off x="4149306" y="4315364"/>
            <a:ext cx="273888" cy="3407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85052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7E001-055D-49CD-AD73-64E26D4F2F29}"/>
              </a:ext>
            </a:extLst>
          </p:cNvPr>
          <p:cNvSpPr>
            <a:spLocks noGrp="1"/>
          </p:cNvSpPr>
          <p:nvPr>
            <p:ph type="title"/>
          </p:nvPr>
        </p:nvSpPr>
        <p:spPr>
          <a:xfrm>
            <a:off x="5334277" y="1153723"/>
            <a:ext cx="3059100" cy="1195712"/>
          </a:xfrm>
        </p:spPr>
        <p:txBody>
          <a:bodyPr wrap="square" anchor="b">
            <a:normAutofit fontScale="90000"/>
          </a:bodyPr>
          <a:lstStyle/>
          <a:p>
            <a:pPr algn="ctr">
              <a:lnSpc>
                <a:spcPct val="90000"/>
              </a:lnSpc>
            </a:pPr>
            <a:r>
              <a:rPr lang="en-GB" sz="2025" dirty="0"/>
              <a:t>TASK 2: Is the D the cause of the result required by the AR of the offence?</a:t>
            </a:r>
          </a:p>
        </p:txBody>
      </p:sp>
      <p:pic>
        <p:nvPicPr>
          <p:cNvPr id="4" name="Picture 4">
            <a:extLst>
              <a:ext uri="{FF2B5EF4-FFF2-40B4-BE49-F238E27FC236}">
                <a16:creationId xmlns:a16="http://schemas.microsoft.com/office/drawing/2014/main" id="{07277FEE-DD13-4221-B5DB-D197B8F006DB}"/>
              </a:ext>
            </a:extLst>
          </p:cNvPr>
          <p:cNvPicPr>
            <a:picLocks noChangeAspect="1"/>
          </p:cNvPicPr>
          <p:nvPr/>
        </p:nvPicPr>
        <p:blipFill rotWithShape="1">
          <a:blip r:embed="rId3"/>
          <a:srcRect/>
          <a:stretch/>
        </p:blipFill>
        <p:spPr>
          <a:xfrm>
            <a:off x="537755" y="1262250"/>
            <a:ext cx="4333500" cy="43335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sp>
        <p:nvSpPr>
          <p:cNvPr id="3" name="Content Placeholder 2">
            <a:extLst>
              <a:ext uri="{FF2B5EF4-FFF2-40B4-BE49-F238E27FC236}">
                <a16:creationId xmlns:a16="http://schemas.microsoft.com/office/drawing/2014/main" id="{5C3E1CA4-49BB-4A4F-952F-AE43D0DF8AC3}"/>
              </a:ext>
            </a:extLst>
          </p:cNvPr>
          <p:cNvSpPr>
            <a:spLocks noGrp="1"/>
          </p:cNvSpPr>
          <p:nvPr>
            <p:ph idx="1"/>
          </p:nvPr>
        </p:nvSpPr>
        <p:spPr>
          <a:xfrm>
            <a:off x="4871255" y="2814093"/>
            <a:ext cx="3821377" cy="2689262"/>
          </a:xfrm>
        </p:spPr>
        <p:txBody>
          <a:bodyPr vert="horz" wrap="square" lIns="68580" tIns="34290" rIns="68580" bIns="34290" numCol="1" rtlCol="0" anchor="t" anchorCtr="0" compatLnSpc="1">
            <a:prstTxWarp prst="textNoShape">
              <a:avLst/>
            </a:prstTxWarp>
            <a:normAutofit/>
          </a:bodyPr>
          <a:lstStyle/>
          <a:p>
            <a:pPr marL="269558" indent="-269558">
              <a:lnSpc>
                <a:spcPct val="140000"/>
              </a:lnSpc>
            </a:pPr>
            <a:r>
              <a:rPr lang="en-GB" sz="1200" b="1" dirty="0"/>
              <a:t>(a) Intending to cause him serious harm, Darren hit Vinnie over the head with a sharp object which caused a large gash. Vinnie was a haemophiliac, and because of this bled so badly that he died from the loss of blood.</a:t>
            </a:r>
          </a:p>
        </p:txBody>
      </p:sp>
    </p:spTree>
    <p:extLst>
      <p:ext uri="{BB962C8B-B14F-4D97-AF65-F5344CB8AC3E}">
        <p14:creationId xmlns:p14="http://schemas.microsoft.com/office/powerpoint/2010/main" val="2188096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AB0B7-EE8D-46AE-BC8B-EB02C9B76DCC}"/>
              </a:ext>
            </a:extLst>
          </p:cNvPr>
          <p:cNvSpPr>
            <a:spLocks noGrp="1"/>
          </p:cNvSpPr>
          <p:nvPr>
            <p:ph type="title"/>
          </p:nvPr>
        </p:nvSpPr>
        <p:spPr/>
        <p:txBody>
          <a:bodyPr/>
          <a:lstStyle/>
          <a:p>
            <a:r>
              <a:rPr lang="en-GB" dirty="0"/>
              <a:t>The thin skull rule</a:t>
            </a:r>
          </a:p>
        </p:txBody>
      </p:sp>
      <p:pic>
        <p:nvPicPr>
          <p:cNvPr id="4" name="Picture 4">
            <a:hlinkClick r:id="" action="ppaction://media"/>
            <a:extLst>
              <a:ext uri="{FF2B5EF4-FFF2-40B4-BE49-F238E27FC236}">
                <a16:creationId xmlns:a16="http://schemas.microsoft.com/office/drawing/2014/main" id="{ADF536D2-C975-47F2-94B0-7EA98F985E47}"/>
              </a:ext>
            </a:extLst>
          </p:cNvPr>
          <p:cNvPicPr>
            <a:picLocks noGrp="1" noRot="1" noChangeAspect="1"/>
          </p:cNvPicPr>
          <p:nvPr>
            <p:ph idx="1"/>
            <a:videoFile r:link="rId1"/>
          </p:nvPr>
        </p:nvPicPr>
        <p:blipFill>
          <a:blip r:embed="rId4"/>
          <a:stretch>
            <a:fillRect/>
          </a:stretch>
        </p:blipFill>
        <p:spPr>
          <a:xfrm>
            <a:off x="2037991" y="2146012"/>
            <a:ext cx="4787660" cy="3445175"/>
          </a:xfrm>
        </p:spPr>
      </p:pic>
    </p:spTree>
    <p:extLst>
      <p:ext uri="{BB962C8B-B14F-4D97-AF65-F5344CB8AC3E}">
        <p14:creationId xmlns:p14="http://schemas.microsoft.com/office/powerpoint/2010/main" val="3114100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309D1-ECEB-4C59-92AB-471112A90CC2}"/>
              </a:ext>
            </a:extLst>
          </p:cNvPr>
          <p:cNvSpPr>
            <a:spLocks noGrp="1"/>
          </p:cNvSpPr>
          <p:nvPr>
            <p:ph type="title"/>
          </p:nvPr>
        </p:nvSpPr>
        <p:spPr/>
        <p:txBody>
          <a:bodyPr/>
          <a:lstStyle/>
          <a:p>
            <a:r>
              <a:rPr lang="en-GB" dirty="0"/>
              <a:t>TASK 3: Use the Westlaw UK database to research the following cases:</a:t>
            </a:r>
          </a:p>
        </p:txBody>
      </p:sp>
      <p:sp>
        <p:nvSpPr>
          <p:cNvPr id="3" name="Content Placeholder 2">
            <a:extLst>
              <a:ext uri="{FF2B5EF4-FFF2-40B4-BE49-F238E27FC236}">
                <a16:creationId xmlns:a16="http://schemas.microsoft.com/office/drawing/2014/main" id="{6669665A-5929-4F03-BC14-5032782F60CA}"/>
              </a:ext>
            </a:extLst>
          </p:cNvPr>
          <p:cNvSpPr>
            <a:spLocks noGrp="1"/>
          </p:cNvSpPr>
          <p:nvPr>
            <p:ph idx="1"/>
          </p:nvPr>
        </p:nvSpPr>
        <p:spPr/>
        <p:txBody>
          <a:bodyPr vert="horz" wrap="square" lIns="68580" tIns="34290" rIns="68580" bIns="34290" numCol="1" rtlCol="0" anchor="t" anchorCtr="0" compatLnSpc="1">
            <a:prstTxWarp prst="textNoShape">
              <a:avLst/>
            </a:prstTxWarp>
            <a:normAutofit/>
          </a:bodyPr>
          <a:lstStyle/>
          <a:p>
            <a:pPr marL="0" indent="0">
              <a:buNone/>
            </a:pPr>
            <a:endParaRPr lang="en-GB" dirty="0">
              <a:solidFill>
                <a:srgbClr val="000000">
                  <a:alpha val="60000"/>
                </a:srgbClr>
              </a:solidFill>
            </a:endParaRPr>
          </a:p>
          <a:p>
            <a:pPr marL="0" indent="0">
              <a:buNone/>
            </a:pPr>
            <a:r>
              <a:rPr lang="en-GB" dirty="0">
                <a:solidFill>
                  <a:srgbClr val="FF0000"/>
                </a:solidFill>
              </a:rPr>
              <a:t>R v Jordan [1956] (James Clinton)</a:t>
            </a:r>
          </a:p>
          <a:p>
            <a:pPr marL="0" indent="0">
              <a:buNone/>
            </a:pPr>
            <a:r>
              <a:rPr lang="en-GB" dirty="0">
                <a:solidFill>
                  <a:srgbClr val="FF0000"/>
                </a:solidFill>
              </a:rPr>
              <a:t>R v Cheshire [1991] (David William)</a:t>
            </a:r>
          </a:p>
          <a:p>
            <a:pPr marL="0" indent="0">
              <a:buNone/>
            </a:pPr>
            <a:r>
              <a:rPr lang="en-GB" dirty="0">
                <a:solidFill>
                  <a:srgbClr val="FF0000"/>
                </a:solidFill>
              </a:rPr>
              <a:t>Field [2021] </a:t>
            </a:r>
            <a:endParaRPr lang="en-GB" sz="2700" dirty="0">
              <a:solidFill>
                <a:srgbClr val="000000">
                  <a:alpha val="60000"/>
                </a:srgbClr>
              </a:solidFill>
            </a:endParaRPr>
          </a:p>
        </p:txBody>
      </p:sp>
      <p:sp>
        <p:nvSpPr>
          <p:cNvPr id="4" name="TextBox 3">
            <a:extLst>
              <a:ext uri="{FF2B5EF4-FFF2-40B4-BE49-F238E27FC236}">
                <a16:creationId xmlns:a16="http://schemas.microsoft.com/office/drawing/2014/main" id="{695F4D50-470E-4C6A-9D2A-2D3847D2AC25}"/>
              </a:ext>
            </a:extLst>
          </p:cNvPr>
          <p:cNvSpPr txBox="1"/>
          <p:nvPr/>
        </p:nvSpPr>
        <p:spPr>
          <a:xfrm>
            <a:off x="3148641" y="4338009"/>
            <a:ext cx="3131389" cy="646331"/>
          </a:xfrm>
          <a:prstGeom prst="rect">
            <a:avLst/>
          </a:prstGeom>
          <a:noFill/>
        </p:spPr>
        <p:txBody>
          <a:bodyPr wrap="square" rtlCol="0">
            <a:spAutoFit/>
          </a:bodyPr>
          <a:lstStyle/>
          <a:p>
            <a:r>
              <a:rPr lang="en-GB" dirty="0"/>
              <a:t>- See Channel 4 series ‘Catching a killer’ </a:t>
            </a:r>
          </a:p>
        </p:txBody>
      </p:sp>
    </p:spTree>
    <p:extLst>
      <p:ext uri="{BB962C8B-B14F-4D97-AF65-F5344CB8AC3E}">
        <p14:creationId xmlns:p14="http://schemas.microsoft.com/office/powerpoint/2010/main" val="7076602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28BDE-3057-46C2-8224-97F4C8B117BC}"/>
              </a:ext>
            </a:extLst>
          </p:cNvPr>
          <p:cNvSpPr>
            <a:spLocks noGrp="1"/>
          </p:cNvSpPr>
          <p:nvPr>
            <p:ph type="title"/>
          </p:nvPr>
        </p:nvSpPr>
        <p:spPr>
          <a:xfrm>
            <a:off x="742050" y="1153717"/>
            <a:ext cx="4746600" cy="834627"/>
          </a:xfrm>
        </p:spPr>
        <p:txBody>
          <a:bodyPr>
            <a:normAutofit fontScale="90000"/>
          </a:bodyPr>
          <a:lstStyle/>
          <a:p>
            <a:pPr algn="ctr"/>
            <a:r>
              <a:rPr lang="en-GB" sz="2250">
                <a:ea typeface="+mj-lt"/>
                <a:cs typeface="+mj-lt"/>
              </a:rPr>
              <a:t>TASK 2: Is the D the cause of the result required by the AR of the offence?</a:t>
            </a:r>
            <a:endParaRPr lang="en-US" sz="2250"/>
          </a:p>
        </p:txBody>
      </p:sp>
      <p:sp>
        <p:nvSpPr>
          <p:cNvPr id="3" name="Content Placeholder 2">
            <a:extLst>
              <a:ext uri="{FF2B5EF4-FFF2-40B4-BE49-F238E27FC236}">
                <a16:creationId xmlns:a16="http://schemas.microsoft.com/office/drawing/2014/main" id="{BA79E83B-9480-411A-9215-03F605A6DF3B}"/>
              </a:ext>
            </a:extLst>
          </p:cNvPr>
          <p:cNvSpPr>
            <a:spLocks noGrp="1"/>
          </p:cNvSpPr>
          <p:nvPr>
            <p:ph idx="1"/>
          </p:nvPr>
        </p:nvSpPr>
        <p:spPr>
          <a:xfrm>
            <a:off x="742050" y="2255851"/>
            <a:ext cx="4970516" cy="3518732"/>
          </a:xfrm>
        </p:spPr>
        <p:txBody>
          <a:bodyPr vert="horz" wrap="square" lIns="68580" tIns="34290" rIns="68580" bIns="34290" numCol="1" rtlCol="0" anchor="t" anchorCtr="0" compatLnSpc="1">
            <a:prstTxWarp prst="textNoShape">
              <a:avLst/>
            </a:prstTxWarp>
            <a:normAutofit/>
          </a:bodyPr>
          <a:lstStyle/>
          <a:p>
            <a:pPr marL="0" indent="0">
              <a:buNone/>
            </a:pPr>
            <a:r>
              <a:rPr lang="en-GB" sz="2100" dirty="0"/>
              <a:t>Katie pushed Jenna, who fell over and cut her head on the floor. Jenna was taken to hospital and was given penicillin on discharge to prevent infection to the wound. Jenna was in fact allergic to penicillin, but the nurse had failed to check her notes. Jenna suffered a seizure after taking the penicillin and was hospitalised for a month. </a:t>
            </a:r>
          </a:p>
        </p:txBody>
      </p:sp>
      <p:pic>
        <p:nvPicPr>
          <p:cNvPr id="4" name="Picture 4" descr="A close up of a device&#10;&#10;Description automatically generated">
            <a:extLst>
              <a:ext uri="{FF2B5EF4-FFF2-40B4-BE49-F238E27FC236}">
                <a16:creationId xmlns:a16="http://schemas.microsoft.com/office/drawing/2014/main" id="{A4426122-82A4-4D55-A2CC-476D8A5BB327}"/>
              </a:ext>
            </a:extLst>
          </p:cNvPr>
          <p:cNvPicPr>
            <a:picLocks noChangeAspect="1"/>
          </p:cNvPicPr>
          <p:nvPr/>
        </p:nvPicPr>
        <p:blipFill>
          <a:blip r:embed="rId3"/>
          <a:stretch>
            <a:fillRect/>
          </a:stretch>
        </p:blipFill>
        <p:spPr>
          <a:xfrm>
            <a:off x="6662737" y="2738418"/>
            <a:ext cx="2075522" cy="1381165"/>
          </a:xfrm>
          <a:prstGeom prst="rect">
            <a:avLst/>
          </a:prstGeom>
        </p:spPr>
      </p:pic>
    </p:spTree>
    <p:extLst>
      <p:ext uri="{BB962C8B-B14F-4D97-AF65-F5344CB8AC3E}">
        <p14:creationId xmlns:p14="http://schemas.microsoft.com/office/powerpoint/2010/main" val="19420614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9C828-3FE1-70F1-4B06-18D3B3EE14E7}"/>
              </a:ext>
            </a:extLst>
          </p:cNvPr>
          <p:cNvSpPr>
            <a:spLocks noGrp="1"/>
          </p:cNvSpPr>
          <p:nvPr>
            <p:ph type="ctrTitle"/>
          </p:nvPr>
        </p:nvSpPr>
        <p:spPr>
          <a:xfrm>
            <a:off x="5335200" y="1840709"/>
            <a:ext cx="3045600" cy="1537127"/>
          </a:xfrm>
        </p:spPr>
        <p:txBody>
          <a:bodyPr>
            <a:normAutofit/>
          </a:bodyPr>
          <a:lstStyle/>
          <a:p>
            <a:r>
              <a:rPr lang="en-US"/>
              <a:t>Omission</a:t>
            </a:r>
            <a:endParaRPr lang="en-GB"/>
          </a:p>
        </p:txBody>
      </p:sp>
      <p:sp>
        <p:nvSpPr>
          <p:cNvPr id="3" name="Subtitle 2">
            <a:extLst>
              <a:ext uri="{FF2B5EF4-FFF2-40B4-BE49-F238E27FC236}">
                <a16:creationId xmlns:a16="http://schemas.microsoft.com/office/drawing/2014/main" id="{C4AD4A7A-8516-01FC-2FA9-6C10271B25EE}"/>
              </a:ext>
            </a:extLst>
          </p:cNvPr>
          <p:cNvSpPr>
            <a:spLocks noGrp="1"/>
          </p:cNvSpPr>
          <p:nvPr>
            <p:ph type="subTitle" idx="1"/>
          </p:nvPr>
        </p:nvSpPr>
        <p:spPr>
          <a:xfrm>
            <a:off x="5335200" y="3492058"/>
            <a:ext cx="3045600" cy="1510566"/>
          </a:xfrm>
        </p:spPr>
        <p:txBody>
          <a:bodyPr>
            <a:normAutofit lnSpcReduction="10000"/>
          </a:bodyPr>
          <a:lstStyle/>
          <a:p>
            <a:r>
              <a:rPr lang="en-US"/>
              <a:t>“a general term for a failure to act”</a:t>
            </a:r>
            <a:endParaRPr lang="en-GB"/>
          </a:p>
        </p:txBody>
      </p:sp>
      <p:pic>
        <p:nvPicPr>
          <p:cNvPr id="7" name="Graphic 6" descr="Scales of Justice">
            <a:extLst>
              <a:ext uri="{FF2B5EF4-FFF2-40B4-BE49-F238E27FC236}">
                <a16:creationId xmlns:a16="http://schemas.microsoft.com/office/drawing/2014/main" id="{D6FB2D11-53AC-E5E5-AD0F-F779732CE90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05742" y="1555421"/>
            <a:ext cx="3747159" cy="3747159"/>
          </a:xfrm>
          <a:prstGeom prst="rect">
            <a:avLst/>
          </a:prstGeom>
        </p:spPr>
      </p:pic>
    </p:spTree>
    <p:extLst>
      <p:ext uri="{BB962C8B-B14F-4D97-AF65-F5344CB8AC3E}">
        <p14:creationId xmlns:p14="http://schemas.microsoft.com/office/powerpoint/2010/main" val="3494772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200B5-15AE-C2F5-DA77-6158080EDFF3}"/>
              </a:ext>
            </a:extLst>
          </p:cNvPr>
          <p:cNvSpPr>
            <a:spLocks noGrp="1"/>
          </p:cNvSpPr>
          <p:nvPr>
            <p:ph type="title"/>
          </p:nvPr>
        </p:nvSpPr>
        <p:spPr>
          <a:xfrm>
            <a:off x="742050" y="1154250"/>
            <a:ext cx="7659900" cy="839700"/>
          </a:xfrm>
        </p:spPr>
        <p:txBody>
          <a:bodyPr>
            <a:normAutofit/>
          </a:bodyPr>
          <a:lstStyle/>
          <a:p>
            <a:pPr algn="ctr"/>
            <a:r>
              <a:rPr lang="en-US"/>
              <a:t>Legal duty to act</a:t>
            </a:r>
            <a:endParaRPr lang="en-GB"/>
          </a:p>
        </p:txBody>
      </p:sp>
      <p:graphicFrame>
        <p:nvGraphicFramePr>
          <p:cNvPr id="5" name="Content Placeholder 2">
            <a:extLst>
              <a:ext uri="{FF2B5EF4-FFF2-40B4-BE49-F238E27FC236}">
                <a16:creationId xmlns:a16="http://schemas.microsoft.com/office/drawing/2014/main" id="{36AE4E89-7F59-58D6-48CA-41DE725ADE76}"/>
              </a:ext>
            </a:extLst>
          </p:cNvPr>
          <p:cNvGraphicFramePr>
            <a:graphicFrameLocks noGrp="1"/>
          </p:cNvGraphicFramePr>
          <p:nvPr>
            <p:ph idx="1"/>
          </p:nvPr>
        </p:nvGraphicFramePr>
        <p:xfrm>
          <a:off x="809550" y="2989660"/>
          <a:ext cx="7524900" cy="21943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87073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97EB4-94D8-A37E-CCC1-D6B3BFFFB84B}"/>
              </a:ext>
            </a:extLst>
          </p:cNvPr>
          <p:cNvSpPr>
            <a:spLocks noGrp="1"/>
          </p:cNvSpPr>
          <p:nvPr>
            <p:ph type="title"/>
          </p:nvPr>
        </p:nvSpPr>
        <p:spPr>
          <a:xfrm>
            <a:off x="742050" y="1154250"/>
            <a:ext cx="7659900" cy="839700"/>
          </a:xfrm>
        </p:spPr>
        <p:txBody>
          <a:bodyPr>
            <a:normAutofit/>
          </a:bodyPr>
          <a:lstStyle/>
          <a:p>
            <a:pPr algn="ctr"/>
            <a:r>
              <a:rPr lang="en-US"/>
              <a:t>Legal duty to act</a:t>
            </a:r>
            <a:endParaRPr lang="en-GB"/>
          </a:p>
        </p:txBody>
      </p:sp>
      <p:graphicFrame>
        <p:nvGraphicFramePr>
          <p:cNvPr id="5" name="Content Placeholder 2">
            <a:extLst>
              <a:ext uri="{FF2B5EF4-FFF2-40B4-BE49-F238E27FC236}">
                <a16:creationId xmlns:a16="http://schemas.microsoft.com/office/drawing/2014/main" id="{0B306BDD-BC68-3542-FC71-F28B135ACFE3}"/>
              </a:ext>
            </a:extLst>
          </p:cNvPr>
          <p:cNvGraphicFramePr>
            <a:graphicFrameLocks noGrp="1"/>
          </p:cNvGraphicFramePr>
          <p:nvPr>
            <p:ph idx="1"/>
          </p:nvPr>
        </p:nvGraphicFramePr>
        <p:xfrm>
          <a:off x="561772" y="2155892"/>
          <a:ext cx="7772678" cy="30280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06090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3A0BE-AAD1-9B7F-8269-43E3FD7701D9}"/>
              </a:ext>
            </a:extLst>
          </p:cNvPr>
          <p:cNvSpPr>
            <a:spLocks noGrp="1"/>
          </p:cNvSpPr>
          <p:nvPr>
            <p:ph type="title"/>
          </p:nvPr>
        </p:nvSpPr>
        <p:spPr>
          <a:xfrm>
            <a:off x="742050" y="1154250"/>
            <a:ext cx="7659900" cy="839700"/>
          </a:xfrm>
        </p:spPr>
        <p:txBody>
          <a:bodyPr>
            <a:normAutofit/>
          </a:bodyPr>
          <a:lstStyle/>
          <a:p>
            <a:pPr algn="ctr"/>
            <a:r>
              <a:rPr lang="en-US"/>
              <a:t>Legal duty to act</a:t>
            </a:r>
            <a:endParaRPr lang="en-GB"/>
          </a:p>
        </p:txBody>
      </p:sp>
      <p:graphicFrame>
        <p:nvGraphicFramePr>
          <p:cNvPr id="5" name="Content Placeholder 2">
            <a:extLst>
              <a:ext uri="{FF2B5EF4-FFF2-40B4-BE49-F238E27FC236}">
                <a16:creationId xmlns:a16="http://schemas.microsoft.com/office/drawing/2014/main" id="{B7ABEF9A-709F-2A16-178A-140FDD0CF798}"/>
              </a:ext>
            </a:extLst>
          </p:cNvPr>
          <p:cNvGraphicFramePr>
            <a:graphicFrameLocks noGrp="1"/>
          </p:cNvGraphicFramePr>
          <p:nvPr>
            <p:ph idx="1"/>
          </p:nvPr>
        </p:nvGraphicFramePr>
        <p:xfrm>
          <a:off x="817123" y="1993951"/>
          <a:ext cx="7517327" cy="31900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28382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ADA1D-5D9E-2C80-E048-7568CE8143FC}"/>
              </a:ext>
            </a:extLst>
          </p:cNvPr>
          <p:cNvSpPr>
            <a:spLocks noGrp="1"/>
          </p:cNvSpPr>
          <p:nvPr>
            <p:ph type="title"/>
          </p:nvPr>
        </p:nvSpPr>
        <p:spPr>
          <a:xfrm>
            <a:off x="742050" y="1153717"/>
            <a:ext cx="4746600" cy="834627"/>
          </a:xfrm>
        </p:spPr>
        <p:txBody>
          <a:bodyPr>
            <a:normAutofit fontScale="90000"/>
          </a:bodyPr>
          <a:lstStyle/>
          <a:p>
            <a:pPr algn="ctr"/>
            <a:r>
              <a:rPr lang="en-US"/>
              <a:t>Reflective Question</a:t>
            </a:r>
            <a:endParaRPr lang="en-GB"/>
          </a:p>
        </p:txBody>
      </p:sp>
      <p:graphicFrame>
        <p:nvGraphicFramePr>
          <p:cNvPr id="5" name="Content Placeholder 2">
            <a:extLst>
              <a:ext uri="{FF2B5EF4-FFF2-40B4-BE49-F238E27FC236}">
                <a16:creationId xmlns:a16="http://schemas.microsoft.com/office/drawing/2014/main" id="{FDDB5238-0EB9-1FDB-A2C1-B548E400C3AA}"/>
              </a:ext>
            </a:extLst>
          </p:cNvPr>
          <p:cNvGraphicFramePr>
            <a:graphicFrameLocks noGrp="1"/>
          </p:cNvGraphicFramePr>
          <p:nvPr>
            <p:ph idx="1"/>
          </p:nvPr>
        </p:nvGraphicFramePr>
        <p:xfrm>
          <a:off x="742049" y="2134006"/>
          <a:ext cx="7027919" cy="3057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43294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7F356102-EB54-444B-8A6C-21273636D802}" type="slidenum">
              <a:rPr lang="en-GB" altLang="en-US" sz="1000" smtClean="0"/>
              <a:pPr>
                <a:spcBef>
                  <a:spcPct val="0"/>
                </a:spcBef>
                <a:buClrTx/>
                <a:buSzTx/>
                <a:buFontTx/>
                <a:buNone/>
              </a:pPr>
              <a:t>17</a:t>
            </a:fld>
            <a:endParaRPr lang="en-GB" altLang="en-US" sz="1000"/>
          </a:p>
        </p:txBody>
      </p:sp>
      <p:sp>
        <p:nvSpPr>
          <p:cNvPr id="5124" name="Rectangle 2"/>
          <p:cNvSpPr>
            <a:spLocks noGrp="1" noChangeArrowheads="1"/>
          </p:cNvSpPr>
          <p:nvPr>
            <p:ph type="ctrTitle"/>
          </p:nvPr>
        </p:nvSpPr>
        <p:spPr>
          <a:xfrm>
            <a:off x="395288" y="549275"/>
            <a:ext cx="6697662" cy="2057400"/>
          </a:xfrm>
        </p:spPr>
        <p:txBody>
          <a:bodyPr/>
          <a:lstStyle/>
          <a:p>
            <a:pPr algn="l" eaLnBrk="1" hangingPunct="1"/>
            <a:r>
              <a:rPr lang="en-GB" altLang="en-US" sz="4400" b="0"/>
              <a:t>THE MENTAL ELEMENTS OF A CRIME</a:t>
            </a:r>
          </a:p>
        </p:txBody>
      </p:sp>
      <p:sp>
        <p:nvSpPr>
          <p:cNvPr id="5125" name="Rectangle 3"/>
          <p:cNvSpPr>
            <a:spLocks noGrp="1" noChangeArrowheads="1"/>
          </p:cNvSpPr>
          <p:nvPr>
            <p:ph type="subTitle" idx="1"/>
          </p:nvPr>
        </p:nvSpPr>
        <p:spPr>
          <a:xfrm>
            <a:off x="642938" y="3000375"/>
            <a:ext cx="6248400" cy="2362200"/>
          </a:xfrm>
        </p:spPr>
        <p:txBody>
          <a:bodyPr/>
          <a:lstStyle/>
          <a:p>
            <a:pPr algn="ctr" eaLnBrk="1" hangingPunct="1"/>
            <a:endParaRPr lang="en-GB" altLang="en-US" sz="3600" dirty="0"/>
          </a:p>
          <a:p>
            <a:pPr algn="ctr" eaLnBrk="1" hangingPunct="1"/>
            <a:r>
              <a:rPr lang="en-GB" altLang="en-US" sz="3600" i="1" dirty="0" err="1"/>
              <a:t>Mens</a:t>
            </a:r>
            <a:r>
              <a:rPr lang="en-GB" altLang="en-US" sz="3600" i="1" dirty="0"/>
              <a:t> Rea</a:t>
            </a:r>
          </a:p>
          <a:p>
            <a:pPr eaLnBrk="1" hangingPunct="1"/>
            <a:endParaRPr lang="en-GB" altLang="en-US" sz="2800"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advTm="1924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nvPr>
        </p:nvGraphicFramePr>
        <p:xfrm>
          <a:off x="4214810" y="273051"/>
          <a:ext cx="4471990" cy="52990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 Placeholder 3"/>
          <p:cNvSpPr>
            <a:spLocks noGrp="1"/>
          </p:cNvSpPr>
          <p:nvPr>
            <p:ph type="body" sz="half" idx="2"/>
          </p:nvPr>
        </p:nvSpPr>
        <p:spPr>
          <a:xfrm>
            <a:off x="928688" y="285750"/>
            <a:ext cx="3714750" cy="5929313"/>
          </a:xfrm>
        </p:spPr>
        <p:txBody>
          <a:bodyPr/>
          <a:lstStyle/>
          <a:p>
            <a:pPr>
              <a:defRPr/>
            </a:pPr>
            <a:r>
              <a:rPr lang="en-GB" sz="1600" dirty="0">
                <a:effectLst>
                  <a:outerShdw blurRad="38100" dist="38100" dir="2700000" algn="tl">
                    <a:srgbClr val="000000">
                      <a:alpha val="43137"/>
                    </a:srgbClr>
                  </a:outerShdw>
                </a:effectLst>
              </a:rPr>
              <a:t>Highest level of blameworthiness</a:t>
            </a:r>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r>
              <a:rPr lang="en-GB" sz="1600" dirty="0">
                <a:effectLst>
                  <a:outerShdw blurRad="38100" dist="38100" dir="2700000" algn="tl">
                    <a:srgbClr val="000000">
                      <a:alpha val="43137"/>
                    </a:srgbClr>
                  </a:outerShdw>
                </a:effectLst>
              </a:rPr>
              <a:t>Lowest level of blameworthiness</a:t>
            </a:r>
          </a:p>
          <a:p>
            <a:pPr>
              <a:defRPr/>
            </a:pPr>
            <a:endParaRPr lang="en-US" sz="1600" dirty="0">
              <a:effectLst>
                <a:outerShdw blurRad="38100" dist="38100" dir="2700000" algn="tl">
                  <a:srgbClr val="000000">
                    <a:alpha val="43137"/>
                  </a:srgbClr>
                </a:outerShdw>
              </a:effectLst>
            </a:endParaRPr>
          </a:p>
        </p:txBody>
      </p:sp>
      <p:sp>
        <p:nvSpPr>
          <p:cNvPr id="7173"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814691A6-626C-486D-BAB9-272CDD37F8DC}" type="slidenum">
              <a:rPr lang="en-GB" altLang="en-US" sz="1000" smtClean="0"/>
              <a:pPr>
                <a:spcBef>
                  <a:spcPct val="0"/>
                </a:spcBef>
                <a:buClrTx/>
                <a:buSzTx/>
                <a:buFontTx/>
                <a:buNone/>
              </a:pPr>
              <a:t>18</a:t>
            </a:fld>
            <a:endParaRPr lang="en-GB" altLang="en-US" sz="1000"/>
          </a:p>
        </p:txBody>
      </p:sp>
      <p:sp>
        <p:nvSpPr>
          <p:cNvPr id="9" name="Up-Down Arrow 8"/>
          <p:cNvSpPr/>
          <p:nvPr/>
        </p:nvSpPr>
        <p:spPr bwMode="auto">
          <a:xfrm>
            <a:off x="2428875" y="714375"/>
            <a:ext cx="484188" cy="5000625"/>
          </a:xfrm>
          <a:prstGeom prst="upDownArrow">
            <a:avLst/>
          </a:prstGeom>
          <a:solidFill>
            <a:schemeClr val="tx2">
              <a:lumMod val="60000"/>
              <a:lumOff val="40000"/>
            </a:schemeClr>
          </a:solidFill>
          <a:ln w="9525" cap="flat" cmpd="sng" algn="ctr">
            <a:solidFill>
              <a:schemeClr val="tx1"/>
            </a:solidFill>
            <a:prstDash val="solid"/>
            <a:miter lim="800000"/>
            <a:headEnd type="none" w="med" len="med"/>
            <a:tailEnd type="none" w="med" len="med"/>
          </a:ln>
          <a:effectLst/>
        </p:spPr>
        <p:txBody>
          <a:bodyPr wrap="none"/>
          <a:lstStyle/>
          <a:p>
            <a:pPr eaLnBrk="1" hangingPunct="1">
              <a:defRPr/>
            </a:pPr>
            <a:endParaRPr lang="en-US">
              <a:latin typeface="Arial" charset="0"/>
              <a:cs typeface="Arial"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6228"/>
    </mc:Choice>
    <mc:Fallback xmlns="">
      <p:transition spd="slow" advTm="106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332E40-9942-4628-A28F-D675A10BB17D}" type="slidenum">
              <a:rPr lang="en-GB" altLang="en-US" smtClean="0"/>
              <a:pPr/>
              <a:t>19</a:t>
            </a:fld>
            <a:endParaRPr lang="en-GB" altLang="en-US"/>
          </a:p>
        </p:txBody>
      </p:sp>
      <p:pic>
        <p:nvPicPr>
          <p:cNvPr id="9220" name="Picture 7"/>
          <p:cNvPicPr>
            <a:picLocks noChangeAspect="1"/>
          </p:cNvPicPr>
          <p:nvPr/>
        </p:nvPicPr>
        <p:blipFill>
          <a:blip r:embed="rId5">
            <a:extLst>
              <a:ext uri="{28A0092B-C50C-407E-A947-70E740481C1C}">
                <a14:useLocalDpi xmlns:a14="http://schemas.microsoft.com/office/drawing/2010/main" val="0"/>
              </a:ext>
            </a:extLst>
          </a:blip>
          <a:srcRect l="12920" t="14563" r="37823"/>
          <a:stretch>
            <a:fillRect/>
          </a:stretch>
        </p:blipFill>
        <p:spPr bwMode="auto">
          <a:xfrm>
            <a:off x="900113" y="227013"/>
            <a:ext cx="6408737" cy="624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8485"/>
    </mc:Choice>
    <mc:Fallback xmlns="">
      <p:transition spd="slow" advTm="118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122238"/>
            <a:ext cx="7543800" cy="663575"/>
          </a:xfrm>
        </p:spPr>
        <p:txBody>
          <a:bodyPr/>
          <a:lstStyle/>
          <a:p>
            <a:r>
              <a:rPr lang="en-GB" altLang="en-US"/>
              <a:t>Intention</a:t>
            </a:r>
            <a:endParaRPr lang="en-US" altLang="en-US"/>
          </a:p>
        </p:txBody>
      </p:sp>
      <p:sp>
        <p:nvSpPr>
          <p:cNvPr id="11267" name="Content Placeholder 2"/>
          <p:cNvSpPr>
            <a:spLocks noGrp="1"/>
          </p:cNvSpPr>
          <p:nvPr>
            <p:ph idx="1"/>
          </p:nvPr>
        </p:nvSpPr>
        <p:spPr>
          <a:xfrm>
            <a:off x="457200" y="1143000"/>
            <a:ext cx="8229600" cy="4987925"/>
          </a:xfrm>
        </p:spPr>
        <p:txBody>
          <a:bodyPr/>
          <a:lstStyle/>
          <a:p>
            <a:endParaRPr lang="en-US" altLang="en-US" sz="1000"/>
          </a:p>
          <a:p>
            <a:r>
              <a:rPr lang="en-US" altLang="en-US" sz="2000" b="1"/>
              <a:t>Direct intention- </a:t>
            </a:r>
            <a:r>
              <a:rPr lang="en-US" altLang="en-US" sz="2000"/>
              <a:t>where D’s purpose is to bring about the prohibited result</a:t>
            </a:r>
          </a:p>
          <a:p>
            <a:endParaRPr lang="en-US" altLang="en-US" sz="2000"/>
          </a:p>
          <a:p>
            <a:r>
              <a:rPr lang="en-US" altLang="en-US" sz="2000" b="1"/>
              <a:t>Indirect intention </a:t>
            </a:r>
            <a:r>
              <a:rPr lang="en-US" altLang="en-US" sz="2000"/>
              <a:t>– where the prohibited outcome must be virtually certain as a result of D’s actions</a:t>
            </a:r>
            <a:r>
              <a:rPr lang="en-US" altLang="en-US" sz="2000" b="1" i="1"/>
              <a:t> and</a:t>
            </a:r>
            <a:r>
              <a:rPr lang="en-US" altLang="en-US" sz="2000"/>
              <a:t> D must appreciate that this was the case</a:t>
            </a:r>
          </a:p>
          <a:p>
            <a:endParaRPr lang="en-US" altLang="en-US" sz="2000"/>
          </a:p>
          <a:p>
            <a:r>
              <a:rPr lang="en-US" altLang="en-US" sz="2000" b="1"/>
              <a:t>Specific intent </a:t>
            </a:r>
            <a:r>
              <a:rPr lang="en-US" altLang="en-US" sz="2000"/>
              <a:t>– only intention will suffice as MR</a:t>
            </a:r>
          </a:p>
          <a:p>
            <a:endParaRPr lang="en-US" altLang="en-US" sz="2000"/>
          </a:p>
          <a:p>
            <a:r>
              <a:rPr lang="en-US" altLang="en-US" sz="2000" b="1"/>
              <a:t>Basic intent </a:t>
            </a:r>
            <a:r>
              <a:rPr lang="en-US" altLang="en-US" sz="2000"/>
              <a:t>– intention/recklessness will suffice</a:t>
            </a:r>
          </a:p>
        </p:txBody>
      </p:sp>
      <p:sp>
        <p:nvSpPr>
          <p:cNvPr id="1126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F2D42E36-28B3-4453-9A89-05BE7155187D}" type="slidenum">
              <a:rPr lang="en-GB" altLang="en-US" sz="1000" smtClean="0"/>
              <a:pPr>
                <a:spcBef>
                  <a:spcPct val="0"/>
                </a:spcBef>
                <a:buClrTx/>
                <a:buSzTx/>
                <a:buFontTx/>
                <a:buNone/>
              </a:pPr>
              <a:t>20</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3965"/>
    </mc:Choice>
    <mc:Fallback xmlns="">
      <p:transition spd="slow" advTm="63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84188" y="11113"/>
            <a:ext cx="7543800" cy="1295400"/>
          </a:xfrm>
        </p:spPr>
        <p:txBody>
          <a:bodyPr/>
          <a:lstStyle/>
          <a:p>
            <a:r>
              <a:rPr lang="en-GB" altLang="en-US"/>
              <a:t>Intention</a:t>
            </a:r>
          </a:p>
        </p:txBody>
      </p:sp>
      <p:sp>
        <p:nvSpPr>
          <p:cNvPr id="3" name="Content Placeholder 2"/>
          <p:cNvSpPr>
            <a:spLocks noGrp="1"/>
          </p:cNvSpPr>
          <p:nvPr>
            <p:ph idx="1"/>
          </p:nvPr>
        </p:nvSpPr>
        <p:spPr/>
        <p:txBody>
          <a:bodyPr/>
          <a:lstStyle/>
          <a:p>
            <a:pPr>
              <a:defRPr/>
            </a:pPr>
            <a:r>
              <a:rPr lang="en-GB" sz="3600" dirty="0"/>
              <a:t>Intention does not relate to motive.</a:t>
            </a:r>
          </a:p>
          <a:p>
            <a:pPr lvl="1">
              <a:defRPr/>
            </a:pPr>
            <a:r>
              <a:rPr lang="en-GB" sz="3200" b="1" dirty="0"/>
              <a:t>Yip Chiu-</a:t>
            </a:r>
            <a:r>
              <a:rPr lang="en-GB" sz="3200" b="1" dirty="0" err="1"/>
              <a:t>cheung</a:t>
            </a:r>
            <a:r>
              <a:rPr lang="en-GB" sz="3200" b="1" dirty="0"/>
              <a:t> [1994]</a:t>
            </a:r>
          </a:p>
          <a:p>
            <a:pPr lvl="1">
              <a:defRPr/>
            </a:pPr>
            <a:r>
              <a:rPr lang="en-GB" sz="3200" b="1" dirty="0"/>
              <a:t>Re: A (Children) (Conjoined twins: Surgical separation) [2000]</a:t>
            </a:r>
          </a:p>
          <a:p>
            <a:pPr lvl="1">
              <a:defRPr/>
            </a:pPr>
            <a:r>
              <a:rPr lang="en-GB" sz="3200" b="1" dirty="0" err="1"/>
              <a:t>Steane</a:t>
            </a:r>
            <a:r>
              <a:rPr lang="en-GB" sz="3200" b="1" dirty="0"/>
              <a:t> [1947]</a:t>
            </a:r>
            <a:r>
              <a:rPr lang="en-GB" sz="3200" dirty="0"/>
              <a:t> </a:t>
            </a:r>
          </a:p>
          <a:p>
            <a:pPr marL="0" indent="0">
              <a:buFont typeface="Wingdings" panose="05000000000000000000" pitchFamily="2" charset="2"/>
              <a:buNone/>
              <a:defRPr/>
            </a:pPr>
            <a:endParaRPr lang="en-GB" dirty="0"/>
          </a:p>
        </p:txBody>
      </p:sp>
      <p:sp>
        <p:nvSpPr>
          <p:cNvPr id="1331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B1A90F42-5779-4F67-A279-DFCCBA596D99}" type="slidenum">
              <a:rPr lang="en-GB" altLang="en-US" sz="1000" smtClean="0"/>
              <a:pPr>
                <a:spcBef>
                  <a:spcPct val="0"/>
                </a:spcBef>
                <a:buClrTx/>
                <a:buSzTx/>
                <a:buFontTx/>
                <a:buNone/>
              </a:pPr>
              <a:t>21</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80554"/>
    </mc:Choice>
    <mc:Fallback xmlns="">
      <p:transition spd="slow" advTm="2805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defRPr/>
            </a:pPr>
            <a:r>
              <a:rPr lang="en-GB" dirty="0"/>
              <a:t>Direct intent – aim or purpose</a:t>
            </a:r>
          </a:p>
          <a:p>
            <a:pPr lvl="1">
              <a:defRPr/>
            </a:pPr>
            <a:r>
              <a:rPr lang="en-GB" dirty="0"/>
              <a:t>Normally deduced from actions or surrounding evidence</a:t>
            </a:r>
          </a:p>
          <a:p>
            <a:pPr marL="344487" lvl="1" indent="0">
              <a:buFont typeface="Wingdings" panose="05000000000000000000" pitchFamily="2" charset="2"/>
              <a:buNone/>
              <a:defRPr/>
            </a:pPr>
            <a:endParaRPr lang="en-GB" dirty="0"/>
          </a:p>
          <a:p>
            <a:pPr lvl="1">
              <a:defRPr/>
            </a:pPr>
            <a:r>
              <a:rPr lang="en-GB" b="1" i="1" dirty="0" err="1"/>
              <a:t>Moloney</a:t>
            </a:r>
            <a:r>
              <a:rPr lang="en-GB" b="1" i="1" dirty="0"/>
              <a:t> [1985]</a:t>
            </a:r>
            <a:r>
              <a:rPr lang="en-GB" dirty="0"/>
              <a:t>- “golden rule” – no guidance on meaning.  </a:t>
            </a:r>
            <a:endParaRPr lang="en-GB" b="1" i="1" dirty="0"/>
          </a:p>
          <a:p>
            <a:pPr>
              <a:defRPr/>
            </a:pPr>
            <a:endParaRPr lang="en-GB" dirty="0"/>
          </a:p>
        </p:txBody>
      </p:sp>
      <p:sp>
        <p:nvSpPr>
          <p:cNvPr id="15364"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4A03089-007A-4076-A23D-F3B2F9070072}" type="slidenum">
              <a:rPr lang="en-GB" altLang="en-US" smtClean="0"/>
              <a:pPr/>
              <a:t>22</a:t>
            </a:fld>
            <a:endParaRPr lang="en-GB" altLang="en-US"/>
          </a:p>
        </p:txBody>
      </p:sp>
      <p:sp>
        <p:nvSpPr>
          <p:cNvPr id="15365" name="Title 1"/>
          <p:cNvSpPr>
            <a:spLocks noGrp="1"/>
          </p:cNvSpPr>
          <p:nvPr>
            <p:ph type="title"/>
          </p:nvPr>
        </p:nvSpPr>
        <p:spPr/>
        <p:txBody>
          <a:bodyPr/>
          <a:lstStyle/>
          <a:p>
            <a:r>
              <a:rPr lang="en-GB" altLang="en-US"/>
              <a:t>Intention – direct intent</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8265"/>
    </mc:Choice>
    <mc:Fallback xmlns="">
      <p:transition spd="slow" advTm="168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a:t>Intention – indirect/oblique intent</a:t>
            </a:r>
          </a:p>
        </p:txBody>
      </p:sp>
      <p:sp>
        <p:nvSpPr>
          <p:cNvPr id="17411" name="Content Placeholder 2"/>
          <p:cNvSpPr>
            <a:spLocks noGrp="1"/>
          </p:cNvSpPr>
          <p:nvPr>
            <p:ph idx="1"/>
          </p:nvPr>
        </p:nvSpPr>
        <p:spPr/>
        <p:txBody>
          <a:bodyPr/>
          <a:lstStyle/>
          <a:p>
            <a:r>
              <a:rPr lang="en-GB" altLang="en-US" b="1" i="1"/>
              <a:t>DPP v Smith [1960] – </a:t>
            </a:r>
            <a:r>
              <a:rPr lang="en-GB" altLang="en-US"/>
              <a:t>reasonable person would have contemplated the result (objective test)</a:t>
            </a:r>
          </a:p>
          <a:p>
            <a:r>
              <a:rPr lang="en-GB" altLang="en-US" i="1"/>
              <a:t>Reversed by </a:t>
            </a:r>
            <a:r>
              <a:rPr lang="en-GB" altLang="en-US" b="1" i="1"/>
              <a:t>s8 Criminal Justice Act 1967 </a:t>
            </a:r>
            <a:r>
              <a:rPr lang="en-GB" altLang="en-US"/>
              <a:t>(subjective test)</a:t>
            </a:r>
          </a:p>
          <a:p>
            <a:r>
              <a:rPr lang="en-GB" altLang="en-US"/>
              <a:t>Purpose is to bring about (x) and another result (y) is a virtually certain as a result of (x), D is criminally liable</a:t>
            </a:r>
          </a:p>
        </p:txBody>
      </p:sp>
      <p:sp>
        <p:nvSpPr>
          <p:cNvPr id="1741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6DB1950D-9A9C-4931-AAC0-5503F055329C}" type="slidenum">
              <a:rPr lang="en-GB" altLang="en-US" sz="1000" smtClean="0"/>
              <a:pPr>
                <a:spcBef>
                  <a:spcPct val="0"/>
                </a:spcBef>
                <a:buClrTx/>
                <a:buSzTx/>
                <a:buFontTx/>
                <a:buNone/>
              </a:pPr>
              <a:t>23</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85735"/>
    </mc:Choice>
    <mc:Fallback xmlns="">
      <p:transition spd="slow" advTm="1857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Slide Number Placeholder 2"/>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788456-BE50-4C3E-93C6-C172A9B56E12}" type="slidenum">
              <a:rPr lang="en-GB" altLang="en-US" smtClean="0"/>
              <a:pPr/>
              <a:t>24</a:t>
            </a:fld>
            <a:endParaRPr lang="en-GB" altLang="en-US"/>
          </a:p>
        </p:txBody>
      </p:sp>
      <p:sp>
        <p:nvSpPr>
          <p:cNvPr id="19460" name="TextBox 3"/>
          <p:cNvSpPr txBox="1">
            <a:spLocks noChangeArrowheads="1"/>
          </p:cNvSpPr>
          <p:nvPr/>
        </p:nvSpPr>
        <p:spPr bwMode="auto">
          <a:xfrm>
            <a:off x="603250" y="635000"/>
            <a:ext cx="5940425" cy="267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2400"/>
              <a:t>For example:</a:t>
            </a:r>
          </a:p>
          <a:p>
            <a:endParaRPr lang="en-GB" altLang="en-US" sz="2400"/>
          </a:p>
          <a:p>
            <a:r>
              <a:rPr lang="en-GB" altLang="en-US" sz="2400"/>
              <a:t>Where it is D’s purpose to blow up a plan in order to collect an insurance pay out. D may not want to murder the passengers (Y), but this is a virtually certain result required before the claim can be made.</a:t>
            </a:r>
          </a:p>
        </p:txBody>
      </p:sp>
      <p:pic>
        <p:nvPicPr>
          <p:cNvPr id="19461"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572000" y="3562350"/>
            <a:ext cx="3295650" cy="218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4142"/>
    </mc:Choice>
    <mc:Fallback xmlns="">
      <p:transition spd="slow" advTm="44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a:t>Intention- indirect</a:t>
            </a:r>
          </a:p>
        </p:txBody>
      </p:sp>
      <p:sp>
        <p:nvSpPr>
          <p:cNvPr id="3" name="Content Placeholder 2"/>
          <p:cNvSpPr>
            <a:spLocks noGrp="1"/>
          </p:cNvSpPr>
          <p:nvPr>
            <p:ph idx="1"/>
          </p:nvPr>
        </p:nvSpPr>
        <p:spPr>
          <a:xfrm>
            <a:off x="457200" y="1719263"/>
            <a:ext cx="8003232" cy="3509937"/>
          </a:xfrm>
        </p:spPr>
        <p:txBody>
          <a:bodyPr/>
          <a:lstStyle/>
          <a:p>
            <a:pPr>
              <a:defRPr/>
            </a:pPr>
            <a:r>
              <a:rPr lang="en-GB" sz="2400" dirty="0"/>
              <a:t>Current law set down in </a:t>
            </a:r>
            <a:r>
              <a:rPr lang="en-GB" sz="2400" b="1" i="1" dirty="0" err="1"/>
              <a:t>Woollin</a:t>
            </a:r>
            <a:r>
              <a:rPr lang="en-GB" sz="2400" b="1" i="1" dirty="0"/>
              <a:t> [1998]</a:t>
            </a:r>
          </a:p>
          <a:p>
            <a:pPr marL="0" indent="0">
              <a:buFont typeface="Wingdings" panose="05000000000000000000" pitchFamily="2" charset="2"/>
              <a:buNone/>
              <a:defRPr/>
            </a:pPr>
            <a:endParaRPr lang="en-GB" sz="2400" b="1" i="1" dirty="0"/>
          </a:p>
          <a:p>
            <a:pPr lvl="1">
              <a:defRPr/>
            </a:pPr>
            <a:r>
              <a:rPr lang="en-GB" sz="2000" dirty="0"/>
              <a:t>Was consequence (death/serious harm) virtually certain? (</a:t>
            </a:r>
            <a:r>
              <a:rPr lang="en-GB" sz="2000" i="1" dirty="0"/>
              <a:t>Objective test)</a:t>
            </a:r>
          </a:p>
          <a:p>
            <a:pPr marL="344487" lvl="1" indent="0">
              <a:buFont typeface="Wingdings" panose="05000000000000000000" pitchFamily="2" charset="2"/>
              <a:buNone/>
              <a:defRPr/>
            </a:pPr>
            <a:endParaRPr lang="en-GB" sz="2000" i="1" dirty="0"/>
          </a:p>
          <a:p>
            <a:pPr lvl="1">
              <a:defRPr/>
            </a:pPr>
            <a:r>
              <a:rPr lang="en-GB" sz="2000" dirty="0"/>
              <a:t>Did D appreciate consequence (death/serious harm) was virtually certain? (</a:t>
            </a:r>
            <a:r>
              <a:rPr lang="en-GB" sz="2000" i="1" dirty="0"/>
              <a:t>Subjective test)</a:t>
            </a:r>
          </a:p>
          <a:p>
            <a:pPr marL="344487" lvl="1" indent="0">
              <a:buFont typeface="Wingdings" panose="05000000000000000000" pitchFamily="2" charset="2"/>
              <a:buNone/>
              <a:defRPr/>
            </a:pPr>
            <a:endParaRPr lang="en-GB" sz="2000" i="1" dirty="0"/>
          </a:p>
          <a:p>
            <a:pPr lvl="1">
              <a:defRPr/>
            </a:pPr>
            <a:r>
              <a:rPr lang="en-GB" sz="2000" i="1" dirty="0"/>
              <a:t>If jury answer both “yes”, entitled to find intention</a:t>
            </a:r>
            <a:endParaRPr lang="en-GB" sz="2000" dirty="0"/>
          </a:p>
        </p:txBody>
      </p:sp>
      <p:sp>
        <p:nvSpPr>
          <p:cNvPr id="2150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C0C4F1F9-2CC1-4098-9CCE-11C1E8FCD846}" type="slidenum">
              <a:rPr lang="en-GB" altLang="en-US" sz="1000" smtClean="0"/>
              <a:pPr>
                <a:spcBef>
                  <a:spcPct val="0"/>
                </a:spcBef>
                <a:buClrTx/>
                <a:buSzTx/>
                <a:buFontTx/>
                <a:buNone/>
              </a:pPr>
              <a:t>25</a:t>
            </a:fld>
            <a:endParaRPr lang="en-GB" altLang="en-US" sz="1000"/>
          </a:p>
        </p:txBody>
      </p:sp>
      <p:sp>
        <p:nvSpPr>
          <p:cNvPr id="2" name="TextBox 1"/>
          <p:cNvSpPr txBox="1"/>
          <p:nvPr/>
        </p:nvSpPr>
        <p:spPr>
          <a:xfrm>
            <a:off x="611560" y="5126577"/>
            <a:ext cx="6840760" cy="1569660"/>
          </a:xfrm>
          <a:prstGeom prst="rect">
            <a:avLst/>
          </a:prstGeom>
          <a:noFill/>
        </p:spPr>
        <p:txBody>
          <a:bodyPr wrap="square" rtlCol="0">
            <a:spAutoFit/>
          </a:bodyPr>
          <a:lstStyle/>
          <a:p>
            <a:r>
              <a:rPr lang="en-GB" sz="2400" b="1" dirty="0">
                <a:solidFill>
                  <a:srgbClr val="FF0000"/>
                </a:solidFill>
              </a:rPr>
              <a:t>MD [2004]</a:t>
            </a:r>
          </a:p>
          <a:p>
            <a:endParaRPr lang="en-GB" sz="2400" b="1" dirty="0">
              <a:solidFill>
                <a:srgbClr val="FF0000"/>
              </a:solidFill>
            </a:endParaRPr>
          </a:p>
          <a:p>
            <a:r>
              <a:rPr lang="en-GB" sz="2400" b="1" dirty="0">
                <a:solidFill>
                  <a:srgbClr val="FF0000"/>
                </a:solidFill>
              </a:rPr>
              <a:t>Criminal Cases Review Commission (Charles) [2017]</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43083"/>
    </mc:Choice>
    <mc:Fallback xmlns="">
      <p:transition spd="slow" advTm="3430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a:t>Intention - indirect</a:t>
            </a:r>
          </a:p>
        </p:txBody>
      </p:sp>
      <p:sp>
        <p:nvSpPr>
          <p:cNvPr id="3" name="Content Placeholder 2"/>
          <p:cNvSpPr>
            <a:spLocks noGrp="1"/>
          </p:cNvSpPr>
          <p:nvPr>
            <p:ph idx="1"/>
          </p:nvPr>
        </p:nvSpPr>
        <p:spPr/>
        <p:txBody>
          <a:bodyPr/>
          <a:lstStyle/>
          <a:p>
            <a:pPr>
              <a:defRPr/>
            </a:pPr>
            <a:r>
              <a:rPr lang="en-GB" b="1" i="1" dirty="0" err="1"/>
              <a:t>Hyam</a:t>
            </a:r>
            <a:r>
              <a:rPr lang="en-GB" b="1" i="1" dirty="0"/>
              <a:t> v DPP [1974]</a:t>
            </a:r>
          </a:p>
          <a:p>
            <a:pPr>
              <a:defRPr/>
            </a:pPr>
            <a:endParaRPr lang="en-GB" b="1" i="1" dirty="0"/>
          </a:p>
          <a:p>
            <a:pPr>
              <a:defRPr/>
            </a:pPr>
            <a:r>
              <a:rPr lang="en-GB" b="1" i="1" dirty="0" err="1"/>
              <a:t>Moloney</a:t>
            </a:r>
            <a:r>
              <a:rPr lang="en-GB" b="1" i="1" dirty="0"/>
              <a:t> [1985]</a:t>
            </a:r>
          </a:p>
          <a:p>
            <a:pPr>
              <a:defRPr/>
            </a:pPr>
            <a:endParaRPr lang="en-GB" b="1" i="1" dirty="0"/>
          </a:p>
          <a:p>
            <a:pPr>
              <a:defRPr/>
            </a:pPr>
            <a:r>
              <a:rPr lang="en-GB" b="1" i="1" dirty="0"/>
              <a:t>Hancock and </a:t>
            </a:r>
            <a:r>
              <a:rPr lang="en-GB" b="1" i="1" dirty="0" err="1"/>
              <a:t>Shankland</a:t>
            </a:r>
            <a:r>
              <a:rPr lang="en-GB" b="1" i="1" dirty="0"/>
              <a:t> [1986]</a:t>
            </a:r>
          </a:p>
          <a:p>
            <a:pPr>
              <a:defRPr/>
            </a:pPr>
            <a:endParaRPr lang="en-GB" b="1" i="1" dirty="0"/>
          </a:p>
          <a:p>
            <a:pPr>
              <a:defRPr/>
            </a:pPr>
            <a:r>
              <a:rPr lang="en-GB" b="1" i="1" dirty="0" err="1"/>
              <a:t>Nedrick</a:t>
            </a:r>
            <a:r>
              <a:rPr lang="en-GB" b="1" i="1" dirty="0"/>
              <a:t> [1986]</a:t>
            </a:r>
          </a:p>
          <a:p>
            <a:pPr>
              <a:defRPr/>
            </a:pPr>
            <a:endParaRPr lang="en-GB" b="1" i="1" dirty="0"/>
          </a:p>
          <a:p>
            <a:pPr marL="0" indent="0">
              <a:buFont typeface="Wingdings" panose="05000000000000000000" pitchFamily="2" charset="2"/>
              <a:buNone/>
              <a:defRPr/>
            </a:pPr>
            <a:endParaRPr lang="en-GB" b="1" i="1" dirty="0"/>
          </a:p>
        </p:txBody>
      </p:sp>
      <p:sp>
        <p:nvSpPr>
          <p:cNvPr id="2355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3F332753-0245-466B-BA5F-886E6DDB9EEB}" type="slidenum">
              <a:rPr lang="en-GB" altLang="en-US" sz="1000" smtClean="0"/>
              <a:pPr>
                <a:spcBef>
                  <a:spcPct val="0"/>
                </a:spcBef>
                <a:buClrTx/>
                <a:buSzTx/>
                <a:buFontTx/>
                <a:buNone/>
              </a:pPr>
              <a:t>26</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4476"/>
    </mc:Choice>
    <mc:Fallback xmlns="">
      <p:transition spd="slow" advTm="54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a:t>HINTS AND TIPS</a:t>
            </a:r>
          </a:p>
        </p:txBody>
      </p:sp>
      <p:sp>
        <p:nvSpPr>
          <p:cNvPr id="25603" name="Content Placeholder 2"/>
          <p:cNvSpPr>
            <a:spLocks noGrp="1"/>
          </p:cNvSpPr>
          <p:nvPr>
            <p:ph idx="1"/>
          </p:nvPr>
        </p:nvSpPr>
        <p:spPr/>
        <p:txBody>
          <a:bodyPr/>
          <a:lstStyle/>
          <a:p>
            <a:r>
              <a:rPr lang="en-GB" altLang="en-US"/>
              <a:t>When trying to establish whether D intended the result required by the offence, start with direct intention, because this is the most blameworthy state of mind. If this cannot be established then as an alternative you can look to see whether indirect intention can be made out. It is only necessary to consider one type of intention.</a:t>
            </a:r>
          </a:p>
        </p:txBody>
      </p:sp>
      <p:sp>
        <p:nvSpPr>
          <p:cNvPr id="2560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54C959B-F7BF-48CA-9F23-4644F217D667}" type="slidenum">
              <a:rPr lang="en-GB" altLang="en-US" smtClean="0"/>
              <a:pPr/>
              <a:t>27</a:t>
            </a:fld>
            <a:endParaRPr lang="en-GB" altLang="en-US"/>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7277"/>
    </mc:Choice>
    <mc:Fallback xmlns="">
      <p:transition spd="slow" advTm="47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a:t>Recklessness</a:t>
            </a:r>
          </a:p>
        </p:txBody>
      </p:sp>
      <p:sp>
        <p:nvSpPr>
          <p:cNvPr id="31747" name="Content Placeholder 3"/>
          <p:cNvSpPr>
            <a:spLocks noGrp="1"/>
          </p:cNvSpPr>
          <p:nvPr>
            <p:ph idx="1"/>
          </p:nvPr>
        </p:nvSpPr>
        <p:spPr/>
        <p:txBody>
          <a:bodyPr/>
          <a:lstStyle/>
          <a:p>
            <a:r>
              <a:rPr lang="en-GB" altLang="en-US" sz="2800" dirty="0"/>
              <a:t>Offences which can only be committed intentionally – specific intent crimes</a:t>
            </a:r>
          </a:p>
          <a:p>
            <a:endParaRPr lang="en-GB" altLang="en-US" sz="2800" dirty="0"/>
          </a:p>
          <a:p>
            <a:r>
              <a:rPr lang="en-GB" altLang="en-US" sz="2800" dirty="0"/>
              <a:t>Offences which can be committed recklessly – basic intent crimes</a:t>
            </a:r>
          </a:p>
          <a:p>
            <a:endParaRPr lang="en-GB" altLang="en-US" sz="2800" dirty="0"/>
          </a:p>
          <a:p>
            <a:r>
              <a:rPr lang="en-GB" altLang="en-US" sz="2800" dirty="0"/>
              <a:t>What does recklessness mean?</a:t>
            </a:r>
          </a:p>
          <a:p>
            <a:endParaRPr lang="en-GB" altLang="en-US" sz="2800" dirty="0"/>
          </a:p>
          <a:p>
            <a:r>
              <a:rPr lang="en-GB" altLang="en-US" sz="2800" dirty="0">
                <a:solidFill>
                  <a:srgbClr val="FF0000"/>
                </a:solidFill>
              </a:rPr>
              <a:t>G and Another [2003]</a:t>
            </a:r>
          </a:p>
        </p:txBody>
      </p:sp>
      <p:sp>
        <p:nvSpPr>
          <p:cNvPr id="31748"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AC9918B-B6C6-47D4-ADA4-76E20F29ECD6}" type="slidenum">
              <a:rPr lang="en-GB" altLang="en-US" sz="1000" smtClean="0"/>
              <a:pPr>
                <a:spcBef>
                  <a:spcPct val="0"/>
                </a:spcBef>
                <a:buClrTx/>
                <a:buSzTx/>
                <a:buFontTx/>
                <a:buNone/>
              </a:pPr>
              <a:t>28</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advTm="9573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GB" altLang="en-US"/>
              <a:t>Development of recklessness </a:t>
            </a:r>
          </a:p>
        </p:txBody>
      </p:sp>
      <p:sp>
        <p:nvSpPr>
          <p:cNvPr id="33795" name="Content Placeholder 2"/>
          <p:cNvSpPr>
            <a:spLocks noGrp="1"/>
          </p:cNvSpPr>
          <p:nvPr>
            <p:ph idx="1"/>
          </p:nvPr>
        </p:nvSpPr>
        <p:spPr>
          <a:xfrm>
            <a:off x="372035" y="1404772"/>
            <a:ext cx="8229600" cy="4411662"/>
          </a:xfrm>
        </p:spPr>
        <p:txBody>
          <a:bodyPr/>
          <a:lstStyle/>
          <a:p>
            <a:pPr>
              <a:defRPr/>
            </a:pPr>
            <a:r>
              <a:rPr lang="en-GB" altLang="en-US" sz="2800" u="sng" dirty="0">
                <a:solidFill>
                  <a:schemeClr val="tx2">
                    <a:lumMod val="40000"/>
                    <a:lumOff val="60000"/>
                  </a:schemeClr>
                </a:solidFill>
              </a:rPr>
              <a:t>Subjective recklessness: </a:t>
            </a:r>
          </a:p>
          <a:p>
            <a:pPr>
              <a:defRPr/>
            </a:pPr>
            <a:r>
              <a:rPr lang="en-GB" altLang="en-US" sz="2800" b="1" i="1" dirty="0"/>
              <a:t>Cunningham [1957]</a:t>
            </a:r>
          </a:p>
          <a:p>
            <a:pPr>
              <a:defRPr/>
            </a:pPr>
            <a:r>
              <a:rPr lang="en-GB" altLang="en-US" sz="2800" b="1" i="1" dirty="0"/>
              <a:t>Brady [2006]</a:t>
            </a:r>
          </a:p>
          <a:p>
            <a:pPr>
              <a:defRPr/>
            </a:pPr>
            <a:r>
              <a:rPr lang="en-GB" altLang="en-US" sz="2800" u="sng" dirty="0">
                <a:solidFill>
                  <a:srgbClr val="00B050"/>
                </a:solidFill>
              </a:rPr>
              <a:t>Objective recklessness: </a:t>
            </a:r>
          </a:p>
          <a:p>
            <a:pPr>
              <a:defRPr/>
            </a:pPr>
            <a:r>
              <a:rPr lang="en-GB" altLang="en-US" sz="2800" b="1" i="1" dirty="0"/>
              <a:t>Caldwell [1982]</a:t>
            </a:r>
          </a:p>
          <a:p>
            <a:pPr>
              <a:buFontTx/>
              <a:buChar char="-"/>
              <a:defRPr/>
            </a:pPr>
            <a:r>
              <a:rPr lang="en-GB" altLang="en-US" sz="2800" b="1" i="1" dirty="0"/>
              <a:t>Elliot v C [1983]</a:t>
            </a:r>
          </a:p>
          <a:p>
            <a:pPr>
              <a:buFontTx/>
              <a:buChar char="-"/>
              <a:defRPr/>
            </a:pPr>
            <a:r>
              <a:rPr lang="en-GB" altLang="en-US" sz="2800" b="1" i="1" dirty="0"/>
              <a:t>Stephen Malcolm [1984]</a:t>
            </a:r>
          </a:p>
          <a:p>
            <a:pPr>
              <a:buFontTx/>
              <a:buChar char="-"/>
              <a:defRPr/>
            </a:pPr>
            <a:r>
              <a:rPr lang="en-US" altLang="en-US" sz="2800" b="1" i="1" dirty="0">
                <a:cs typeface="Arial" panose="020B0604020202020204" pitchFamily="34" charset="0"/>
              </a:rPr>
              <a:t>Chief Constable of Avon and Somerset Police v </a:t>
            </a:r>
            <a:r>
              <a:rPr lang="en-US" altLang="en-US" sz="2800" b="1" i="1" dirty="0" err="1">
                <a:cs typeface="Arial" panose="020B0604020202020204" pitchFamily="34" charset="0"/>
              </a:rPr>
              <a:t>Shimmen</a:t>
            </a:r>
            <a:r>
              <a:rPr lang="en-US" altLang="en-US" sz="2800" b="1" i="1" dirty="0">
                <a:cs typeface="Arial" panose="020B0604020202020204" pitchFamily="34" charset="0"/>
              </a:rPr>
              <a:t> [1986]</a:t>
            </a:r>
          </a:p>
          <a:p>
            <a:pPr>
              <a:buFontTx/>
              <a:buChar char="-"/>
              <a:defRPr/>
            </a:pPr>
            <a:endParaRPr lang="en-GB" altLang="en-US" b="1" i="1" dirty="0"/>
          </a:p>
        </p:txBody>
      </p:sp>
      <p:sp>
        <p:nvSpPr>
          <p:cNvPr id="3379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EEA6BC95-F89C-46A0-ABAA-1447C267D374}" type="slidenum">
              <a:rPr lang="en-GB" altLang="en-US" sz="1000" smtClean="0"/>
              <a:pPr>
                <a:spcBef>
                  <a:spcPct val="0"/>
                </a:spcBef>
                <a:buClrTx/>
                <a:buSzTx/>
                <a:buFontTx/>
                <a:buNone/>
              </a:pPr>
              <a:t>29</a:t>
            </a:fld>
            <a:endParaRPr lang="en-GB" altLang="en-US" sz="100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84903"/>
    </mc:Choice>
    <mc:Fallback xmlns="">
      <p:transition spd="slow" advTm="484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8322E3E7-DECC-4668-BD0B-06154C42E0F5}" type="slidenum">
              <a:rPr lang="en-GB" altLang="en-US" sz="1000" smtClean="0"/>
              <a:pPr>
                <a:spcBef>
                  <a:spcPct val="0"/>
                </a:spcBef>
                <a:buClrTx/>
                <a:buSzTx/>
                <a:buFontTx/>
                <a:buNone/>
              </a:pPr>
              <a:t>30</a:t>
            </a:fld>
            <a:endParaRPr lang="en-GB" altLang="en-US" sz="1000"/>
          </a:p>
        </p:txBody>
      </p:sp>
      <p:sp>
        <p:nvSpPr>
          <p:cNvPr id="35843" name="Rectangle 2"/>
          <p:cNvSpPr>
            <a:spLocks noGrp="1" noChangeArrowheads="1"/>
          </p:cNvSpPr>
          <p:nvPr>
            <p:ph type="title"/>
          </p:nvPr>
        </p:nvSpPr>
        <p:spPr/>
        <p:txBody>
          <a:bodyPr/>
          <a:lstStyle/>
          <a:p>
            <a:pPr eaLnBrk="1" hangingPunct="1"/>
            <a:r>
              <a:rPr lang="en-GB" altLang="en-US"/>
              <a:t>The end of objective recklessnes</a:t>
            </a:r>
          </a:p>
        </p:txBody>
      </p:sp>
      <p:sp>
        <p:nvSpPr>
          <p:cNvPr id="35844" name="Rectangle 3"/>
          <p:cNvSpPr>
            <a:spLocks noGrp="1" noChangeArrowheads="1"/>
          </p:cNvSpPr>
          <p:nvPr>
            <p:ph type="body" idx="1"/>
          </p:nvPr>
        </p:nvSpPr>
        <p:spPr/>
        <p:txBody>
          <a:bodyPr/>
          <a:lstStyle/>
          <a:p>
            <a:pPr algn="just" eaLnBrk="1" hangingPunct="1"/>
            <a:r>
              <a:rPr lang="en-GB" altLang="en-US" sz="2800" b="1"/>
              <a:t>Caldwell</a:t>
            </a:r>
            <a:r>
              <a:rPr lang="en-GB" altLang="en-US" sz="2800"/>
              <a:t> has been overruled by the House of Lords in </a:t>
            </a:r>
            <a:r>
              <a:rPr lang="en-GB" altLang="en-US" sz="2800" b="1" u="sng"/>
              <a:t>R v G and Another</a:t>
            </a:r>
            <a:r>
              <a:rPr lang="en-GB" altLang="en-US" sz="2800"/>
              <a:t> [2003] UKHL 50. </a:t>
            </a:r>
          </a:p>
          <a:p>
            <a:pPr algn="just" eaLnBrk="1" hangingPunct="1"/>
            <a:endParaRPr lang="en-GB" altLang="en-US" sz="2800"/>
          </a:p>
          <a:p>
            <a:pPr algn="just" eaLnBrk="1" hangingPunct="1"/>
            <a:r>
              <a:rPr lang="en-GB" altLang="en-US" sz="2800"/>
              <a:t>A subjective test for recklessness now applies to criminal damage</a:t>
            </a:r>
            <a:endParaRPr lang="en-GB" altLang="en-US" sz="250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advTm="18386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GB" altLang="en-US"/>
              <a:t>Negligence</a:t>
            </a:r>
          </a:p>
        </p:txBody>
      </p:sp>
      <p:sp>
        <p:nvSpPr>
          <p:cNvPr id="39939" name="Content Placeholder 2"/>
          <p:cNvSpPr>
            <a:spLocks noGrp="1"/>
          </p:cNvSpPr>
          <p:nvPr>
            <p:ph idx="1"/>
          </p:nvPr>
        </p:nvSpPr>
        <p:spPr/>
        <p:txBody>
          <a:bodyPr/>
          <a:lstStyle/>
          <a:p>
            <a:r>
              <a:rPr lang="en-GB" altLang="en-US" dirty="0"/>
              <a:t>Failure to achieve standard of conduct to be expected of a reasonable person</a:t>
            </a:r>
          </a:p>
          <a:p>
            <a:r>
              <a:rPr lang="en-GB" altLang="en-US" dirty="0"/>
              <a:t>Specialist knowledge – expected to achieve the standard of the reasonable person possessed with that knowledge</a:t>
            </a:r>
          </a:p>
          <a:p>
            <a:r>
              <a:rPr lang="en-GB" altLang="en-US" i="1" dirty="0" err="1">
                <a:solidFill>
                  <a:srgbClr val="FF0000"/>
                </a:solidFill>
              </a:rPr>
              <a:t>Adomako</a:t>
            </a:r>
            <a:r>
              <a:rPr lang="en-GB" altLang="en-US" i="1" dirty="0">
                <a:solidFill>
                  <a:srgbClr val="FF0000"/>
                </a:solidFill>
              </a:rPr>
              <a:t> [1994]</a:t>
            </a:r>
          </a:p>
          <a:p>
            <a:r>
              <a:rPr lang="en-GB" altLang="en-US" dirty="0"/>
              <a:t>Levels/degrees of negligence – </a:t>
            </a:r>
            <a:r>
              <a:rPr lang="en-GB" altLang="en-US" b="1" i="1" dirty="0"/>
              <a:t>RTA 1988</a:t>
            </a:r>
          </a:p>
          <a:p>
            <a:r>
              <a:rPr lang="en-GB" altLang="en-US" dirty="0"/>
              <a:t>Negligence sufficient for some sexual offences </a:t>
            </a:r>
            <a:r>
              <a:rPr lang="en-GB" altLang="en-US" dirty="0" err="1"/>
              <a:t>eg</a:t>
            </a:r>
            <a:r>
              <a:rPr lang="en-GB" altLang="en-US" dirty="0"/>
              <a:t> rape</a:t>
            </a:r>
          </a:p>
          <a:p>
            <a:endParaRPr lang="en-GB" altLang="en-US" dirty="0"/>
          </a:p>
        </p:txBody>
      </p:sp>
      <p:sp>
        <p:nvSpPr>
          <p:cNvPr id="39941"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65871B9-FC64-46A2-9F16-566A4BC0FEE3}" type="slidenum">
              <a:rPr lang="en-GB" altLang="en-US" sz="1000" smtClean="0"/>
              <a:pPr>
                <a:spcBef>
                  <a:spcPct val="0"/>
                </a:spcBef>
                <a:buClrTx/>
                <a:buSzTx/>
                <a:buFontTx/>
                <a:buNone/>
              </a:pPr>
              <a:t>31</a:t>
            </a:fld>
            <a:endParaRPr lang="en-GB" altLang="en-US" sz="10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94302"/>
    </mc:Choice>
    <mc:Fallback xmlns="">
      <p:transition spd="slow" advTm="1943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a:t>Transferred malice</a:t>
            </a:r>
          </a:p>
        </p:txBody>
      </p:sp>
      <p:sp>
        <p:nvSpPr>
          <p:cNvPr id="3" name="Content Placeholder 2"/>
          <p:cNvSpPr>
            <a:spLocks noGrp="1"/>
          </p:cNvSpPr>
          <p:nvPr>
            <p:ph idx="1"/>
          </p:nvPr>
        </p:nvSpPr>
        <p:spPr/>
        <p:txBody>
          <a:bodyPr/>
          <a:lstStyle/>
          <a:p>
            <a:pPr>
              <a:defRPr/>
            </a:pPr>
            <a:r>
              <a:rPr lang="en-GB" sz="2000" dirty="0"/>
              <a:t>May be relied upon where the MR of the offence cannot be established </a:t>
            </a:r>
            <a:r>
              <a:rPr lang="en-GB" sz="2000" b="1" i="1" dirty="0"/>
              <a:t>            Latimer [1886], Mitchell [1983]</a:t>
            </a:r>
          </a:p>
          <a:p>
            <a:pPr marL="0" indent="0">
              <a:buFont typeface="Wingdings" panose="05000000000000000000" pitchFamily="2" charset="2"/>
              <a:buNone/>
              <a:defRPr/>
            </a:pPr>
            <a:endParaRPr lang="en-GB" sz="2000" b="1" i="1" dirty="0"/>
          </a:p>
          <a:p>
            <a:pPr>
              <a:defRPr/>
            </a:pPr>
            <a:r>
              <a:rPr lang="en-GB" sz="2000" dirty="0"/>
              <a:t>Transfers reckless state of mind as well as intention</a:t>
            </a:r>
          </a:p>
          <a:p>
            <a:pPr marL="0" indent="0">
              <a:buFont typeface="Wingdings" panose="05000000000000000000" pitchFamily="2" charset="2"/>
              <a:buNone/>
              <a:defRPr/>
            </a:pPr>
            <a:endParaRPr lang="en-GB" sz="2000" dirty="0"/>
          </a:p>
          <a:p>
            <a:pPr>
              <a:defRPr/>
            </a:pPr>
            <a:r>
              <a:rPr lang="en-GB" sz="2000" dirty="0"/>
              <a:t>Cannot be replied upon where D has MR for one crime but commits AR of a different crime </a:t>
            </a:r>
            <a:r>
              <a:rPr lang="en-GB" sz="2000" b="1" i="1" dirty="0" err="1"/>
              <a:t>Pembliton</a:t>
            </a:r>
            <a:r>
              <a:rPr lang="en-GB" sz="2000" b="1" i="1" dirty="0"/>
              <a:t> [1874]</a:t>
            </a:r>
          </a:p>
          <a:p>
            <a:pPr marL="0" indent="0">
              <a:buFont typeface="Wingdings" panose="05000000000000000000" pitchFamily="2" charset="2"/>
              <a:buNone/>
              <a:defRPr/>
            </a:pPr>
            <a:endParaRPr lang="en-GB" sz="2000" dirty="0"/>
          </a:p>
          <a:p>
            <a:pPr>
              <a:defRPr/>
            </a:pPr>
            <a:r>
              <a:rPr lang="en-GB" sz="2000" dirty="0"/>
              <a:t>Applied even if mistake of identity</a:t>
            </a:r>
          </a:p>
          <a:p>
            <a:pPr marL="0" indent="0">
              <a:buFont typeface="Wingdings" panose="05000000000000000000" pitchFamily="2" charset="2"/>
              <a:buNone/>
              <a:defRPr/>
            </a:pPr>
            <a:endParaRPr lang="en-GB" sz="2000" dirty="0"/>
          </a:p>
        </p:txBody>
      </p:sp>
      <p:sp>
        <p:nvSpPr>
          <p:cNvPr id="4198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A34BE832-265E-48B4-911F-A54DF798B67B}" type="slidenum">
              <a:rPr lang="en-GB" altLang="en-US" sz="1000" smtClean="0"/>
              <a:pPr>
                <a:spcBef>
                  <a:spcPct val="0"/>
                </a:spcBef>
                <a:buClrTx/>
                <a:buSzTx/>
                <a:buFontTx/>
                <a:buNone/>
              </a:pPr>
              <a:t>32</a:t>
            </a:fld>
            <a:endParaRPr lang="en-GB" altLang="en-US" sz="10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91868"/>
    </mc:Choice>
    <mc:Fallback xmlns="">
      <p:transition spd="slow" advTm="291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en-GB" altLang="en-US"/>
              <a:t>Strict liabilty</a:t>
            </a:r>
          </a:p>
        </p:txBody>
      </p:sp>
      <p:sp>
        <p:nvSpPr>
          <p:cNvPr id="19459" name="Content Placeholder 2"/>
          <p:cNvSpPr>
            <a:spLocks noGrp="1"/>
          </p:cNvSpPr>
          <p:nvPr>
            <p:ph idx="1"/>
          </p:nvPr>
        </p:nvSpPr>
        <p:spPr>
          <a:xfrm>
            <a:off x="395288" y="1484313"/>
            <a:ext cx="8229600" cy="4608512"/>
          </a:xfrm>
        </p:spPr>
        <p:txBody>
          <a:bodyPr/>
          <a:lstStyle/>
          <a:p>
            <a:pPr>
              <a:defRPr/>
            </a:pPr>
            <a:r>
              <a:rPr lang="en-US" dirty="0"/>
              <a:t>Criminal Liability without </a:t>
            </a:r>
            <a:r>
              <a:rPr lang="en-US" dirty="0" err="1"/>
              <a:t>Mens</a:t>
            </a:r>
            <a:r>
              <a:rPr lang="en-US" dirty="0"/>
              <a:t> Rea</a:t>
            </a:r>
          </a:p>
          <a:p>
            <a:pPr marL="0" indent="0">
              <a:buFont typeface="Wingdings" panose="05000000000000000000" pitchFamily="2" charset="2"/>
              <a:buNone/>
              <a:defRPr/>
            </a:pPr>
            <a:endParaRPr lang="en-US" dirty="0"/>
          </a:p>
          <a:p>
            <a:pPr>
              <a:defRPr/>
            </a:pPr>
            <a:r>
              <a:rPr lang="en-US" dirty="0"/>
              <a:t>Regarded as “quasi- criminal” – often regulatory in nature </a:t>
            </a:r>
            <a:r>
              <a:rPr lang="en-US" dirty="0" err="1"/>
              <a:t>eg</a:t>
            </a:r>
            <a:r>
              <a:rPr lang="en-US" dirty="0"/>
              <a:t> parking offences, driving without MOT/insurance</a:t>
            </a:r>
          </a:p>
          <a:p>
            <a:pPr>
              <a:defRPr/>
            </a:pPr>
            <a:endParaRPr lang="en-US" dirty="0"/>
          </a:p>
          <a:p>
            <a:pPr>
              <a:defRPr/>
            </a:pPr>
            <a:r>
              <a:rPr lang="en-US" dirty="0"/>
              <a:t>May be strict liability even if some elements of AR may attract MR </a:t>
            </a:r>
            <a:r>
              <a:rPr lang="en-US" dirty="0" err="1"/>
              <a:t>eg</a:t>
            </a:r>
            <a:r>
              <a:rPr lang="en-US" dirty="0"/>
              <a:t> </a:t>
            </a:r>
            <a:r>
              <a:rPr lang="en-US" b="1" i="1" dirty="0"/>
              <a:t>s89 Police Act 1996, </a:t>
            </a:r>
            <a:r>
              <a:rPr lang="en-US" i="1" dirty="0"/>
              <a:t>assault PC</a:t>
            </a:r>
          </a:p>
          <a:p>
            <a:pPr marL="0" indent="0">
              <a:buFont typeface="Wingdings" panose="05000000000000000000" pitchFamily="2" charset="2"/>
              <a:buNone/>
              <a:defRPr/>
            </a:pPr>
            <a:r>
              <a:rPr lang="en-US" dirty="0"/>
              <a:t> </a:t>
            </a:r>
          </a:p>
        </p:txBody>
      </p:sp>
      <p:sp>
        <p:nvSpPr>
          <p:cNvPr id="4403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14697D35-4A60-488A-8A2D-F2D1064A548C}" type="slidenum">
              <a:rPr lang="en-GB" altLang="en-US" sz="1000" smtClean="0"/>
              <a:pPr>
                <a:spcBef>
                  <a:spcPct val="0"/>
                </a:spcBef>
                <a:buClrTx/>
                <a:buSzTx/>
                <a:buFontTx/>
                <a:buNone/>
              </a:pPr>
              <a:t>33</a:t>
            </a:fld>
            <a:endParaRPr lang="en-GB" altLang="en-US" sz="1000"/>
          </a:p>
        </p:txBody>
      </p:sp>
      <p:pic>
        <p:nvPicPr>
          <p:cNvPr id="2" name="Audio 1">
            <a:hlinkClick r:id="" action="ppaction://media"/>
          </p:cNvPr>
          <p:cNvPicPr>
            <a:picLocks noChangeAspect="1"/>
          </p:cNvPicPr>
          <p:nvPr>
            <a:audioFile r:link="rId1"/>
            <p:extLst>
              <p:ext uri="{DAA4B4D4-6D71-4841-9C94-3DE7FCFB9230}">
                <p14:media xmlns:p14="http://schemas.microsoft.com/office/powerpoint/2010/main" r:embed="rId2">
                  <p14:trim st="31200"/>
                </p14:media>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6110"/>
    </mc:Choice>
    <mc:Fallback xmlns="">
      <p:transition spd="slow" advTm="166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GB" altLang="en-US"/>
              <a:t>MR - summary</a:t>
            </a:r>
          </a:p>
        </p:txBody>
      </p:sp>
      <p:sp>
        <p:nvSpPr>
          <p:cNvPr id="3" name="Content Placeholder 2"/>
          <p:cNvSpPr>
            <a:spLocks noGrp="1"/>
          </p:cNvSpPr>
          <p:nvPr>
            <p:ph idx="1"/>
          </p:nvPr>
        </p:nvSpPr>
        <p:spPr/>
        <p:txBody>
          <a:bodyPr/>
          <a:lstStyle/>
          <a:p>
            <a:pPr>
              <a:defRPr/>
            </a:pPr>
            <a:r>
              <a:rPr lang="en-GB" sz="2400" dirty="0"/>
              <a:t>Most important types:</a:t>
            </a:r>
          </a:p>
          <a:p>
            <a:pPr lvl="1">
              <a:defRPr/>
            </a:pPr>
            <a:r>
              <a:rPr lang="en-GB" sz="2400" dirty="0"/>
              <a:t>Intention</a:t>
            </a:r>
          </a:p>
          <a:p>
            <a:pPr lvl="1">
              <a:defRPr/>
            </a:pPr>
            <a:r>
              <a:rPr lang="en-GB" sz="2400" dirty="0"/>
              <a:t>Recklessness</a:t>
            </a:r>
          </a:p>
          <a:p>
            <a:pPr lvl="1">
              <a:defRPr/>
            </a:pPr>
            <a:r>
              <a:rPr lang="en-GB" sz="2400" dirty="0"/>
              <a:t>Negligence</a:t>
            </a:r>
          </a:p>
          <a:p>
            <a:pPr marL="344487" lvl="1" indent="0">
              <a:buFont typeface="Wingdings" panose="05000000000000000000" pitchFamily="2" charset="2"/>
              <a:buNone/>
              <a:defRPr/>
            </a:pPr>
            <a:endParaRPr lang="en-GB" sz="2400" dirty="0"/>
          </a:p>
          <a:p>
            <a:pPr>
              <a:defRPr/>
            </a:pPr>
            <a:r>
              <a:rPr lang="en-GB" sz="2400" dirty="0"/>
              <a:t>Intention can be classified:</a:t>
            </a:r>
          </a:p>
          <a:p>
            <a:pPr lvl="1">
              <a:defRPr/>
            </a:pPr>
            <a:r>
              <a:rPr lang="en-GB" sz="2400" dirty="0"/>
              <a:t>Direct – purpose to bring about prohibited result</a:t>
            </a:r>
          </a:p>
          <a:p>
            <a:pPr lvl="1">
              <a:defRPr/>
            </a:pPr>
            <a:r>
              <a:rPr lang="en-GB" sz="2400" dirty="0"/>
              <a:t>Indirect – outcome virtually certain</a:t>
            </a:r>
          </a:p>
          <a:p>
            <a:pPr lvl="1">
              <a:defRPr/>
            </a:pPr>
            <a:r>
              <a:rPr lang="en-GB" sz="2400" dirty="0"/>
              <a:t>Specific intent – only intention will suffice as MR</a:t>
            </a:r>
          </a:p>
          <a:p>
            <a:pPr lvl="1">
              <a:defRPr/>
            </a:pPr>
            <a:r>
              <a:rPr lang="en-GB" sz="2400" dirty="0"/>
              <a:t>Basic intent – intention or recklessness</a:t>
            </a:r>
          </a:p>
          <a:p>
            <a:pPr marL="344487" lvl="1" indent="0">
              <a:buFont typeface="Wingdings" panose="05000000000000000000" pitchFamily="2" charset="2"/>
              <a:buNone/>
              <a:defRPr/>
            </a:pPr>
            <a:endParaRPr lang="en-GB" dirty="0"/>
          </a:p>
        </p:txBody>
      </p:sp>
      <p:sp>
        <p:nvSpPr>
          <p:cNvPr id="4608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10B93D0-9474-43CC-8663-95C26BB37CFD}" type="slidenum">
              <a:rPr lang="en-GB" altLang="en-US" sz="1000" smtClean="0"/>
              <a:pPr>
                <a:spcBef>
                  <a:spcPct val="0"/>
                </a:spcBef>
                <a:buClrTx/>
                <a:buSzTx/>
                <a:buFontTx/>
                <a:buNone/>
              </a:pPr>
              <a:t>34</a:t>
            </a:fld>
            <a:endParaRPr lang="en-GB" altLang="en-US" sz="1000"/>
          </a:p>
        </p:txBody>
      </p:sp>
    </p:spTree>
  </p:cSld>
  <p:clrMapOvr>
    <a:masterClrMapping/>
  </p:clrMapOvr>
  <mc:AlternateContent xmlns:mc="http://schemas.openxmlformats.org/markup-compatibility/2006" xmlns:p14="http://schemas.microsoft.com/office/powerpoint/2010/main">
    <mc:Choice Requires="p14">
      <p:transition spd="slow" p14:dur="2000" advTm="51215"/>
    </mc:Choice>
    <mc:Fallback xmlns="">
      <p:transition spd="slow" advTm="51215"/>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en-GB" altLang="en-US"/>
              <a:t>MR - summary</a:t>
            </a:r>
          </a:p>
        </p:txBody>
      </p:sp>
      <p:sp>
        <p:nvSpPr>
          <p:cNvPr id="48131" name="Content Placeholder 2"/>
          <p:cNvSpPr>
            <a:spLocks noGrp="1"/>
          </p:cNvSpPr>
          <p:nvPr>
            <p:ph idx="1"/>
          </p:nvPr>
        </p:nvSpPr>
        <p:spPr>
          <a:xfrm>
            <a:off x="457200" y="1341438"/>
            <a:ext cx="8229600" cy="4789487"/>
          </a:xfrm>
        </p:spPr>
        <p:txBody>
          <a:bodyPr/>
          <a:lstStyle/>
          <a:p>
            <a:r>
              <a:rPr lang="en-GB" altLang="en-US" sz="2000"/>
              <a:t>Subjective recklessness</a:t>
            </a:r>
          </a:p>
          <a:p>
            <a:pPr lvl="1"/>
            <a:r>
              <a:rPr lang="en-GB" altLang="en-US" sz="2000"/>
              <a:t>Aware of risk, and</a:t>
            </a:r>
          </a:p>
          <a:p>
            <a:pPr lvl="1"/>
            <a:r>
              <a:rPr lang="en-GB" altLang="en-US" sz="2000"/>
              <a:t>Unreasonable to take risk</a:t>
            </a:r>
          </a:p>
          <a:p>
            <a:r>
              <a:rPr lang="en-GB" altLang="en-US" sz="2000"/>
              <a:t>Objective recklessness</a:t>
            </a:r>
          </a:p>
          <a:p>
            <a:pPr lvl="1"/>
            <a:r>
              <a:rPr lang="en-GB" altLang="en-US" sz="2000"/>
              <a:t>No longer applies</a:t>
            </a:r>
          </a:p>
          <a:p>
            <a:pPr lvl="1"/>
            <a:endParaRPr lang="en-GB" altLang="en-US" sz="2000"/>
          </a:p>
          <a:p>
            <a:r>
              <a:rPr lang="en-GB" altLang="en-US" sz="2000"/>
              <a:t>Negligence</a:t>
            </a:r>
          </a:p>
          <a:p>
            <a:pPr lvl="1"/>
            <a:r>
              <a:rPr lang="en-GB" altLang="en-US" sz="2000"/>
              <a:t>Failure to conform to the conduct expected of  reasonable person</a:t>
            </a:r>
          </a:p>
          <a:p>
            <a:pPr lvl="1"/>
            <a:endParaRPr lang="en-GB" altLang="en-US" sz="2000"/>
          </a:p>
          <a:p>
            <a:r>
              <a:rPr lang="en-GB" altLang="en-US" sz="2000"/>
              <a:t>Strict liability</a:t>
            </a:r>
          </a:p>
          <a:p>
            <a:pPr lvl="1"/>
            <a:r>
              <a:rPr lang="en-GB" altLang="en-US" sz="2000"/>
              <a:t>Usually statutory, regulatory, carry minor/moderate penalties</a:t>
            </a:r>
          </a:p>
          <a:p>
            <a:pPr lvl="1"/>
            <a:r>
              <a:rPr lang="en-GB" altLang="en-US" sz="2000"/>
              <a:t>A number of tests can be applied to establish whether offence is strict liability</a:t>
            </a:r>
          </a:p>
        </p:txBody>
      </p:sp>
      <p:sp>
        <p:nvSpPr>
          <p:cNvPr id="4813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E2026DE1-7358-4DF0-99DA-DB35C261823C}" type="slidenum">
              <a:rPr lang="en-GB" altLang="en-US" sz="1000" smtClean="0"/>
              <a:pPr>
                <a:spcBef>
                  <a:spcPct val="0"/>
                </a:spcBef>
                <a:buClrTx/>
                <a:buSzTx/>
                <a:buFontTx/>
                <a:buNone/>
              </a:pPr>
              <a:t>35</a:t>
            </a:fld>
            <a:endParaRPr lang="en-GB" altLang="en-US" sz="1000"/>
          </a:p>
        </p:txBody>
      </p:sp>
    </p:spTree>
  </p:cSld>
  <p:clrMapOvr>
    <a:masterClrMapping/>
  </p:clrMapOvr>
  <mc:AlternateContent xmlns:mc="http://schemas.openxmlformats.org/markup-compatibility/2006" xmlns:p14="http://schemas.microsoft.com/office/powerpoint/2010/main">
    <mc:Choice Requires="p14">
      <p:transition spd="slow" p14:dur="2000" advTm="99557"/>
    </mc:Choice>
    <mc:Fallback xmlns="">
      <p:transition spd="slow" advTm="99557"/>
    </mc:Fallback>
  </mc:AlternateContent>
</p:sld>
</file>

<file path=ppt/theme/theme1.xml><?xml version="1.0" encoding="utf-8"?>
<a:theme xmlns:a="http://schemas.openxmlformats.org/drawingml/2006/main" name="Lecture Powerpoints Mens Rea">
  <a:themeElements>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fontScheme name="Network">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Lecture Powerpoints Mens Rea</Template>
  <TotalTime>2771</TotalTime>
  <Words>1662</Words>
  <Application>Microsoft Office PowerPoint</Application>
  <PresentationFormat>On-screen Show (4:3)</PresentationFormat>
  <Paragraphs>261</Paragraphs>
  <Slides>35</Slides>
  <Notes>29</Notes>
  <HiddenSlides>0</HiddenSlides>
  <MMClips>18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Bookman Old Style</vt:lpstr>
      <vt:lpstr>Tahoma</vt:lpstr>
      <vt:lpstr>Times New Roman</vt:lpstr>
      <vt:lpstr>Wingdings</vt:lpstr>
      <vt:lpstr>Lecture Powerpoints Mens Rea</vt:lpstr>
      <vt:lpstr>Criminal Law  (BMLW4005) Week 2</vt:lpstr>
      <vt:lpstr>Aims for todays session</vt:lpstr>
      <vt:lpstr>Recap from lecture 1</vt:lpstr>
      <vt:lpstr>Actus Reus</vt:lpstr>
      <vt:lpstr>TASK 1: Can conduct include an omission to act?</vt:lpstr>
      <vt:lpstr>TASK 1: Consider the following scenario where the D has failed to act. Has the D committed an offence by omission and can you identify the duty of care.</vt:lpstr>
      <vt:lpstr>Factual and legal causation</vt:lpstr>
      <vt:lpstr>TASK 2: Is the D the cause of the result required by the AR of the offence?</vt:lpstr>
      <vt:lpstr>The thin skull rule</vt:lpstr>
      <vt:lpstr>TASK 3: Use the Westlaw UK database to research the following cases:</vt:lpstr>
      <vt:lpstr>TASK 2: Is the D the cause of the result required by the AR of the offence?</vt:lpstr>
      <vt:lpstr>Omission</vt:lpstr>
      <vt:lpstr>Legal duty to act</vt:lpstr>
      <vt:lpstr>Legal duty to act</vt:lpstr>
      <vt:lpstr>Legal duty to act</vt:lpstr>
      <vt:lpstr>Reflective Question</vt:lpstr>
      <vt:lpstr>THE MENTAL ELEMENTS OF A CRIME</vt:lpstr>
      <vt:lpstr>PowerPoint Presentation</vt:lpstr>
      <vt:lpstr>PowerPoint Presentation</vt:lpstr>
      <vt:lpstr>Intention</vt:lpstr>
      <vt:lpstr>Intention</vt:lpstr>
      <vt:lpstr>Intention – direct intent</vt:lpstr>
      <vt:lpstr>Intention – indirect/oblique intent</vt:lpstr>
      <vt:lpstr>PowerPoint Presentation</vt:lpstr>
      <vt:lpstr>Intention- indirect</vt:lpstr>
      <vt:lpstr>Intention - indirect</vt:lpstr>
      <vt:lpstr>HINTS AND TIPS</vt:lpstr>
      <vt:lpstr>Recklessness</vt:lpstr>
      <vt:lpstr>Development of recklessness </vt:lpstr>
      <vt:lpstr>The end of objective recklessnes</vt:lpstr>
      <vt:lpstr>Negligence</vt:lpstr>
      <vt:lpstr>Transferred malice</vt:lpstr>
      <vt:lpstr>Strict liabilty</vt:lpstr>
      <vt:lpstr>MR - summary</vt:lpstr>
      <vt:lpstr>MR - summary</vt:lpstr>
    </vt:vector>
  </TitlesOfParts>
  <Company>University of Glamorgan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TOPIC 3 THE MENTAL ELEMENTS OF A CRIME</dc:title>
  <dc:creator>hpower</dc:creator>
  <cp:lastModifiedBy>Sadie France</cp:lastModifiedBy>
  <cp:revision>101</cp:revision>
  <cp:lastPrinted>2017-09-21T11:46:03Z</cp:lastPrinted>
  <dcterms:created xsi:type="dcterms:W3CDTF">2007-11-14T11:36:14Z</dcterms:created>
  <dcterms:modified xsi:type="dcterms:W3CDTF">2023-02-09T14:35:00Z</dcterms:modified>
</cp:coreProperties>
</file>