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7"/>
  </p:notesMasterIdLst>
  <p:sldIdLst>
    <p:sldId id="256" r:id="rId2"/>
    <p:sldId id="257" r:id="rId3"/>
    <p:sldId id="260" r:id="rId4"/>
    <p:sldId id="264" r:id="rId5"/>
    <p:sldId id="258" r:id="rId6"/>
    <p:sldId id="265" r:id="rId7"/>
    <p:sldId id="266" r:id="rId8"/>
    <p:sldId id="267" r:id="rId9"/>
    <p:sldId id="268" r:id="rId10"/>
    <p:sldId id="270" r:id="rId11"/>
    <p:sldId id="271" r:id="rId12"/>
    <p:sldId id="272" r:id="rId13"/>
    <p:sldId id="262" r:id="rId14"/>
    <p:sldId id="261"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49"/>
    <p:restoredTop sz="95728"/>
  </p:normalViewPr>
  <p:slideViewPr>
    <p:cSldViewPr snapToGrid="0">
      <p:cViewPr varScale="1">
        <p:scale>
          <a:sx n="128" d="100"/>
          <a:sy n="128" d="100"/>
        </p:scale>
        <p:origin x="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55184-C8CA-344B-937D-4ED7D236F009}" type="datetimeFigureOut">
              <a:rPr lang="en-US" smtClean="0"/>
              <a:t>11/14/25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D217E-0469-C147-B01A-3806ACA9F6C7}" type="slidenum">
              <a:rPr lang="en-US" smtClean="0"/>
              <a:t>‹#›</a:t>
            </a:fld>
            <a:endParaRPr lang="en-US"/>
          </a:p>
        </p:txBody>
      </p:sp>
    </p:spTree>
    <p:extLst>
      <p:ext uri="{BB962C8B-B14F-4D97-AF65-F5344CB8AC3E}">
        <p14:creationId xmlns:p14="http://schemas.microsoft.com/office/powerpoint/2010/main" val="3953055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11/14/25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11/14/25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11/14/25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11/14/25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8CBD-08DB-3E8F-2B1D-21ABAC7EFA5B}"/>
              </a:ext>
            </a:extLst>
          </p:cNvPr>
          <p:cNvSpPr>
            <a:spLocks noGrp="1"/>
          </p:cNvSpPr>
          <p:nvPr>
            <p:ph type="ctrTitle"/>
          </p:nvPr>
        </p:nvSpPr>
        <p:spPr/>
        <p:txBody>
          <a:bodyPr/>
          <a:lstStyle/>
          <a:p>
            <a:r>
              <a:rPr lang="en-US" dirty="0"/>
              <a:t>Independent Project </a:t>
            </a:r>
            <a:br>
              <a:rPr lang="en-US" dirty="0"/>
            </a:br>
            <a:r>
              <a:rPr lang="en-US" dirty="0"/>
              <a:t>Examples</a:t>
            </a:r>
          </a:p>
        </p:txBody>
      </p:sp>
    </p:spTree>
    <p:extLst>
      <p:ext uri="{BB962C8B-B14F-4D97-AF65-F5344CB8AC3E}">
        <p14:creationId xmlns:p14="http://schemas.microsoft.com/office/powerpoint/2010/main" val="3488191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06AC-2825-F877-FE09-5DF0D0168ACD}"/>
              </a:ext>
            </a:extLst>
          </p:cNvPr>
          <p:cNvSpPr>
            <a:spLocks noGrp="1"/>
          </p:cNvSpPr>
          <p:nvPr>
            <p:ph type="title"/>
          </p:nvPr>
        </p:nvSpPr>
        <p:spPr>
          <a:xfrm>
            <a:off x="1600200" y="1240454"/>
            <a:ext cx="8991600" cy="3751310"/>
          </a:xfrm>
        </p:spPr>
        <p:txBody>
          <a:bodyPr>
            <a:normAutofit/>
          </a:bodyPr>
          <a:lstStyle/>
          <a:p>
            <a:pPr>
              <a:lnSpc>
                <a:spcPct val="100000"/>
              </a:lnSpc>
            </a:pPr>
            <a:r>
              <a:rPr lang="en-US" cap="none" dirty="0">
                <a:latin typeface="Rockwell Nova" panose="020F0502020204030204" pitchFamily="34" charset="0"/>
                <a:ea typeface="Helvetica Neue" panose="02000503000000020004" pitchFamily="2" charset="0"/>
                <a:cs typeface="Helvetica Neue" panose="02000503000000020004" pitchFamily="2" charset="0"/>
              </a:rPr>
              <a:t>African Pride: An investigation into significant design history </a:t>
            </a:r>
            <a:br>
              <a:rPr lang="en-US" cap="none" dirty="0">
                <a:latin typeface="Rockwell Nova" panose="020F0502020204030204" pitchFamily="34" charset="0"/>
                <a:ea typeface="Helvetica Neue" panose="02000503000000020004" pitchFamily="2" charset="0"/>
                <a:cs typeface="Helvetica Neue" panose="02000503000000020004" pitchFamily="2" charset="0"/>
              </a:rPr>
            </a:br>
            <a:r>
              <a:rPr lang="en-US" cap="none" dirty="0">
                <a:latin typeface="Rockwell Nova" panose="020F0502020204030204" pitchFamily="34" charset="0"/>
                <a:ea typeface="Helvetica Neue" panose="02000503000000020004" pitchFamily="2" charset="0"/>
                <a:cs typeface="Helvetica Neue" panose="02000503000000020004" pitchFamily="2" charset="0"/>
              </a:rPr>
              <a:t>in South Africa between </a:t>
            </a:r>
            <a:br>
              <a:rPr lang="en-US" cap="none" dirty="0">
                <a:latin typeface="Rockwell Nova" panose="020F0502020204030204" pitchFamily="34" charset="0"/>
                <a:ea typeface="Helvetica Neue" panose="02000503000000020004" pitchFamily="2" charset="0"/>
                <a:cs typeface="Helvetica Neue" panose="02000503000000020004" pitchFamily="2" charset="0"/>
              </a:rPr>
            </a:br>
            <a:r>
              <a:rPr lang="en-US" cap="none" dirty="0">
                <a:latin typeface="Rockwell Nova" panose="020F0502020204030204" pitchFamily="34" charset="0"/>
                <a:ea typeface="Helvetica Neue" panose="02000503000000020004" pitchFamily="2" charset="0"/>
                <a:cs typeface="Helvetica Neue" panose="02000503000000020004" pitchFamily="2" charset="0"/>
              </a:rPr>
              <a:t>1948 and 1994</a:t>
            </a:r>
          </a:p>
        </p:txBody>
      </p:sp>
      <p:sp>
        <p:nvSpPr>
          <p:cNvPr id="3" name="Text Placeholder 2">
            <a:extLst>
              <a:ext uri="{FF2B5EF4-FFF2-40B4-BE49-F238E27FC236}">
                <a16:creationId xmlns:a16="http://schemas.microsoft.com/office/drawing/2014/main" id="{7ABC0A16-8E5C-F0AB-56A7-60760F3C0F2E}"/>
              </a:ext>
            </a:extLst>
          </p:cNvPr>
          <p:cNvSpPr>
            <a:spLocks noGrp="1"/>
          </p:cNvSpPr>
          <p:nvPr>
            <p:ph type="body" idx="1"/>
          </p:nvPr>
        </p:nvSpPr>
        <p:spPr>
          <a:xfrm>
            <a:off x="2695194" y="5076091"/>
            <a:ext cx="6801612" cy="541455"/>
          </a:xfrm>
        </p:spPr>
        <p:txBody>
          <a:bodyPr/>
          <a:lstStyle/>
          <a:p>
            <a:r>
              <a:rPr lang="en-US" dirty="0"/>
              <a:t>Erin </a:t>
            </a:r>
            <a:r>
              <a:rPr lang="en-US" dirty="0" err="1"/>
              <a:t>Jeffereys</a:t>
            </a:r>
            <a:endParaRPr lang="en-US" dirty="0"/>
          </a:p>
        </p:txBody>
      </p:sp>
    </p:spTree>
    <p:extLst>
      <p:ext uri="{BB962C8B-B14F-4D97-AF65-F5344CB8AC3E}">
        <p14:creationId xmlns:p14="http://schemas.microsoft.com/office/powerpoint/2010/main" val="2139207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06AC-2825-F877-FE09-5DF0D0168ACD}"/>
              </a:ext>
            </a:extLst>
          </p:cNvPr>
          <p:cNvSpPr>
            <a:spLocks noGrp="1"/>
          </p:cNvSpPr>
          <p:nvPr>
            <p:ph type="title"/>
          </p:nvPr>
        </p:nvSpPr>
        <p:spPr>
          <a:xfrm>
            <a:off x="1600200" y="1240454"/>
            <a:ext cx="8991600" cy="3751310"/>
          </a:xfrm>
        </p:spPr>
        <p:txBody>
          <a:bodyPr>
            <a:normAutofit fontScale="90000"/>
          </a:bodyPr>
          <a:lstStyle/>
          <a:p>
            <a:pPr>
              <a:lnSpc>
                <a:spcPct val="150000"/>
              </a:lnSpc>
            </a:pPr>
            <a:r>
              <a:rPr lang="en-GB" sz="1800" b="1" cap="none" dirty="0">
                <a:latin typeface="Arial" panose="020B0604020202020204" pitchFamily="34" charset="0"/>
              </a:rPr>
              <a:t>S</a:t>
            </a:r>
            <a:r>
              <a:rPr lang="en-GB" sz="1800" b="1" cap="none" dirty="0">
                <a:effectLst/>
                <a:latin typeface="Arial" panose="020B0604020202020204" pitchFamily="34" charset="0"/>
              </a:rPr>
              <a:t>ummary </a:t>
            </a:r>
            <a:br>
              <a:rPr lang="en-GB" cap="none" dirty="0">
                <a:effectLst/>
              </a:rPr>
            </a:br>
            <a:r>
              <a:rPr lang="en-GB" sz="1800" cap="none" dirty="0">
                <a:latin typeface="ArialMT"/>
              </a:rPr>
              <a:t> I </a:t>
            </a:r>
            <a:r>
              <a:rPr lang="en-GB" sz="1800" cap="none" dirty="0">
                <a:effectLst/>
                <a:latin typeface="ArialMT"/>
              </a:rPr>
              <a:t>will be focusing on </a:t>
            </a:r>
            <a:r>
              <a:rPr lang="en-GB" sz="1800" cap="none" dirty="0">
                <a:latin typeface="ArialMT"/>
              </a:rPr>
              <a:t>A</a:t>
            </a:r>
            <a:r>
              <a:rPr lang="en-GB" sz="1800" cap="none" dirty="0">
                <a:effectLst/>
                <a:latin typeface="ArialMT"/>
              </a:rPr>
              <a:t>frican pride: An investigation into significant design history in South </a:t>
            </a:r>
            <a:r>
              <a:rPr lang="en-GB" sz="1800" cap="none" dirty="0">
                <a:latin typeface="ArialMT"/>
              </a:rPr>
              <a:t>A</a:t>
            </a:r>
            <a:r>
              <a:rPr lang="en-GB" sz="1800" cap="none" dirty="0">
                <a:effectLst/>
                <a:latin typeface="ArialMT"/>
              </a:rPr>
              <a:t>frica between 1948 and 1994. The discussion will include the history of the build up to the apartheid government, during the apartheid government and the significance this control had over the art and design going on in South </a:t>
            </a:r>
            <a:r>
              <a:rPr lang="en-GB" sz="1800" cap="none" dirty="0">
                <a:latin typeface="ArialMT"/>
              </a:rPr>
              <a:t>A</a:t>
            </a:r>
            <a:r>
              <a:rPr lang="en-GB" sz="1800" cap="none" dirty="0">
                <a:effectLst/>
                <a:latin typeface="ArialMT"/>
              </a:rPr>
              <a:t>frica at the time. </a:t>
            </a:r>
            <a:r>
              <a:rPr lang="en-GB" sz="1800" cap="none" dirty="0">
                <a:latin typeface="ArialMT"/>
              </a:rPr>
              <a:t>I</a:t>
            </a:r>
            <a:r>
              <a:rPr lang="en-GB" sz="1800" cap="none" dirty="0">
                <a:effectLst/>
                <a:latin typeface="ArialMT"/>
              </a:rPr>
              <a:t> personally believe that by writing this paper I will be able to further educate myself and others regarding the history and relevance of design in South </a:t>
            </a:r>
            <a:r>
              <a:rPr lang="en-GB" sz="1800" cap="none" dirty="0">
                <a:latin typeface="ArialMT"/>
              </a:rPr>
              <a:t>A</a:t>
            </a:r>
            <a:r>
              <a:rPr lang="en-GB" sz="1800" cap="none" dirty="0">
                <a:effectLst/>
                <a:latin typeface="ArialMT"/>
              </a:rPr>
              <a:t>frica. </a:t>
            </a:r>
            <a:endParaRPr lang="en-GB" cap="none" dirty="0">
              <a:effectLst/>
            </a:endParaRPr>
          </a:p>
        </p:txBody>
      </p:sp>
      <p:sp>
        <p:nvSpPr>
          <p:cNvPr id="3" name="Text Placeholder 2">
            <a:extLst>
              <a:ext uri="{FF2B5EF4-FFF2-40B4-BE49-F238E27FC236}">
                <a16:creationId xmlns:a16="http://schemas.microsoft.com/office/drawing/2014/main" id="{7ABC0A16-8E5C-F0AB-56A7-60760F3C0F2E}"/>
              </a:ext>
            </a:extLst>
          </p:cNvPr>
          <p:cNvSpPr>
            <a:spLocks noGrp="1"/>
          </p:cNvSpPr>
          <p:nvPr>
            <p:ph type="body" idx="1"/>
          </p:nvPr>
        </p:nvSpPr>
        <p:spPr>
          <a:xfrm>
            <a:off x="2695194" y="5076091"/>
            <a:ext cx="6801612" cy="541455"/>
          </a:xfrm>
        </p:spPr>
        <p:txBody>
          <a:bodyPr/>
          <a:lstStyle/>
          <a:p>
            <a:r>
              <a:rPr lang="en-US" dirty="0"/>
              <a:t>Erin </a:t>
            </a:r>
            <a:r>
              <a:rPr lang="en-US" dirty="0" err="1"/>
              <a:t>Jeffereys</a:t>
            </a:r>
            <a:endParaRPr lang="en-US" dirty="0"/>
          </a:p>
        </p:txBody>
      </p:sp>
    </p:spTree>
    <p:extLst>
      <p:ext uri="{BB962C8B-B14F-4D97-AF65-F5344CB8AC3E}">
        <p14:creationId xmlns:p14="http://schemas.microsoft.com/office/powerpoint/2010/main" val="322472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AFB849F0-7663-E3AC-E4CC-FD1D7C489209}"/>
              </a:ext>
            </a:extLst>
          </p:cNvPr>
          <p:cNvPicPr>
            <a:picLocks noChangeAspect="1"/>
          </p:cNvPicPr>
          <p:nvPr/>
        </p:nvPicPr>
        <p:blipFill>
          <a:blip r:embed="rId2"/>
          <a:stretch>
            <a:fillRect/>
          </a:stretch>
        </p:blipFill>
        <p:spPr>
          <a:xfrm>
            <a:off x="2332173" y="342900"/>
            <a:ext cx="7772400" cy="5803276"/>
          </a:xfrm>
          <a:prstGeom prst="rect">
            <a:avLst/>
          </a:prstGeom>
        </p:spPr>
      </p:pic>
    </p:spTree>
    <p:extLst>
      <p:ext uri="{BB962C8B-B14F-4D97-AF65-F5344CB8AC3E}">
        <p14:creationId xmlns:p14="http://schemas.microsoft.com/office/powerpoint/2010/main" val="1163144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drawing&#10;&#10;Description automatically generated with low confidence">
            <a:extLst>
              <a:ext uri="{FF2B5EF4-FFF2-40B4-BE49-F238E27FC236}">
                <a16:creationId xmlns:a16="http://schemas.microsoft.com/office/drawing/2014/main" id="{31776176-6917-656A-B813-96D16D7D3469}"/>
              </a:ext>
            </a:extLst>
          </p:cNvPr>
          <p:cNvPicPr>
            <a:picLocks noChangeAspect="1"/>
          </p:cNvPicPr>
          <p:nvPr/>
        </p:nvPicPr>
        <p:blipFill>
          <a:blip r:embed="rId2"/>
          <a:stretch>
            <a:fillRect/>
          </a:stretch>
        </p:blipFill>
        <p:spPr>
          <a:xfrm>
            <a:off x="3042047" y="150020"/>
            <a:ext cx="6107905" cy="6107905"/>
          </a:xfrm>
          <a:prstGeom prst="rect">
            <a:avLst/>
          </a:prstGeom>
        </p:spPr>
      </p:pic>
    </p:spTree>
    <p:extLst>
      <p:ext uri="{BB962C8B-B14F-4D97-AF65-F5344CB8AC3E}">
        <p14:creationId xmlns:p14="http://schemas.microsoft.com/office/powerpoint/2010/main" val="1345443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letter&#10;&#10;Description automatically generated with medium confidence">
            <a:extLst>
              <a:ext uri="{FF2B5EF4-FFF2-40B4-BE49-F238E27FC236}">
                <a16:creationId xmlns:a16="http://schemas.microsoft.com/office/drawing/2014/main" id="{5B741530-AAAA-580F-54A9-465E4A352E4C}"/>
              </a:ext>
            </a:extLst>
          </p:cNvPr>
          <p:cNvPicPr>
            <a:picLocks noChangeAspect="1"/>
          </p:cNvPicPr>
          <p:nvPr/>
        </p:nvPicPr>
        <p:blipFill>
          <a:blip r:embed="rId2"/>
          <a:stretch>
            <a:fillRect/>
          </a:stretch>
        </p:blipFill>
        <p:spPr>
          <a:xfrm>
            <a:off x="987525" y="142875"/>
            <a:ext cx="10071000" cy="6478364"/>
          </a:xfrm>
          <a:prstGeom prst="rect">
            <a:avLst/>
          </a:prstGeom>
        </p:spPr>
      </p:pic>
    </p:spTree>
    <p:extLst>
      <p:ext uri="{BB962C8B-B14F-4D97-AF65-F5344CB8AC3E}">
        <p14:creationId xmlns:p14="http://schemas.microsoft.com/office/powerpoint/2010/main" val="138594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6D7B58DA-FADF-1E4B-5ED9-9FB2E631AF66}"/>
              </a:ext>
            </a:extLst>
          </p:cNvPr>
          <p:cNvPicPr>
            <a:picLocks noChangeAspect="1"/>
          </p:cNvPicPr>
          <p:nvPr/>
        </p:nvPicPr>
        <p:blipFill>
          <a:blip r:embed="rId2"/>
          <a:stretch>
            <a:fillRect/>
          </a:stretch>
        </p:blipFill>
        <p:spPr>
          <a:xfrm>
            <a:off x="1210065" y="0"/>
            <a:ext cx="9848460" cy="6911751"/>
          </a:xfrm>
          <a:prstGeom prst="rect">
            <a:avLst/>
          </a:prstGeom>
        </p:spPr>
      </p:pic>
    </p:spTree>
    <p:extLst>
      <p:ext uri="{BB962C8B-B14F-4D97-AF65-F5344CB8AC3E}">
        <p14:creationId xmlns:p14="http://schemas.microsoft.com/office/powerpoint/2010/main" val="3243719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helf&#10;&#10;Description automatically generated">
            <a:extLst>
              <a:ext uri="{FF2B5EF4-FFF2-40B4-BE49-F238E27FC236}">
                <a16:creationId xmlns:a16="http://schemas.microsoft.com/office/drawing/2014/main" id="{09BEB8FA-01A3-DBD1-E301-5172CD99B1BA}"/>
              </a:ext>
            </a:extLst>
          </p:cNvPr>
          <p:cNvPicPr>
            <a:picLocks noChangeAspect="1"/>
          </p:cNvPicPr>
          <p:nvPr/>
        </p:nvPicPr>
        <p:blipFill>
          <a:blip r:embed="rId2"/>
          <a:stretch>
            <a:fillRect/>
          </a:stretch>
        </p:blipFill>
        <p:spPr>
          <a:xfrm>
            <a:off x="2209800" y="442913"/>
            <a:ext cx="7772400" cy="5467309"/>
          </a:xfrm>
          <a:prstGeom prst="rect">
            <a:avLst/>
          </a:prstGeom>
        </p:spPr>
      </p:pic>
    </p:spTree>
    <p:extLst>
      <p:ext uri="{BB962C8B-B14F-4D97-AF65-F5344CB8AC3E}">
        <p14:creationId xmlns:p14="http://schemas.microsoft.com/office/powerpoint/2010/main" val="2200660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3" name="Picture 2" descr="A picture containing text, newspaper, screenshot&#10;&#10;Description automatically generated">
            <a:extLst>
              <a:ext uri="{FF2B5EF4-FFF2-40B4-BE49-F238E27FC236}">
                <a16:creationId xmlns:a16="http://schemas.microsoft.com/office/drawing/2014/main" id="{0AB8A4D4-C41D-9592-F63D-5659B6CBA77D}"/>
              </a:ext>
            </a:extLst>
          </p:cNvPr>
          <p:cNvPicPr>
            <a:picLocks noChangeAspect="1"/>
          </p:cNvPicPr>
          <p:nvPr/>
        </p:nvPicPr>
        <p:blipFill>
          <a:blip r:embed="rId2"/>
          <a:stretch>
            <a:fillRect/>
          </a:stretch>
        </p:blipFill>
        <p:spPr>
          <a:xfrm>
            <a:off x="2450630" y="804334"/>
            <a:ext cx="7290740" cy="5249332"/>
          </a:xfrm>
          <a:prstGeom prst="rect">
            <a:avLst/>
          </a:prstGeom>
        </p:spPr>
      </p:pic>
    </p:spTree>
    <p:extLst>
      <p:ext uri="{BB962C8B-B14F-4D97-AF65-F5344CB8AC3E}">
        <p14:creationId xmlns:p14="http://schemas.microsoft.com/office/powerpoint/2010/main" val="1169722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photos&#10;&#10;Description automatically generated with low confidence">
            <a:extLst>
              <a:ext uri="{FF2B5EF4-FFF2-40B4-BE49-F238E27FC236}">
                <a16:creationId xmlns:a16="http://schemas.microsoft.com/office/drawing/2014/main" id="{0FB16EC9-1DE4-F58B-459F-58EC7AF6D1D7}"/>
              </a:ext>
            </a:extLst>
          </p:cNvPr>
          <p:cNvPicPr>
            <a:picLocks noChangeAspect="1"/>
          </p:cNvPicPr>
          <p:nvPr/>
        </p:nvPicPr>
        <p:blipFill>
          <a:blip r:embed="rId2"/>
          <a:stretch>
            <a:fillRect/>
          </a:stretch>
        </p:blipFill>
        <p:spPr>
          <a:xfrm>
            <a:off x="2023075" y="726098"/>
            <a:ext cx="7772400" cy="5405803"/>
          </a:xfrm>
          <a:prstGeom prst="rect">
            <a:avLst/>
          </a:prstGeom>
        </p:spPr>
      </p:pic>
    </p:spTree>
    <p:extLst>
      <p:ext uri="{BB962C8B-B14F-4D97-AF65-F5344CB8AC3E}">
        <p14:creationId xmlns:p14="http://schemas.microsoft.com/office/powerpoint/2010/main" val="893753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ams&#10;&#10;Description automatically generated">
            <a:extLst>
              <a:ext uri="{FF2B5EF4-FFF2-40B4-BE49-F238E27FC236}">
                <a16:creationId xmlns:a16="http://schemas.microsoft.com/office/drawing/2014/main" id="{B5346193-FC29-839D-6E3A-9B0D8C640337}"/>
              </a:ext>
            </a:extLst>
          </p:cNvPr>
          <p:cNvPicPr>
            <a:picLocks noChangeAspect="1"/>
          </p:cNvPicPr>
          <p:nvPr/>
        </p:nvPicPr>
        <p:blipFill>
          <a:blip r:embed="rId2"/>
          <a:stretch>
            <a:fillRect/>
          </a:stretch>
        </p:blipFill>
        <p:spPr>
          <a:xfrm>
            <a:off x="2049010" y="528638"/>
            <a:ext cx="7772400" cy="5387307"/>
          </a:xfrm>
          <a:prstGeom prst="rect">
            <a:avLst/>
          </a:prstGeom>
        </p:spPr>
      </p:pic>
    </p:spTree>
    <p:extLst>
      <p:ext uri="{BB962C8B-B14F-4D97-AF65-F5344CB8AC3E}">
        <p14:creationId xmlns:p14="http://schemas.microsoft.com/office/powerpoint/2010/main" val="3954603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letter&#10;&#10;Description automatically generated">
            <a:extLst>
              <a:ext uri="{FF2B5EF4-FFF2-40B4-BE49-F238E27FC236}">
                <a16:creationId xmlns:a16="http://schemas.microsoft.com/office/drawing/2014/main" id="{6E48BB69-51FB-AE8B-62F3-A9285881A028}"/>
              </a:ext>
            </a:extLst>
          </p:cNvPr>
          <p:cNvPicPr>
            <a:picLocks noChangeAspect="1"/>
          </p:cNvPicPr>
          <p:nvPr/>
        </p:nvPicPr>
        <p:blipFill>
          <a:blip r:embed="rId2"/>
          <a:stretch>
            <a:fillRect/>
          </a:stretch>
        </p:blipFill>
        <p:spPr>
          <a:xfrm>
            <a:off x="2483317" y="954083"/>
            <a:ext cx="7772400" cy="4949834"/>
          </a:xfrm>
          <a:prstGeom prst="rect">
            <a:avLst/>
          </a:prstGeom>
        </p:spPr>
      </p:pic>
    </p:spTree>
    <p:extLst>
      <p:ext uri="{BB962C8B-B14F-4D97-AF65-F5344CB8AC3E}">
        <p14:creationId xmlns:p14="http://schemas.microsoft.com/office/powerpoint/2010/main" val="1374147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photos&#10;&#10;Description automatically generated with low confidence">
            <a:extLst>
              <a:ext uri="{FF2B5EF4-FFF2-40B4-BE49-F238E27FC236}">
                <a16:creationId xmlns:a16="http://schemas.microsoft.com/office/drawing/2014/main" id="{172706DE-44A8-AAF8-3DAF-E1F004427AB4}"/>
              </a:ext>
            </a:extLst>
          </p:cNvPr>
          <p:cNvPicPr>
            <a:picLocks noChangeAspect="1"/>
          </p:cNvPicPr>
          <p:nvPr/>
        </p:nvPicPr>
        <p:blipFill>
          <a:blip r:embed="rId2"/>
          <a:stretch>
            <a:fillRect/>
          </a:stretch>
        </p:blipFill>
        <p:spPr>
          <a:xfrm>
            <a:off x="1485900" y="426215"/>
            <a:ext cx="8882490" cy="6005570"/>
          </a:xfrm>
          <a:prstGeom prst="rect">
            <a:avLst/>
          </a:prstGeom>
        </p:spPr>
      </p:pic>
    </p:spTree>
    <p:extLst>
      <p:ext uri="{BB962C8B-B14F-4D97-AF65-F5344CB8AC3E}">
        <p14:creationId xmlns:p14="http://schemas.microsoft.com/office/powerpoint/2010/main" val="3132570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A picture containing text, indoor&#10;&#10;Description automatically generated">
            <a:extLst>
              <a:ext uri="{FF2B5EF4-FFF2-40B4-BE49-F238E27FC236}">
                <a16:creationId xmlns:a16="http://schemas.microsoft.com/office/drawing/2014/main" id="{90638657-025D-F5E8-1E1B-43C7AA6968E1}"/>
              </a:ext>
            </a:extLst>
          </p:cNvPr>
          <p:cNvPicPr>
            <a:picLocks noChangeAspect="1"/>
          </p:cNvPicPr>
          <p:nvPr/>
        </p:nvPicPr>
        <p:blipFill>
          <a:blip r:embed="rId2"/>
          <a:stretch>
            <a:fillRect/>
          </a:stretch>
        </p:blipFill>
        <p:spPr>
          <a:xfrm>
            <a:off x="1485899" y="259555"/>
            <a:ext cx="9286875" cy="6384727"/>
          </a:xfrm>
          <a:prstGeom prst="rect">
            <a:avLst/>
          </a:prstGeom>
        </p:spPr>
      </p:pic>
    </p:spTree>
    <p:extLst>
      <p:ext uri="{BB962C8B-B14F-4D97-AF65-F5344CB8AC3E}">
        <p14:creationId xmlns:p14="http://schemas.microsoft.com/office/powerpoint/2010/main" val="944622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454605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156</TotalTime>
  <Words>119</Words>
  <Application>Microsoft Macintosh PowerPoint</Application>
  <PresentationFormat>Widescreen</PresentationFormat>
  <Paragraphs>5</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ArialMT</vt:lpstr>
      <vt:lpstr>Calibri</vt:lpstr>
      <vt:lpstr>Gill Sans MT</vt:lpstr>
      <vt:lpstr>Rockwell Nova</vt:lpstr>
      <vt:lpstr>Parcel</vt:lpstr>
      <vt:lpstr>Independent Project  Examples</vt:lpstr>
      <vt:lpstr>African Pride: An investigation into significant design history  in South Africa between  1948 and 1994</vt:lpstr>
      <vt:lpstr>Summary   I will be focusing on African pride: An investigation into significant design history in South Africa between 1948 and 1994. The discussion will include the history of the build up to the apartheid government, during the apartheid government and the significance this control had over the art and design going on in South Africa at the time. I personally believe that by writing this paper I will be able to further educate myself and others regarding the history and relevance of design in South Africa.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Examples</dc:title>
  <dc:creator>Donna Williams</dc:creator>
  <cp:lastModifiedBy>Donna Williams</cp:lastModifiedBy>
  <cp:revision>7</cp:revision>
  <dcterms:created xsi:type="dcterms:W3CDTF">2022-10-02T06:54:37Z</dcterms:created>
  <dcterms:modified xsi:type="dcterms:W3CDTF">2025-11-14T09:28:46Z</dcterms:modified>
</cp:coreProperties>
</file>