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8" r:id="rId3"/>
    <p:sldId id="259" r:id="rId4"/>
    <p:sldId id="269" r:id="rId5"/>
    <p:sldId id="270" r:id="rId6"/>
    <p:sldId id="272" r:id="rId7"/>
    <p:sldId id="265" r:id="rId8"/>
    <p:sldId id="273" r:id="rId9"/>
    <p:sldId id="274" r:id="rId10"/>
    <p:sldId id="275" r:id="rId11"/>
    <p:sldId id="27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E6E"/>
    <a:srgbClr val="FA7878"/>
    <a:srgbClr val="F78686"/>
    <a:srgbClr val="FF2E2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467716-F680-080E-CE42-4D097E882B09}" v="209" dt="2023-11-26T17:12:06.177"/>
    <p1510:client id="{6B492E09-E129-700B-0245-E653D1ADD25A}" v="101" dt="2023-11-26T19:25:41.115"/>
    <p1510:client id="{A8D360ED-3455-CF2C-D67D-C7442B446DA8}" v="1512" dt="2023-11-22T22:21:43.714"/>
    <p1510:client id="{AE2C1DF2-FCC7-4C07-0BCE-52D07BCFF022}" v="603" dt="2023-11-23T11:09:40.2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7D960C-CF8F-4E3C-962A-3ED4D1D581E8}" type="datetimeFigureOut">
              <a:t>11/26/2023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B14849-4403-453D-B79D-5BB45F0EF051}" type="slidenum">
              <a:t>‹#›</a:t>
            </a:fld>
            <a:endParaRPr lang="en-US"/>
          </a:p>
        </p:txBody>
      </p:sp>
    </p:spTree>
    <p:extLst>
      <p:ext uri="{BB962C8B-B14F-4D97-AF65-F5344CB8AC3E}">
        <p14:creationId xmlns:p14="http://schemas.microsoft.com/office/powerpoint/2010/main" val="3600079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wordstream.com/blog/ws/author/susie-marino"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localiq.com/blog/marketing-budget/"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kissflow.com/digital-transformation/impacts-of-digital-transformation/"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evening my name is Nalah Kirkendall, and this is a presentation about Digital business in Airbnb</a:t>
            </a:r>
          </a:p>
        </p:txBody>
      </p:sp>
      <p:sp>
        <p:nvSpPr>
          <p:cNvPr id="4" name="Slide Number Placeholder 3"/>
          <p:cNvSpPr>
            <a:spLocks noGrp="1"/>
          </p:cNvSpPr>
          <p:nvPr>
            <p:ph type="sldNum" sz="quarter" idx="5"/>
          </p:nvPr>
        </p:nvSpPr>
        <p:spPr/>
        <p:txBody>
          <a:bodyPr/>
          <a:lstStyle/>
          <a:p>
            <a:fld id="{A7B14849-4403-453D-B79D-5BB45F0EF051}" type="slidenum">
              <a:t>1</a:t>
            </a:fld>
            <a:endParaRPr lang="en-US"/>
          </a:p>
        </p:txBody>
      </p:sp>
    </p:spTree>
    <p:extLst>
      <p:ext uri="{BB962C8B-B14F-4D97-AF65-F5344CB8AC3E}">
        <p14:creationId xmlns:p14="http://schemas.microsoft.com/office/powerpoint/2010/main" val="10191689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Airbnb business model is that “Airbnb connects travelers seeking affordable lodgings with hosts who offer their properties as short-term rentals”, properties that they are not using such as vacation homes where they can make some extra money letting people spend their holiday while they are somewhere else in the world (Nath 2023). Airbnb has outreach worldwide with the company operating “in over 200 countries and has 6.6 million listings” all over the world for anyone to stay from the click of a button (Nath 2023). For Airbnb to have some sort of revenue “the company charges its host and guests a percentage in fees to earn revenue” therefore the seller can market their property for vacation, buyer gets a place to stay, and Airbnb earns revenue when a new deal has been made (Nath 2023). Therefore, Airbnb runs by a multisided platform made up of the Buyers, Sellers, and Supplementary providers like a third party, or anyone that partners with Airbnb to list their buyers' properties through them. Airbnb's business model is interacting via a platform, that’s how their digital business works, through the internet connecting one person to another without having to meet in person. They created this multi-communication system that has millions of people communicating worldwide, from businesses, buyers, sellers, and employees. So, that is Airbnb’s business model helping buyers and sellers, and partnering with other third-party businesses to get their company out there, but let's move onto the values of the company that helps their consumers come back each time and keep up their business plan. </a:t>
            </a:r>
          </a:p>
        </p:txBody>
      </p:sp>
      <p:sp>
        <p:nvSpPr>
          <p:cNvPr id="4" name="Slide Number Placeholder 3"/>
          <p:cNvSpPr>
            <a:spLocks noGrp="1"/>
          </p:cNvSpPr>
          <p:nvPr>
            <p:ph type="sldNum" sz="quarter" idx="5"/>
          </p:nvPr>
        </p:nvSpPr>
        <p:spPr/>
        <p:txBody>
          <a:bodyPr/>
          <a:lstStyle/>
          <a:p>
            <a:fld id="{A7B14849-4403-453D-B79D-5BB45F0EF051}" type="slidenum">
              <a:t>2</a:t>
            </a:fld>
            <a:endParaRPr lang="en-US"/>
          </a:p>
        </p:txBody>
      </p:sp>
    </p:spTree>
    <p:extLst>
      <p:ext uri="{BB962C8B-B14F-4D97-AF65-F5344CB8AC3E}">
        <p14:creationId xmlns:p14="http://schemas.microsoft.com/office/powerpoint/2010/main" val="2393229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Airbnb has this value proposition which is that Airbnb identifies suitable guests for the Airbnb host and their property; getting the best results for both parties. This helps Airbnb get guests the best results so they can get a place near attractions and places the buyers want to go. They can get places near restaurants, offices, cities, or the country wherever they want to go if they are willing to search for it on the sight. Search engines are there for the buyers to use to filter there results for their needs and wants in a Airbnb. Airbnb also mitigates the risk for both the seller and the buyer. This risk is from scams, or fraud that can happen when having a digital business, from hackers to people wanting to market property that is not theirs, Airbnb has protections in place. Airbnb also has the tool of being able to handle the monetary transactions between the seller and the buyer, since everything is digital, handling this is convenient for everyone including Airbnb itself. The last value is that they make it easy to search, find, and book suitable accommodation for their guest's needs, and wants. Having this value is good for the company to show the sellers/buyers they keep values within their business. Just like Ian Darby says in his journal “Understanding 2023’s big consumer trends - convenience, value &amp; distraction” business are starting to include “the clear opportunity to capitalize on emerging tech to develop novel ways to help consumers find value, tailoring how they allow them to get more bang for their buck” saving the customer money, and keep them coming back to use their companies resources (Darby 2023). Airbnb takes the emerging tech to develop ways to help the consumers on a whole different level, having their business almost 100% digital. They are also great at getting deals, and promos out to customers allowing the consumers to always be on the lookout for deals to book their next trip through Airbnb, instead of other sights. </a:t>
            </a:r>
          </a:p>
        </p:txBody>
      </p:sp>
      <p:sp>
        <p:nvSpPr>
          <p:cNvPr id="4" name="Slide Number Placeholder 3"/>
          <p:cNvSpPr>
            <a:spLocks noGrp="1"/>
          </p:cNvSpPr>
          <p:nvPr>
            <p:ph type="sldNum" sz="quarter" idx="5"/>
          </p:nvPr>
        </p:nvSpPr>
        <p:spPr/>
        <p:txBody>
          <a:bodyPr/>
          <a:lstStyle/>
          <a:p>
            <a:fld id="{A7B14849-4403-453D-B79D-5BB45F0EF051}" type="slidenum">
              <a:t>3</a:t>
            </a:fld>
            <a:endParaRPr lang="en-US"/>
          </a:p>
        </p:txBody>
      </p:sp>
    </p:spTree>
    <p:extLst>
      <p:ext uri="{BB962C8B-B14F-4D97-AF65-F5344CB8AC3E}">
        <p14:creationId xmlns:p14="http://schemas.microsoft.com/office/powerpoint/2010/main" val="2092474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we see the various propositions values and Airbnb’s goal, but how exactly are they going to carry out their values for their sellers and buyers? First is their care for the customers, that share, book, and provide through their company. </a:t>
            </a:r>
            <a:r>
              <a:rPr lang="en-US" dirty="0">
                <a:hlinkClick r:id="rId3"/>
              </a:rPr>
              <a:t>Susie Marino</a:t>
            </a:r>
            <a:r>
              <a:rPr lang="en-US" dirty="0"/>
              <a:t> says that “Between 2020 and 2021, there was a </a:t>
            </a:r>
            <a:r>
              <a:rPr lang="en-US" dirty="0">
                <a:hlinkClick r:id="rId4"/>
              </a:rPr>
              <a:t>14%</a:t>
            </a:r>
            <a:r>
              <a:rPr lang="en-US" dirty="0"/>
              <a:t> growth rate in digital marketing budget spending across businesses” in her article about the “165 Strategy-Changing Digital Marketing Statistics for 2023” this goes to show how much digital business is increases in popularity and that mean less communication between business and consumer, so taking the extra step to care for the customer is important because they are going to be able to connect with the business that well when it's through a screen (Marino 2023). So, Airbnb having a value creation to care for guest shows the seller, and buyer their goals in the business. They use promos and deals to show the customers that they see their needs and wants and are giving them that extra percent off so thar they will book with them. Airbnb looks at analytics, they ask questions to get the best results and paring the best match for host to guest, they also do this by tracking behavior having reviews for quest and host. They also manage costs to help the seller get the best out of their property, and the buyer gets good deals. Having these types of values for their sellers and buyers is a big jump for their business in 2023, when more businesses are coming out, they have already created those connections to buyer and seller. </a:t>
            </a:r>
          </a:p>
        </p:txBody>
      </p:sp>
      <p:sp>
        <p:nvSpPr>
          <p:cNvPr id="4" name="Slide Number Placeholder 3"/>
          <p:cNvSpPr>
            <a:spLocks noGrp="1"/>
          </p:cNvSpPr>
          <p:nvPr>
            <p:ph type="sldNum" sz="quarter" idx="5"/>
          </p:nvPr>
        </p:nvSpPr>
        <p:spPr/>
        <p:txBody>
          <a:bodyPr/>
          <a:lstStyle/>
          <a:p>
            <a:fld id="{A7B14849-4403-453D-B79D-5BB45F0EF051}" type="slidenum">
              <a:t>4</a:t>
            </a:fld>
            <a:endParaRPr lang="en-US"/>
          </a:p>
        </p:txBody>
      </p:sp>
    </p:spTree>
    <p:extLst>
      <p:ext uri="{BB962C8B-B14F-4D97-AF65-F5344CB8AC3E}">
        <p14:creationId xmlns:p14="http://schemas.microsoft.com/office/powerpoint/2010/main" val="2946633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Filling infrastructure gaps, people want to know what the best deal is for them. The most people want in 2023 out of business is convenience and with this they want everything done on one platform. That’s why even though “Plans for Airbnb's air travel tool – so far known as “Flights” within the company itself – are still in the early stages” Airbnb still offers deals on flights all oversights for their buyers (Jacobs 2016). Buyers can search for places near their desired attractions and plans around their holiday area. This search tool can look up attractions, stores, restaurants, wherever people want to stay. Then finally they are there for accommodation purposes overall. Airbnb is trying to find sellers to post their properties to fill in these areas that people want to visit but have no place to stay. This is all part of the innovation process just like when we look at Doblin’s ten distinct ways to innovate. First is the profit model that Airbnb, the network which is their digital business, now is the structure. The structure in the specific area where you want to build the business Doblin say that Structure is “How to organize and align your talent and assets”; so, in highly visited areas where there are empty spaces for building Airbnb has the idea of filling them in with Airbnb building this creates the structure needed for their business innovation (2017). They can market this plan to areas where people can make money off their empty property and then list it on their sight. </a:t>
            </a:r>
          </a:p>
        </p:txBody>
      </p:sp>
      <p:sp>
        <p:nvSpPr>
          <p:cNvPr id="4" name="Slide Number Placeholder 3"/>
          <p:cNvSpPr>
            <a:spLocks noGrp="1"/>
          </p:cNvSpPr>
          <p:nvPr>
            <p:ph type="sldNum" sz="quarter" idx="5"/>
          </p:nvPr>
        </p:nvSpPr>
        <p:spPr/>
        <p:txBody>
          <a:bodyPr/>
          <a:lstStyle/>
          <a:p>
            <a:fld id="{A7B14849-4403-453D-B79D-5BB45F0EF051}" type="slidenum">
              <a:t>5</a:t>
            </a:fld>
            <a:endParaRPr lang="en-US"/>
          </a:p>
        </p:txBody>
      </p:sp>
    </p:spTree>
    <p:extLst>
      <p:ext uri="{BB962C8B-B14F-4D97-AF65-F5344CB8AC3E}">
        <p14:creationId xmlns:p14="http://schemas.microsoft.com/office/powerpoint/2010/main" val="1529979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Tourism has increased astronomically since 2021 with “International tourism receipts grew back to hit the USD1 trillion mark in 2022, growing 50% in real terms compared to 2021, driven by the important rebound in international travel. International visitor spending reached 64% of pre-pandemic levels” with more tourists means more need, for more accommodation, and more places people are wanting to travel too (Regions 2023). One of these places being Slovenian tourism which is “facing a number of challenges to its growth and prosperity” because of its hard to access flights, and only one airport (Hardy 101). So, with the high-pressure demand, and accommodation shortages, Airbnb has worked hard to list 6000 beds, and recorded an amour 157,000 overnight stays in 2016. The reason Airbnb is so content on helping areas where tourist is increasing is the “Diffusion of innovations” which “is a theory that seeks to explain how, why, and at what rate new ideas and technology spread” in this case it is the new ideas, and technology that is spreading to Slovenia. Tourists are wanting to explore more and there is just one thing holding them back which is the single airport and the accommodation for tourists (Christensen, et al 2015). However, with the help of tourist communicating their needs through reviews and forums, Airbnb can analyze where, and when tourists wanting to stay in Slovenia. This way Airbnb is marketing their company to people who want to potentially market their properties on Airbnb, and then tourists have a place to stay over their holiday, or adventure. Airbnb also has the option to list things such as hostels too, for multiple people to share rooms, spaces, and even bathrooms; which creates places to stay for tourists. </a:t>
            </a:r>
            <a:endParaRPr lang="en-US"/>
          </a:p>
        </p:txBody>
      </p:sp>
      <p:sp>
        <p:nvSpPr>
          <p:cNvPr id="4" name="Slide Number Placeholder 3"/>
          <p:cNvSpPr>
            <a:spLocks noGrp="1"/>
          </p:cNvSpPr>
          <p:nvPr>
            <p:ph type="sldNum" sz="quarter" idx="5"/>
          </p:nvPr>
        </p:nvSpPr>
        <p:spPr/>
        <p:txBody>
          <a:bodyPr/>
          <a:lstStyle/>
          <a:p>
            <a:fld id="{A7B14849-4403-453D-B79D-5BB45F0EF051}" type="slidenum">
              <a:t>6</a:t>
            </a:fld>
            <a:endParaRPr lang="en-US"/>
          </a:p>
        </p:txBody>
      </p:sp>
    </p:spTree>
    <p:extLst>
      <p:ext uri="{BB962C8B-B14F-4D97-AF65-F5344CB8AC3E}">
        <p14:creationId xmlns:p14="http://schemas.microsoft.com/office/powerpoint/2010/main" val="2722199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Airbnb uses the system of “Peer-to-Peer (P2P) systems” which ended up famous after “the turn of the millennium, mostly due to their support for direct file sharing among users” which makes it easy to share files between workers, and customers (Baquero 2022). This way Airbnb has an efficient system to keep up with the constant change in digital business. Airbnb has advocates/administrators that even though they are above everyone else that doesn’t mean they practice siloed decision making because “Organizational silos negatively </a:t>
            </a:r>
            <a:r>
              <a:rPr lang="en-US" dirty="0">
                <a:hlinkClick r:id="rId3"/>
              </a:rPr>
              <a:t>impact digital transformation.</a:t>
            </a:r>
            <a:r>
              <a:rPr lang="en-US" dirty="0"/>
              <a:t> They pose obstacles in almost every aspect of transformation, from strategy building to implementation” therefore having many advocates helps bounce ideas from one administrator to another (Kiss flow 2023). This creates more communication in the business that even in 2023 with the increasing number to over the phone and computer communication where things can get short, communication is still pushed to happen when you start to share ideas and give impute. Airbnb also has support forums. After trial-and-error Airbnb realized that support forums are needed for both the seller and buyer. This helps each party get more comfortable with the business and get the help when they need. Adding this helps Airbnb, and sellers get feedback on their business and their property, and they also allow buyers to get help, and services when they have questions or concerns regarding the business, property, or seller. </a:t>
            </a:r>
            <a:endParaRPr lang="en-US"/>
          </a:p>
        </p:txBody>
      </p:sp>
      <p:sp>
        <p:nvSpPr>
          <p:cNvPr id="4" name="Slide Number Placeholder 3"/>
          <p:cNvSpPr>
            <a:spLocks noGrp="1"/>
          </p:cNvSpPr>
          <p:nvPr>
            <p:ph type="sldNum" sz="quarter" idx="5"/>
          </p:nvPr>
        </p:nvSpPr>
        <p:spPr/>
        <p:txBody>
          <a:bodyPr/>
          <a:lstStyle/>
          <a:p>
            <a:fld id="{A7B14849-4403-453D-B79D-5BB45F0EF051}" type="slidenum">
              <a:t>7</a:t>
            </a:fld>
            <a:endParaRPr lang="en-US"/>
          </a:p>
        </p:txBody>
      </p:sp>
    </p:spTree>
    <p:extLst>
      <p:ext uri="{BB962C8B-B14F-4D97-AF65-F5344CB8AC3E}">
        <p14:creationId xmlns:p14="http://schemas.microsoft.com/office/powerpoint/2010/main" val="3619894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Airbnb being almost 15 years old there are still a lot of new sellers and buyers every day, creating more love/hate relationships between networks and host. First buyers love having many options that a digital business has to offer, and the search engines make it easy to “Specify the location and date(s) you are after and then begin reviewing listings for a place that is available” and the same goes for host who are able to “You'll be able to add or update certain items, such as your general settings and house rules, after you publish your listing. Check with Airbnb's Help Center for more details” that makes it easy for the buyer to follows rules, and host keep their values set (</a:t>
            </a:r>
            <a:r>
              <a:rPr lang="en-US" dirty="0" err="1"/>
              <a:t>Floger</a:t>
            </a:r>
            <a:r>
              <a:rPr lang="en-US" dirty="0"/>
              <a:t> 2023). However, every business has their flaws, or things that people will always nit-pick at. There for Airbnb in recent time people have been upset with Airbnb censoring and closing their forums. However, this is all to make sure certain language, and profanity is kept off their site, and can also protect addresses, phone numbers, and other personal information from being shared to the public. With all the positive and negative feedback Airbnb and other companies will keep innovating, because that is what digital business is all about; innovation more and creating more options, and creations for their business every day. So, looking a review whether positive or negative allows Airbnb to grow and redefine their business every year to fit the standards of their customers, and sellers around their company. </a:t>
            </a:r>
            <a:endParaRPr lang="en-US"/>
          </a:p>
        </p:txBody>
      </p:sp>
      <p:sp>
        <p:nvSpPr>
          <p:cNvPr id="4" name="Slide Number Placeholder 3"/>
          <p:cNvSpPr>
            <a:spLocks noGrp="1"/>
          </p:cNvSpPr>
          <p:nvPr>
            <p:ph type="sldNum" sz="quarter" idx="5"/>
          </p:nvPr>
        </p:nvSpPr>
        <p:spPr/>
        <p:txBody>
          <a:bodyPr/>
          <a:lstStyle/>
          <a:p>
            <a:fld id="{A7B14849-4403-453D-B79D-5BB45F0EF051}" type="slidenum">
              <a:t>8</a:t>
            </a:fld>
            <a:endParaRPr lang="en-US"/>
          </a:p>
        </p:txBody>
      </p:sp>
    </p:spTree>
    <p:extLst>
      <p:ext uri="{BB962C8B-B14F-4D97-AF65-F5344CB8AC3E}">
        <p14:creationId xmlns:p14="http://schemas.microsoft.com/office/powerpoint/2010/main" val="1822303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Businesses all over the world are becoming more digital by the day, and Airbnb is no exception, especially being a fully remote business. No wonder business and consumers take so much interest in digital business because of its easy communication, convivence, and forums that are involved with digital business. Also, being a remote business has its precautions for keeping buyers and sellers safe, with verifications, and reviews that people can see. From creating values to keep up their business, and protect their sellers, and buyers to creating partnerships with other brands and companies to expand their business to companies, and people all over the world. That’s exactly what people want from Digital </a:t>
            </a:r>
            <a:r>
              <a:rPr lang="en-US" dirty="0" err="1"/>
              <a:t>Buisness</a:t>
            </a:r>
            <a:r>
              <a:rPr lang="en-US" dirty="0"/>
              <a:t> in 2023 adversity, convivence, outreach they want things to be accessible to everyone.</a:t>
            </a:r>
          </a:p>
        </p:txBody>
      </p:sp>
      <p:sp>
        <p:nvSpPr>
          <p:cNvPr id="4" name="Slide Number Placeholder 3"/>
          <p:cNvSpPr>
            <a:spLocks noGrp="1"/>
          </p:cNvSpPr>
          <p:nvPr>
            <p:ph type="sldNum" sz="quarter" idx="5"/>
          </p:nvPr>
        </p:nvSpPr>
        <p:spPr/>
        <p:txBody>
          <a:bodyPr/>
          <a:lstStyle/>
          <a:p>
            <a:fld id="{A7B14849-4403-453D-B79D-5BB45F0EF051}" type="slidenum">
              <a:t>9</a:t>
            </a:fld>
            <a:endParaRPr lang="en-US"/>
          </a:p>
        </p:txBody>
      </p:sp>
    </p:spTree>
    <p:extLst>
      <p:ext uri="{BB962C8B-B14F-4D97-AF65-F5344CB8AC3E}">
        <p14:creationId xmlns:p14="http://schemas.microsoft.com/office/powerpoint/2010/main" val="31210923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hedrum.com/news/2023/01/19/understanding-2023-s-big-consumer-trends-convenience-value-distraction" TargetMode="External"/><Relationship Id="rId7" Type="http://schemas.openxmlformats.org/officeDocument/2006/relationships/hyperlink" Target="https://www.unwto.org/news/tourism-on-track-for-full-recovery-as-new-data-shows-strong-start-to-2023#:~:text=International%20tourism%20receipts%20grew%20back,%2C%20measured%20in%20real%20terms" TargetMode="External"/><Relationship Id="rId2" Type="http://schemas.openxmlformats.org/officeDocument/2006/relationships/hyperlink" Target="https://www.investopedia.com/articles/investing/112414/how-airbnb-makes-money.asp#:~:=Airbnb%20connects%20travelers%20seeking%20affordable,in%20fees%20to%20earn%20revenues" TargetMode="External"/><Relationship Id="rId1" Type="http://schemas.openxmlformats.org/officeDocument/2006/relationships/slideLayout" Target="../slideLayouts/slideLayout2.xml"/><Relationship Id="rId6" Type="http://schemas.openxmlformats.org/officeDocument/2006/relationships/hyperlink" Target="https://www.globalfleet.com/fr/smart-mobility/global/article/airbnb-gets-flight-booking?a=FJA05&amp;t%5B0%5D=AirBnB&amp;curl=1#:~:text=Airbnb%20is%20developing%20a%20flight,still%20in%20the%20early%20stages" TargetMode="External"/><Relationship Id="rId5" Type="http://schemas.openxmlformats.org/officeDocument/2006/relationships/hyperlink" Target="https://www.ideatovalue.com/inno/nickskillicorn/2017/07/15-most-important-innovation-theories-your-company-should-be-using/" TargetMode="External"/><Relationship Id="rId4" Type="http://schemas.openxmlformats.org/officeDocument/2006/relationships/hyperlink" Target="https://www.wordstream.com/blog/ws/2022/04/19/digital-marketing-statistic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cacm.acm.org/magazines/2023/3/270198-what-ever-happened-to-peer-to-peer-systems/fulltext" TargetMode="External"/><Relationship Id="rId2" Type="http://schemas.openxmlformats.org/officeDocument/2006/relationships/hyperlink" Target="https://hbr.org/2015/12/what-is-disruptive-innovation" TargetMode="External"/><Relationship Id="rId1" Type="http://schemas.openxmlformats.org/officeDocument/2006/relationships/slideLayout" Target="../slideLayouts/slideLayout2.xml"/><Relationship Id="rId6" Type="http://schemas.openxmlformats.org/officeDocument/2006/relationships/hyperlink" Target="https://library.oapen.org/handle/20.500.12657/30986#:~:text=Peer%2Dto%2DPeer%20Accommodation%20Networks%3A%20Pushing%20the%20boundaries%20is,the%20next%20step%20of%20development" TargetMode="External"/><Relationship Id="rId5" Type="http://schemas.openxmlformats.org/officeDocument/2006/relationships/hyperlink" Target="https://www.investopedia.com/articles/personal-finance/032814/pros-and-cons-using-airbnb.asp" TargetMode="External"/><Relationship Id="rId4" Type="http://schemas.openxmlformats.org/officeDocument/2006/relationships/hyperlink" Target="https://kissflow.com/digital-transformation/digital-transformation-challen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922275" y="2615523"/>
            <a:ext cx="4130653" cy="3858678"/>
          </a:xfrm>
        </p:spPr>
        <p:txBody>
          <a:bodyPr vert="horz" lIns="91440" tIns="45720" rIns="91440" bIns="45720" rtlCol="0">
            <a:normAutofit/>
          </a:bodyPr>
          <a:lstStyle/>
          <a:p>
            <a:r>
              <a:rPr lang="en-US" sz="6600" b="1" dirty="0">
                <a:solidFill>
                  <a:schemeClr val="bg1"/>
                </a:solidFill>
                <a:latin typeface="Eras ITC"/>
                <a:cs typeface="Calibri Light"/>
              </a:rPr>
              <a:t>Digital Business</a:t>
            </a:r>
            <a:br>
              <a:rPr lang="en-US" sz="6600" b="1" dirty="0">
                <a:latin typeface="Eras ITC"/>
                <a:cs typeface="Calibri Light"/>
              </a:rPr>
            </a:br>
            <a:r>
              <a:rPr lang="en-US" sz="6600" b="1" dirty="0">
                <a:solidFill>
                  <a:schemeClr val="bg1"/>
                </a:solidFill>
                <a:latin typeface="Eras ITC"/>
                <a:cs typeface="Calibri Light"/>
              </a:rPr>
              <a:t>in Airbnb</a:t>
            </a:r>
          </a:p>
        </p:txBody>
      </p:sp>
      <p:sp>
        <p:nvSpPr>
          <p:cNvPr id="3" name="Subtitle 2"/>
          <p:cNvSpPr>
            <a:spLocks noGrp="1"/>
          </p:cNvSpPr>
          <p:nvPr>
            <p:ph type="subTitle" idx="1"/>
          </p:nvPr>
        </p:nvSpPr>
        <p:spPr>
          <a:xfrm>
            <a:off x="1047699" y="791285"/>
            <a:ext cx="3865066" cy="1427573"/>
          </a:xfrm>
        </p:spPr>
        <p:txBody>
          <a:bodyPr vert="horz" lIns="91440" tIns="45720" rIns="91440" bIns="45720" rtlCol="0" anchor="ctr">
            <a:normAutofit/>
          </a:bodyPr>
          <a:lstStyle/>
          <a:p>
            <a:r>
              <a:rPr lang="en-US" sz="1800" dirty="0">
                <a:solidFill>
                  <a:schemeClr val="bg1"/>
                </a:solidFill>
                <a:cs typeface="Calibri"/>
              </a:rPr>
              <a:t>Nalah Kirkendall 2247228</a:t>
            </a:r>
          </a:p>
          <a:p>
            <a:r>
              <a:rPr lang="en-US" sz="1800" dirty="0">
                <a:solidFill>
                  <a:schemeClr val="bg1"/>
                </a:solidFill>
                <a:cs typeface="Calibri"/>
              </a:rPr>
              <a:t>BMSP6002</a:t>
            </a:r>
          </a:p>
        </p:txBody>
      </p:sp>
      <p:sp>
        <p:nvSpPr>
          <p:cNvPr id="14" name="Freeform: Shape 13">
            <a:extLst>
              <a:ext uri="{FF2B5EF4-FFF2-40B4-BE49-F238E27FC236}">
                <a16:creationId xmlns:a16="http://schemas.microsoft.com/office/drawing/2014/main" id="{64856DF8-E786-4A2B-BCE9-1D3AA7C5D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65353"/>
            <a:ext cx="1297983" cy="277779"/>
          </a:xfrm>
          <a:custGeom>
            <a:avLst/>
            <a:gdLst>
              <a:gd name="connsiteX0" fmla="*/ 94113 w 1297983"/>
              <a:gd name="connsiteY0" fmla="*/ 0 h 277779"/>
              <a:gd name="connsiteX1" fmla="*/ 332874 w 1297983"/>
              <a:gd name="connsiteY1" fmla="*/ 238761 h 277779"/>
              <a:gd name="connsiteX2" fmla="*/ 571883 w 1297983"/>
              <a:gd name="connsiteY2" fmla="*/ 0 h 277779"/>
              <a:gd name="connsiteX3" fmla="*/ 810645 w 1297983"/>
              <a:gd name="connsiteY3" fmla="*/ 238761 h 277779"/>
              <a:gd name="connsiteX4" fmla="*/ 1049406 w 1297983"/>
              <a:gd name="connsiteY4" fmla="*/ 0 h 277779"/>
              <a:gd name="connsiteX5" fmla="*/ 1297983 w 1297983"/>
              <a:gd name="connsiteY5" fmla="*/ 248577 h 277779"/>
              <a:gd name="connsiteX6" fmla="*/ 1278599 w 1297983"/>
              <a:gd name="connsiteY6" fmla="*/ 267963 h 277779"/>
              <a:gd name="connsiteX7" fmla="*/ 1049406 w 1297983"/>
              <a:gd name="connsiteY7" fmla="*/ 39017 h 277779"/>
              <a:gd name="connsiteX8" fmla="*/ 810645 w 1297983"/>
              <a:gd name="connsiteY8" fmla="*/ 277779 h 277779"/>
              <a:gd name="connsiteX9" fmla="*/ 571883 w 1297983"/>
              <a:gd name="connsiteY9" fmla="*/ 39017 h 277779"/>
              <a:gd name="connsiteX10" fmla="*/ 332874 w 1297983"/>
              <a:gd name="connsiteY10" fmla="*/ 277779 h 277779"/>
              <a:gd name="connsiteX11" fmla="*/ 94113 w 1297983"/>
              <a:gd name="connsiteY11" fmla="*/ 39017 h 277779"/>
              <a:gd name="connsiteX12" fmla="*/ 0 w 1297983"/>
              <a:gd name="connsiteY12" fmla="*/ 133130 h 277779"/>
              <a:gd name="connsiteX13" fmla="*/ 0 w 1297983"/>
              <a:gd name="connsiteY13" fmla="*/ 94113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97983" h="277779">
                <a:moveTo>
                  <a:pt x="94113" y="0"/>
                </a:moveTo>
                <a:lnTo>
                  <a:pt x="332874" y="238761"/>
                </a:lnTo>
                <a:lnTo>
                  <a:pt x="571883" y="0"/>
                </a:lnTo>
                <a:lnTo>
                  <a:pt x="810645" y="238761"/>
                </a:lnTo>
                <a:lnTo>
                  <a:pt x="1049406" y="0"/>
                </a:lnTo>
                <a:lnTo>
                  <a:pt x="1297983" y="248577"/>
                </a:lnTo>
                <a:lnTo>
                  <a:pt x="1278599" y="267963"/>
                </a:lnTo>
                <a:lnTo>
                  <a:pt x="1049406" y="39017"/>
                </a:lnTo>
                <a:lnTo>
                  <a:pt x="810645" y="277779"/>
                </a:lnTo>
                <a:lnTo>
                  <a:pt x="571883" y="39017"/>
                </a:lnTo>
                <a:lnTo>
                  <a:pt x="332874" y="277779"/>
                </a:lnTo>
                <a:lnTo>
                  <a:pt x="94113" y="39017"/>
                </a:lnTo>
                <a:lnTo>
                  <a:pt x="0" y="133130"/>
                </a:lnTo>
                <a:lnTo>
                  <a:pt x="0" y="94113"/>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E646A872-7F34-4E27-B0A7-9720177E3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505088"/>
            <a:ext cx="1297983" cy="277779"/>
          </a:xfrm>
          <a:custGeom>
            <a:avLst/>
            <a:gdLst>
              <a:gd name="connsiteX0" fmla="*/ 94113 w 1297983"/>
              <a:gd name="connsiteY0" fmla="*/ 0 h 277779"/>
              <a:gd name="connsiteX1" fmla="*/ 332874 w 1297983"/>
              <a:gd name="connsiteY1" fmla="*/ 238761 h 277779"/>
              <a:gd name="connsiteX2" fmla="*/ 571883 w 1297983"/>
              <a:gd name="connsiteY2" fmla="*/ 0 h 277779"/>
              <a:gd name="connsiteX3" fmla="*/ 810645 w 1297983"/>
              <a:gd name="connsiteY3" fmla="*/ 238761 h 277779"/>
              <a:gd name="connsiteX4" fmla="*/ 1049406 w 1297983"/>
              <a:gd name="connsiteY4" fmla="*/ 0 h 277779"/>
              <a:gd name="connsiteX5" fmla="*/ 1297983 w 1297983"/>
              <a:gd name="connsiteY5" fmla="*/ 248577 h 277779"/>
              <a:gd name="connsiteX6" fmla="*/ 1278599 w 1297983"/>
              <a:gd name="connsiteY6" fmla="*/ 268208 h 277779"/>
              <a:gd name="connsiteX7" fmla="*/ 1049406 w 1297983"/>
              <a:gd name="connsiteY7" fmla="*/ 39017 h 277779"/>
              <a:gd name="connsiteX8" fmla="*/ 810645 w 1297983"/>
              <a:gd name="connsiteY8" fmla="*/ 277779 h 277779"/>
              <a:gd name="connsiteX9" fmla="*/ 571883 w 1297983"/>
              <a:gd name="connsiteY9" fmla="*/ 39017 h 277779"/>
              <a:gd name="connsiteX10" fmla="*/ 332874 w 1297983"/>
              <a:gd name="connsiteY10" fmla="*/ 277779 h 277779"/>
              <a:gd name="connsiteX11" fmla="*/ 94113 w 1297983"/>
              <a:gd name="connsiteY11" fmla="*/ 39017 h 277779"/>
              <a:gd name="connsiteX12" fmla="*/ 0 w 1297983"/>
              <a:gd name="connsiteY12" fmla="*/ 133130 h 277779"/>
              <a:gd name="connsiteX13" fmla="*/ 0 w 1297983"/>
              <a:gd name="connsiteY13" fmla="*/ 94113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97983" h="277779">
                <a:moveTo>
                  <a:pt x="94113" y="0"/>
                </a:moveTo>
                <a:lnTo>
                  <a:pt x="332874" y="238761"/>
                </a:lnTo>
                <a:lnTo>
                  <a:pt x="571883" y="0"/>
                </a:lnTo>
                <a:lnTo>
                  <a:pt x="810645" y="238761"/>
                </a:lnTo>
                <a:lnTo>
                  <a:pt x="1049406" y="0"/>
                </a:lnTo>
                <a:lnTo>
                  <a:pt x="1297983" y="248577"/>
                </a:lnTo>
                <a:lnTo>
                  <a:pt x="1278599" y="268208"/>
                </a:lnTo>
                <a:lnTo>
                  <a:pt x="1049406" y="39017"/>
                </a:lnTo>
                <a:lnTo>
                  <a:pt x="810645" y="277779"/>
                </a:lnTo>
                <a:lnTo>
                  <a:pt x="571883" y="39017"/>
                </a:lnTo>
                <a:lnTo>
                  <a:pt x="332874" y="277779"/>
                </a:lnTo>
                <a:lnTo>
                  <a:pt x="94113" y="39017"/>
                </a:lnTo>
                <a:lnTo>
                  <a:pt x="0" y="133130"/>
                </a:lnTo>
                <a:lnTo>
                  <a:pt x="0" y="94113"/>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Oval 17">
            <a:extLst>
              <a:ext uri="{FF2B5EF4-FFF2-40B4-BE49-F238E27FC236}">
                <a16:creationId xmlns:a16="http://schemas.microsoft.com/office/drawing/2014/main" id="{AE689860-A291-4B0F-AB65-421F8C20E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3640" y="2714402"/>
            <a:ext cx="3938846" cy="3938846"/>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C82BEF57-041E-4DE3-B65C-CBE71211B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3640" y="2714402"/>
            <a:ext cx="3938846" cy="3938846"/>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D9DFE8A5-DCEC-4A43-B613-D62AC8C5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6438" y="267945"/>
            <a:ext cx="3055711" cy="305571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45E0BF71-78CD-4FD9-BB54-48CD14158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6438" y="267945"/>
            <a:ext cx="3055711" cy="305571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26B7664A-BE61-4A65-B937-A31E08B8B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0042" y="201891"/>
            <a:ext cx="3055711" cy="3055711"/>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5044" y="5297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0" name="Graphic 212">
            <a:extLst>
              <a:ext uri="{FF2B5EF4-FFF2-40B4-BE49-F238E27FC236}">
                <a16:creationId xmlns:a16="http://schemas.microsoft.com/office/drawing/2014/main" id="{0AE773EE-DD7B-4F25-945A-3F59DEE6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5044" y="5297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32"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1467" y="1770675"/>
            <a:ext cx="1054466" cy="469689"/>
            <a:chOff x="9841624" y="4115729"/>
            <a:chExt cx="602169" cy="268223"/>
          </a:xfrm>
          <a:solidFill>
            <a:schemeClr val="bg1"/>
          </a:solidFill>
        </p:grpSpPr>
        <p:sp>
          <p:nvSpPr>
            <p:cNvPr id="33" name="Freeform: Shape 32">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9" name="Oval 38">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5735" y="4917084"/>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Oval 42">
            <a:extLst>
              <a:ext uri="{FF2B5EF4-FFF2-40B4-BE49-F238E27FC236}">
                <a16:creationId xmlns:a16="http://schemas.microsoft.com/office/drawing/2014/main" id="{87045360-A428-4E4B-989C-E4EF4D920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0947" y="2618037"/>
            <a:ext cx="3938846" cy="3938846"/>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irbnb tile logo - Social media &amp; Logos Icons">
            <a:extLst>
              <a:ext uri="{FF2B5EF4-FFF2-40B4-BE49-F238E27FC236}">
                <a16:creationId xmlns:a16="http://schemas.microsoft.com/office/drawing/2014/main" id="{D90C63ED-516A-8329-7957-4B9B0165C8AE}"/>
              </a:ext>
            </a:extLst>
          </p:cNvPr>
          <p:cNvPicPr>
            <a:picLocks noChangeAspect="1"/>
          </p:cNvPicPr>
          <p:nvPr/>
        </p:nvPicPr>
        <p:blipFill>
          <a:blip r:embed="rId3"/>
          <a:stretch>
            <a:fillRect/>
          </a:stretch>
        </p:blipFill>
        <p:spPr>
          <a:xfrm>
            <a:off x="6051996" y="699636"/>
            <a:ext cx="2104795" cy="2104795"/>
          </a:xfrm>
          <a:prstGeom prst="rect">
            <a:avLst/>
          </a:prstGeom>
        </p:spPr>
      </p:pic>
      <p:pic>
        <p:nvPicPr>
          <p:cNvPr id="7" name="Picture 6" descr="File:Airbnb meaningful logo.svg - Wikimedia Commons">
            <a:extLst>
              <a:ext uri="{FF2B5EF4-FFF2-40B4-BE49-F238E27FC236}">
                <a16:creationId xmlns:a16="http://schemas.microsoft.com/office/drawing/2014/main" id="{0C26E551-39A2-6002-858E-868B59BCB052}"/>
              </a:ext>
            </a:extLst>
          </p:cNvPr>
          <p:cNvPicPr>
            <a:picLocks noChangeAspect="1"/>
          </p:cNvPicPr>
          <p:nvPr/>
        </p:nvPicPr>
        <p:blipFill>
          <a:blip r:embed="rId4"/>
          <a:stretch>
            <a:fillRect/>
          </a:stretch>
        </p:blipFill>
        <p:spPr>
          <a:xfrm>
            <a:off x="8359979" y="3319261"/>
            <a:ext cx="2560781" cy="2560781"/>
          </a:xfrm>
          <a:prstGeom prst="rect">
            <a:avLst/>
          </a:prstGeom>
        </p:spPr>
      </p:pic>
      <p:sp>
        <p:nvSpPr>
          <p:cNvPr id="10" name="Oval 9">
            <a:extLst>
              <a:ext uri="{FF2B5EF4-FFF2-40B4-BE49-F238E27FC236}">
                <a16:creationId xmlns:a16="http://schemas.microsoft.com/office/drawing/2014/main" id="{6BD77F44-CA19-DAC9-25AE-F7CD4B36D403}"/>
              </a:ext>
            </a:extLst>
          </p:cNvPr>
          <p:cNvSpPr/>
          <p:nvPr/>
        </p:nvSpPr>
        <p:spPr>
          <a:xfrm>
            <a:off x="4510288" y="4934219"/>
            <a:ext cx="279042" cy="27904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 name="Rectangle: Rounded Corners 14">
            <a:extLst>
              <a:ext uri="{FF2B5EF4-FFF2-40B4-BE49-F238E27FC236}">
                <a16:creationId xmlns:a16="http://schemas.microsoft.com/office/drawing/2014/main" id="{9DBAD4B9-6FCF-F256-5339-BCBC8001E849}"/>
              </a:ext>
            </a:extLst>
          </p:cNvPr>
          <p:cNvSpPr/>
          <p:nvPr/>
        </p:nvSpPr>
        <p:spPr>
          <a:xfrm>
            <a:off x="493689" y="1676936"/>
            <a:ext cx="5473521" cy="5151549"/>
          </a:xfrm>
          <a:prstGeom prst="roundRect">
            <a:avLst/>
          </a:prstGeom>
          <a:solidFill>
            <a:srgbClr val="FF6E6E"/>
          </a:solidFill>
          <a:ln>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3500" b="1" dirty="0">
                <a:solidFill>
                  <a:schemeClr val="tx1"/>
                </a:solidFill>
                <a:cs typeface="Calibri" panose="020F0502020204030204"/>
              </a:rPr>
              <a:t>Multisided platforms</a:t>
            </a:r>
          </a:p>
          <a:p>
            <a:pPr marL="285750" indent="-285750">
              <a:buFont typeface="Calibri"/>
              <a:buChar char="-"/>
            </a:pPr>
            <a:r>
              <a:rPr lang="en-US" sz="3500" b="1" dirty="0">
                <a:solidFill>
                  <a:schemeClr val="tx1"/>
                </a:solidFill>
                <a:cs typeface="Calibri" panose="020F0502020204030204"/>
              </a:rPr>
              <a:t>Buyer</a:t>
            </a:r>
          </a:p>
          <a:p>
            <a:pPr marL="285750" indent="-285750">
              <a:buFont typeface="Calibri"/>
              <a:buChar char="-"/>
            </a:pPr>
            <a:r>
              <a:rPr lang="en-US" sz="3500" b="1" dirty="0">
                <a:solidFill>
                  <a:schemeClr val="tx1"/>
                </a:solidFill>
                <a:cs typeface="Calibri" panose="020F0502020204030204"/>
              </a:rPr>
              <a:t>Seller</a:t>
            </a:r>
          </a:p>
          <a:p>
            <a:pPr marL="285750" indent="-285750">
              <a:buFont typeface="Calibri"/>
              <a:buChar char="-"/>
            </a:pPr>
            <a:r>
              <a:rPr lang="en-US" sz="3500" b="1" dirty="0">
                <a:solidFill>
                  <a:schemeClr val="tx1"/>
                </a:solidFill>
                <a:cs typeface="Calibri" panose="020F0502020204030204"/>
              </a:rPr>
              <a:t>Supplementary service provider</a:t>
            </a:r>
          </a:p>
          <a:p>
            <a:endParaRPr lang="en-US" dirty="0">
              <a:cs typeface="Calibri" panose="020F0502020204030204"/>
            </a:endParaRPr>
          </a:p>
        </p:txBody>
      </p:sp>
      <p:sp>
        <p:nvSpPr>
          <p:cNvPr id="13" name="Rectangle: Rounded Corners 12">
            <a:extLst>
              <a:ext uri="{FF2B5EF4-FFF2-40B4-BE49-F238E27FC236}">
                <a16:creationId xmlns:a16="http://schemas.microsoft.com/office/drawing/2014/main" id="{53D2A16B-6B56-0A59-B693-4CC8391C57ED}"/>
              </a:ext>
            </a:extLst>
          </p:cNvPr>
          <p:cNvSpPr/>
          <p:nvPr/>
        </p:nvSpPr>
        <p:spPr>
          <a:xfrm>
            <a:off x="6213415" y="1676936"/>
            <a:ext cx="5473521" cy="5151549"/>
          </a:xfrm>
          <a:prstGeom prst="roundRect">
            <a:avLst/>
          </a:prstGeom>
          <a:solidFill>
            <a:srgbClr val="FF6E6E"/>
          </a:solidFill>
          <a:ln>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buFont typeface="Arial"/>
              <a:buChar char="•"/>
            </a:pPr>
            <a:r>
              <a:rPr lang="en-US" sz="3500" b="1" dirty="0">
                <a:solidFill>
                  <a:schemeClr val="tx1"/>
                </a:solidFill>
                <a:cs typeface="Calibri"/>
              </a:rPr>
              <a:t>Interacting Via a platform</a:t>
            </a:r>
          </a:p>
          <a:p>
            <a:pPr marL="285750" indent="-285750">
              <a:buFont typeface="Arial"/>
              <a:buChar char="•"/>
            </a:pPr>
            <a:r>
              <a:rPr lang="en-US" sz="3500" b="1" dirty="0">
                <a:solidFill>
                  <a:schemeClr val="tx1"/>
                </a:solidFill>
                <a:ea typeface="+mn-lt"/>
                <a:cs typeface="+mn-lt"/>
              </a:rPr>
              <a:t>Creates value Variety of accommodation </a:t>
            </a:r>
            <a:r>
              <a:rPr lang="en-US" sz="3500" b="1">
                <a:solidFill>
                  <a:schemeClr val="tx1"/>
                </a:solidFill>
                <a:ea typeface="+mn-lt"/>
                <a:cs typeface="+mn-lt"/>
              </a:rPr>
              <a:t>platforms </a:t>
            </a:r>
          </a:p>
        </p:txBody>
      </p:sp>
      <p:sp>
        <p:nvSpPr>
          <p:cNvPr id="2" name="Title 1">
            <a:extLst>
              <a:ext uri="{FF2B5EF4-FFF2-40B4-BE49-F238E27FC236}">
                <a16:creationId xmlns:a16="http://schemas.microsoft.com/office/drawing/2014/main" id="{4EF469BD-DCAF-97EB-4A62-179783EF8DD3}"/>
              </a:ext>
            </a:extLst>
          </p:cNvPr>
          <p:cNvSpPr>
            <a:spLocks noGrp="1"/>
          </p:cNvSpPr>
          <p:nvPr>
            <p:ph type="title"/>
          </p:nvPr>
        </p:nvSpPr>
        <p:spPr>
          <a:xfrm>
            <a:off x="838200" y="204139"/>
            <a:ext cx="10515600" cy="1325563"/>
          </a:xfrm>
          <a:ln w="57150">
            <a:solidFill>
              <a:srgbClr val="FF6E6E"/>
            </a:solidFill>
          </a:ln>
        </p:spPr>
        <p:txBody>
          <a:bodyPr/>
          <a:lstStyle/>
          <a:p>
            <a:pPr algn="ctr"/>
            <a:r>
              <a:rPr lang="en-US" sz="5400" b="1" dirty="0">
                <a:solidFill>
                  <a:schemeClr val="bg1"/>
                </a:solidFill>
                <a:cs typeface="Calibri Light"/>
              </a:rPr>
              <a:t>Intro: Airbnb's business model</a:t>
            </a:r>
            <a:endParaRPr lang="en-US" dirty="0">
              <a:solidFill>
                <a:schemeClr val="bg1"/>
              </a:solidFill>
            </a:endParaRPr>
          </a:p>
        </p:txBody>
      </p:sp>
    </p:spTree>
    <p:extLst>
      <p:ext uri="{BB962C8B-B14F-4D97-AF65-F5344CB8AC3E}">
        <p14:creationId xmlns:p14="http://schemas.microsoft.com/office/powerpoint/2010/main" val="2117934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628452E-9384-930F-3D0D-0361D6B1E381}"/>
              </a:ext>
            </a:extLst>
          </p:cNvPr>
          <p:cNvSpPr/>
          <p:nvPr/>
        </p:nvSpPr>
        <p:spPr>
          <a:xfrm>
            <a:off x="364901" y="1778894"/>
            <a:ext cx="8296140" cy="4711520"/>
          </a:xfrm>
          <a:prstGeom prst="roundRect">
            <a:avLst/>
          </a:prstGeom>
          <a:solidFill>
            <a:srgbClr val="FF6E6E"/>
          </a:solidFill>
          <a:ln>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571500" indent="-571500">
              <a:lnSpc>
                <a:spcPct val="200000"/>
              </a:lnSpc>
              <a:spcBef>
                <a:spcPts val="1000"/>
              </a:spcBef>
              <a:buFont typeface="Arial"/>
              <a:buChar char="•"/>
            </a:pPr>
            <a:r>
              <a:rPr lang="en-US" sz="3200" b="1" dirty="0">
                <a:solidFill>
                  <a:srgbClr val="000000"/>
                </a:solidFill>
                <a:cs typeface="Calibri"/>
              </a:rPr>
              <a:t>Airbnb identifies suitable guest</a:t>
            </a:r>
            <a:endParaRPr lang="en-US" sz="3200" dirty="0">
              <a:solidFill>
                <a:srgbClr val="000000"/>
              </a:solidFill>
              <a:cs typeface="Calibri"/>
            </a:endParaRPr>
          </a:p>
          <a:p>
            <a:pPr marL="571500" indent="-571500">
              <a:lnSpc>
                <a:spcPct val="200000"/>
              </a:lnSpc>
              <a:spcBef>
                <a:spcPts val="1000"/>
              </a:spcBef>
              <a:buFont typeface="Arial"/>
              <a:buChar char="•"/>
            </a:pPr>
            <a:r>
              <a:rPr lang="en-US" sz="3200" b="1" dirty="0">
                <a:solidFill>
                  <a:srgbClr val="000000"/>
                </a:solidFill>
                <a:cs typeface="Calibri"/>
              </a:rPr>
              <a:t>Mitigates risk</a:t>
            </a:r>
            <a:endParaRPr lang="en-US" sz="3200" dirty="0">
              <a:solidFill>
                <a:srgbClr val="000000"/>
              </a:solidFill>
              <a:cs typeface="Calibri"/>
            </a:endParaRPr>
          </a:p>
          <a:p>
            <a:pPr marL="571500" indent="-571500">
              <a:lnSpc>
                <a:spcPct val="200000"/>
              </a:lnSpc>
              <a:spcBef>
                <a:spcPts val="1000"/>
              </a:spcBef>
              <a:buFont typeface="Arial"/>
              <a:buChar char="•"/>
            </a:pPr>
            <a:r>
              <a:rPr lang="en-US" sz="3200" b="1" dirty="0">
                <a:solidFill>
                  <a:srgbClr val="000000"/>
                </a:solidFill>
                <a:cs typeface="Calibri"/>
              </a:rPr>
              <a:t>Handles monetary transactions</a:t>
            </a:r>
            <a:endParaRPr lang="en-US" sz="3200" dirty="0">
              <a:solidFill>
                <a:srgbClr val="000000"/>
              </a:solidFill>
              <a:cs typeface="Calibri"/>
            </a:endParaRPr>
          </a:p>
          <a:p>
            <a:pPr marL="571500" indent="-571500">
              <a:lnSpc>
                <a:spcPct val="200000"/>
              </a:lnSpc>
              <a:spcBef>
                <a:spcPts val="1000"/>
              </a:spcBef>
              <a:buFont typeface="Arial"/>
              <a:buChar char="•"/>
            </a:pPr>
            <a:r>
              <a:rPr lang="en-US" sz="3200" b="1" dirty="0">
                <a:solidFill>
                  <a:srgbClr val="000000"/>
                </a:solidFill>
                <a:cs typeface="Calibri"/>
              </a:rPr>
              <a:t>Finds suitable accommodation for guest</a:t>
            </a:r>
          </a:p>
        </p:txBody>
      </p:sp>
      <p:sp>
        <p:nvSpPr>
          <p:cNvPr id="7" name="Rectangle: Rounded Corners 6">
            <a:extLst>
              <a:ext uri="{FF2B5EF4-FFF2-40B4-BE49-F238E27FC236}">
                <a16:creationId xmlns:a16="http://schemas.microsoft.com/office/drawing/2014/main" id="{E0E49F9A-1424-C27D-3AAE-0ED2DDE04B58}"/>
              </a:ext>
            </a:extLst>
          </p:cNvPr>
          <p:cNvSpPr/>
          <p:nvPr/>
        </p:nvSpPr>
        <p:spPr>
          <a:xfrm>
            <a:off x="364901" y="442711"/>
            <a:ext cx="11462196" cy="1223492"/>
          </a:xfrm>
          <a:prstGeom prst="roundRect">
            <a:avLst/>
          </a:prstGeom>
          <a:no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b="1" dirty="0">
                <a:cs typeface="Calibri"/>
              </a:rPr>
              <a:t>Value Proposition</a:t>
            </a:r>
          </a:p>
        </p:txBody>
      </p:sp>
      <p:pic>
        <p:nvPicPr>
          <p:cNvPr id="9" name="Picture 8" descr="Airbnb tile logo - Social media &amp; Logos Icons">
            <a:extLst>
              <a:ext uri="{FF2B5EF4-FFF2-40B4-BE49-F238E27FC236}">
                <a16:creationId xmlns:a16="http://schemas.microsoft.com/office/drawing/2014/main" id="{CD91CF19-8787-2203-C91B-DBF97014D36D}"/>
              </a:ext>
            </a:extLst>
          </p:cNvPr>
          <p:cNvPicPr>
            <a:picLocks noChangeAspect="1"/>
          </p:cNvPicPr>
          <p:nvPr/>
        </p:nvPicPr>
        <p:blipFill>
          <a:blip r:embed="rId3"/>
          <a:stretch>
            <a:fillRect/>
          </a:stretch>
        </p:blipFill>
        <p:spPr>
          <a:xfrm>
            <a:off x="9722476" y="1815805"/>
            <a:ext cx="2104795" cy="2104795"/>
          </a:xfrm>
          <a:prstGeom prst="rect">
            <a:avLst/>
          </a:prstGeom>
        </p:spPr>
      </p:pic>
      <p:pic>
        <p:nvPicPr>
          <p:cNvPr id="10" name="Picture 9" descr="Airbnb tile logo - Social media &amp; Logos Icons">
            <a:extLst>
              <a:ext uri="{FF2B5EF4-FFF2-40B4-BE49-F238E27FC236}">
                <a16:creationId xmlns:a16="http://schemas.microsoft.com/office/drawing/2014/main" id="{52B6520F-D7D4-4567-94ED-C1B092CB4DD7}"/>
              </a:ext>
            </a:extLst>
          </p:cNvPr>
          <p:cNvPicPr>
            <a:picLocks noChangeAspect="1"/>
          </p:cNvPicPr>
          <p:nvPr/>
        </p:nvPicPr>
        <p:blipFill>
          <a:blip r:embed="rId3"/>
          <a:stretch>
            <a:fillRect/>
          </a:stretch>
        </p:blipFill>
        <p:spPr>
          <a:xfrm>
            <a:off x="9722476" y="4391580"/>
            <a:ext cx="2104795" cy="2104795"/>
          </a:xfrm>
          <a:prstGeom prst="rect">
            <a:avLst/>
          </a:prstGeom>
        </p:spPr>
      </p:pic>
    </p:spTree>
    <p:extLst>
      <p:ext uri="{BB962C8B-B14F-4D97-AF65-F5344CB8AC3E}">
        <p14:creationId xmlns:p14="http://schemas.microsoft.com/office/powerpoint/2010/main" val="2407312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628452E-9384-930F-3D0D-0361D6B1E381}"/>
              </a:ext>
            </a:extLst>
          </p:cNvPr>
          <p:cNvSpPr/>
          <p:nvPr/>
        </p:nvSpPr>
        <p:spPr>
          <a:xfrm>
            <a:off x="364901" y="1813013"/>
            <a:ext cx="9046766" cy="4677401"/>
          </a:xfrm>
          <a:prstGeom prst="roundRect">
            <a:avLst/>
          </a:prstGeom>
          <a:solidFill>
            <a:srgbClr val="FF6E6E"/>
          </a:solidFill>
          <a:ln>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571500" indent="-571500">
              <a:lnSpc>
                <a:spcPct val="200000"/>
              </a:lnSpc>
              <a:spcBef>
                <a:spcPts val="1000"/>
              </a:spcBef>
              <a:buFont typeface="Arial"/>
              <a:buChar char="•"/>
            </a:pPr>
            <a:r>
              <a:rPr lang="en-US" sz="3200" b="1" dirty="0">
                <a:solidFill>
                  <a:srgbClr val="000000"/>
                </a:solidFill>
                <a:cs typeface="Calibri"/>
              </a:rPr>
              <a:t>Caring for guest and host</a:t>
            </a:r>
          </a:p>
          <a:p>
            <a:pPr marL="571500" indent="-571500">
              <a:lnSpc>
                <a:spcPct val="200000"/>
              </a:lnSpc>
              <a:spcBef>
                <a:spcPts val="1000"/>
              </a:spcBef>
              <a:buFont typeface="Arial"/>
              <a:buChar char="•"/>
            </a:pPr>
            <a:r>
              <a:rPr lang="en-US" sz="3200" b="1" dirty="0">
                <a:solidFill>
                  <a:srgbClr val="000000"/>
                </a:solidFill>
                <a:cs typeface="Calibri"/>
              </a:rPr>
              <a:t>Matches host and guest</a:t>
            </a:r>
          </a:p>
          <a:p>
            <a:pPr marL="571500" indent="-571500">
              <a:lnSpc>
                <a:spcPct val="200000"/>
              </a:lnSpc>
              <a:spcBef>
                <a:spcPts val="1000"/>
              </a:spcBef>
              <a:buFont typeface="Arial"/>
              <a:buChar char="•"/>
            </a:pPr>
            <a:r>
              <a:rPr lang="en-US" sz="3200" b="1">
                <a:solidFill>
                  <a:srgbClr val="000000"/>
                </a:solidFill>
                <a:cs typeface="Calibri"/>
              </a:rPr>
              <a:t>Tracking behavior</a:t>
            </a:r>
          </a:p>
          <a:p>
            <a:pPr marL="571500" indent="-571500">
              <a:lnSpc>
                <a:spcPct val="200000"/>
              </a:lnSpc>
              <a:spcBef>
                <a:spcPts val="1000"/>
              </a:spcBef>
              <a:buFont typeface="Arial"/>
              <a:buChar char="•"/>
            </a:pPr>
            <a:r>
              <a:rPr lang="en-US" sz="3200" b="1" dirty="0">
                <a:solidFill>
                  <a:srgbClr val="000000"/>
                </a:solidFill>
                <a:cs typeface="Calibri"/>
              </a:rPr>
              <a:t>Manages cost</a:t>
            </a:r>
          </a:p>
        </p:txBody>
      </p:sp>
      <p:sp>
        <p:nvSpPr>
          <p:cNvPr id="7" name="Rectangle: Rounded Corners 6">
            <a:extLst>
              <a:ext uri="{FF2B5EF4-FFF2-40B4-BE49-F238E27FC236}">
                <a16:creationId xmlns:a16="http://schemas.microsoft.com/office/drawing/2014/main" id="{E0E49F9A-1424-C27D-3AAE-0ED2DDE04B58}"/>
              </a:ext>
            </a:extLst>
          </p:cNvPr>
          <p:cNvSpPr/>
          <p:nvPr/>
        </p:nvSpPr>
        <p:spPr>
          <a:xfrm>
            <a:off x="364901" y="442711"/>
            <a:ext cx="11462196" cy="1223492"/>
          </a:xfrm>
          <a:prstGeom prst="roundRect">
            <a:avLst/>
          </a:prstGeom>
          <a:no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5400" b="1" dirty="0">
                <a:cs typeface="Calibri"/>
              </a:rPr>
              <a:t>Value Creation</a:t>
            </a:r>
          </a:p>
        </p:txBody>
      </p:sp>
      <p:pic>
        <p:nvPicPr>
          <p:cNvPr id="9" name="Picture 8" descr="Airbnb tile logo - Social media &amp; Logos Icons">
            <a:extLst>
              <a:ext uri="{FF2B5EF4-FFF2-40B4-BE49-F238E27FC236}">
                <a16:creationId xmlns:a16="http://schemas.microsoft.com/office/drawing/2014/main" id="{CD91CF19-8787-2203-C91B-DBF97014D36D}"/>
              </a:ext>
            </a:extLst>
          </p:cNvPr>
          <p:cNvPicPr>
            <a:picLocks noChangeAspect="1"/>
          </p:cNvPicPr>
          <p:nvPr/>
        </p:nvPicPr>
        <p:blipFill>
          <a:blip r:embed="rId3"/>
          <a:stretch>
            <a:fillRect/>
          </a:stretch>
        </p:blipFill>
        <p:spPr>
          <a:xfrm>
            <a:off x="9722476" y="1815805"/>
            <a:ext cx="2104795" cy="2104795"/>
          </a:xfrm>
          <a:prstGeom prst="rect">
            <a:avLst/>
          </a:prstGeom>
        </p:spPr>
      </p:pic>
      <p:pic>
        <p:nvPicPr>
          <p:cNvPr id="10" name="Picture 9" descr="Airbnb tile logo - Social media &amp; Logos Icons">
            <a:extLst>
              <a:ext uri="{FF2B5EF4-FFF2-40B4-BE49-F238E27FC236}">
                <a16:creationId xmlns:a16="http://schemas.microsoft.com/office/drawing/2014/main" id="{52B6520F-D7D4-4567-94ED-C1B092CB4DD7}"/>
              </a:ext>
            </a:extLst>
          </p:cNvPr>
          <p:cNvPicPr>
            <a:picLocks noChangeAspect="1"/>
          </p:cNvPicPr>
          <p:nvPr/>
        </p:nvPicPr>
        <p:blipFill>
          <a:blip r:embed="rId3"/>
          <a:stretch>
            <a:fillRect/>
          </a:stretch>
        </p:blipFill>
        <p:spPr>
          <a:xfrm>
            <a:off x="9722476" y="4391580"/>
            <a:ext cx="2104795" cy="2104795"/>
          </a:xfrm>
          <a:prstGeom prst="rect">
            <a:avLst/>
          </a:prstGeom>
        </p:spPr>
      </p:pic>
    </p:spTree>
    <p:extLst>
      <p:ext uri="{BB962C8B-B14F-4D97-AF65-F5344CB8AC3E}">
        <p14:creationId xmlns:p14="http://schemas.microsoft.com/office/powerpoint/2010/main" val="4131847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0E41308E-118B-E911-D91A-C729453B2B87}"/>
              </a:ext>
            </a:extLst>
          </p:cNvPr>
          <p:cNvSpPr/>
          <p:nvPr/>
        </p:nvSpPr>
        <p:spPr>
          <a:xfrm>
            <a:off x="6525296" y="2852133"/>
            <a:ext cx="5183746" cy="3756337"/>
          </a:xfrm>
          <a:prstGeom prst="roundRect">
            <a:avLst/>
          </a:prstGeom>
          <a:solidFill>
            <a:schemeClr val="bg1"/>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pPr marL="285750" indent="-285750">
              <a:lnSpc>
                <a:spcPct val="200000"/>
              </a:lnSpc>
              <a:spcBef>
                <a:spcPts val="1000"/>
              </a:spcBef>
              <a:buFont typeface="Arial"/>
              <a:buChar char="•"/>
            </a:pPr>
            <a:r>
              <a:rPr lang="en-US" b="1" dirty="0">
                <a:solidFill>
                  <a:srgbClr val="FF6E6E"/>
                </a:solidFill>
                <a:cs typeface="Calibri"/>
              </a:rPr>
              <a:t>(almost) Book flights</a:t>
            </a:r>
          </a:p>
          <a:p>
            <a:pPr marL="285750" indent="-285750">
              <a:lnSpc>
                <a:spcPct val="200000"/>
              </a:lnSpc>
              <a:spcBef>
                <a:spcPts val="1000"/>
              </a:spcBef>
              <a:buFont typeface="Arial"/>
              <a:buChar char="•"/>
            </a:pPr>
            <a:r>
              <a:rPr lang="en-US" b="1" dirty="0">
                <a:solidFill>
                  <a:srgbClr val="FF6E6E"/>
                </a:solidFill>
                <a:cs typeface="Calibri"/>
              </a:rPr>
              <a:t>Offers deals on flights</a:t>
            </a:r>
          </a:p>
          <a:p>
            <a:pPr marL="285750" indent="-285750">
              <a:lnSpc>
                <a:spcPct val="200000"/>
              </a:lnSpc>
              <a:spcBef>
                <a:spcPts val="1000"/>
              </a:spcBef>
              <a:buFont typeface="Arial"/>
              <a:buChar char="•"/>
            </a:pPr>
            <a:r>
              <a:rPr lang="en-US" b="1" dirty="0">
                <a:solidFill>
                  <a:srgbClr val="FF6E6E"/>
                </a:solidFill>
                <a:cs typeface="Calibri"/>
              </a:rPr>
              <a:t>Shows access to places nearby</a:t>
            </a:r>
          </a:p>
          <a:p>
            <a:pPr marL="285750" indent="-285750">
              <a:lnSpc>
                <a:spcPct val="200000"/>
              </a:lnSpc>
              <a:spcBef>
                <a:spcPts val="1000"/>
              </a:spcBef>
              <a:buFont typeface="Arial"/>
              <a:buChar char="•"/>
            </a:pPr>
            <a:r>
              <a:rPr lang="en-US" b="1" dirty="0" err="1">
                <a:solidFill>
                  <a:srgbClr val="FF6E6E"/>
                </a:solidFill>
                <a:cs typeface="Calibri"/>
              </a:rPr>
              <a:t>accomadation</a:t>
            </a:r>
          </a:p>
        </p:txBody>
      </p:sp>
      <p:sp>
        <p:nvSpPr>
          <p:cNvPr id="5" name="Rectangle: Rounded Corners 4">
            <a:extLst>
              <a:ext uri="{FF2B5EF4-FFF2-40B4-BE49-F238E27FC236}">
                <a16:creationId xmlns:a16="http://schemas.microsoft.com/office/drawing/2014/main" id="{39D9368A-4C17-D5EF-FD8B-AAA0CF6180F7}"/>
              </a:ext>
            </a:extLst>
          </p:cNvPr>
          <p:cNvSpPr/>
          <p:nvPr/>
        </p:nvSpPr>
        <p:spPr>
          <a:xfrm>
            <a:off x="482957" y="2852132"/>
            <a:ext cx="5183745" cy="3756337"/>
          </a:xfrm>
          <a:prstGeom prst="roundRect">
            <a:avLst/>
          </a:prstGeom>
          <a:solidFill>
            <a:schemeClr val="bg1"/>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nSpc>
                <a:spcPct val="200000"/>
              </a:lnSpc>
              <a:spcBef>
                <a:spcPts val="1000"/>
              </a:spcBef>
              <a:buFont typeface="Arial"/>
              <a:buChar char="•"/>
            </a:pPr>
            <a:r>
              <a:rPr lang="en-US" b="1" dirty="0">
                <a:solidFill>
                  <a:srgbClr val="FF6E6E"/>
                </a:solidFill>
                <a:cs typeface="Calibri"/>
              </a:rPr>
              <a:t>Get from destination from home</a:t>
            </a:r>
            <a:endParaRPr lang="en-US">
              <a:solidFill>
                <a:srgbClr val="FF6E6E"/>
              </a:solidFill>
              <a:cs typeface="Calibri" panose="020F0502020204030204"/>
            </a:endParaRPr>
          </a:p>
          <a:p>
            <a:pPr marL="285750" indent="-285750">
              <a:lnSpc>
                <a:spcPct val="200000"/>
              </a:lnSpc>
              <a:spcBef>
                <a:spcPts val="1000"/>
              </a:spcBef>
              <a:buFont typeface="Arial"/>
              <a:buChar char="•"/>
            </a:pPr>
            <a:r>
              <a:rPr lang="en-US" b="1" dirty="0">
                <a:solidFill>
                  <a:srgbClr val="FF6E6E"/>
                </a:solidFill>
                <a:cs typeface="Calibri"/>
              </a:rPr>
              <a:t>Move around destination</a:t>
            </a:r>
          </a:p>
          <a:p>
            <a:pPr marL="285750" indent="-285750">
              <a:lnSpc>
                <a:spcPct val="200000"/>
              </a:lnSpc>
              <a:spcBef>
                <a:spcPts val="1000"/>
              </a:spcBef>
              <a:buFont typeface="Arial"/>
              <a:buChar char="•"/>
            </a:pPr>
            <a:r>
              <a:rPr lang="en-US" b="1" dirty="0">
                <a:solidFill>
                  <a:srgbClr val="FF6E6E"/>
                </a:solidFill>
                <a:cs typeface="Calibri"/>
              </a:rPr>
              <a:t>Have access to attraction</a:t>
            </a:r>
          </a:p>
          <a:p>
            <a:pPr marL="285750" indent="-285750">
              <a:lnSpc>
                <a:spcPct val="200000"/>
              </a:lnSpc>
              <a:spcBef>
                <a:spcPts val="1000"/>
              </a:spcBef>
              <a:buFont typeface="Arial"/>
              <a:buChar char="•"/>
            </a:pPr>
            <a:r>
              <a:rPr lang="en-US" b="1" dirty="0">
                <a:solidFill>
                  <a:srgbClr val="FF6E6E"/>
                </a:solidFill>
                <a:cs typeface="Calibri"/>
              </a:rPr>
              <a:t>Place to sleep</a:t>
            </a:r>
          </a:p>
        </p:txBody>
      </p:sp>
      <p:sp>
        <p:nvSpPr>
          <p:cNvPr id="9" name="Rectangle: Rounded Corners 8">
            <a:extLst>
              <a:ext uri="{FF2B5EF4-FFF2-40B4-BE49-F238E27FC236}">
                <a16:creationId xmlns:a16="http://schemas.microsoft.com/office/drawing/2014/main" id="{F4BDA19B-52CE-5E29-F80D-C7FA32D1F6F0}"/>
              </a:ext>
            </a:extLst>
          </p:cNvPr>
          <p:cNvSpPr/>
          <p:nvPr/>
        </p:nvSpPr>
        <p:spPr>
          <a:xfrm>
            <a:off x="364901" y="485641"/>
            <a:ext cx="11462196" cy="1223492"/>
          </a:xfrm>
          <a:prstGeom prst="roundRect">
            <a:avLst/>
          </a:prstGeom>
          <a:solidFill>
            <a:srgbClr val="FF6E6E"/>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5400" b="1" dirty="0">
                <a:solidFill>
                  <a:schemeClr val="bg1"/>
                </a:solidFill>
                <a:cs typeface="Calibri"/>
              </a:rPr>
              <a:t>Filling infrastructure Gaps</a:t>
            </a:r>
          </a:p>
        </p:txBody>
      </p:sp>
      <p:sp>
        <p:nvSpPr>
          <p:cNvPr id="7" name="Rectangle: Rounded Corners 6">
            <a:extLst>
              <a:ext uri="{FF2B5EF4-FFF2-40B4-BE49-F238E27FC236}">
                <a16:creationId xmlns:a16="http://schemas.microsoft.com/office/drawing/2014/main" id="{6E8884DE-5273-9BBD-0868-5E93C54A5138}"/>
              </a:ext>
            </a:extLst>
          </p:cNvPr>
          <p:cNvSpPr/>
          <p:nvPr/>
        </p:nvSpPr>
        <p:spPr>
          <a:xfrm>
            <a:off x="482958" y="1859387"/>
            <a:ext cx="5183743" cy="837125"/>
          </a:xfrm>
          <a:prstGeom prst="roundRect">
            <a:avLst/>
          </a:prstGeom>
          <a:solidFill>
            <a:srgbClr val="FF6E6E"/>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dirty="0">
                <a:solidFill>
                  <a:schemeClr val="bg1"/>
                </a:solidFill>
                <a:cs typeface="Calibri"/>
              </a:rPr>
              <a:t>What tourist need while on holiday</a:t>
            </a:r>
          </a:p>
        </p:txBody>
      </p:sp>
      <p:sp>
        <p:nvSpPr>
          <p:cNvPr id="8" name="Rectangle: Rounded Corners 7">
            <a:extLst>
              <a:ext uri="{FF2B5EF4-FFF2-40B4-BE49-F238E27FC236}">
                <a16:creationId xmlns:a16="http://schemas.microsoft.com/office/drawing/2014/main" id="{1FE989BF-3EE9-3AA7-3647-23EA5CBC233F}"/>
              </a:ext>
            </a:extLst>
          </p:cNvPr>
          <p:cNvSpPr/>
          <p:nvPr/>
        </p:nvSpPr>
        <p:spPr>
          <a:xfrm>
            <a:off x="6525296" y="1859387"/>
            <a:ext cx="5183743" cy="837125"/>
          </a:xfrm>
          <a:prstGeom prst="roundRect">
            <a:avLst/>
          </a:prstGeom>
          <a:solidFill>
            <a:srgbClr val="FF6E6E"/>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dirty="0">
                <a:solidFill>
                  <a:schemeClr val="bg1"/>
                </a:solidFill>
                <a:cs typeface="Calibri"/>
              </a:rPr>
              <a:t>How Airbnb Provides for these needs</a:t>
            </a:r>
          </a:p>
        </p:txBody>
      </p:sp>
    </p:spTree>
    <p:extLst>
      <p:ext uri="{BB962C8B-B14F-4D97-AF65-F5344CB8AC3E}">
        <p14:creationId xmlns:p14="http://schemas.microsoft.com/office/powerpoint/2010/main" val="3063458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E455AA72-DC39-82CF-BFD6-AE26D9963EFE}"/>
              </a:ext>
            </a:extLst>
          </p:cNvPr>
          <p:cNvSpPr/>
          <p:nvPr/>
        </p:nvSpPr>
        <p:spPr>
          <a:xfrm>
            <a:off x="206750" y="4495202"/>
            <a:ext cx="5291273" cy="2058593"/>
          </a:xfrm>
          <a:prstGeom prst="roundRect">
            <a:avLst/>
          </a:prstGeom>
          <a:solidFill>
            <a:schemeClr val="bg1"/>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200000"/>
              </a:lnSpc>
              <a:spcBef>
                <a:spcPts val="1000"/>
              </a:spcBef>
            </a:pPr>
            <a:r>
              <a:rPr lang="en-US" sz="3000" b="1" dirty="0">
                <a:solidFill>
                  <a:srgbClr val="FF6E6E"/>
                </a:solidFill>
                <a:cs typeface="Calibri"/>
              </a:rPr>
              <a:t>Airbnb had around 157,000 overnight stays(2016)</a:t>
            </a:r>
          </a:p>
        </p:txBody>
      </p:sp>
      <p:sp>
        <p:nvSpPr>
          <p:cNvPr id="3" name="Rectangle: Rounded Corners 2">
            <a:extLst>
              <a:ext uri="{FF2B5EF4-FFF2-40B4-BE49-F238E27FC236}">
                <a16:creationId xmlns:a16="http://schemas.microsoft.com/office/drawing/2014/main" id="{0E41308E-118B-E911-D91A-C729453B2B87}"/>
              </a:ext>
            </a:extLst>
          </p:cNvPr>
          <p:cNvSpPr/>
          <p:nvPr/>
        </p:nvSpPr>
        <p:spPr>
          <a:xfrm>
            <a:off x="7082367" y="2954799"/>
            <a:ext cx="4457385" cy="2202367"/>
          </a:xfrm>
          <a:prstGeom prst="roundRect">
            <a:avLst/>
          </a:prstGeom>
          <a:solidFill>
            <a:schemeClr val="bg1"/>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200000"/>
              </a:lnSpc>
              <a:spcBef>
                <a:spcPts val="1000"/>
              </a:spcBef>
            </a:pPr>
            <a:r>
              <a:rPr lang="en-US" sz="3200" b="1" dirty="0">
                <a:solidFill>
                  <a:srgbClr val="FF6E6E"/>
                </a:solidFill>
                <a:cs typeface="Calibri"/>
              </a:rPr>
              <a:t>Airbnb listed an estimated 6000 beds</a:t>
            </a:r>
          </a:p>
        </p:txBody>
      </p:sp>
      <p:sp>
        <p:nvSpPr>
          <p:cNvPr id="5" name="Rectangle: Rounded Corners 4">
            <a:extLst>
              <a:ext uri="{FF2B5EF4-FFF2-40B4-BE49-F238E27FC236}">
                <a16:creationId xmlns:a16="http://schemas.microsoft.com/office/drawing/2014/main" id="{39D9368A-4C17-D5EF-FD8B-AAA0CF6180F7}"/>
              </a:ext>
            </a:extLst>
          </p:cNvPr>
          <p:cNvSpPr/>
          <p:nvPr/>
        </p:nvSpPr>
        <p:spPr>
          <a:xfrm>
            <a:off x="1572599" y="2061377"/>
            <a:ext cx="4299235" cy="2072971"/>
          </a:xfrm>
          <a:prstGeom prst="roundRect">
            <a:avLst/>
          </a:prstGeom>
          <a:solidFill>
            <a:schemeClr val="bg1"/>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200000"/>
              </a:lnSpc>
              <a:spcBef>
                <a:spcPts val="1000"/>
              </a:spcBef>
            </a:pPr>
            <a:r>
              <a:rPr lang="en-US" sz="2400" b="1" dirty="0">
                <a:solidFill>
                  <a:srgbClr val="FF6E6E"/>
                </a:solidFill>
                <a:cs typeface="Calibri"/>
              </a:rPr>
              <a:t>High demand pressure and </a:t>
            </a:r>
            <a:r>
              <a:rPr lang="en-US" sz="2400" b="1" dirty="0" err="1">
                <a:solidFill>
                  <a:srgbClr val="FF6E6E"/>
                </a:solidFill>
                <a:cs typeface="Calibri"/>
              </a:rPr>
              <a:t>accomdation</a:t>
            </a:r>
            <a:r>
              <a:rPr lang="en-US" sz="2400" b="1" dirty="0">
                <a:solidFill>
                  <a:srgbClr val="FF6E6E"/>
                </a:solidFill>
                <a:cs typeface="Calibri"/>
              </a:rPr>
              <a:t> shortage</a:t>
            </a:r>
          </a:p>
        </p:txBody>
      </p:sp>
      <p:sp>
        <p:nvSpPr>
          <p:cNvPr id="9" name="Rectangle: Rounded Corners 8">
            <a:extLst>
              <a:ext uri="{FF2B5EF4-FFF2-40B4-BE49-F238E27FC236}">
                <a16:creationId xmlns:a16="http://schemas.microsoft.com/office/drawing/2014/main" id="{F4BDA19B-52CE-5E29-F80D-C7FA32D1F6F0}"/>
              </a:ext>
            </a:extLst>
          </p:cNvPr>
          <p:cNvSpPr/>
          <p:nvPr/>
        </p:nvSpPr>
        <p:spPr>
          <a:xfrm>
            <a:off x="364901" y="485641"/>
            <a:ext cx="11462196" cy="1223492"/>
          </a:xfrm>
          <a:prstGeom prst="roundRect">
            <a:avLst/>
          </a:prstGeom>
          <a:solidFill>
            <a:srgbClr val="FF6E6E"/>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5400" b="1" dirty="0">
                <a:solidFill>
                  <a:schemeClr val="bg1"/>
                </a:solidFill>
                <a:cs typeface="Calibri"/>
              </a:rPr>
              <a:t>Keeping up with tourist</a:t>
            </a:r>
          </a:p>
        </p:txBody>
      </p:sp>
    </p:spTree>
    <p:extLst>
      <p:ext uri="{BB962C8B-B14F-4D97-AF65-F5344CB8AC3E}">
        <p14:creationId xmlns:p14="http://schemas.microsoft.com/office/powerpoint/2010/main" val="1916952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83A27B2-C3EF-616E-73AB-5CAED6838A42}"/>
              </a:ext>
            </a:extLst>
          </p:cNvPr>
          <p:cNvSpPr/>
          <p:nvPr/>
        </p:nvSpPr>
        <p:spPr>
          <a:xfrm>
            <a:off x="8320288" y="2023055"/>
            <a:ext cx="3713408" cy="1234226"/>
          </a:xfrm>
          <a:prstGeom prst="roundRect">
            <a:avLst/>
          </a:prstGeom>
          <a:solidFill>
            <a:schemeClr val="tx1"/>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r>
              <a:rPr lang="en-US" sz="3600" err="1">
                <a:solidFill>
                  <a:srgbClr val="FF6E6E"/>
                </a:solidFill>
                <a:cs typeface="Calibri"/>
              </a:rPr>
              <a:t>Suport</a:t>
            </a:r>
            <a:r>
              <a:rPr lang="en-US" sz="3600" dirty="0">
                <a:solidFill>
                  <a:srgbClr val="FF6E6E"/>
                </a:solidFill>
                <a:cs typeface="Calibri"/>
              </a:rPr>
              <a:t> forums</a:t>
            </a:r>
          </a:p>
        </p:txBody>
      </p:sp>
      <p:sp>
        <p:nvSpPr>
          <p:cNvPr id="5" name="Rectangle: Rounded Corners 4">
            <a:extLst>
              <a:ext uri="{FF2B5EF4-FFF2-40B4-BE49-F238E27FC236}">
                <a16:creationId xmlns:a16="http://schemas.microsoft.com/office/drawing/2014/main" id="{7DCA1260-18FE-BD58-12D2-3FBC5232E380}"/>
              </a:ext>
            </a:extLst>
          </p:cNvPr>
          <p:cNvSpPr/>
          <p:nvPr/>
        </p:nvSpPr>
        <p:spPr>
          <a:xfrm>
            <a:off x="4241978" y="2023054"/>
            <a:ext cx="3713408" cy="1234226"/>
          </a:xfrm>
          <a:prstGeom prst="roundRect">
            <a:avLst/>
          </a:prstGeom>
          <a:solidFill>
            <a:schemeClr val="tx1"/>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r>
              <a:rPr lang="en-US" sz="3600" dirty="0">
                <a:solidFill>
                  <a:srgbClr val="FF6E6E"/>
                </a:solidFill>
                <a:cs typeface="Calibri"/>
              </a:rPr>
              <a:t>administrators/advocates</a:t>
            </a:r>
          </a:p>
        </p:txBody>
      </p:sp>
      <p:sp>
        <p:nvSpPr>
          <p:cNvPr id="8" name="Rectangle: Rounded Corners 7">
            <a:extLst>
              <a:ext uri="{FF2B5EF4-FFF2-40B4-BE49-F238E27FC236}">
                <a16:creationId xmlns:a16="http://schemas.microsoft.com/office/drawing/2014/main" id="{2BE11B5E-6E20-42AF-EDB5-B640F3C9BDE9}"/>
              </a:ext>
            </a:extLst>
          </p:cNvPr>
          <p:cNvSpPr/>
          <p:nvPr/>
        </p:nvSpPr>
        <p:spPr>
          <a:xfrm>
            <a:off x="163668" y="2023054"/>
            <a:ext cx="3713408" cy="1234226"/>
          </a:xfrm>
          <a:prstGeom prst="roundRect">
            <a:avLst/>
          </a:prstGeom>
          <a:solidFill>
            <a:schemeClr val="tx1"/>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r>
              <a:rPr lang="en-US" sz="3600" dirty="0">
                <a:solidFill>
                  <a:srgbClr val="FF6E6E"/>
                </a:solidFill>
                <a:cs typeface="Calibri"/>
              </a:rPr>
              <a:t>Peer to peer networks</a:t>
            </a:r>
          </a:p>
        </p:txBody>
      </p:sp>
      <p:sp>
        <p:nvSpPr>
          <p:cNvPr id="11" name="Rectangle: Rounded Corners 10">
            <a:extLst>
              <a:ext uri="{FF2B5EF4-FFF2-40B4-BE49-F238E27FC236}">
                <a16:creationId xmlns:a16="http://schemas.microsoft.com/office/drawing/2014/main" id="{5BB08515-7B96-9224-45A9-E90C20046DD3}"/>
              </a:ext>
            </a:extLst>
          </p:cNvPr>
          <p:cNvSpPr/>
          <p:nvPr/>
        </p:nvSpPr>
        <p:spPr>
          <a:xfrm>
            <a:off x="603696" y="370266"/>
            <a:ext cx="10989971" cy="1438141"/>
          </a:xfrm>
          <a:prstGeom prst="roundRect">
            <a:avLst/>
          </a:prstGeom>
          <a:solidFill>
            <a:srgbClr val="FF6E6E"/>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5400" b="1" dirty="0">
                <a:solidFill>
                  <a:schemeClr val="tx1"/>
                </a:solidFill>
                <a:cs typeface="Calibri"/>
              </a:rPr>
              <a:t>Chap 16: forums</a:t>
            </a:r>
          </a:p>
        </p:txBody>
      </p:sp>
      <p:pic>
        <p:nvPicPr>
          <p:cNvPr id="12" name="Picture 11" descr="Peer-to-peer - Wikipedia">
            <a:extLst>
              <a:ext uri="{FF2B5EF4-FFF2-40B4-BE49-F238E27FC236}">
                <a16:creationId xmlns:a16="http://schemas.microsoft.com/office/drawing/2014/main" id="{2E5FB398-4B24-2045-125E-FCE951B2FABD}"/>
              </a:ext>
            </a:extLst>
          </p:cNvPr>
          <p:cNvPicPr>
            <a:picLocks noChangeAspect="1"/>
          </p:cNvPicPr>
          <p:nvPr/>
        </p:nvPicPr>
        <p:blipFill>
          <a:blip r:embed="rId3"/>
          <a:stretch>
            <a:fillRect/>
          </a:stretch>
        </p:blipFill>
        <p:spPr>
          <a:xfrm>
            <a:off x="869928" y="4006537"/>
            <a:ext cx="2295525" cy="2000250"/>
          </a:xfrm>
          <a:prstGeom prst="rect">
            <a:avLst/>
          </a:prstGeom>
        </p:spPr>
      </p:pic>
      <p:pic>
        <p:nvPicPr>
          <p:cNvPr id="13" name="Picture 12" descr="Advocate Icon, HD Png Download , Transparent Png Image - PNGitem">
            <a:extLst>
              <a:ext uri="{FF2B5EF4-FFF2-40B4-BE49-F238E27FC236}">
                <a16:creationId xmlns:a16="http://schemas.microsoft.com/office/drawing/2014/main" id="{47ACB2E1-D304-E6B4-03D6-CFFCB95234E9}"/>
              </a:ext>
            </a:extLst>
          </p:cNvPr>
          <p:cNvPicPr>
            <a:picLocks noChangeAspect="1"/>
          </p:cNvPicPr>
          <p:nvPr/>
        </p:nvPicPr>
        <p:blipFill>
          <a:blip r:embed="rId4"/>
          <a:stretch>
            <a:fillRect/>
          </a:stretch>
        </p:blipFill>
        <p:spPr>
          <a:xfrm>
            <a:off x="5078568" y="4009532"/>
            <a:ext cx="2034863" cy="2015723"/>
          </a:xfrm>
          <a:prstGeom prst="rect">
            <a:avLst/>
          </a:prstGeom>
        </p:spPr>
      </p:pic>
      <p:pic>
        <p:nvPicPr>
          <p:cNvPr id="14" name="Picture 13" descr="Forum Icon">
            <a:extLst>
              <a:ext uri="{FF2B5EF4-FFF2-40B4-BE49-F238E27FC236}">
                <a16:creationId xmlns:a16="http://schemas.microsoft.com/office/drawing/2014/main" id="{F779D05F-4006-BA2D-F6CA-964B7D3934B0}"/>
              </a:ext>
            </a:extLst>
          </p:cNvPr>
          <p:cNvPicPr>
            <a:picLocks noChangeAspect="1"/>
          </p:cNvPicPr>
          <p:nvPr/>
        </p:nvPicPr>
        <p:blipFill>
          <a:blip r:embed="rId5"/>
          <a:stretch>
            <a:fillRect/>
          </a:stretch>
        </p:blipFill>
        <p:spPr>
          <a:xfrm>
            <a:off x="9017022" y="4005330"/>
            <a:ext cx="2314575" cy="2002664"/>
          </a:xfrm>
          <a:prstGeom prst="rect">
            <a:avLst/>
          </a:prstGeom>
        </p:spPr>
      </p:pic>
    </p:spTree>
    <p:extLst>
      <p:ext uri="{BB962C8B-B14F-4D97-AF65-F5344CB8AC3E}">
        <p14:creationId xmlns:p14="http://schemas.microsoft.com/office/powerpoint/2010/main" val="3866572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F4BDA19B-52CE-5E29-F80D-C7FA32D1F6F0}"/>
              </a:ext>
            </a:extLst>
          </p:cNvPr>
          <p:cNvSpPr/>
          <p:nvPr/>
        </p:nvSpPr>
        <p:spPr>
          <a:xfrm>
            <a:off x="364901" y="485641"/>
            <a:ext cx="11462196" cy="1223492"/>
          </a:xfrm>
          <a:prstGeom prst="roundRect">
            <a:avLst/>
          </a:prstGeom>
          <a:solidFill>
            <a:srgbClr val="FF6E6E"/>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5400" b="1" dirty="0">
                <a:solidFill>
                  <a:schemeClr val="tx1"/>
                </a:solidFill>
                <a:cs typeface="Calibri"/>
              </a:rPr>
              <a:t>Love/hate relationships</a:t>
            </a:r>
          </a:p>
        </p:txBody>
      </p:sp>
      <p:sp>
        <p:nvSpPr>
          <p:cNvPr id="4" name="Rectangle: Rounded Corners 3">
            <a:extLst>
              <a:ext uri="{FF2B5EF4-FFF2-40B4-BE49-F238E27FC236}">
                <a16:creationId xmlns:a16="http://schemas.microsoft.com/office/drawing/2014/main" id="{F016DA88-E47B-22EE-0A2E-65443F3EE4B8}"/>
              </a:ext>
            </a:extLst>
          </p:cNvPr>
          <p:cNvSpPr/>
          <p:nvPr/>
        </p:nvSpPr>
        <p:spPr>
          <a:xfrm>
            <a:off x="5210880" y="2039912"/>
            <a:ext cx="6531573" cy="2072971"/>
          </a:xfrm>
          <a:prstGeom prst="roundRect">
            <a:avLst/>
          </a:prstGeom>
          <a:no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200000"/>
              </a:lnSpc>
              <a:spcBef>
                <a:spcPts val="1000"/>
              </a:spcBef>
            </a:pPr>
            <a:r>
              <a:rPr lang="en-US" sz="3200" b="1" dirty="0">
                <a:solidFill>
                  <a:srgbClr val="FF6E6E"/>
                </a:solidFill>
                <a:cs typeface="Calibri"/>
              </a:rPr>
              <a:t>Buyer's love having many options that a digital business has to offer</a:t>
            </a:r>
          </a:p>
        </p:txBody>
      </p:sp>
      <p:sp>
        <p:nvSpPr>
          <p:cNvPr id="7" name="Rectangle: Rounded Corners 6">
            <a:extLst>
              <a:ext uri="{FF2B5EF4-FFF2-40B4-BE49-F238E27FC236}">
                <a16:creationId xmlns:a16="http://schemas.microsoft.com/office/drawing/2014/main" id="{86BAD550-7505-08EB-B9EA-ECC22F2FE0A5}"/>
              </a:ext>
            </a:extLst>
          </p:cNvPr>
          <p:cNvSpPr/>
          <p:nvPr/>
        </p:nvSpPr>
        <p:spPr>
          <a:xfrm>
            <a:off x="10222908" y="4916194"/>
            <a:ext cx="1605405" cy="1418294"/>
          </a:xfrm>
          <a:prstGeom prst="roundRect">
            <a:avLst/>
          </a:prstGeom>
          <a:no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pPr algn="ctr">
              <a:lnSpc>
                <a:spcPct val="200000"/>
              </a:lnSpc>
              <a:spcBef>
                <a:spcPts val="1000"/>
              </a:spcBef>
            </a:pPr>
            <a:r>
              <a:rPr lang="en-US" sz="3200" b="1" dirty="0">
                <a:solidFill>
                  <a:srgbClr val="FF6E6E"/>
                </a:solidFill>
                <a:cs typeface="Calibri"/>
              </a:rPr>
              <a:t>hate</a:t>
            </a:r>
          </a:p>
        </p:txBody>
      </p:sp>
      <p:sp>
        <p:nvSpPr>
          <p:cNvPr id="10" name="Rectangle: Rounded Corners 9">
            <a:extLst>
              <a:ext uri="{FF2B5EF4-FFF2-40B4-BE49-F238E27FC236}">
                <a16:creationId xmlns:a16="http://schemas.microsoft.com/office/drawing/2014/main" id="{2B5A1B7A-1B42-3D5E-4498-48302D4C3729}"/>
              </a:ext>
            </a:extLst>
          </p:cNvPr>
          <p:cNvSpPr/>
          <p:nvPr/>
        </p:nvSpPr>
        <p:spPr>
          <a:xfrm>
            <a:off x="359838" y="4594222"/>
            <a:ext cx="5919827" cy="2072971"/>
          </a:xfrm>
          <a:prstGeom prst="roundRect">
            <a:avLst/>
          </a:prstGeom>
          <a:no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200000"/>
              </a:lnSpc>
              <a:spcBef>
                <a:spcPts val="1000"/>
              </a:spcBef>
            </a:pPr>
            <a:r>
              <a:rPr lang="en-US" sz="2400" b="1" dirty="0">
                <a:solidFill>
                  <a:srgbClr val="FF6E6E"/>
                </a:solidFill>
                <a:cs typeface="Calibri"/>
              </a:rPr>
              <a:t>In recent times people have been upset by Airbnb censoring, and closing forums</a:t>
            </a:r>
          </a:p>
        </p:txBody>
      </p:sp>
      <p:sp>
        <p:nvSpPr>
          <p:cNvPr id="12" name="Rectangle: Rounded Corners 11">
            <a:extLst>
              <a:ext uri="{FF2B5EF4-FFF2-40B4-BE49-F238E27FC236}">
                <a16:creationId xmlns:a16="http://schemas.microsoft.com/office/drawing/2014/main" id="{5F043EA2-AD17-49C8-C013-A2EC83E4EC32}"/>
              </a:ext>
            </a:extLst>
          </p:cNvPr>
          <p:cNvSpPr/>
          <p:nvPr/>
        </p:nvSpPr>
        <p:spPr>
          <a:xfrm>
            <a:off x="7013922" y="4594221"/>
            <a:ext cx="2474728" cy="2072970"/>
          </a:xfrm>
          <a:prstGeom prst="roundRect">
            <a:avLst/>
          </a:prstGeom>
          <a:no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b"/>
          <a:lstStyle/>
          <a:p>
            <a:pPr marL="285750" indent="-285750">
              <a:spcBef>
                <a:spcPts val="1000"/>
              </a:spcBef>
              <a:buFont typeface="Arial"/>
              <a:buChar char="•"/>
            </a:pPr>
            <a:r>
              <a:rPr lang="en-US" sz="1400" b="1" dirty="0">
                <a:solidFill>
                  <a:srgbClr val="FF6E6E"/>
                </a:solidFill>
                <a:cs typeface="Calibri"/>
              </a:rPr>
              <a:t>Forum content</a:t>
            </a:r>
            <a:endParaRPr lang="en-US"/>
          </a:p>
          <a:p>
            <a:pPr marL="285750" indent="-285750">
              <a:spcBef>
                <a:spcPts val="1000"/>
              </a:spcBef>
              <a:buFont typeface="Arial"/>
              <a:buChar char="•"/>
            </a:pPr>
            <a:r>
              <a:rPr lang="en-US" sz="1400" b="1" dirty="0">
                <a:solidFill>
                  <a:srgbClr val="FF6E6E"/>
                </a:solidFill>
                <a:cs typeface="Calibri"/>
              </a:rPr>
              <a:t>Codes</a:t>
            </a:r>
          </a:p>
          <a:p>
            <a:pPr marL="285750" indent="-285750">
              <a:spcBef>
                <a:spcPts val="1000"/>
              </a:spcBef>
              <a:buFont typeface="Arial"/>
              <a:buChar char="•"/>
            </a:pPr>
            <a:r>
              <a:rPr lang="en-US" sz="1400" b="1" dirty="0">
                <a:solidFill>
                  <a:srgbClr val="FF6E6E"/>
                </a:solidFill>
                <a:cs typeface="Calibri"/>
              </a:rPr>
              <a:t>Separate webpages</a:t>
            </a:r>
          </a:p>
          <a:p>
            <a:pPr marL="285750" indent="-285750" algn="ctr">
              <a:spcBef>
                <a:spcPts val="1000"/>
              </a:spcBef>
              <a:buFont typeface="Arial"/>
              <a:buChar char="•"/>
            </a:pPr>
            <a:endParaRPr lang="en-US" sz="1400" b="1" dirty="0">
              <a:solidFill>
                <a:srgbClr val="FF6E6E"/>
              </a:solidFill>
              <a:cs typeface="Calibri"/>
            </a:endParaRPr>
          </a:p>
        </p:txBody>
      </p:sp>
      <p:sp>
        <p:nvSpPr>
          <p:cNvPr id="13" name="Rectangle: Rounded Corners 12">
            <a:extLst>
              <a:ext uri="{FF2B5EF4-FFF2-40B4-BE49-F238E27FC236}">
                <a16:creationId xmlns:a16="http://schemas.microsoft.com/office/drawing/2014/main" id="{0DC8F12C-C733-EC18-0B0D-245472FBBE8C}"/>
              </a:ext>
            </a:extLst>
          </p:cNvPr>
          <p:cNvSpPr/>
          <p:nvPr/>
        </p:nvSpPr>
        <p:spPr>
          <a:xfrm>
            <a:off x="359837" y="2372616"/>
            <a:ext cx="1605405" cy="1418294"/>
          </a:xfrm>
          <a:prstGeom prst="roundRect">
            <a:avLst/>
          </a:prstGeom>
          <a:no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pPr algn="ctr">
              <a:lnSpc>
                <a:spcPct val="200000"/>
              </a:lnSpc>
              <a:spcBef>
                <a:spcPts val="1000"/>
              </a:spcBef>
            </a:pPr>
            <a:r>
              <a:rPr lang="en-US" sz="3200" b="1" dirty="0">
                <a:solidFill>
                  <a:srgbClr val="FF6E6E"/>
                </a:solidFill>
                <a:cs typeface="Calibri"/>
              </a:rPr>
              <a:t>love</a:t>
            </a:r>
          </a:p>
        </p:txBody>
      </p:sp>
      <p:sp>
        <p:nvSpPr>
          <p:cNvPr id="14" name="Rectangle: Rounded Corners 13">
            <a:extLst>
              <a:ext uri="{FF2B5EF4-FFF2-40B4-BE49-F238E27FC236}">
                <a16:creationId xmlns:a16="http://schemas.microsoft.com/office/drawing/2014/main" id="{0C1FB8DC-74BE-AEA4-1A61-0AE3252B79F0}"/>
              </a:ext>
            </a:extLst>
          </p:cNvPr>
          <p:cNvSpPr/>
          <p:nvPr/>
        </p:nvSpPr>
        <p:spPr>
          <a:xfrm>
            <a:off x="2463387" y="2050643"/>
            <a:ext cx="2474728" cy="2072970"/>
          </a:xfrm>
          <a:prstGeom prst="roundRect">
            <a:avLst/>
          </a:prstGeom>
          <a:no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b"/>
          <a:lstStyle/>
          <a:p>
            <a:pPr marL="285750" indent="-285750">
              <a:spcBef>
                <a:spcPts val="1000"/>
              </a:spcBef>
              <a:buFont typeface="Arial"/>
              <a:buChar char="•"/>
            </a:pPr>
            <a:r>
              <a:rPr lang="en-US" sz="1400" b="1" dirty="0">
                <a:solidFill>
                  <a:srgbClr val="FF6E6E"/>
                </a:solidFill>
                <a:cs typeface="Calibri"/>
              </a:rPr>
              <a:t>Accessibility</a:t>
            </a:r>
          </a:p>
          <a:p>
            <a:pPr marL="285750" indent="-285750">
              <a:spcBef>
                <a:spcPts val="1000"/>
              </a:spcBef>
              <a:buFont typeface="Arial"/>
              <a:buChar char="•"/>
            </a:pPr>
            <a:r>
              <a:rPr lang="en-US" sz="1400" b="1" dirty="0">
                <a:solidFill>
                  <a:srgbClr val="FF6E6E"/>
                </a:solidFill>
                <a:cs typeface="Calibri"/>
              </a:rPr>
              <a:t>Options</a:t>
            </a:r>
          </a:p>
          <a:p>
            <a:pPr marL="285750" indent="-285750">
              <a:spcBef>
                <a:spcPts val="1000"/>
              </a:spcBef>
              <a:buFont typeface="Arial"/>
              <a:buChar char="•"/>
            </a:pPr>
            <a:r>
              <a:rPr lang="en-US" sz="1400" b="1" dirty="0">
                <a:solidFill>
                  <a:srgbClr val="FF6E6E"/>
                </a:solidFill>
                <a:cs typeface="Calibri"/>
              </a:rPr>
              <a:t>Communication</a:t>
            </a:r>
          </a:p>
          <a:p>
            <a:pPr marL="285750" indent="-285750">
              <a:spcBef>
                <a:spcPts val="1000"/>
              </a:spcBef>
              <a:buFont typeface="Arial"/>
              <a:buChar char="•"/>
            </a:pPr>
            <a:r>
              <a:rPr lang="en-US" sz="1400" b="1" dirty="0">
                <a:solidFill>
                  <a:srgbClr val="FF6E6E"/>
                </a:solidFill>
                <a:cs typeface="Calibri"/>
              </a:rPr>
              <a:t>Search engine</a:t>
            </a:r>
          </a:p>
          <a:p>
            <a:pPr marL="285750" indent="-285750" algn="ctr">
              <a:spcBef>
                <a:spcPts val="1000"/>
              </a:spcBef>
              <a:buFont typeface="Arial"/>
              <a:buChar char="•"/>
            </a:pPr>
            <a:endParaRPr lang="en-US" sz="1400" b="1" dirty="0">
              <a:solidFill>
                <a:srgbClr val="FF6E6E"/>
              </a:solidFill>
              <a:cs typeface="Calibri"/>
            </a:endParaRPr>
          </a:p>
        </p:txBody>
      </p:sp>
    </p:spTree>
    <p:extLst>
      <p:ext uri="{BB962C8B-B14F-4D97-AF65-F5344CB8AC3E}">
        <p14:creationId xmlns:p14="http://schemas.microsoft.com/office/powerpoint/2010/main" val="1567675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0A1CC8-6434-3E42-97B1-2C291FFD19E0}"/>
              </a:ext>
            </a:extLst>
          </p:cNvPr>
          <p:cNvSpPr>
            <a:spLocks noGrp="1"/>
          </p:cNvSpPr>
          <p:nvPr>
            <p:ph type="title"/>
          </p:nvPr>
        </p:nvSpPr>
        <p:spPr>
          <a:xfrm>
            <a:off x="6234865" y="568517"/>
            <a:ext cx="5248221" cy="1067209"/>
          </a:xfrm>
        </p:spPr>
        <p:txBody>
          <a:bodyPr>
            <a:normAutofit/>
          </a:bodyPr>
          <a:lstStyle/>
          <a:p>
            <a:pPr algn="ctr"/>
            <a:r>
              <a:rPr lang="en-US" sz="5000" b="1" dirty="0">
                <a:solidFill>
                  <a:schemeClr val="bg1"/>
                </a:solidFill>
                <a:cs typeface="Calibri Light"/>
              </a:rPr>
              <a:t>conclusion</a:t>
            </a:r>
            <a:endParaRPr lang="en-US" sz="5000">
              <a:solidFill>
                <a:schemeClr val="bg1"/>
              </a:solidFill>
              <a:cs typeface="Calibri Light"/>
            </a:endParaRPr>
          </a:p>
        </p:txBody>
      </p:sp>
      <p:pic>
        <p:nvPicPr>
          <p:cNvPr id="5" name="Picture 4" descr="Airbnb tile logo - Social media &amp; Logos Icons">
            <a:extLst>
              <a:ext uri="{FF2B5EF4-FFF2-40B4-BE49-F238E27FC236}">
                <a16:creationId xmlns:a16="http://schemas.microsoft.com/office/drawing/2014/main" id="{00EA9950-19F2-DC40-62B9-0C4EADBCC2F0}"/>
              </a:ext>
            </a:extLst>
          </p:cNvPr>
          <p:cNvPicPr>
            <a:picLocks noChangeAspect="1"/>
          </p:cNvPicPr>
          <p:nvPr/>
        </p:nvPicPr>
        <p:blipFill rotWithShape="1">
          <a:blip r:embed="rId3"/>
          <a:srcRect r="-3" b="-3"/>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2" name="Group 11">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3" name="Freeform: Shape 12">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9" name="Content Placeholder 2">
            <a:extLst>
              <a:ext uri="{FF2B5EF4-FFF2-40B4-BE49-F238E27FC236}">
                <a16:creationId xmlns:a16="http://schemas.microsoft.com/office/drawing/2014/main" id="{4FD510D2-256B-D431-F9B1-D749593C1969}"/>
              </a:ext>
            </a:extLst>
          </p:cNvPr>
          <p:cNvSpPr>
            <a:spLocks noGrp="1"/>
          </p:cNvSpPr>
          <p:nvPr>
            <p:ph idx="1"/>
          </p:nvPr>
        </p:nvSpPr>
        <p:spPr>
          <a:xfrm>
            <a:off x="6234868" y="1820369"/>
            <a:ext cx="5217173" cy="4351338"/>
          </a:xfrm>
        </p:spPr>
        <p:txBody>
          <a:bodyPr vert="horz" lIns="91440" tIns="45720" rIns="91440" bIns="45720" rtlCol="0" anchor="ctr">
            <a:normAutofit/>
          </a:bodyPr>
          <a:lstStyle/>
          <a:p>
            <a:r>
              <a:rPr lang="en-US" sz="4000" dirty="0">
                <a:solidFill>
                  <a:schemeClr val="bg1"/>
                </a:solidFill>
                <a:cs typeface="Calibri"/>
              </a:rPr>
              <a:t>communication</a:t>
            </a:r>
          </a:p>
          <a:p>
            <a:r>
              <a:rPr lang="en-US" sz="4000" dirty="0">
                <a:solidFill>
                  <a:schemeClr val="bg1"/>
                </a:solidFill>
                <a:cs typeface="Calibri"/>
              </a:rPr>
              <a:t>convenience</a:t>
            </a:r>
          </a:p>
          <a:p>
            <a:r>
              <a:rPr lang="en-US" sz="4000">
                <a:solidFill>
                  <a:schemeClr val="bg1"/>
                </a:solidFill>
                <a:cs typeface="Calibri"/>
              </a:rPr>
              <a:t>safety</a:t>
            </a:r>
          </a:p>
          <a:p>
            <a:r>
              <a:rPr lang="en-US" sz="4000" dirty="0">
                <a:solidFill>
                  <a:schemeClr val="bg1"/>
                </a:solidFill>
                <a:cs typeface="Calibri"/>
              </a:rPr>
              <a:t>forums</a:t>
            </a:r>
          </a:p>
        </p:txBody>
      </p:sp>
      <p:grpSp>
        <p:nvGrpSpPr>
          <p:cNvPr id="16"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7" name="Freeform: Shape 16">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Rectangle: Rounded Corners 3">
            <a:extLst>
              <a:ext uri="{FF2B5EF4-FFF2-40B4-BE49-F238E27FC236}">
                <a16:creationId xmlns:a16="http://schemas.microsoft.com/office/drawing/2014/main" id="{1E84EDDC-E6C9-A570-07E4-B8FB18F38DB0}"/>
              </a:ext>
            </a:extLst>
          </p:cNvPr>
          <p:cNvSpPr/>
          <p:nvPr/>
        </p:nvSpPr>
        <p:spPr>
          <a:xfrm>
            <a:off x="5858124" y="485641"/>
            <a:ext cx="5968973" cy="1234865"/>
          </a:xfrm>
          <a:prstGeom prst="roundRect">
            <a:avLst/>
          </a:prstGeom>
          <a:solidFill>
            <a:srgbClr val="FF6E6E"/>
          </a:solid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5400" b="1" dirty="0">
                <a:solidFill>
                  <a:schemeClr val="bg1"/>
                </a:solidFill>
                <a:cs typeface="Calibri"/>
              </a:rPr>
              <a:t>conclusion</a:t>
            </a:r>
          </a:p>
        </p:txBody>
      </p:sp>
    </p:spTree>
    <p:extLst>
      <p:ext uri="{BB962C8B-B14F-4D97-AF65-F5344CB8AC3E}">
        <p14:creationId xmlns:p14="http://schemas.microsoft.com/office/powerpoint/2010/main" val="1884177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2B5A1B7A-1B42-3D5E-4498-48302D4C3729}"/>
              </a:ext>
            </a:extLst>
          </p:cNvPr>
          <p:cNvSpPr/>
          <p:nvPr/>
        </p:nvSpPr>
        <p:spPr>
          <a:xfrm>
            <a:off x="76911" y="117149"/>
            <a:ext cx="12041361" cy="6620729"/>
          </a:xfrm>
          <a:prstGeom prst="roundRect">
            <a:avLst/>
          </a:prstGeom>
          <a:no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600" dirty="0">
                <a:solidFill>
                  <a:schemeClr val="bg1"/>
                </a:solidFill>
                <a:latin typeface="Times New Roman"/>
                <a:cs typeface="Times New Roman"/>
              </a:rPr>
              <a:t>Nath, T. (2023). </a:t>
            </a:r>
            <a:r>
              <a:rPr lang="en-US" sz="1600" i="1" dirty="0">
                <a:solidFill>
                  <a:schemeClr val="bg1"/>
                </a:solidFill>
                <a:latin typeface="Times New Roman"/>
                <a:cs typeface="Times New Roman"/>
              </a:rPr>
              <a:t>How Airbnb Makes Money. </a:t>
            </a:r>
            <a:r>
              <a:rPr lang="en-US" sz="1600" i="1" u="sng" dirty="0">
                <a:solidFill>
                  <a:schemeClr val="bg1"/>
                </a:solidFill>
                <a:latin typeface="Times New Roman"/>
                <a:cs typeface="Times New Roman"/>
                <a:hlinkClick r:id="rId2">
                  <a:extLst>
                    <a:ext uri="{A12FA001-AC4F-418D-AE19-62706E023703}">
                      <ahyp:hlinkClr xmlns:ahyp="http://schemas.microsoft.com/office/drawing/2018/hyperlinkcolor" val="tx"/>
                    </a:ext>
                  </a:extLst>
                </a:hlinkClick>
              </a:rPr>
              <a:t>https://www.investopedia.com/articles/investing/112414/how-airbnb-makes-money.asp#:~:text=Airbnb%20connects%20travelers%20seeking%20affordable,in%20fees%20to%20earn%20revenues</a:t>
            </a:r>
            <a:endParaRPr lang="en-US" sz="1600">
              <a:solidFill>
                <a:schemeClr val="bg1"/>
              </a:solidFill>
              <a:latin typeface="Times New Roman"/>
              <a:cs typeface="Calibri"/>
              <a:hlinkClick r:id="rId2">
                <a:extLst>
                  <a:ext uri="{A12FA001-AC4F-418D-AE19-62706E023703}">
                    <ahyp:hlinkClr xmlns:ahyp="http://schemas.microsoft.com/office/drawing/2018/hyperlinkcolor" val="tx"/>
                  </a:ext>
                </a:extLst>
              </a:hlinkClick>
            </a:endParaRPr>
          </a:p>
          <a:p>
            <a:endParaRPr lang="en-US" sz="1600" dirty="0">
              <a:solidFill>
                <a:schemeClr val="bg1"/>
              </a:solidFill>
              <a:latin typeface="Times New Roman"/>
              <a:cs typeface="Times New Roman"/>
            </a:endParaRPr>
          </a:p>
          <a:p>
            <a:r>
              <a:rPr lang="en-US" sz="1600" dirty="0">
                <a:solidFill>
                  <a:schemeClr val="bg1"/>
                </a:solidFill>
                <a:latin typeface="Times New Roman"/>
                <a:cs typeface="Times New Roman"/>
              </a:rPr>
              <a:t>Darby, I. (2023). </a:t>
            </a:r>
            <a:r>
              <a:rPr lang="en-US" sz="1600" i="1" dirty="0">
                <a:solidFill>
                  <a:schemeClr val="bg1"/>
                </a:solidFill>
                <a:latin typeface="Times New Roman"/>
                <a:cs typeface="Times New Roman"/>
              </a:rPr>
              <a:t>Understanding 2023’s big consumer trends- convenience, value, &amp; distraction.</a:t>
            </a:r>
            <a:r>
              <a:rPr lang="en-US" sz="1600" dirty="0">
                <a:solidFill>
                  <a:schemeClr val="bg1"/>
                </a:solidFill>
                <a:latin typeface="Times New Roman"/>
                <a:cs typeface="Times New Roman"/>
              </a:rPr>
              <a:t> </a:t>
            </a:r>
            <a:r>
              <a:rPr lang="en-US" sz="1600" u="sng" dirty="0">
                <a:solidFill>
                  <a:schemeClr val="bg1"/>
                </a:solidFill>
                <a:latin typeface="Times New Roman"/>
                <a:cs typeface="Times New Roman"/>
                <a:hlinkClick r:id="rId3">
                  <a:extLst>
                    <a:ext uri="{A12FA001-AC4F-418D-AE19-62706E023703}">
                      <ahyp:hlinkClr xmlns:ahyp="http://schemas.microsoft.com/office/drawing/2018/hyperlinkcolor" val="tx"/>
                    </a:ext>
                  </a:extLst>
                </a:hlinkClick>
              </a:rPr>
              <a:t>https://www.thedrum.com/news/2023/01/19/understanding-2023-s-big-consumer-trends-convenience-value-distraction</a:t>
            </a:r>
            <a:endParaRPr lang="en-US" sz="1600">
              <a:solidFill>
                <a:schemeClr val="bg1"/>
              </a:solidFill>
              <a:latin typeface="Times New Roman"/>
              <a:cs typeface="Calibri"/>
            </a:endParaRPr>
          </a:p>
          <a:p>
            <a:pPr>
              <a:buFont typeface="Arial"/>
              <a:buChar char="•"/>
            </a:pPr>
            <a:endParaRPr lang="en-US" sz="1600" dirty="0">
              <a:solidFill>
                <a:schemeClr val="bg1"/>
              </a:solidFill>
              <a:latin typeface="Times New Roman"/>
              <a:cs typeface="Times New Roman"/>
            </a:endParaRPr>
          </a:p>
          <a:p>
            <a:r>
              <a:rPr lang="en-US" sz="1600" dirty="0">
                <a:solidFill>
                  <a:schemeClr val="bg1"/>
                </a:solidFill>
                <a:latin typeface="Times New Roman"/>
                <a:cs typeface="Times New Roman"/>
              </a:rPr>
              <a:t>Marino, S. (2023). </a:t>
            </a:r>
            <a:r>
              <a:rPr lang="en-US" sz="1600" i="1" dirty="0">
                <a:solidFill>
                  <a:schemeClr val="bg1"/>
                </a:solidFill>
                <a:latin typeface="Times New Roman"/>
                <a:cs typeface="Times New Roman"/>
              </a:rPr>
              <a:t>165 strategy-changing Digital Marketing Statistics for 2023. </a:t>
            </a:r>
            <a:r>
              <a:rPr lang="en-US" sz="1600" i="1" u="sng" dirty="0">
                <a:solidFill>
                  <a:schemeClr val="bg1"/>
                </a:solidFill>
                <a:latin typeface="Times New Roman"/>
                <a:cs typeface="Times New Roman"/>
                <a:hlinkClick r:id="rId4">
                  <a:extLst>
                    <a:ext uri="{A12FA001-AC4F-418D-AE19-62706E023703}">
                      <ahyp:hlinkClr xmlns:ahyp="http://schemas.microsoft.com/office/drawing/2018/hyperlinkcolor" val="tx"/>
                    </a:ext>
                  </a:extLst>
                </a:hlinkClick>
              </a:rPr>
              <a:t>https://www.wordstream.com/blog/ws/2022/04/19/digital-marketing-statistics</a:t>
            </a:r>
            <a:endParaRPr lang="en-US" sz="1600" dirty="0">
              <a:solidFill>
                <a:schemeClr val="bg1"/>
              </a:solidFill>
              <a:latin typeface="Times New Roman"/>
              <a:cs typeface="Times New Roman"/>
            </a:endParaRPr>
          </a:p>
          <a:p>
            <a:endParaRPr lang="en-US" sz="1600" dirty="0">
              <a:solidFill>
                <a:schemeClr val="bg1"/>
              </a:solidFill>
              <a:latin typeface="Times New Roman"/>
              <a:cs typeface="Times New Roman"/>
            </a:endParaRPr>
          </a:p>
          <a:p>
            <a:r>
              <a:rPr lang="en-US" sz="1600" dirty="0">
                <a:solidFill>
                  <a:schemeClr val="bg1"/>
                </a:solidFill>
                <a:latin typeface="Times New Roman"/>
                <a:cs typeface="Times New Roman"/>
              </a:rPr>
              <a:t>Skillicorn, N. (2017). </a:t>
            </a:r>
            <a:r>
              <a:rPr lang="en-US" sz="1600" i="1" dirty="0">
                <a:solidFill>
                  <a:schemeClr val="bg1"/>
                </a:solidFill>
                <a:latin typeface="Times New Roman"/>
                <a:cs typeface="Times New Roman"/>
              </a:rPr>
              <a:t>15 Most important Innovation Theories your company should be using. </a:t>
            </a:r>
            <a:r>
              <a:rPr lang="en-US" sz="1600" i="1" u="sng" dirty="0">
                <a:solidFill>
                  <a:schemeClr val="bg1"/>
                </a:solidFill>
                <a:latin typeface="Times New Roman"/>
                <a:cs typeface="Times New Roman"/>
                <a:hlinkClick r:id="rId5">
                  <a:extLst>
                    <a:ext uri="{A12FA001-AC4F-418D-AE19-62706E023703}">
                      <ahyp:hlinkClr xmlns:ahyp="http://schemas.microsoft.com/office/drawing/2018/hyperlinkcolor" val="tx"/>
                    </a:ext>
                  </a:extLst>
                </a:hlinkClick>
              </a:rPr>
              <a:t>https://www.ideatovalue.com/inno/nickskillicorn/2017/07/15-most-important-innovation-theories-your-company-should-be-using/</a:t>
            </a:r>
            <a:endParaRPr lang="en-US" sz="1600">
              <a:solidFill>
                <a:schemeClr val="bg1"/>
              </a:solidFill>
              <a:latin typeface="Times New Roman"/>
              <a:cs typeface="Calibri"/>
            </a:endParaRPr>
          </a:p>
          <a:p>
            <a:endParaRPr lang="en-US" sz="1600" dirty="0">
              <a:solidFill>
                <a:schemeClr val="bg1"/>
              </a:solidFill>
              <a:latin typeface="Times New Roman"/>
              <a:cs typeface="Times New Roman"/>
            </a:endParaRPr>
          </a:p>
          <a:p>
            <a:r>
              <a:rPr lang="en-US" sz="1600" dirty="0">
                <a:solidFill>
                  <a:schemeClr val="bg1"/>
                </a:solidFill>
                <a:latin typeface="Times New Roman"/>
                <a:cs typeface="Times New Roman"/>
              </a:rPr>
              <a:t>Jacobs, F. (2016). </a:t>
            </a:r>
            <a:r>
              <a:rPr lang="en-US" sz="1600" i="1" dirty="0">
                <a:solidFill>
                  <a:schemeClr val="bg1"/>
                </a:solidFill>
                <a:latin typeface="Times New Roman"/>
                <a:cs typeface="Times New Roman"/>
              </a:rPr>
              <a:t>Airbnb gets into flight-booking. </a:t>
            </a:r>
            <a:r>
              <a:rPr lang="en-US" sz="1600" i="1" u="sng" dirty="0">
                <a:solidFill>
                  <a:schemeClr val="bg1"/>
                </a:solidFill>
                <a:latin typeface="Times New Roman"/>
                <a:cs typeface="Times New Roman"/>
                <a:hlinkClick r:id="rId6">
                  <a:extLst>
                    <a:ext uri="{A12FA001-AC4F-418D-AE19-62706E023703}">
                      <ahyp:hlinkClr xmlns:ahyp="http://schemas.microsoft.com/office/drawing/2018/hyperlinkcolor" val="tx"/>
                    </a:ext>
                  </a:extLst>
                </a:hlinkClick>
              </a:rPr>
              <a:t>https://www.globalfleet.com/fr/smart-mobility/global/article/airbnb-gets-flight-booking?a=FJA05&amp;t%5B0%5D=AirBnB&amp;curl=1#:~:text=Airbnb%20is%20developing%20a%20flight,still%20in%20the%20early%20stages</a:t>
            </a:r>
            <a:endParaRPr lang="en-US" sz="1600" i="1" u="sng" dirty="0">
              <a:solidFill>
                <a:schemeClr val="bg1"/>
              </a:solidFill>
              <a:latin typeface="Times New Roman"/>
              <a:cs typeface="Times New Roman"/>
            </a:endParaRPr>
          </a:p>
          <a:p>
            <a:endParaRPr lang="en-US" sz="1600" i="1" u="sng" dirty="0">
              <a:solidFill>
                <a:schemeClr val="bg1"/>
              </a:solidFill>
              <a:latin typeface="Times New Roman"/>
              <a:cs typeface="Times New Roman"/>
            </a:endParaRPr>
          </a:p>
          <a:p>
            <a:r>
              <a:rPr lang="en-US" sz="1600" dirty="0">
                <a:solidFill>
                  <a:schemeClr val="bg1"/>
                </a:solidFill>
                <a:latin typeface="Times New Roman"/>
                <a:cs typeface="Times New Roman"/>
              </a:rPr>
              <a:t>World Tourism Organization. (2023). </a:t>
            </a:r>
            <a:r>
              <a:rPr lang="en-US" sz="1600" i="1" dirty="0">
                <a:solidFill>
                  <a:schemeClr val="bg1"/>
                </a:solidFill>
                <a:latin typeface="Times New Roman"/>
                <a:cs typeface="Times New Roman"/>
              </a:rPr>
              <a:t>Tourism on track for full recovery as new data shows strong start to 2023. </a:t>
            </a:r>
            <a:r>
              <a:rPr lang="en-US" sz="1600" i="1" u="sng" dirty="0">
                <a:solidFill>
                  <a:schemeClr val="bg1"/>
                </a:solidFill>
                <a:latin typeface="Times New Roman"/>
                <a:cs typeface="Times New Roman"/>
                <a:hlinkClick r:id="rId7">
                  <a:extLst>
                    <a:ext uri="{A12FA001-AC4F-418D-AE19-62706E023703}">
                      <ahyp:hlinkClr xmlns:ahyp="http://schemas.microsoft.com/office/drawing/2018/hyperlinkcolor" val="tx"/>
                    </a:ext>
                  </a:extLst>
                </a:hlinkClick>
              </a:rPr>
              <a:t>https://www.unwto.org/news/tourism-on-track-for-full-recovery-as-new-data-shows-strong-start-to-2023#:~:text=International%20tourism%20receipts%20grew%20back,%2C%20measured%20in%20real%20terms</a:t>
            </a:r>
            <a:endParaRPr lang="en-US" sz="1600">
              <a:solidFill>
                <a:schemeClr val="bg1"/>
              </a:solidFill>
              <a:latin typeface="Times New Roman"/>
              <a:cs typeface="Calibri"/>
            </a:endParaRPr>
          </a:p>
          <a:p>
            <a:endParaRPr lang="en-US" sz="1600" dirty="0">
              <a:solidFill>
                <a:schemeClr val="bg1"/>
              </a:solidFill>
              <a:latin typeface="Times New Roman"/>
              <a:cs typeface="Times New Roman"/>
            </a:endParaRPr>
          </a:p>
          <a:p>
            <a:endParaRPr lang="en-US" sz="1200" dirty="0">
              <a:solidFill>
                <a:srgbClr val="FF6E6E"/>
              </a:solidFill>
              <a:latin typeface="Times New Roman"/>
              <a:cs typeface="Times New Roman"/>
            </a:endParaRPr>
          </a:p>
        </p:txBody>
      </p:sp>
    </p:spTree>
    <p:extLst>
      <p:ext uri="{BB962C8B-B14F-4D97-AF65-F5344CB8AC3E}">
        <p14:creationId xmlns:p14="http://schemas.microsoft.com/office/powerpoint/2010/main" val="1062601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2B5A1B7A-1B42-3D5E-4498-48302D4C3729}"/>
              </a:ext>
            </a:extLst>
          </p:cNvPr>
          <p:cNvSpPr/>
          <p:nvPr/>
        </p:nvSpPr>
        <p:spPr>
          <a:xfrm>
            <a:off x="76911" y="117149"/>
            <a:ext cx="12041361" cy="6620729"/>
          </a:xfrm>
          <a:prstGeom prst="roundRect">
            <a:avLst/>
          </a:prstGeom>
          <a:noFill/>
          <a:ln w="57150">
            <a:solidFill>
              <a:srgbClr val="FF6E6E"/>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1600" dirty="0">
              <a:solidFill>
                <a:schemeClr val="bg1"/>
              </a:solidFill>
              <a:latin typeface="Times New Roman"/>
              <a:cs typeface="Times New Roman"/>
            </a:endParaRPr>
          </a:p>
          <a:p>
            <a:r>
              <a:rPr lang="en-US" sz="1600" dirty="0">
                <a:solidFill>
                  <a:schemeClr val="bg1"/>
                </a:solidFill>
                <a:latin typeface="Times New Roman"/>
                <a:cs typeface="Times New Roman"/>
              </a:rPr>
              <a:t>Christensen, C. Raynor, M. McDonald, R. (2015). </a:t>
            </a:r>
            <a:r>
              <a:rPr lang="en-US" sz="1600" i="1" dirty="0">
                <a:solidFill>
                  <a:schemeClr val="bg1"/>
                </a:solidFill>
                <a:latin typeface="Times New Roman"/>
                <a:cs typeface="Times New Roman"/>
              </a:rPr>
              <a:t>What Is disruptive innovation? In: Harvard business review. </a:t>
            </a:r>
            <a:r>
              <a:rPr lang="en-US" sz="1600" i="1" u="sng" dirty="0">
                <a:solidFill>
                  <a:schemeClr val="bg1"/>
                </a:solidFill>
                <a:latin typeface="Times New Roman"/>
                <a:cs typeface="Times New Roman"/>
                <a:hlinkClick r:id="rId2">
                  <a:extLst>
                    <a:ext uri="{A12FA001-AC4F-418D-AE19-62706E023703}">
                      <ahyp:hlinkClr xmlns:ahyp="http://schemas.microsoft.com/office/drawing/2018/hyperlinkcolor" val="tx"/>
                    </a:ext>
                  </a:extLst>
                </a:hlinkClick>
              </a:rPr>
              <a:t>https://hbr.org/2015/12/what-is-disruptive-innovation</a:t>
            </a:r>
            <a:endParaRPr lang="en-US" sz="1600" i="1" u="sng" dirty="0">
              <a:solidFill>
                <a:schemeClr val="bg1"/>
              </a:solidFill>
              <a:latin typeface="Times New Roman"/>
              <a:cs typeface="Times New Roman"/>
            </a:endParaRPr>
          </a:p>
          <a:p>
            <a:endParaRPr lang="en-US" sz="1600" i="1" u="sng" dirty="0">
              <a:solidFill>
                <a:schemeClr val="bg1"/>
              </a:solidFill>
              <a:latin typeface="Times New Roman"/>
              <a:cs typeface="Times New Roman"/>
            </a:endParaRPr>
          </a:p>
          <a:p>
            <a:endParaRPr lang="en-US" sz="1600" dirty="0">
              <a:solidFill>
                <a:schemeClr val="bg1"/>
              </a:solidFill>
              <a:latin typeface="Times New Roman"/>
              <a:cs typeface="Times New Roman"/>
            </a:endParaRPr>
          </a:p>
          <a:p>
            <a:r>
              <a:rPr lang="en-US" sz="1600" dirty="0">
                <a:solidFill>
                  <a:schemeClr val="bg1"/>
                </a:solidFill>
                <a:latin typeface="Times New Roman"/>
                <a:cs typeface="Times New Roman"/>
              </a:rPr>
              <a:t>Baquero, C. (2023). </a:t>
            </a:r>
            <a:r>
              <a:rPr lang="en-US" sz="1600" i="1" dirty="0">
                <a:solidFill>
                  <a:schemeClr val="bg1"/>
                </a:solidFill>
                <a:latin typeface="Times New Roman"/>
                <a:cs typeface="Times New Roman"/>
              </a:rPr>
              <a:t>What ever happened to Peer-to-Peer?</a:t>
            </a:r>
            <a:r>
              <a:rPr lang="en-US" sz="1600" dirty="0">
                <a:solidFill>
                  <a:schemeClr val="bg1"/>
                </a:solidFill>
                <a:latin typeface="Times New Roman"/>
                <a:cs typeface="Times New Roman"/>
              </a:rPr>
              <a:t> </a:t>
            </a:r>
            <a:r>
              <a:rPr lang="en-US" sz="1600" u="sng" dirty="0">
                <a:solidFill>
                  <a:schemeClr val="bg1"/>
                </a:solidFill>
                <a:latin typeface="Times New Roman"/>
                <a:cs typeface="Times New Roman"/>
                <a:hlinkClick r:id="rId3">
                  <a:extLst>
                    <a:ext uri="{A12FA001-AC4F-418D-AE19-62706E023703}">
                      <ahyp:hlinkClr xmlns:ahyp="http://schemas.microsoft.com/office/drawing/2018/hyperlinkcolor" val="tx"/>
                    </a:ext>
                  </a:extLst>
                </a:hlinkClick>
              </a:rPr>
              <a:t>https://cacm.acm.org/magazines/2023/3/270198-what-ever-happened-to-peer-to-peer-systems/fulltext</a:t>
            </a:r>
            <a:endParaRPr lang="en-US" sz="1600">
              <a:solidFill>
                <a:schemeClr val="bg1"/>
              </a:solidFill>
              <a:latin typeface="Times New Roman"/>
              <a:cs typeface="Calibri"/>
            </a:endParaRPr>
          </a:p>
          <a:p>
            <a:endParaRPr lang="en-US" sz="1600" dirty="0">
              <a:solidFill>
                <a:schemeClr val="bg1"/>
              </a:solidFill>
              <a:latin typeface="Times New Roman"/>
              <a:cs typeface="Times New Roman"/>
            </a:endParaRPr>
          </a:p>
          <a:p>
            <a:r>
              <a:rPr lang="en-US" sz="1600" dirty="0">
                <a:solidFill>
                  <a:schemeClr val="bg1"/>
                </a:solidFill>
                <a:latin typeface="Times New Roman"/>
                <a:cs typeface="Times New Roman"/>
              </a:rPr>
              <a:t>Kiss Flow. (2023). </a:t>
            </a:r>
            <a:r>
              <a:rPr lang="en-US" sz="1600" i="1" dirty="0">
                <a:solidFill>
                  <a:schemeClr val="bg1"/>
                </a:solidFill>
                <a:latin typeface="Times New Roman"/>
                <a:cs typeface="Times New Roman"/>
              </a:rPr>
              <a:t>Digital Transformation Challenges You Need to Overcome in 2023. </a:t>
            </a:r>
            <a:r>
              <a:rPr lang="en-US" sz="1600" i="1" u="sng" dirty="0">
                <a:solidFill>
                  <a:schemeClr val="bg1"/>
                </a:solidFill>
                <a:latin typeface="Times New Roman"/>
                <a:cs typeface="Times New Roman"/>
                <a:hlinkClick r:id="rId4">
                  <a:extLst>
                    <a:ext uri="{A12FA001-AC4F-418D-AE19-62706E023703}">
                      <ahyp:hlinkClr xmlns:ahyp="http://schemas.microsoft.com/office/drawing/2018/hyperlinkcolor" val="tx"/>
                    </a:ext>
                  </a:extLst>
                </a:hlinkClick>
              </a:rPr>
              <a:t>https://kissflow.com/digital-transformation/digital-transformation-challenges/</a:t>
            </a:r>
            <a:endParaRPr lang="en-US" sz="1600">
              <a:solidFill>
                <a:schemeClr val="bg1"/>
              </a:solidFill>
              <a:latin typeface="Times New Roman"/>
              <a:cs typeface="Calibri"/>
            </a:endParaRPr>
          </a:p>
          <a:p>
            <a:endParaRPr lang="en-US" sz="1600" dirty="0">
              <a:solidFill>
                <a:schemeClr val="bg1"/>
              </a:solidFill>
              <a:latin typeface="Times New Roman"/>
              <a:cs typeface="Times New Roman"/>
            </a:endParaRPr>
          </a:p>
          <a:p>
            <a:endParaRPr lang="en-US" sz="1600" dirty="0">
              <a:solidFill>
                <a:schemeClr val="bg1"/>
              </a:solidFill>
              <a:latin typeface="Times New Roman"/>
              <a:cs typeface="Times New Roman"/>
            </a:endParaRPr>
          </a:p>
          <a:p>
            <a:r>
              <a:rPr lang="en-US" sz="1600" err="1">
                <a:solidFill>
                  <a:schemeClr val="bg1"/>
                </a:solidFill>
                <a:latin typeface="Times New Roman"/>
                <a:cs typeface="Times New Roman"/>
              </a:rPr>
              <a:t>Floger</a:t>
            </a:r>
            <a:r>
              <a:rPr lang="en-US" sz="1600" dirty="0">
                <a:solidFill>
                  <a:schemeClr val="bg1"/>
                </a:solidFill>
                <a:latin typeface="Times New Roman"/>
                <a:cs typeface="Times New Roman"/>
              </a:rPr>
              <a:t>, J. (2023). </a:t>
            </a:r>
            <a:r>
              <a:rPr lang="en-US" sz="1600" i="1" dirty="0">
                <a:solidFill>
                  <a:schemeClr val="bg1"/>
                </a:solidFill>
                <a:latin typeface="Times New Roman"/>
                <a:cs typeface="Times New Roman"/>
              </a:rPr>
              <a:t>How Airbnb Works-for Host, Guest, and the Company Itself. </a:t>
            </a:r>
            <a:r>
              <a:rPr lang="en-US" sz="1600" i="1" u="sng" dirty="0">
                <a:solidFill>
                  <a:schemeClr val="bg1"/>
                </a:solidFill>
                <a:latin typeface="Times New Roman"/>
                <a:cs typeface="Times New Roman"/>
                <a:hlinkClick r:id="rId5">
                  <a:extLst>
                    <a:ext uri="{A12FA001-AC4F-418D-AE19-62706E023703}">
                      <ahyp:hlinkClr xmlns:ahyp="http://schemas.microsoft.com/office/drawing/2018/hyperlinkcolor" val="tx"/>
                    </a:ext>
                  </a:extLst>
                </a:hlinkClick>
              </a:rPr>
              <a:t>https://www.investopedia.com/articles/personal-finance/032814/pros-and-cons-using-airbnb.asp</a:t>
            </a:r>
            <a:endParaRPr lang="en-US" sz="1600">
              <a:solidFill>
                <a:schemeClr val="bg1"/>
              </a:solidFill>
              <a:latin typeface="Times New Roman"/>
              <a:cs typeface="Calibri"/>
            </a:endParaRPr>
          </a:p>
          <a:p>
            <a:endParaRPr lang="en-US" sz="1600" dirty="0">
              <a:solidFill>
                <a:schemeClr val="bg1"/>
              </a:solidFill>
              <a:latin typeface="Times New Roman"/>
              <a:cs typeface="Times New Roman"/>
            </a:endParaRPr>
          </a:p>
          <a:p>
            <a:endParaRPr lang="en-US" sz="1600" dirty="0">
              <a:solidFill>
                <a:schemeClr val="bg1"/>
              </a:solidFill>
              <a:latin typeface="Times New Roman"/>
              <a:cs typeface="Times New Roman"/>
            </a:endParaRPr>
          </a:p>
          <a:p>
            <a:r>
              <a:rPr lang="en-US" sz="1600" i="1" u="sng" err="1">
                <a:solidFill>
                  <a:schemeClr val="bg1"/>
                </a:solidFill>
                <a:latin typeface="Times New Roman"/>
                <a:cs typeface="Times New Roman"/>
              </a:rPr>
              <a:t>Dolnicar</a:t>
            </a:r>
            <a:r>
              <a:rPr lang="en-US" sz="1600" i="1" u="sng" dirty="0">
                <a:solidFill>
                  <a:schemeClr val="bg1"/>
                </a:solidFill>
                <a:latin typeface="Times New Roman"/>
                <a:cs typeface="Times New Roman"/>
              </a:rPr>
              <a:t>, S. (2017). </a:t>
            </a:r>
            <a:r>
              <a:rPr lang="en-US" sz="1600" dirty="0">
                <a:solidFill>
                  <a:schemeClr val="bg1"/>
                </a:solidFill>
                <a:ea typeface="+mn-lt"/>
                <a:cs typeface="+mn-lt"/>
                <a:hlinkClick r:id="rId6">
                  <a:extLst>
                    <a:ext uri="{A12FA001-AC4F-418D-AE19-62706E023703}">
                      <ahyp:hlinkClr xmlns:ahyp="http://schemas.microsoft.com/office/drawing/2018/hyperlinkcolor" val="tx"/>
                    </a:ext>
                  </a:extLst>
                </a:hlinkClick>
              </a:rPr>
              <a:t>https://library.oapen.org/handle/20.500.12657/30986#:~:text=Peer%2Dto%2DPeer%20Accommodation%20Networks%3A%20Pushing%20the%20boundaries%20is,the%20next%20step%20of%20development</a:t>
            </a:r>
            <a:endParaRPr lang="en-US" sz="1600" i="1" u="sng" dirty="0">
              <a:solidFill>
                <a:schemeClr val="bg1"/>
              </a:solidFill>
              <a:latin typeface="Times New Roman"/>
              <a:cs typeface="Times New Roman"/>
            </a:endParaRPr>
          </a:p>
          <a:p>
            <a:endParaRPr lang="en-US" sz="1600" dirty="0">
              <a:solidFill>
                <a:schemeClr val="bg1"/>
              </a:solidFill>
              <a:latin typeface="Calibri"/>
              <a:cs typeface="Calibri"/>
            </a:endParaRPr>
          </a:p>
          <a:p>
            <a:endParaRPr lang="en-US" sz="1200" dirty="0">
              <a:solidFill>
                <a:srgbClr val="FF6E6E"/>
              </a:solidFill>
              <a:latin typeface="Times New Roman"/>
              <a:cs typeface="Times New Roman"/>
            </a:endParaRPr>
          </a:p>
          <a:p>
            <a:endParaRPr lang="en-US" sz="1200" dirty="0">
              <a:solidFill>
                <a:srgbClr val="FF6E6E"/>
              </a:solidFill>
              <a:latin typeface="Times New Roman"/>
              <a:cs typeface="Times New Roman"/>
            </a:endParaRPr>
          </a:p>
        </p:txBody>
      </p:sp>
    </p:spTree>
    <p:extLst>
      <p:ext uri="{BB962C8B-B14F-4D97-AF65-F5344CB8AC3E}">
        <p14:creationId xmlns:p14="http://schemas.microsoft.com/office/powerpoint/2010/main" val="33267399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Digital Business in Airbnb</vt:lpstr>
      <vt:lpstr>Intro: Airbnb's business model</vt:lpstr>
      <vt:lpstr>PowerPoint Presentation</vt:lpstr>
      <vt:lpstr>PowerPoint Presentation</vt:lpstr>
      <vt:lpstr>PowerPoint Presentation</vt:lpstr>
      <vt:lpstr>PowerPoint Presentation</vt:lpstr>
      <vt:lpstr>PowerPoint Presentation</vt:lpstr>
      <vt:lpstr>PowerPoint Presentation</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823</cp:revision>
  <dcterms:created xsi:type="dcterms:W3CDTF">2023-11-21T20:03:38Z</dcterms:created>
  <dcterms:modified xsi:type="dcterms:W3CDTF">2023-11-26T19:26:07Z</dcterms:modified>
</cp:coreProperties>
</file>