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2" autoAdjust="0"/>
    <p:restoredTop sz="94660"/>
  </p:normalViewPr>
  <p:slideViewPr>
    <p:cSldViewPr snapToGrid="0" showGuides="1">
      <p:cViewPr varScale="1">
        <p:scale>
          <a:sx n="69" d="100"/>
          <a:sy n="69" d="100"/>
        </p:scale>
        <p:origin x="780"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DA959-82CC-4CBC-9DFB-14D4B2CC9454}" type="datetimeFigureOut">
              <a:rPr lang="en-GB" smtClean="0"/>
              <a:t>09/11/2023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933A65-AE32-44F8-B4B1-F1500F85AB98}" type="slidenum">
              <a:rPr lang="en-GB" smtClean="0"/>
              <a:t>‹#›</a:t>
            </a:fld>
            <a:endParaRPr lang="en-GB"/>
          </a:p>
        </p:txBody>
      </p:sp>
    </p:spTree>
    <p:extLst>
      <p:ext uri="{BB962C8B-B14F-4D97-AF65-F5344CB8AC3E}">
        <p14:creationId xmlns:p14="http://schemas.microsoft.com/office/powerpoint/2010/main" val="2090867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Given the recent complaints from the guests, there is a need to come up with an effective training program for the housekeepers. The comprehensive training will equip employees in the housekeeping department with the necessary skills and knowledge that enables them to perform their duties effectively. At the end of the training, all the trainees should perform their duties effectively while at the same time adhering to the brand standards and safety procedures. In our organization, housekeepers are responsible for ensuring that guests are fully satisfied and that the state of the hotel is spruce. Among the challenges that have contributed to the establishment of this program include a lack of necessary skills, inefficient cleaning, poor time management, lack of problem-solving skills, poor relationship with guests and lack of safety precautions. By adhering to the following guidelines, all the housekeepers are expected to contribute positively to maintaining a safe and clean environment for our guests.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A933A65-AE32-44F8-B4B1-F1500F85AB98}" type="slidenum">
              <a:rPr lang="en-GB" smtClean="0"/>
              <a:t>2</a:t>
            </a:fld>
            <a:endParaRPr lang="en-GB"/>
          </a:p>
        </p:txBody>
      </p:sp>
    </p:spTree>
    <p:extLst>
      <p:ext uri="{BB962C8B-B14F-4D97-AF65-F5344CB8AC3E}">
        <p14:creationId xmlns:p14="http://schemas.microsoft.com/office/powerpoint/2010/main" val="4274878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section will help familiarize housekeepers with the organization’s brand standards. Among the brand standards that will be covered in this section includes cleanliness and hygiene, uniform and appearance, efficiency and timeliness, safety and security as well as communication and customer service. On cleanliness and hygiene, we expect our housekeepers to observe a high level of hygiene throughout the premises. </a:t>
            </a:r>
            <a:r>
              <a:rPr lang="en-GB" sz="1200" kern="1200" dirty="0">
                <a:solidFill>
                  <a:schemeClr val="tx1"/>
                </a:solidFill>
                <a:effectLst/>
                <a:latin typeface="+mn-lt"/>
                <a:ea typeface="+mn-ea"/>
                <a:cs typeface="+mn-cs"/>
              </a:rPr>
              <a:t>Dev</a:t>
            </a:r>
            <a:r>
              <a:rPr lang="en-US" sz="1200" kern="1200" dirty="0">
                <a:solidFill>
                  <a:schemeClr val="tx1"/>
                </a:solidFill>
                <a:effectLst/>
                <a:latin typeface="+mn-lt"/>
                <a:ea typeface="+mn-ea"/>
                <a:cs typeface="+mn-cs"/>
              </a:rPr>
              <a:t> et al. (n.p) observe that all the housekeepers working under the premises should adhere to our dress code to allow for easy identification by our guests. Housekeepers are expected to complete their tasks in time including ensuring that rooms and other areas are cleaned and prepared before deadlines. Housekeepers need to adhere to the set organization’s safety procedures that help in protecting themselves, their property and their guests </a:t>
            </a:r>
            <a:r>
              <a:rPr lang="en-GB" sz="1200" kern="1200" dirty="0">
                <a:solidFill>
                  <a:schemeClr val="tx1"/>
                </a:solidFill>
                <a:effectLst/>
                <a:latin typeface="+mn-lt"/>
                <a:ea typeface="+mn-ea"/>
                <a:cs typeface="+mn-cs"/>
              </a:rPr>
              <a:t>(Chung, 75)</a:t>
            </a:r>
            <a:r>
              <a:rPr lang="en-US" sz="1200" kern="1200" dirty="0">
                <a:solidFill>
                  <a:schemeClr val="tx1"/>
                </a:solidFill>
                <a:effectLst/>
                <a:latin typeface="+mn-lt"/>
                <a:ea typeface="+mn-ea"/>
                <a:cs typeface="+mn-cs"/>
              </a:rPr>
              <a:t>. Considering that housekeepers have constant access to guests’ personal spaces, we expect them to maintain a high level of confidentiality by refraining from sharing guests’ information or disclosing their belongings.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A933A65-AE32-44F8-B4B1-F1500F85AB98}" type="slidenum">
              <a:rPr lang="en-GB" smtClean="0"/>
              <a:t>3</a:t>
            </a:fld>
            <a:endParaRPr lang="en-GB"/>
          </a:p>
        </p:txBody>
      </p:sp>
    </p:spTree>
    <p:extLst>
      <p:ext uri="{BB962C8B-B14F-4D97-AF65-F5344CB8AC3E}">
        <p14:creationId xmlns:p14="http://schemas.microsoft.com/office/powerpoint/2010/main" val="3456535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Safety is our top priority in this organization and we expect our employees to adhere strictly to the set standards. In this section, we will be covering all the important safety procedures that will prevent accidents and injuries. The housekeepers will have the privilege to learn the right lifting techniques to avoid any form of strain and injury. </a:t>
            </a:r>
            <a:r>
              <a:rPr lang="en-GB" sz="1200" kern="1200" dirty="0">
                <a:solidFill>
                  <a:schemeClr val="tx1"/>
                </a:solidFill>
                <a:effectLst/>
                <a:latin typeface="+mn-lt"/>
                <a:ea typeface="+mn-ea"/>
                <a:cs typeface="+mn-cs"/>
              </a:rPr>
              <a:t>Kuo</a:t>
            </a:r>
            <a:r>
              <a:rPr lang="en-US" sz="1200" kern="1200" dirty="0">
                <a:solidFill>
                  <a:schemeClr val="tx1"/>
                </a:solidFill>
                <a:effectLst/>
                <a:latin typeface="+mn-lt"/>
                <a:ea typeface="+mn-ea"/>
                <a:cs typeface="+mn-cs"/>
              </a:rPr>
              <a:t> (13) observes that housekeepers should adhere to proper guidance for dealing with all forms of hazardous materials including handling of chemicals and wearing of personal protective equipment. Housekeepers will follow the procedures and report any form of hazards to maintain a safe stay for the guests and a safe working environment for themselves. </a:t>
            </a:r>
            <a:r>
              <a:rPr lang="en-GB" sz="1200" kern="1200" dirty="0">
                <a:solidFill>
                  <a:schemeClr val="tx1"/>
                </a:solidFill>
                <a:effectLst/>
                <a:latin typeface="+mn-lt"/>
                <a:ea typeface="+mn-ea"/>
                <a:cs typeface="+mn-cs"/>
              </a:rPr>
              <a:t>Rawal (79) observes that </a:t>
            </a:r>
            <a:r>
              <a:rPr lang="en-US" sz="1200" kern="1200" dirty="0">
                <a:solidFill>
                  <a:schemeClr val="tx1"/>
                </a:solidFill>
                <a:effectLst/>
                <a:latin typeface="+mn-lt"/>
                <a:ea typeface="+mn-ea"/>
                <a:cs typeface="+mn-cs"/>
              </a:rPr>
              <a:t>it is important to note that most of the cleaning tasks in these premises involve handling dangerous equipment, working with chemicals and carrying out physically demanding tasks. In essence, we expect all our housekeepers to adhere to our safety guidelines and minimize accidents and injuries at all costs.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A933A65-AE32-44F8-B4B1-F1500F85AB98}" type="slidenum">
              <a:rPr lang="en-GB" smtClean="0"/>
              <a:t>4</a:t>
            </a:fld>
            <a:endParaRPr lang="en-GB"/>
          </a:p>
        </p:txBody>
      </p:sp>
    </p:spTree>
    <p:extLst>
      <p:ext uri="{BB962C8B-B14F-4D97-AF65-F5344CB8AC3E}">
        <p14:creationId xmlns:p14="http://schemas.microsoft.com/office/powerpoint/2010/main" val="915326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section, we will pay attention to various techniques available to help housekeepers to clean and maintain guests’ rooms effectively. Housekeepers will learn the correct sequence of tasks ranging from vacuuming, dusting and making beds. Employees will also be expected to gain effective skills in restocking amenities, sanitizing fixtures and bathroom cleaning. On this matter, employees should pay attention to efficiency and decency. </a:t>
            </a:r>
            <a:r>
              <a:rPr lang="en-GB" sz="1200" kern="1200" dirty="0">
                <a:solidFill>
                  <a:schemeClr val="tx1"/>
                </a:solidFill>
                <a:effectLst/>
                <a:latin typeface="+mn-lt"/>
                <a:ea typeface="+mn-ea"/>
                <a:cs typeface="+mn-cs"/>
              </a:rPr>
              <a:t>Ren</a:t>
            </a:r>
            <a:r>
              <a:rPr lang="en-US" sz="1200" kern="1200" dirty="0">
                <a:solidFill>
                  <a:schemeClr val="tx1"/>
                </a:solidFill>
                <a:effectLst/>
                <a:latin typeface="+mn-lt"/>
                <a:ea typeface="+mn-ea"/>
                <a:cs typeface="+mn-cs"/>
              </a:rPr>
              <a:t> (13) asserts that paying attention to decency means that all guest rooms should be a state attractive, clean and inviting. All the surfaces, furniture and other present amenities are in good condition by observing thorough cleanliness. Regular maintenance of guest rooms is crucial because a lack of proper maintenance allows for the accumulation of contaminants increasing the risk of compromising the premises. Cleaning should not be limited to physical cleaning of the compartment but should ensure the efficiency and reliability of the equipment in the room.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A933A65-AE32-44F8-B4B1-F1500F85AB98}" type="slidenum">
              <a:rPr lang="en-GB" smtClean="0"/>
              <a:t>5</a:t>
            </a:fld>
            <a:endParaRPr lang="en-GB"/>
          </a:p>
        </p:txBody>
      </p:sp>
    </p:spTree>
    <p:extLst>
      <p:ext uri="{BB962C8B-B14F-4D97-AF65-F5344CB8AC3E}">
        <p14:creationId xmlns:p14="http://schemas.microsoft.com/office/powerpoint/2010/main" val="2882642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important to note that public areas create the first impression for our guests and determine what guests expect from us. As such, all the housekeepers should possess the necessary skills that allow them to have clean and well-maintained shared places including elevators, hallways and lobbies. In this section, we will cover a wide range of dusting techniques that helps in keeping our public spaces clean and polished. We will also teach the employees proper vacuuming and mopping methods to ensure our floors create the desired impression for our guests. We will also ensure that our employees have the right skills for cleaning such sensitive areas as window panes to ensure our guests have clear and appealing views. Clean public areas also discourage the spread of infections and prevent contagious viruses from entering the premises </a:t>
            </a:r>
            <a:r>
              <a:rPr lang="en-GB" sz="1200" kern="1200" dirty="0">
                <a:solidFill>
                  <a:schemeClr val="tx1"/>
                </a:solidFill>
                <a:effectLst/>
                <a:latin typeface="+mn-lt"/>
                <a:ea typeface="+mn-ea"/>
                <a:cs typeface="+mn-cs"/>
              </a:rPr>
              <a:t>(Nain, 563)</a:t>
            </a:r>
            <a:r>
              <a:rPr lang="en-US" sz="1200" kern="1200" dirty="0">
                <a:solidFill>
                  <a:schemeClr val="tx1"/>
                </a:solidFill>
                <a:effectLst/>
                <a:latin typeface="+mn-lt"/>
                <a:ea typeface="+mn-ea"/>
                <a:cs typeface="+mn-cs"/>
              </a:rPr>
              <a:t>. Among the public spaces that should be prioritized includes the front/reception office, staircases, lifts, public toilets and foyer.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A933A65-AE32-44F8-B4B1-F1500F85AB98}" type="slidenum">
              <a:rPr lang="en-GB" smtClean="0"/>
              <a:t>6</a:t>
            </a:fld>
            <a:endParaRPr lang="en-GB"/>
          </a:p>
        </p:txBody>
      </p:sp>
    </p:spTree>
    <p:extLst>
      <p:ext uri="{BB962C8B-B14F-4D97-AF65-F5344CB8AC3E}">
        <p14:creationId xmlns:p14="http://schemas.microsoft.com/office/powerpoint/2010/main" val="210319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Our employee needs to note that laundry operations are among the critical part of our housekeeping services. In this section, we will teach employees the correct procedures for washing, folding, drying and storing linens. On our premises, we expect all types of guests with some of them being highly sensitive to slight mistakes, especially in handling laundry. In essence, we will be committed to putting more emphasis on maintaining a high level of cleanliness in the laundry areas and organizing laundries in such a way that they are easily retrieved. Guest satisfaction goes as far as providing clean and fresh beddings, table linens and clean bathing towels to the guests </a:t>
            </a:r>
            <a:r>
              <a:rPr lang="en-GB" sz="1200" kern="1200" dirty="0">
                <a:solidFill>
                  <a:schemeClr val="tx1"/>
                </a:solidFill>
                <a:effectLst/>
                <a:latin typeface="+mn-lt"/>
                <a:ea typeface="+mn-ea"/>
                <a:cs typeface="+mn-cs"/>
              </a:rPr>
              <a:t>(Bhatnagar et al. 47)</a:t>
            </a:r>
            <a:r>
              <a:rPr lang="en-US" sz="1200" kern="1200" dirty="0">
                <a:solidFill>
                  <a:schemeClr val="tx1"/>
                </a:solidFill>
                <a:effectLst/>
                <a:latin typeface="+mn-lt"/>
                <a:ea typeface="+mn-ea"/>
                <a:cs typeface="+mn-cs"/>
              </a:rPr>
              <a:t>. Effective removal of dirt, bacteria and stains ensures that diseases are not spread from one guest to the next. Failing to meet such expectations can lead to a lack of customer satisfaction, and bad reviews that can lead to loss of business.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A933A65-AE32-44F8-B4B1-F1500F85AB98}" type="slidenum">
              <a:rPr lang="en-GB" smtClean="0"/>
              <a:t>7</a:t>
            </a:fld>
            <a:endParaRPr lang="en-GB"/>
          </a:p>
        </p:txBody>
      </p:sp>
    </p:spTree>
    <p:extLst>
      <p:ext uri="{BB962C8B-B14F-4D97-AF65-F5344CB8AC3E}">
        <p14:creationId xmlns:p14="http://schemas.microsoft.com/office/powerpoint/2010/main" val="415917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the housekeepers to perform their duties effectively, they should be conversant with the cleaning supplies and equipment. In this section, we will educate employees on the correct use, care and storage of hotel equipment. Among the equipment that are regularly used by housekeepers include dusters, mops and vacuums. All housekeepers should also be aware of various cleaning agents and their correct applications. Learning about cleaning equipment will allow housekeepers to have the right tools for the right tasks. Different materials and surfaces in our premises require specific equipment to save time and effort. According to </a:t>
            </a:r>
            <a:r>
              <a:rPr lang="en-GB" sz="1200" kern="1200" dirty="0">
                <a:solidFill>
                  <a:schemeClr val="tx1"/>
                </a:solidFill>
                <a:effectLst/>
                <a:latin typeface="+mn-lt"/>
                <a:ea typeface="+mn-ea"/>
                <a:cs typeface="+mn-cs"/>
              </a:rPr>
              <a:t>Roberts (390)</a:t>
            </a:r>
            <a:r>
              <a:rPr lang="en-US" sz="1200" kern="1200" dirty="0">
                <a:solidFill>
                  <a:schemeClr val="tx1"/>
                </a:solidFill>
                <a:effectLst/>
                <a:latin typeface="+mn-lt"/>
                <a:ea typeface="+mn-ea"/>
                <a:cs typeface="+mn-cs"/>
              </a:rPr>
              <a:t>, learning about such equipment vacuum cleaners could help improve safety because they may pose risks if they are not used correctly. In essence, employees will have a chance to understand the safety guidelines associated with each piece of equipment and what they should do in case of an accident. Proper storage of the equipment is key to avoiding accidents on the premises.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A933A65-AE32-44F8-B4B1-F1500F85AB98}" type="slidenum">
              <a:rPr lang="en-GB" smtClean="0"/>
              <a:t>8</a:t>
            </a:fld>
            <a:endParaRPr lang="en-GB"/>
          </a:p>
        </p:txBody>
      </p:sp>
    </p:spTree>
    <p:extLst>
      <p:ext uri="{BB962C8B-B14F-4D97-AF65-F5344CB8AC3E}">
        <p14:creationId xmlns:p14="http://schemas.microsoft.com/office/powerpoint/2010/main" val="1158117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Housekeepers engage in constant interaction with guests and we expect maximum cooperation when guests want to communicate. In this section, we will teach effective communication skills to ensure our guests receive excellent services. Employees will be taught about greeting visitors and guests with welcoming and friendly tones. We recommend that all guest requests should be responded to professionally and promptly. </a:t>
            </a:r>
            <a:r>
              <a:rPr lang="en-GB" sz="1200" kern="1200" dirty="0">
                <a:solidFill>
                  <a:schemeClr val="tx1"/>
                </a:solidFill>
                <a:effectLst/>
                <a:latin typeface="+mn-lt"/>
                <a:ea typeface="+mn-ea"/>
                <a:cs typeface="+mn-cs"/>
              </a:rPr>
              <a:t>Coffelt et al. (420) </a:t>
            </a:r>
            <a:r>
              <a:rPr lang="en-US" sz="1200" kern="1200" dirty="0">
                <a:solidFill>
                  <a:schemeClr val="tx1"/>
                </a:solidFill>
                <a:effectLst/>
                <a:latin typeface="+mn-lt"/>
                <a:ea typeface="+mn-ea"/>
                <a:cs typeface="+mn-cs"/>
              </a:rPr>
              <a:t>discern that when housekeepers should have the right skills for handling special requests and guest complaints with a problem-solving and empathetic approach. We encourage our employees to ensure regular communication with the guests, supervisors and co-workers to ensure the expectations for each service are met following customers’ needs. Poor communication skills may lead to overlooking important components of the requests leading to poor customer feedback. Clear and concise communication among colleagues is crucial for the effective delegation of tasks, updates and effective coordination of hotel schedules.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A933A65-AE32-44F8-B4B1-F1500F85AB98}" type="slidenum">
              <a:rPr lang="en-GB" smtClean="0"/>
              <a:t>9</a:t>
            </a:fld>
            <a:endParaRPr lang="en-GB"/>
          </a:p>
        </p:txBody>
      </p:sp>
    </p:spTree>
    <p:extLst>
      <p:ext uri="{BB962C8B-B14F-4D97-AF65-F5344CB8AC3E}">
        <p14:creationId xmlns:p14="http://schemas.microsoft.com/office/powerpoint/2010/main" val="3317570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it comes to emergencies, housekeepers should be at the forefront of ensuring the safety of clients. As such, housekeepers should be conversant with various emergency response methods ranging from first aid, fire safety and evacuations. </a:t>
            </a:r>
            <a:r>
              <a:rPr lang="en-GB" sz="1200" kern="1200" dirty="0">
                <a:solidFill>
                  <a:schemeClr val="tx1"/>
                </a:solidFill>
                <a:effectLst/>
                <a:latin typeface="+mn-lt"/>
                <a:ea typeface="+mn-ea"/>
                <a:cs typeface="+mn-cs"/>
              </a:rPr>
              <a:t>Tsai et al. (445) observe that </a:t>
            </a:r>
            <a:r>
              <a:rPr lang="en-US" sz="1200" kern="1200" dirty="0">
                <a:solidFill>
                  <a:schemeClr val="tx1"/>
                </a:solidFill>
                <a:effectLst/>
                <a:latin typeface="+mn-lt"/>
                <a:ea typeface="+mn-ea"/>
                <a:cs typeface="+mn-cs"/>
              </a:rPr>
              <a:t>when an emergency occurs, employees are expected to remain calm and think of the right action in case of critical situations. One way of dealing with emergencies is being familiar with emergency exits as well as the location of first aid kits as well as fire extinguishers. Whether it is a natural disaster, fire or medical emergency, housekeepers with emergency response skills will play a big part in reducing harm and offering the right assistance to themselves and their guests. Housekeepers should take such immediate actions as contacting emergency services and offering first aid as they wait for professional help to arrive. The ability to respond swiftly may help save lives in cases of emergencies.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A933A65-AE32-44F8-B4B1-F1500F85AB98}" type="slidenum">
              <a:rPr lang="en-GB" smtClean="0"/>
              <a:t>10</a:t>
            </a:fld>
            <a:endParaRPr lang="en-GB"/>
          </a:p>
        </p:txBody>
      </p:sp>
    </p:spTree>
    <p:extLst>
      <p:ext uri="{BB962C8B-B14F-4D97-AF65-F5344CB8AC3E}">
        <p14:creationId xmlns:p14="http://schemas.microsoft.com/office/powerpoint/2010/main" val="2712107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the implementation of a comprehensive housekeeping training program is crucial for our organization to address the challenges faced by our housekeepers and ensure a high level of guest satisfaction. The training program covers various aspects, including brand standards, safety procedures, room cleaning and maintenance, public areas cleaning, laundry operations, cleaning equipment and supplies, guest interaction and communication, and emergency response. By familiarizing housekeepers with the organization's brand standards, we can ensure that they uphold cleanliness, hygiene, uniform appearance, efficiency, timeliness, safety, security, and excellent communication and customer service. By implementing this comprehensive training program, our housekeepers will be empowered with the necessary skills and knowledge to perform their duties effectively, maintain high cleanliness standards, and ensure the safety and satisfaction of our guests. This will contribute to creating a positive reputation for our organization and foster a safe and welcoming environment for both guests and employees.</a:t>
            </a:r>
          </a:p>
          <a:p>
            <a:endParaRPr lang="en-GB" dirty="0"/>
          </a:p>
        </p:txBody>
      </p:sp>
      <p:sp>
        <p:nvSpPr>
          <p:cNvPr id="4" name="Slide Number Placeholder 3"/>
          <p:cNvSpPr>
            <a:spLocks noGrp="1"/>
          </p:cNvSpPr>
          <p:nvPr>
            <p:ph type="sldNum" sz="quarter" idx="10"/>
          </p:nvPr>
        </p:nvSpPr>
        <p:spPr/>
        <p:txBody>
          <a:bodyPr/>
          <a:lstStyle/>
          <a:p>
            <a:fld id="{BA933A65-AE32-44F8-B4B1-F1500F85AB98}" type="slidenum">
              <a:rPr lang="en-GB" smtClean="0"/>
              <a:t>11</a:t>
            </a:fld>
            <a:endParaRPr lang="en-GB"/>
          </a:p>
        </p:txBody>
      </p:sp>
    </p:spTree>
    <p:extLst>
      <p:ext uri="{BB962C8B-B14F-4D97-AF65-F5344CB8AC3E}">
        <p14:creationId xmlns:p14="http://schemas.microsoft.com/office/powerpoint/2010/main" val="72440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22BE18-0F9A-48C1-A035-A95F60866BE8}"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2422911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22BE18-0F9A-48C1-A035-A95F60866BE8}"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1171611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22BE18-0F9A-48C1-A035-A95F60866BE8}"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491041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22BE18-0F9A-48C1-A035-A95F60866BE8}"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373204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22BE18-0F9A-48C1-A035-A95F60866BE8}" type="datetimeFigureOut">
              <a:rPr lang="en-GB" smtClean="0"/>
              <a:t>09/11/2023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126841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22BE18-0F9A-48C1-A035-A95F60866BE8}"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1813383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22BE18-0F9A-48C1-A035-A95F60866BE8}" type="datetimeFigureOut">
              <a:rPr lang="en-GB" smtClean="0"/>
              <a:t>09/11/2023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2234719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22BE18-0F9A-48C1-A035-A95F60866BE8}"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938954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22BE18-0F9A-48C1-A035-A95F60866BE8}"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1143830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22BE18-0F9A-48C1-A035-A95F60866BE8}"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3729823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22BE18-0F9A-48C1-A035-A95F60866BE8}"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CE3F502-E393-401D-869B-160F167FA6F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757063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322BE18-0F9A-48C1-A035-A95F60866BE8}"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555847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322BE18-0F9A-48C1-A035-A95F60866BE8}"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CE3F502-E393-401D-869B-160F167FA6F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100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322BE18-0F9A-48C1-A035-A95F60866BE8}"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1563920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22BE18-0F9A-48C1-A035-A95F60866BE8}"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1099052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22BE18-0F9A-48C1-A035-A95F60866BE8}"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CE3F502-E393-401D-869B-160F167FA6FB}" type="slidenum">
              <a:rPr lang="en-GB" smtClean="0"/>
              <a:t>‹#›</a:t>
            </a:fld>
            <a:endParaRPr lang="en-GB"/>
          </a:p>
        </p:txBody>
      </p:sp>
    </p:spTree>
    <p:extLst>
      <p:ext uri="{BB962C8B-B14F-4D97-AF65-F5344CB8AC3E}">
        <p14:creationId xmlns:p14="http://schemas.microsoft.com/office/powerpoint/2010/main" val="3338770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322BE18-0F9A-48C1-A035-A95F60866BE8}" type="datetimeFigureOut">
              <a:rPr lang="en-GB" smtClean="0"/>
              <a:t>09/11/2023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CE3F502-E393-401D-869B-160F167FA6FB}" type="slidenum">
              <a:rPr lang="en-GB" smtClean="0"/>
              <a:t>‹#›</a:t>
            </a:fld>
            <a:endParaRPr lang="en-GB"/>
          </a:p>
        </p:txBody>
      </p:sp>
    </p:spTree>
    <p:extLst>
      <p:ext uri="{BB962C8B-B14F-4D97-AF65-F5344CB8AC3E}">
        <p14:creationId xmlns:p14="http://schemas.microsoft.com/office/powerpoint/2010/main" val="13088360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Housekeeping Training </a:t>
            </a:r>
            <a:endParaRPr lang="en-GB" dirty="0"/>
          </a:p>
        </p:txBody>
      </p:sp>
      <p:sp>
        <p:nvSpPr>
          <p:cNvPr id="3" name="Subtitle 2"/>
          <p:cNvSpPr>
            <a:spLocks noGrp="1"/>
          </p:cNvSpPr>
          <p:nvPr>
            <p:ph type="subTitle" idx="1"/>
          </p:nvPr>
        </p:nvSpPr>
        <p:spPr/>
        <p:txBody>
          <a:bodyPr>
            <a:normAutofit fontScale="70000" lnSpcReduction="20000"/>
          </a:bodyPr>
          <a:lstStyle/>
          <a:p>
            <a:r>
              <a:rPr lang="en-US" dirty="0"/>
              <a:t>Student’s name</a:t>
            </a:r>
            <a:r>
              <a:rPr lang="ro-RO" dirty="0"/>
              <a:t>: Iuliana Gabriela Vasile </a:t>
            </a:r>
          </a:p>
          <a:p>
            <a:r>
              <a:rPr lang="ro-RO" dirty="0"/>
              <a:t>Student number:2022387</a:t>
            </a:r>
          </a:p>
          <a:p>
            <a:r>
              <a:rPr lang="ro-RO" dirty="0" err="1"/>
              <a:t>Lecturer</a:t>
            </a:r>
            <a:r>
              <a:rPr lang="ro-RO" dirty="0"/>
              <a:t>: </a:t>
            </a:r>
            <a:r>
              <a:rPr lang="ro-RO" dirty="0" err="1"/>
              <a:t>Natalie</a:t>
            </a:r>
            <a:r>
              <a:rPr lang="ro-RO" dirty="0"/>
              <a:t> </a:t>
            </a:r>
            <a:r>
              <a:rPr lang="ro-RO" dirty="0" err="1"/>
              <a:t>Brailsford</a:t>
            </a:r>
            <a:r>
              <a:rPr lang="ro-RO" dirty="0"/>
              <a:t> </a:t>
            </a:r>
          </a:p>
          <a:p>
            <a:r>
              <a:rPr lang="ro-RO" dirty="0"/>
              <a:t>Module: </a:t>
            </a:r>
            <a:r>
              <a:rPr lang="ro-RO" dirty="0" err="1"/>
              <a:t>Operating</a:t>
            </a:r>
            <a:r>
              <a:rPr lang="ro-RO" dirty="0"/>
              <a:t> Hotel </a:t>
            </a:r>
            <a:r>
              <a:rPr lang="ro-RO" dirty="0" err="1"/>
              <a:t>Facilites</a:t>
            </a:r>
            <a:r>
              <a:rPr lang="ro-RO"/>
              <a:t> (BMIH4006)</a:t>
            </a:r>
            <a:endParaRPr lang="en-US" dirty="0"/>
          </a:p>
          <a:p>
            <a:endParaRPr lang="en-GB" dirty="0"/>
          </a:p>
        </p:txBody>
      </p:sp>
    </p:spTree>
    <p:extLst>
      <p:ext uri="{BB962C8B-B14F-4D97-AF65-F5344CB8AC3E}">
        <p14:creationId xmlns:p14="http://schemas.microsoft.com/office/powerpoint/2010/main" val="1956498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endParaRPr lang="en-GB" dirty="0"/>
          </a:p>
        </p:txBody>
      </p:sp>
      <p:sp>
        <p:nvSpPr>
          <p:cNvPr id="3" name="Content Placeholder 2"/>
          <p:cNvSpPr>
            <a:spLocks noGrp="1"/>
          </p:cNvSpPr>
          <p:nvPr>
            <p:ph idx="1"/>
          </p:nvPr>
        </p:nvSpPr>
        <p:spPr>
          <a:xfrm>
            <a:off x="838200" y="1825625"/>
            <a:ext cx="5257800" cy="4351338"/>
          </a:xfrm>
        </p:spPr>
        <p:txBody>
          <a:bodyPr>
            <a:normAutofit lnSpcReduction="10000"/>
          </a:bodyPr>
          <a:lstStyle/>
          <a:p>
            <a:r>
              <a:rPr lang="en-US" dirty="0"/>
              <a:t>Guest complaints necessitate an effective training program for housekeepers.</a:t>
            </a:r>
          </a:p>
          <a:p>
            <a:r>
              <a:rPr lang="en-US" dirty="0"/>
              <a:t>The program equips housekeeping employees with necessary skills and knowledge.</a:t>
            </a:r>
          </a:p>
          <a:p>
            <a:r>
              <a:rPr lang="en-US" dirty="0"/>
              <a:t>Training focuses on brand standards, safety procedures, and guest satisfaction.</a:t>
            </a:r>
          </a:p>
          <a:p>
            <a:r>
              <a:rPr lang="en-US" dirty="0"/>
              <a:t>Challenges include lack of skills, inefficient cleaning, poor time management, problem-solving deficiencies, guest relationship issues, and safety neglect.</a:t>
            </a:r>
          </a:p>
          <a:p>
            <a:r>
              <a:rPr lang="en-US" dirty="0"/>
              <a:t>Housekeepers must follow guidelines to maintain a safe and clean environment for guests.</a:t>
            </a:r>
          </a:p>
          <a:p>
            <a:endParaRPr lang="en-GB" dirty="0"/>
          </a:p>
        </p:txBody>
      </p:sp>
      <p:pic>
        <p:nvPicPr>
          <p:cNvPr id="4" name="Picture 3"/>
          <p:cNvPicPr>
            <a:picLocks noChangeAspect="1"/>
          </p:cNvPicPr>
          <p:nvPr/>
        </p:nvPicPr>
        <p:blipFill>
          <a:blip r:embed="rId3"/>
          <a:stretch>
            <a:fillRect/>
          </a:stretch>
        </p:blipFill>
        <p:spPr>
          <a:xfrm>
            <a:off x="6386946" y="2343148"/>
            <a:ext cx="4307032" cy="2630633"/>
          </a:xfrm>
          <a:prstGeom prst="rect">
            <a:avLst/>
          </a:prstGeom>
        </p:spPr>
      </p:pic>
    </p:spTree>
    <p:extLst>
      <p:ext uri="{BB962C8B-B14F-4D97-AF65-F5344CB8AC3E}">
        <p14:creationId xmlns:p14="http://schemas.microsoft.com/office/powerpoint/2010/main" val="498726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Brand Standards </a:t>
            </a:r>
            <a:endParaRPr lang="en-GB" dirty="0"/>
          </a:p>
        </p:txBody>
      </p:sp>
      <p:sp>
        <p:nvSpPr>
          <p:cNvPr id="3" name="Content Placeholder 2"/>
          <p:cNvSpPr>
            <a:spLocks noGrp="1"/>
          </p:cNvSpPr>
          <p:nvPr>
            <p:ph idx="1"/>
          </p:nvPr>
        </p:nvSpPr>
        <p:spPr>
          <a:xfrm>
            <a:off x="6289964" y="1825625"/>
            <a:ext cx="5063836" cy="4351338"/>
          </a:xfrm>
        </p:spPr>
        <p:txBody>
          <a:bodyPr>
            <a:normAutofit/>
          </a:bodyPr>
          <a:lstStyle/>
          <a:p>
            <a:r>
              <a:rPr lang="en-US" dirty="0"/>
              <a:t>Familiarize housekeepers with brand standards: cleanliness, appearance, efficiency, safety, communication.</a:t>
            </a:r>
          </a:p>
          <a:p>
            <a:r>
              <a:rPr lang="en-US" dirty="0"/>
              <a:t>Maintain high cleanliness and hygiene standards.</a:t>
            </a:r>
          </a:p>
          <a:p>
            <a:r>
              <a:rPr lang="en-US" dirty="0"/>
              <a:t>Follow dress code for easy guest identification.</a:t>
            </a:r>
          </a:p>
          <a:p>
            <a:r>
              <a:rPr lang="en-US" dirty="0"/>
              <a:t>Complete tasks on time, ensuring timely room cleaning and preparation.</a:t>
            </a:r>
          </a:p>
          <a:p>
            <a:r>
              <a:rPr lang="en-US" dirty="0"/>
              <a:t>Adhere to safety procedures and maintain confidentiality of guest information and belongings.</a:t>
            </a:r>
          </a:p>
          <a:p>
            <a:pPr marL="0" indent="0">
              <a:buNone/>
            </a:pPr>
            <a:endParaRPr lang="en-GB" dirty="0"/>
          </a:p>
        </p:txBody>
      </p:sp>
      <p:pic>
        <p:nvPicPr>
          <p:cNvPr id="4" name="Picture 3"/>
          <p:cNvPicPr>
            <a:picLocks noChangeAspect="1"/>
          </p:cNvPicPr>
          <p:nvPr/>
        </p:nvPicPr>
        <p:blipFill>
          <a:blip r:embed="rId3"/>
          <a:stretch>
            <a:fillRect/>
          </a:stretch>
        </p:blipFill>
        <p:spPr>
          <a:xfrm>
            <a:off x="1622280" y="2302849"/>
            <a:ext cx="3559319" cy="2252301"/>
          </a:xfrm>
          <a:prstGeom prst="rect">
            <a:avLst/>
          </a:prstGeom>
        </p:spPr>
      </p:pic>
    </p:spTree>
    <p:extLst>
      <p:ext uri="{BB962C8B-B14F-4D97-AF65-F5344CB8AC3E}">
        <p14:creationId xmlns:p14="http://schemas.microsoft.com/office/powerpoint/2010/main" val="1483551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Safety Procedures </a:t>
            </a:r>
            <a:endParaRPr lang="en-GB" dirty="0"/>
          </a:p>
        </p:txBody>
      </p:sp>
      <p:sp>
        <p:nvSpPr>
          <p:cNvPr id="3" name="Content Placeholder 2"/>
          <p:cNvSpPr>
            <a:spLocks noGrp="1"/>
          </p:cNvSpPr>
          <p:nvPr>
            <p:ph idx="1"/>
          </p:nvPr>
        </p:nvSpPr>
        <p:spPr>
          <a:xfrm>
            <a:off x="1122217" y="1797916"/>
            <a:ext cx="4876801" cy="4351338"/>
          </a:xfrm>
        </p:spPr>
        <p:txBody>
          <a:bodyPr>
            <a:normAutofit fontScale="92500" lnSpcReduction="10000"/>
          </a:bodyPr>
          <a:lstStyle/>
          <a:p>
            <a:r>
              <a:rPr lang="en-US" dirty="0"/>
              <a:t>Safety is the top priority; strict adherence to standards is expected.</a:t>
            </a:r>
          </a:p>
          <a:p>
            <a:r>
              <a:rPr lang="en-US" dirty="0"/>
              <a:t>Housekeepers will learn proper lifting techniques to prevent injury.</a:t>
            </a:r>
          </a:p>
          <a:p>
            <a:r>
              <a:rPr lang="en-US" dirty="0"/>
              <a:t>Comprehensive guidance will be provided for handling hazardous materials and wearing protective equipment.</a:t>
            </a:r>
          </a:p>
          <a:p>
            <a:r>
              <a:rPr lang="en-US" dirty="0"/>
              <a:t>Housekeepers must follow procedures and report hazards for guest and personal safety.</a:t>
            </a:r>
          </a:p>
          <a:p>
            <a:r>
              <a:rPr lang="en-US" dirty="0"/>
              <a:t>Cleaning tasks involve dangerous equipment, chemicals, and physical demands, requiring strict adherence to safety guidelines.</a:t>
            </a:r>
          </a:p>
          <a:p>
            <a:endParaRPr lang="en-GB" dirty="0"/>
          </a:p>
        </p:txBody>
      </p:sp>
      <p:pic>
        <p:nvPicPr>
          <p:cNvPr id="4" name="Picture 3"/>
          <p:cNvPicPr>
            <a:picLocks noChangeAspect="1"/>
          </p:cNvPicPr>
          <p:nvPr/>
        </p:nvPicPr>
        <p:blipFill>
          <a:blip r:embed="rId3"/>
          <a:stretch>
            <a:fillRect/>
          </a:stretch>
        </p:blipFill>
        <p:spPr>
          <a:xfrm>
            <a:off x="6941129" y="2274742"/>
            <a:ext cx="2901228" cy="2809875"/>
          </a:xfrm>
          <a:prstGeom prst="rect">
            <a:avLst/>
          </a:prstGeom>
        </p:spPr>
      </p:pic>
    </p:spTree>
    <p:extLst>
      <p:ext uri="{BB962C8B-B14F-4D97-AF65-F5344CB8AC3E}">
        <p14:creationId xmlns:p14="http://schemas.microsoft.com/office/powerpoint/2010/main" val="1554251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Room Cleaning and Maintenance </a:t>
            </a:r>
            <a:endParaRPr lang="en-GB" dirty="0"/>
          </a:p>
        </p:txBody>
      </p:sp>
      <p:sp>
        <p:nvSpPr>
          <p:cNvPr id="3" name="Content Placeholder 2"/>
          <p:cNvSpPr>
            <a:spLocks noGrp="1"/>
          </p:cNvSpPr>
          <p:nvPr>
            <p:ph idx="1"/>
          </p:nvPr>
        </p:nvSpPr>
        <p:spPr>
          <a:xfrm>
            <a:off x="6096000" y="1825625"/>
            <a:ext cx="5257799" cy="4351338"/>
          </a:xfrm>
        </p:spPr>
        <p:txBody>
          <a:bodyPr>
            <a:normAutofit/>
          </a:bodyPr>
          <a:lstStyle/>
          <a:p>
            <a:r>
              <a:rPr lang="en-US" dirty="0"/>
              <a:t>Housekeepers learn techniques for effective room cleaning and maintenance.</a:t>
            </a:r>
          </a:p>
          <a:p>
            <a:r>
              <a:rPr lang="en-US" dirty="0"/>
              <a:t>Tasks include vacuuming, dusting, making beds, restocking amenities, and cleaning bathrooms.</a:t>
            </a:r>
          </a:p>
          <a:p>
            <a:r>
              <a:rPr lang="en-US" dirty="0"/>
              <a:t>Guest rooms should be clean, attractive, and in good condition.</a:t>
            </a:r>
          </a:p>
          <a:p>
            <a:r>
              <a:rPr lang="en-US" dirty="0"/>
              <a:t>Regular maintenance prevents contamination and ensures equipment reliability.</a:t>
            </a:r>
          </a:p>
          <a:p>
            <a:r>
              <a:rPr lang="en-US" dirty="0"/>
              <a:t>Efficiency and decency are emphasized in cleaning and maintaining the rooms.</a:t>
            </a:r>
          </a:p>
          <a:p>
            <a:endParaRPr lang="en-GB" dirty="0"/>
          </a:p>
        </p:txBody>
      </p:sp>
      <p:pic>
        <p:nvPicPr>
          <p:cNvPr id="4" name="Picture 3"/>
          <p:cNvPicPr>
            <a:picLocks noChangeAspect="1"/>
          </p:cNvPicPr>
          <p:nvPr/>
        </p:nvPicPr>
        <p:blipFill>
          <a:blip r:embed="rId3"/>
          <a:stretch>
            <a:fillRect/>
          </a:stretch>
        </p:blipFill>
        <p:spPr>
          <a:xfrm>
            <a:off x="1401906" y="2507673"/>
            <a:ext cx="3918239" cy="2729346"/>
          </a:xfrm>
          <a:prstGeom prst="rect">
            <a:avLst/>
          </a:prstGeom>
        </p:spPr>
      </p:pic>
    </p:spTree>
    <p:extLst>
      <p:ext uri="{BB962C8B-B14F-4D97-AF65-F5344CB8AC3E}">
        <p14:creationId xmlns:p14="http://schemas.microsoft.com/office/powerpoint/2010/main" val="1423321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Public Areas Cleaning </a:t>
            </a:r>
            <a:endParaRPr lang="en-GB" dirty="0"/>
          </a:p>
        </p:txBody>
      </p:sp>
      <p:sp>
        <p:nvSpPr>
          <p:cNvPr id="3" name="Content Placeholder 2"/>
          <p:cNvSpPr>
            <a:spLocks noGrp="1"/>
          </p:cNvSpPr>
          <p:nvPr>
            <p:ph idx="1"/>
          </p:nvPr>
        </p:nvSpPr>
        <p:spPr>
          <a:xfrm>
            <a:off x="817418" y="1825625"/>
            <a:ext cx="4696691" cy="4351338"/>
          </a:xfrm>
        </p:spPr>
        <p:txBody>
          <a:bodyPr>
            <a:normAutofit/>
          </a:bodyPr>
          <a:lstStyle/>
          <a:p>
            <a:r>
              <a:rPr lang="en-US" dirty="0"/>
              <a:t>Clean public areas are crucial for guest impressions and expectations.</a:t>
            </a:r>
          </a:p>
          <a:p>
            <a:r>
              <a:rPr lang="en-US" dirty="0"/>
              <a:t>Housekeepers need skills for maintaining shared spaces.</a:t>
            </a:r>
          </a:p>
          <a:p>
            <a:r>
              <a:rPr lang="en-US" dirty="0"/>
              <a:t>Techniques for dusting, vacuuming, mopping, and cleaning windows are important.</a:t>
            </a:r>
          </a:p>
          <a:p>
            <a:r>
              <a:rPr lang="en-US" dirty="0"/>
              <a:t>Clean public areas prevent infection spread and entry of contagious viruses.</a:t>
            </a:r>
          </a:p>
          <a:p>
            <a:r>
              <a:rPr lang="en-US" dirty="0"/>
              <a:t>Priority areas for cleaning include reception, stairs, lifts, toilets, and foyer.</a:t>
            </a:r>
          </a:p>
        </p:txBody>
      </p:sp>
      <p:pic>
        <p:nvPicPr>
          <p:cNvPr id="4" name="Picture 3"/>
          <p:cNvPicPr>
            <a:picLocks noChangeAspect="1"/>
          </p:cNvPicPr>
          <p:nvPr/>
        </p:nvPicPr>
        <p:blipFill>
          <a:blip r:embed="rId3"/>
          <a:stretch>
            <a:fillRect/>
          </a:stretch>
        </p:blipFill>
        <p:spPr>
          <a:xfrm>
            <a:off x="6580909" y="2151712"/>
            <a:ext cx="4087091" cy="3279270"/>
          </a:xfrm>
          <a:prstGeom prst="rect">
            <a:avLst/>
          </a:prstGeom>
        </p:spPr>
      </p:pic>
    </p:spTree>
    <p:extLst>
      <p:ext uri="{BB962C8B-B14F-4D97-AF65-F5344CB8AC3E}">
        <p14:creationId xmlns:p14="http://schemas.microsoft.com/office/powerpoint/2010/main" val="3859444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Laundry Operations </a:t>
            </a:r>
            <a:endParaRPr lang="en-GB" dirty="0"/>
          </a:p>
        </p:txBody>
      </p:sp>
      <p:sp>
        <p:nvSpPr>
          <p:cNvPr id="3" name="Content Placeholder 2"/>
          <p:cNvSpPr>
            <a:spLocks noGrp="1"/>
          </p:cNvSpPr>
          <p:nvPr>
            <p:ph idx="1"/>
          </p:nvPr>
        </p:nvSpPr>
        <p:spPr>
          <a:xfrm>
            <a:off x="5638800" y="1825625"/>
            <a:ext cx="5715000" cy="4351338"/>
          </a:xfrm>
        </p:spPr>
        <p:txBody>
          <a:bodyPr>
            <a:normAutofit/>
          </a:bodyPr>
          <a:lstStyle/>
          <a:p>
            <a:r>
              <a:rPr lang="en-US" dirty="0"/>
              <a:t>Laundry operations are critical to housekeeping services.</a:t>
            </a:r>
          </a:p>
          <a:p>
            <a:r>
              <a:rPr lang="en-US" dirty="0"/>
              <a:t>Employees will be trained on correct procedures for laundry tasks.</a:t>
            </a:r>
          </a:p>
          <a:p>
            <a:r>
              <a:rPr lang="en-US" dirty="0"/>
              <a:t>Maintaining cleanliness is crucial to satisfy guests.</a:t>
            </a:r>
          </a:p>
          <a:p>
            <a:r>
              <a:rPr lang="en-US" dirty="0"/>
              <a:t>Clean linens are essential for guest satisfaction.</a:t>
            </a:r>
          </a:p>
          <a:p>
            <a:r>
              <a:rPr lang="en-US" dirty="0"/>
              <a:t>Proper laundry practices prevent diseases and negative experiences.</a:t>
            </a:r>
          </a:p>
          <a:p>
            <a:pPr marL="0" indent="0">
              <a:buNone/>
            </a:pPr>
            <a:endParaRPr lang="en-GB" dirty="0"/>
          </a:p>
        </p:txBody>
      </p:sp>
      <p:pic>
        <p:nvPicPr>
          <p:cNvPr id="4" name="Picture 3"/>
          <p:cNvPicPr>
            <a:picLocks noChangeAspect="1"/>
          </p:cNvPicPr>
          <p:nvPr/>
        </p:nvPicPr>
        <p:blipFill>
          <a:blip r:embed="rId3"/>
          <a:stretch>
            <a:fillRect/>
          </a:stretch>
        </p:blipFill>
        <p:spPr>
          <a:xfrm>
            <a:off x="1011382" y="2370858"/>
            <a:ext cx="3932958" cy="2575215"/>
          </a:xfrm>
          <a:prstGeom prst="rect">
            <a:avLst/>
          </a:prstGeom>
        </p:spPr>
      </p:pic>
    </p:spTree>
    <p:extLst>
      <p:ext uri="{BB962C8B-B14F-4D97-AF65-F5344CB8AC3E}">
        <p14:creationId xmlns:p14="http://schemas.microsoft.com/office/powerpoint/2010/main" val="223372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Cleaning Equipment and Supplies </a:t>
            </a:r>
            <a:endParaRPr lang="en-GB" dirty="0"/>
          </a:p>
        </p:txBody>
      </p:sp>
      <p:sp>
        <p:nvSpPr>
          <p:cNvPr id="3" name="Content Placeholder 2"/>
          <p:cNvSpPr>
            <a:spLocks noGrp="1"/>
          </p:cNvSpPr>
          <p:nvPr>
            <p:ph idx="1"/>
          </p:nvPr>
        </p:nvSpPr>
        <p:spPr>
          <a:xfrm>
            <a:off x="997527" y="1867189"/>
            <a:ext cx="5257800" cy="4351338"/>
          </a:xfrm>
        </p:spPr>
        <p:txBody>
          <a:bodyPr>
            <a:normAutofit/>
          </a:bodyPr>
          <a:lstStyle/>
          <a:p>
            <a:r>
              <a:rPr lang="en-US" dirty="0"/>
              <a:t>Housekeepers need to know cleaning supplies and equipment.</a:t>
            </a:r>
          </a:p>
          <a:p>
            <a:r>
              <a:rPr lang="en-US" dirty="0"/>
              <a:t>Employees will be educated on correct use, care, and storage of hotel equipment.</a:t>
            </a:r>
          </a:p>
          <a:p>
            <a:r>
              <a:rPr lang="en-US" dirty="0"/>
              <a:t>Common equipment includes dusters, mops, and vacuums.</a:t>
            </a:r>
          </a:p>
          <a:p>
            <a:r>
              <a:rPr lang="en-US" dirty="0"/>
              <a:t>Housekeepers should know different cleaning agents and their correct applications.</a:t>
            </a:r>
          </a:p>
          <a:p>
            <a:r>
              <a:rPr lang="en-US" dirty="0"/>
              <a:t>Understanding equipment and safety guidelines improves efficiency and prevents accidents.</a:t>
            </a:r>
          </a:p>
          <a:p>
            <a:endParaRPr lang="en-GB" dirty="0"/>
          </a:p>
        </p:txBody>
      </p:sp>
      <p:pic>
        <p:nvPicPr>
          <p:cNvPr id="4" name="Picture 3"/>
          <p:cNvPicPr>
            <a:picLocks noChangeAspect="1"/>
          </p:cNvPicPr>
          <p:nvPr/>
        </p:nvPicPr>
        <p:blipFill>
          <a:blip r:embed="rId3"/>
          <a:stretch>
            <a:fillRect/>
          </a:stretch>
        </p:blipFill>
        <p:spPr>
          <a:xfrm>
            <a:off x="6885709" y="2352675"/>
            <a:ext cx="3464069" cy="3106016"/>
          </a:xfrm>
          <a:prstGeom prst="rect">
            <a:avLst/>
          </a:prstGeom>
        </p:spPr>
      </p:pic>
    </p:spTree>
    <p:extLst>
      <p:ext uri="{BB962C8B-B14F-4D97-AF65-F5344CB8AC3E}">
        <p14:creationId xmlns:p14="http://schemas.microsoft.com/office/powerpoint/2010/main" val="4161018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Guest Interaction and Communication </a:t>
            </a:r>
            <a:endParaRPr lang="en-GB" dirty="0"/>
          </a:p>
        </p:txBody>
      </p:sp>
      <p:sp>
        <p:nvSpPr>
          <p:cNvPr id="3" name="Content Placeholder 2"/>
          <p:cNvSpPr>
            <a:spLocks noGrp="1"/>
          </p:cNvSpPr>
          <p:nvPr>
            <p:ph idx="1"/>
          </p:nvPr>
        </p:nvSpPr>
        <p:spPr>
          <a:xfrm>
            <a:off x="5430982" y="1825625"/>
            <a:ext cx="5922818" cy="4351338"/>
          </a:xfrm>
        </p:spPr>
        <p:txBody>
          <a:bodyPr>
            <a:normAutofit/>
          </a:bodyPr>
          <a:lstStyle/>
          <a:p>
            <a:r>
              <a:rPr lang="en-US" dirty="0"/>
              <a:t>Housekeepers need good communication skills and regular interaction with guests.</a:t>
            </a:r>
          </a:p>
          <a:p>
            <a:r>
              <a:rPr lang="en-US" dirty="0"/>
              <a:t>Effective communication training will be provided for excellent service.</a:t>
            </a:r>
          </a:p>
          <a:p>
            <a:r>
              <a:rPr lang="en-US" dirty="0"/>
              <a:t>Greet guests warmly and respond promptly and professionally to their requests.</a:t>
            </a:r>
          </a:p>
          <a:p>
            <a:r>
              <a:rPr lang="en-US" dirty="0"/>
              <a:t>Handle special requests and complaints with empathy and problem-solving skills.</a:t>
            </a:r>
          </a:p>
          <a:p>
            <a:r>
              <a:rPr lang="en-US" dirty="0"/>
              <a:t>Regular communication with guests, supervisors, and co-workers is crucial for meeting expectations and coordinating effectively.</a:t>
            </a:r>
          </a:p>
          <a:p>
            <a:endParaRPr lang="en-US" dirty="0"/>
          </a:p>
          <a:p>
            <a:endParaRPr lang="en-US" dirty="0"/>
          </a:p>
          <a:p>
            <a:endParaRPr lang="en-US" dirty="0"/>
          </a:p>
          <a:p>
            <a:endParaRPr lang="en-GB" dirty="0"/>
          </a:p>
        </p:txBody>
      </p:sp>
      <p:pic>
        <p:nvPicPr>
          <p:cNvPr id="5" name="Picture 4"/>
          <p:cNvPicPr>
            <a:picLocks noChangeAspect="1"/>
          </p:cNvPicPr>
          <p:nvPr/>
        </p:nvPicPr>
        <p:blipFill>
          <a:blip r:embed="rId3"/>
          <a:stretch>
            <a:fillRect/>
          </a:stretch>
        </p:blipFill>
        <p:spPr>
          <a:xfrm>
            <a:off x="1166813" y="2185554"/>
            <a:ext cx="3474460" cy="2843645"/>
          </a:xfrm>
          <a:prstGeom prst="rect">
            <a:avLst/>
          </a:prstGeom>
        </p:spPr>
      </p:pic>
    </p:spTree>
    <p:extLst>
      <p:ext uri="{BB962C8B-B14F-4D97-AF65-F5344CB8AC3E}">
        <p14:creationId xmlns:p14="http://schemas.microsoft.com/office/powerpoint/2010/main" val="2841656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Emergency Response</a:t>
            </a:r>
            <a:endParaRPr lang="en-GB" dirty="0"/>
          </a:p>
        </p:txBody>
      </p:sp>
      <p:sp>
        <p:nvSpPr>
          <p:cNvPr id="3" name="Content Placeholder 2"/>
          <p:cNvSpPr>
            <a:spLocks noGrp="1"/>
          </p:cNvSpPr>
          <p:nvPr>
            <p:ph idx="1"/>
          </p:nvPr>
        </p:nvSpPr>
        <p:spPr>
          <a:xfrm>
            <a:off x="838200" y="1825625"/>
            <a:ext cx="5673436" cy="4351338"/>
          </a:xfrm>
        </p:spPr>
        <p:txBody>
          <a:bodyPr>
            <a:normAutofit/>
          </a:bodyPr>
          <a:lstStyle/>
          <a:p>
            <a:r>
              <a:rPr lang="en-US" dirty="0"/>
              <a:t>Housekeepers need to know emergency response methods like first aid, fire safety, and evacuations.</a:t>
            </a:r>
          </a:p>
          <a:p>
            <a:r>
              <a:rPr lang="en-US" dirty="0"/>
              <a:t>They should stay calm and think quickly during emergencies.</a:t>
            </a:r>
          </a:p>
          <a:p>
            <a:r>
              <a:rPr lang="en-US" dirty="0"/>
              <a:t>Knowledge of emergency exits, first aid kits, and fire extinguishers is crucial.</a:t>
            </a:r>
          </a:p>
          <a:p>
            <a:r>
              <a:rPr lang="en-US" dirty="0"/>
              <a:t>Skilled housekeepers can minimize harm and help during disasters, fires, and medical emergencies.</a:t>
            </a:r>
          </a:p>
          <a:p>
            <a:r>
              <a:rPr lang="en-US" dirty="0"/>
              <a:t>They must contact emergency services, provide first aid, and wait for professional help, potentially saving lives.</a:t>
            </a:r>
          </a:p>
          <a:p>
            <a:endParaRPr lang="en-GB" dirty="0"/>
          </a:p>
        </p:txBody>
      </p:sp>
      <p:pic>
        <p:nvPicPr>
          <p:cNvPr id="4" name="Picture 3"/>
          <p:cNvPicPr>
            <a:picLocks noChangeAspect="1"/>
          </p:cNvPicPr>
          <p:nvPr/>
        </p:nvPicPr>
        <p:blipFill>
          <a:blip r:embed="rId3"/>
          <a:stretch>
            <a:fillRect/>
          </a:stretch>
        </p:blipFill>
        <p:spPr>
          <a:xfrm>
            <a:off x="6858000" y="2277269"/>
            <a:ext cx="3485285" cy="3153713"/>
          </a:xfrm>
          <a:prstGeom prst="rect">
            <a:avLst/>
          </a:prstGeom>
        </p:spPr>
      </p:pic>
    </p:spTree>
    <p:extLst>
      <p:ext uri="{BB962C8B-B14F-4D97-AF65-F5344CB8AC3E}">
        <p14:creationId xmlns:p14="http://schemas.microsoft.com/office/powerpoint/2010/main" val="3983672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GB" dirty="0"/>
          </a:p>
        </p:txBody>
      </p:sp>
      <p:sp>
        <p:nvSpPr>
          <p:cNvPr id="3" name="Content Placeholder 2"/>
          <p:cNvSpPr>
            <a:spLocks noGrp="1"/>
          </p:cNvSpPr>
          <p:nvPr>
            <p:ph idx="1"/>
          </p:nvPr>
        </p:nvSpPr>
        <p:spPr/>
        <p:txBody>
          <a:bodyPr>
            <a:normAutofit/>
          </a:bodyPr>
          <a:lstStyle/>
          <a:p>
            <a:r>
              <a:rPr lang="en-US" dirty="0"/>
              <a:t>Comprehensive housekeeping training program is crucial for guest satisfaction.</a:t>
            </a:r>
          </a:p>
          <a:p>
            <a:r>
              <a:rPr lang="en-US" dirty="0"/>
              <a:t>Training covers brand standards, safety, cleaning, laundry, and guest communication.</a:t>
            </a:r>
          </a:p>
          <a:p>
            <a:r>
              <a:rPr lang="en-US" dirty="0"/>
              <a:t>Familiarizing housekeepers with brand standards ensures cleanliness, efficiency, safety, and excellent service.</a:t>
            </a:r>
          </a:p>
          <a:p>
            <a:r>
              <a:rPr lang="en-US" dirty="0"/>
              <a:t>Training empowers housekeepers to perform effectively, maintain cleanliness, and ensure guest satisfaction.</a:t>
            </a:r>
          </a:p>
          <a:p>
            <a:r>
              <a:rPr lang="en-US" dirty="0"/>
              <a:t>Program contributes to positive reputation and creates a safe environment for guests and employees.</a:t>
            </a:r>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676845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Works Cited</a:t>
            </a:r>
            <a:endParaRPr lang="en-GB" dirty="0"/>
          </a:p>
        </p:txBody>
      </p:sp>
      <p:sp>
        <p:nvSpPr>
          <p:cNvPr id="3" name="Content Placeholder 2"/>
          <p:cNvSpPr>
            <a:spLocks noGrp="1"/>
          </p:cNvSpPr>
          <p:nvPr>
            <p:ph idx="1"/>
          </p:nvPr>
        </p:nvSpPr>
        <p:spPr/>
        <p:txBody>
          <a:bodyPr>
            <a:normAutofit fontScale="47500" lnSpcReduction="20000"/>
          </a:bodyPr>
          <a:lstStyle/>
          <a:p>
            <a:r>
              <a:rPr lang="en-GB" dirty="0"/>
              <a:t>Bhatnagar, </a:t>
            </a:r>
            <a:r>
              <a:rPr lang="en-GB" dirty="0" err="1"/>
              <a:t>Ekta</a:t>
            </a:r>
            <a:r>
              <a:rPr lang="en-GB" dirty="0"/>
              <a:t>, and </a:t>
            </a:r>
            <a:r>
              <a:rPr lang="en-GB" dirty="0" err="1"/>
              <a:t>Nim</a:t>
            </a:r>
            <a:r>
              <a:rPr lang="en-GB" dirty="0"/>
              <a:t> </a:t>
            </a:r>
            <a:r>
              <a:rPr lang="en-GB" dirty="0" err="1"/>
              <a:t>Dheeraj</a:t>
            </a:r>
            <a:r>
              <a:rPr lang="en-GB" dirty="0"/>
              <a:t>. "Impact of housekeeping services and practices on customer satisfaction and repeat business." </a:t>
            </a:r>
            <a:r>
              <a:rPr lang="en-GB" i="1" dirty="0" err="1"/>
              <a:t>Prabandhan</a:t>
            </a:r>
            <a:r>
              <a:rPr lang="en-GB" i="1" dirty="0"/>
              <a:t>: Indian Journal of Management</a:t>
            </a:r>
            <a:r>
              <a:rPr lang="en-GB" dirty="0"/>
              <a:t> 12.8 (2019): 46-57.</a:t>
            </a:r>
          </a:p>
          <a:p>
            <a:r>
              <a:rPr lang="en-GB" dirty="0"/>
              <a:t>Chung, Sung-Yun, and John </a:t>
            </a:r>
            <a:r>
              <a:rPr lang="en-GB" dirty="0" err="1"/>
              <a:t>Byrom</a:t>
            </a:r>
            <a:r>
              <a:rPr lang="en-GB" dirty="0"/>
              <a:t>. "Co-creating consistent brand identity with employees in the hotel industry." </a:t>
            </a:r>
            <a:r>
              <a:rPr lang="en-GB" i="1" dirty="0"/>
              <a:t>Journal of Product &amp; Brand Management</a:t>
            </a:r>
            <a:r>
              <a:rPr lang="en-GB" dirty="0"/>
              <a:t> 30.1 (2021): 74-89.</a:t>
            </a:r>
          </a:p>
          <a:p>
            <a:r>
              <a:rPr lang="en-GB" dirty="0"/>
              <a:t>Coffelt, Tina A., Dale </a:t>
            </a:r>
            <a:r>
              <a:rPr lang="en-GB" dirty="0" err="1"/>
              <a:t>Grauman</a:t>
            </a:r>
            <a:r>
              <a:rPr lang="en-GB" dirty="0"/>
              <a:t>, and Frances LM Smith. "Employers’ perspectives on workplace communication skills: The meaning of communication skills." </a:t>
            </a:r>
            <a:r>
              <a:rPr lang="en-GB" i="1" dirty="0"/>
              <a:t>Business and Professional Communication Quarterly</a:t>
            </a:r>
            <a:r>
              <a:rPr lang="en-GB" dirty="0"/>
              <a:t> 82.4 (2019): 418-439.</a:t>
            </a:r>
          </a:p>
          <a:p>
            <a:r>
              <a:rPr lang="en-GB" dirty="0"/>
              <a:t>Dev, </a:t>
            </a:r>
            <a:r>
              <a:rPr lang="en-GB" dirty="0" err="1"/>
              <a:t>Chekitan</a:t>
            </a:r>
            <a:r>
              <a:rPr lang="en-GB" dirty="0"/>
              <a:t> S., Rebecca Hamilton, and Roland Rust. "Hotel brand standards: How to pick the right amenities for your property." (2017).</a:t>
            </a:r>
          </a:p>
          <a:p>
            <a:r>
              <a:rPr lang="en-GB" dirty="0"/>
              <a:t>Kuo, </a:t>
            </a:r>
            <a:r>
              <a:rPr lang="en-GB" dirty="0" err="1"/>
              <a:t>Nien-Te</a:t>
            </a:r>
            <a:r>
              <a:rPr lang="en-GB" dirty="0"/>
              <a:t>, et al. "Establishing a measurement scale for safety culture in the hotel industry." </a:t>
            </a:r>
            <a:r>
              <a:rPr lang="en-GB" i="1" dirty="0"/>
              <a:t>Journal of Hospitality and Tourism Management</a:t>
            </a:r>
            <a:r>
              <a:rPr lang="en-GB" dirty="0"/>
              <a:t> 42 (2020): 12-28.</a:t>
            </a:r>
          </a:p>
          <a:p>
            <a:r>
              <a:rPr lang="en-GB" dirty="0"/>
              <a:t>Nain, A. "A study on major challenges faced by hotel industry globally." </a:t>
            </a:r>
            <a:r>
              <a:rPr lang="en-GB" i="1" dirty="0"/>
              <a:t>International Journal of Creative Research Thoughts</a:t>
            </a:r>
            <a:r>
              <a:rPr lang="en-GB" dirty="0"/>
              <a:t> 6.1 (2018): 561-571.</a:t>
            </a:r>
          </a:p>
          <a:p>
            <a:r>
              <a:rPr lang="en-GB" dirty="0"/>
              <a:t>Rawal, </a:t>
            </a:r>
            <a:r>
              <a:rPr lang="en-GB" dirty="0" err="1"/>
              <a:t>Yashwant</a:t>
            </a:r>
            <a:r>
              <a:rPr lang="en-GB" dirty="0"/>
              <a:t> Singh, et al. "Hygiene and safety: a review of the hotel industry in the era of COVID-19 pandemic." </a:t>
            </a:r>
            <a:r>
              <a:rPr lang="en-GB" i="1" dirty="0"/>
              <a:t>Bioscience Biotechnology Research Communications</a:t>
            </a:r>
            <a:r>
              <a:rPr lang="en-GB" dirty="0"/>
              <a:t> 13.10 (2020): 79-83.</a:t>
            </a:r>
          </a:p>
          <a:p>
            <a:r>
              <a:rPr lang="en-GB" dirty="0"/>
              <a:t>Ren, </a:t>
            </a:r>
            <a:r>
              <a:rPr lang="en-GB" dirty="0" err="1"/>
              <a:t>Lianping</a:t>
            </a:r>
            <a:r>
              <a:rPr lang="en-GB" dirty="0"/>
              <a:t>, et al. "Exploring customer experience with budget hotels: Dimensionality and satisfaction." </a:t>
            </a:r>
            <a:r>
              <a:rPr lang="en-GB" i="1" dirty="0"/>
              <a:t>International Journal of Hospitality Management</a:t>
            </a:r>
            <a:r>
              <a:rPr lang="en-GB" dirty="0"/>
              <a:t> 52 (2016): 13-23.</a:t>
            </a:r>
          </a:p>
          <a:p>
            <a:r>
              <a:rPr lang="en-GB" dirty="0"/>
              <a:t>Roberts, Chris, and Linda J. </a:t>
            </a:r>
            <a:r>
              <a:rPr lang="en-GB" dirty="0" err="1"/>
              <a:t>Shea</a:t>
            </a:r>
            <a:r>
              <a:rPr lang="en-GB" dirty="0"/>
              <a:t>. "A theory of lodging: Exploring hotel guest behavior." </a:t>
            </a:r>
            <a:r>
              <a:rPr lang="en-GB" i="1" dirty="0"/>
              <a:t>Journal of Hospitality &amp; Tourism Research</a:t>
            </a:r>
            <a:r>
              <a:rPr lang="en-GB" dirty="0"/>
              <a:t> 41.4 (2017): 389-392.</a:t>
            </a:r>
          </a:p>
          <a:p>
            <a:r>
              <a:rPr lang="en-GB" dirty="0"/>
              <a:t>Tsai, Chung-Hung, et al. "Disaster prevention management in the hotel industry: Hotel disaster prevention literacy." </a:t>
            </a:r>
            <a:r>
              <a:rPr lang="en-GB" i="1" dirty="0"/>
              <a:t>Journal of Hospitality and Tourism Management</a:t>
            </a:r>
            <a:r>
              <a:rPr lang="en-GB" dirty="0"/>
              <a:t> 45 (2020): 444-455.</a:t>
            </a:r>
          </a:p>
          <a:p>
            <a:r>
              <a:rPr lang="en-GB" dirty="0"/>
              <a:t> </a:t>
            </a:r>
          </a:p>
          <a:p>
            <a:endParaRPr lang="en-GB" dirty="0"/>
          </a:p>
        </p:txBody>
      </p:sp>
    </p:spTree>
    <p:extLst>
      <p:ext uri="{BB962C8B-B14F-4D97-AF65-F5344CB8AC3E}">
        <p14:creationId xmlns:p14="http://schemas.microsoft.com/office/powerpoint/2010/main" val="1949401337"/>
      </p:ext>
    </p:extLst>
  </p:cSld>
  <p:clrMapOvr>
    <a:masterClrMapping/>
  </p:clrMapOvr>
</p:sld>
</file>

<file path=ppt/theme/theme1.xml><?xml version="1.0" encoding="utf-8"?>
<a:theme xmlns:a="http://schemas.openxmlformats.org/drawingml/2006/main" name="Wisp">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71</TotalTime>
  <Words>2428</Words>
  <Application>Microsoft Office PowerPoint</Application>
  <PresentationFormat>Ecran lat</PresentationFormat>
  <Paragraphs>101</Paragraphs>
  <Slides>12</Slides>
  <Notes>10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Wisp</vt:lpstr>
      <vt:lpstr>Housekeeping Training </vt:lpstr>
      <vt:lpstr>Introduction </vt:lpstr>
      <vt:lpstr>Introduction to Brand Standards </vt:lpstr>
      <vt:lpstr>Safety Procedures </vt:lpstr>
      <vt:lpstr>Room Cleaning and Maintenance </vt:lpstr>
      <vt:lpstr>Public Areas Cleaning </vt:lpstr>
      <vt:lpstr>Laundry Operations </vt:lpstr>
      <vt:lpstr>Cleaning Equipment and Supplies </vt:lpstr>
      <vt:lpstr>Guest Interaction and Communication </vt:lpstr>
      <vt:lpstr>Emergency Response</vt:lpstr>
      <vt:lpstr>Conclusion</vt:lpstr>
      <vt:lpstr>Works Cited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Housekeeping Training </dc:title>
  <dc:creator>Windows User</dc:creator>
  <cp:lastModifiedBy>Iuliana-Gabriela Vasile (2022387)</cp:lastModifiedBy>
  <cp:revision>36</cp:revision>
  <dcterms:created xsi:type="dcterms:W3CDTF">2023-05-31T21:50:48Z</dcterms:created>
  <dcterms:modified xsi:type="dcterms:W3CDTF">2023-11-09T20:11:30Z</dcterms:modified>
</cp:coreProperties>
</file>