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18288000" cy="10287000"/>
  <p:notesSz cx="6858000" cy="9144000"/>
  <p:embeddedFontLst>
    <p:embeddedFont>
      <p:font typeface="Red Hat Display" panose="02010503040201060303" pitchFamily="2" charset="0"/>
      <p:regular r:id="rId11"/>
    </p:embeddedFont>
    <p:embeddedFont>
      <p:font typeface="Red Hat Display Bold" panose="02010803040201060303" pitchFamily="2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-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font" Target="fonts/font2.fntdata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font" Target="fonts/font1.fntdata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6.svg" /><Relationship Id="rId7" Type="http://schemas.openxmlformats.org/officeDocument/2006/relationships/image" Target="../media/image4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3.png" /><Relationship Id="rId11" Type="http://schemas.openxmlformats.org/officeDocument/2006/relationships/image" Target="../media/image10.svg" /><Relationship Id="rId5" Type="http://schemas.openxmlformats.org/officeDocument/2006/relationships/image" Target="../media/image2.svg" /><Relationship Id="rId10" Type="http://schemas.openxmlformats.org/officeDocument/2006/relationships/image" Target="../media/image9.png" /><Relationship Id="rId4" Type="http://schemas.openxmlformats.org/officeDocument/2006/relationships/image" Target="../media/image1.png" /><Relationship Id="rId9" Type="http://schemas.openxmlformats.org/officeDocument/2006/relationships/image" Target="../media/image8.svg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 /><Relationship Id="rId3" Type="http://schemas.openxmlformats.org/officeDocument/2006/relationships/image" Target="../media/image6.svg" /><Relationship Id="rId7" Type="http://schemas.openxmlformats.org/officeDocument/2006/relationships/image" Target="../media/image8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7.png" /><Relationship Id="rId5" Type="http://schemas.openxmlformats.org/officeDocument/2006/relationships/image" Target="../media/image4.svg" /><Relationship Id="rId10" Type="http://schemas.openxmlformats.org/officeDocument/2006/relationships/image" Target="../media/image11.png" /><Relationship Id="rId4" Type="http://schemas.openxmlformats.org/officeDocument/2006/relationships/image" Target="../media/image3.png" /><Relationship Id="rId9" Type="http://schemas.openxmlformats.org/officeDocument/2006/relationships/image" Target="../media/image10.sv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 /><Relationship Id="rId3" Type="http://schemas.openxmlformats.org/officeDocument/2006/relationships/image" Target="../media/image6.svg" /><Relationship Id="rId7" Type="http://schemas.openxmlformats.org/officeDocument/2006/relationships/image" Target="../media/image8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7.png" /><Relationship Id="rId5" Type="http://schemas.openxmlformats.org/officeDocument/2006/relationships/image" Target="../media/image4.svg" /><Relationship Id="rId10" Type="http://schemas.openxmlformats.org/officeDocument/2006/relationships/image" Target="../media/image12.png" /><Relationship Id="rId4" Type="http://schemas.openxmlformats.org/officeDocument/2006/relationships/image" Target="../media/image3.png" /><Relationship Id="rId9" Type="http://schemas.openxmlformats.org/officeDocument/2006/relationships/image" Target="../media/image10.svg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 /><Relationship Id="rId3" Type="http://schemas.openxmlformats.org/officeDocument/2006/relationships/image" Target="../media/image6.svg" /><Relationship Id="rId7" Type="http://schemas.openxmlformats.org/officeDocument/2006/relationships/image" Target="../media/image8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7.png" /><Relationship Id="rId5" Type="http://schemas.openxmlformats.org/officeDocument/2006/relationships/image" Target="../media/image4.svg" /><Relationship Id="rId4" Type="http://schemas.openxmlformats.org/officeDocument/2006/relationships/image" Target="../media/image3.png" /><Relationship Id="rId9" Type="http://schemas.openxmlformats.org/officeDocument/2006/relationships/image" Target="../media/image10.svg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14.svg" /><Relationship Id="rId7" Type="http://schemas.openxmlformats.org/officeDocument/2006/relationships/image" Target="../media/image4.svg" /><Relationship Id="rId2" Type="http://schemas.openxmlformats.org/officeDocument/2006/relationships/image" Target="../media/image13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3.png" /><Relationship Id="rId11" Type="http://schemas.openxmlformats.org/officeDocument/2006/relationships/image" Target="../media/image10.svg" /><Relationship Id="rId5" Type="http://schemas.openxmlformats.org/officeDocument/2006/relationships/image" Target="../media/image6.svg" /><Relationship Id="rId10" Type="http://schemas.openxmlformats.org/officeDocument/2006/relationships/image" Target="../media/image9.png" /><Relationship Id="rId4" Type="http://schemas.openxmlformats.org/officeDocument/2006/relationships/image" Target="../media/image5.png" /><Relationship Id="rId9" Type="http://schemas.openxmlformats.org/officeDocument/2006/relationships/image" Target="../media/image8.svg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 /><Relationship Id="rId3" Type="http://schemas.openxmlformats.org/officeDocument/2006/relationships/image" Target="../media/image6.svg" /><Relationship Id="rId7" Type="http://schemas.openxmlformats.org/officeDocument/2006/relationships/image" Target="../media/image8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7.png" /><Relationship Id="rId5" Type="http://schemas.openxmlformats.org/officeDocument/2006/relationships/image" Target="../media/image4.svg" /><Relationship Id="rId10" Type="http://schemas.openxmlformats.org/officeDocument/2006/relationships/image" Target="../media/image15.png" /><Relationship Id="rId4" Type="http://schemas.openxmlformats.org/officeDocument/2006/relationships/image" Target="../media/image3.png" /><Relationship Id="rId9" Type="http://schemas.openxmlformats.org/officeDocument/2006/relationships/image" Target="../media/image10.svg" 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 /><Relationship Id="rId3" Type="http://schemas.openxmlformats.org/officeDocument/2006/relationships/image" Target="../media/image6.svg" /><Relationship Id="rId7" Type="http://schemas.openxmlformats.org/officeDocument/2006/relationships/image" Target="../media/image8.sv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7.png" /><Relationship Id="rId5" Type="http://schemas.openxmlformats.org/officeDocument/2006/relationships/image" Target="../media/image4.svg" /><Relationship Id="rId10" Type="http://schemas.openxmlformats.org/officeDocument/2006/relationships/image" Target="../media/image16.png" /><Relationship Id="rId4" Type="http://schemas.openxmlformats.org/officeDocument/2006/relationships/image" Target="../media/image3.png" /><Relationship Id="rId9" Type="http://schemas.openxmlformats.org/officeDocument/2006/relationships/image" Target="../media/image10.svg" 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 /><Relationship Id="rId13" Type="http://schemas.openxmlformats.org/officeDocument/2006/relationships/image" Target="../media/image8.svg" /><Relationship Id="rId3" Type="http://schemas.openxmlformats.org/officeDocument/2006/relationships/hyperlink" Target="https://www.skillsforhealth.org.uk/core-skills-training-framework/" TargetMode="External" /><Relationship Id="rId7" Type="http://schemas.openxmlformats.org/officeDocument/2006/relationships/hyperlink" Target="https://www.cqc.org.uk/about-us/fundamental-standards" TargetMode="External" /><Relationship Id="rId12" Type="http://schemas.openxmlformats.org/officeDocument/2006/relationships/image" Target="../media/image7.png" /><Relationship Id="rId2" Type="http://schemas.openxmlformats.org/officeDocument/2006/relationships/hyperlink" Target="https://www.nhsemployers.org/sites/default/files/media/VBR-Behaviour-framework_0.pdf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books.google.com/books/about/Management_and_Organisational_Behaviour.html?id=A2aVCwAAQBAJ" TargetMode="External" /><Relationship Id="rId11" Type="http://schemas.openxmlformats.org/officeDocument/2006/relationships/image" Target="../media/image4.svg" /><Relationship Id="rId5" Type="http://schemas.openxmlformats.org/officeDocument/2006/relationships/hyperlink" Target="https://scholar.google.com/scholar?hl=en&amp;as_sdt=0%2C5&amp;q=Thompson%2C+N.%2C+Stradling%2C+S.+and+Pugh%2C+D.+%282020%29+Health+and+Social+Care+Practice.+&amp;btnG=" TargetMode="External" /><Relationship Id="rId15" Type="http://schemas.openxmlformats.org/officeDocument/2006/relationships/image" Target="../media/image10.svg" /><Relationship Id="rId10" Type="http://schemas.openxmlformats.org/officeDocument/2006/relationships/image" Target="../media/image3.png" /><Relationship Id="rId4" Type="http://schemas.openxmlformats.org/officeDocument/2006/relationships/hyperlink" Target="https://scholar.google.com/scholar?q=Thompson,+N.,+Stradling,+S.+and+Pugh,+D.+(2020)+Health+and+Social+Care+Practice" TargetMode="External" /><Relationship Id="rId9" Type="http://schemas.openxmlformats.org/officeDocument/2006/relationships/image" Target="../media/image6.svg" /><Relationship Id="rId14" Type="http://schemas.openxmlformats.org/officeDocument/2006/relationships/image" Target="../media/image9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6B6AB1-182E-EF9C-32B5-DAA1235B51FF}"/>
              </a:ext>
            </a:extLst>
          </p:cNvPr>
          <p:cNvSpPr txBox="1"/>
          <p:nvPr/>
        </p:nvSpPr>
        <p:spPr>
          <a:xfrm>
            <a:off x="838200" y="1562100"/>
            <a:ext cx="15697200" cy="44533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ct val="150000"/>
              </a:lnSpc>
              <a:buNone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 Title: Professional Career Development within H&amp;SC</a:t>
            </a:r>
          </a:p>
          <a:p>
            <a:pPr algn="l" fontAlgn="base">
              <a:lnSpc>
                <a:spcPct val="150000"/>
              </a:lnSpc>
              <a:buNone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 Number: LCHS 4009 (LON)</a:t>
            </a:r>
          </a:p>
          <a:p>
            <a:pPr algn="l" fontAlgn="base">
              <a:lnSpc>
                <a:spcPct val="150000"/>
              </a:lnSpc>
              <a:buNone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Assignment No:     ASSIGNMENT 1</a:t>
            </a:r>
          </a:p>
          <a:p>
            <a:pPr fontAlgn="base">
              <a:lnSpc>
                <a:spcPct val="150000"/>
              </a:lnSpc>
              <a:buNone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Name: Quinta Mendes Imbunde</a:t>
            </a:r>
          </a:p>
          <a:p>
            <a:pPr algn="l" fontAlgn="base">
              <a:lnSpc>
                <a:spcPct val="150000"/>
              </a:lnSpc>
              <a:buNone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ID: 2424906</a:t>
            </a:r>
          </a:p>
          <a:p>
            <a:pPr algn="l" fontAlgn="base">
              <a:lnSpc>
                <a:spcPct val="150000"/>
              </a:lnSpc>
              <a:buNone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Lecturer’s Name: Christopher </a:t>
            </a:r>
            <a:r>
              <a:rPr lang="en-GB" sz="3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Mafuva</a:t>
            </a:r>
            <a:endParaRPr lang="en-GB" sz="32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7F079A32-AEB4-63AA-BF98-5EB070613B7D}"/>
              </a:ext>
            </a:extLst>
          </p:cNvPr>
          <p:cNvSpPr/>
          <p:nvPr/>
        </p:nvSpPr>
        <p:spPr>
          <a:xfrm>
            <a:off x="9525000" y="4000500"/>
            <a:ext cx="7687852" cy="6014556"/>
          </a:xfrm>
          <a:custGeom>
            <a:avLst/>
            <a:gdLst/>
            <a:ahLst/>
            <a:cxnLst/>
            <a:rect l="l" t="t" r="r" b="b"/>
            <a:pathLst>
              <a:path w="6925852" h="6014556">
                <a:moveTo>
                  <a:pt x="0" y="0"/>
                </a:moveTo>
                <a:lnTo>
                  <a:pt x="6925852" y="0"/>
                </a:lnTo>
                <a:lnTo>
                  <a:pt x="6925852" y="6014556"/>
                </a:lnTo>
                <a:lnTo>
                  <a:pt x="0" y="601455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C91D0CBA-DB45-2A85-8286-A7173B6B6163}"/>
              </a:ext>
            </a:extLst>
          </p:cNvPr>
          <p:cNvSpPr/>
          <p:nvPr/>
        </p:nvSpPr>
        <p:spPr>
          <a:xfrm rot="635325">
            <a:off x="821197" y="6401835"/>
            <a:ext cx="6578139" cy="3741931"/>
          </a:xfrm>
          <a:custGeom>
            <a:avLst/>
            <a:gdLst/>
            <a:ahLst/>
            <a:cxnLst/>
            <a:rect l="l" t="t" r="r" b="b"/>
            <a:pathLst>
              <a:path w="9442126" h="8000056">
                <a:moveTo>
                  <a:pt x="0" y="0"/>
                </a:moveTo>
                <a:lnTo>
                  <a:pt x="9442126" y="0"/>
                </a:lnTo>
                <a:lnTo>
                  <a:pt x="9442126" y="8000056"/>
                </a:lnTo>
                <a:lnTo>
                  <a:pt x="0" y="80000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289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60629" y="-2095015"/>
            <a:ext cx="10960234" cy="7472887"/>
          </a:xfrm>
          <a:custGeom>
            <a:avLst/>
            <a:gdLst/>
            <a:ahLst/>
            <a:cxnLst/>
            <a:rect l="l" t="t" r="r" b="b"/>
            <a:pathLst>
              <a:path w="10960234" h="7472887">
                <a:moveTo>
                  <a:pt x="0" y="0"/>
                </a:moveTo>
                <a:lnTo>
                  <a:pt x="10960234" y="0"/>
                </a:lnTo>
                <a:lnTo>
                  <a:pt x="10960234" y="7472887"/>
                </a:lnTo>
                <a:lnTo>
                  <a:pt x="0" y="747288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868185" y="2136222"/>
            <a:ext cx="6925852" cy="6014556"/>
          </a:xfrm>
          <a:custGeom>
            <a:avLst/>
            <a:gdLst/>
            <a:ahLst/>
            <a:cxnLst/>
            <a:rect l="l" t="t" r="r" b="b"/>
            <a:pathLst>
              <a:path w="6925852" h="6014556">
                <a:moveTo>
                  <a:pt x="0" y="0"/>
                </a:moveTo>
                <a:lnTo>
                  <a:pt x="6925852" y="0"/>
                </a:lnTo>
                <a:lnTo>
                  <a:pt x="6925852" y="6014556"/>
                </a:lnTo>
                <a:lnTo>
                  <a:pt x="0" y="60145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635325">
            <a:off x="-1336143" y="6923321"/>
            <a:ext cx="9442126" cy="8000056"/>
          </a:xfrm>
          <a:custGeom>
            <a:avLst/>
            <a:gdLst/>
            <a:ahLst/>
            <a:cxnLst/>
            <a:rect l="l" t="t" r="r" b="b"/>
            <a:pathLst>
              <a:path w="9442126" h="8000056">
                <a:moveTo>
                  <a:pt x="0" y="0"/>
                </a:moveTo>
                <a:lnTo>
                  <a:pt x="9442126" y="0"/>
                </a:lnTo>
                <a:lnTo>
                  <a:pt x="9442126" y="8000056"/>
                </a:lnTo>
                <a:lnTo>
                  <a:pt x="0" y="80000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0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26878">
            <a:off x="-216283" y="847655"/>
            <a:ext cx="4576141" cy="2579280"/>
          </a:xfrm>
          <a:custGeom>
            <a:avLst/>
            <a:gdLst/>
            <a:ahLst/>
            <a:cxnLst/>
            <a:rect l="l" t="t" r="r" b="b"/>
            <a:pathLst>
              <a:path w="4576141" h="2579280">
                <a:moveTo>
                  <a:pt x="0" y="0"/>
                </a:moveTo>
                <a:lnTo>
                  <a:pt x="4576141" y="0"/>
                </a:lnTo>
                <a:lnTo>
                  <a:pt x="4576141" y="2579280"/>
                </a:lnTo>
                <a:lnTo>
                  <a:pt x="0" y="257928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2830696">
            <a:off x="12315724" y="8229600"/>
            <a:ext cx="2835471" cy="4114800"/>
          </a:xfrm>
          <a:custGeom>
            <a:avLst/>
            <a:gdLst/>
            <a:ahLst/>
            <a:cxnLst/>
            <a:rect l="l" t="t" r="r" b="b"/>
            <a:pathLst>
              <a:path w="2835471" h="4114800">
                <a:moveTo>
                  <a:pt x="0" y="0"/>
                </a:moveTo>
                <a:lnTo>
                  <a:pt x="2835471" y="0"/>
                </a:lnTo>
                <a:lnTo>
                  <a:pt x="283547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275536" y="5875319"/>
            <a:ext cx="6266174" cy="1242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06"/>
              </a:lnSpc>
            </a:pPr>
            <a:r>
              <a:rPr lang="en-US" sz="3576" dirty="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for Professional Development in Health and Social Care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75536" y="3546447"/>
            <a:ext cx="8114734" cy="2405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546"/>
              </a:lnSpc>
            </a:pPr>
            <a:r>
              <a:rPr lang="en-US" sz="7673" b="1" dirty="0">
                <a:solidFill>
                  <a:srgbClr val="2D2261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Personal SWOT Analysis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964996" y="2818304"/>
            <a:ext cx="9294304" cy="5847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Currently employed as a Cleaner in a healthcare environment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Studying Health and Social Care to gain theoretical and practical knowledge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Aspiration: Progress to a Healthcare Assistant (HCA) role within the NHS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Motivated by desire to contribute to patient wellbeing and quality care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Current role provides transferable skills including hygiene awareness, teamwork, and professionalism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5B7ABE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601135" y="1193267"/>
            <a:ext cx="6559765" cy="897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13"/>
              </a:lnSpc>
            </a:pPr>
            <a:r>
              <a:rPr lang="en-US" sz="5718" b="1">
                <a:solidFill>
                  <a:srgbClr val="2D2261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Introduction</a:t>
            </a:r>
          </a:p>
        </p:txBody>
      </p:sp>
      <p:sp>
        <p:nvSpPr>
          <p:cNvPr id="4" name="Freeform 4"/>
          <p:cNvSpPr/>
          <p:nvPr/>
        </p:nvSpPr>
        <p:spPr>
          <a:xfrm>
            <a:off x="12993540" y="-2095015"/>
            <a:ext cx="6727323" cy="4586811"/>
          </a:xfrm>
          <a:custGeom>
            <a:avLst/>
            <a:gdLst/>
            <a:ahLst/>
            <a:cxnLst/>
            <a:rect l="l" t="t" r="r" b="b"/>
            <a:pathLst>
              <a:path w="6727323" h="4586811">
                <a:moveTo>
                  <a:pt x="0" y="0"/>
                </a:moveTo>
                <a:lnTo>
                  <a:pt x="6727323" y="0"/>
                </a:lnTo>
                <a:lnTo>
                  <a:pt x="6727323" y="4586812"/>
                </a:lnTo>
                <a:lnTo>
                  <a:pt x="0" y="45868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635325">
            <a:off x="-1442576" y="8071855"/>
            <a:ext cx="7907020" cy="6699403"/>
          </a:xfrm>
          <a:custGeom>
            <a:avLst/>
            <a:gdLst/>
            <a:ahLst/>
            <a:cxnLst/>
            <a:rect l="l" t="t" r="r" b="b"/>
            <a:pathLst>
              <a:path w="7907020" h="6699403">
                <a:moveTo>
                  <a:pt x="0" y="0"/>
                </a:moveTo>
                <a:lnTo>
                  <a:pt x="7907020" y="0"/>
                </a:lnTo>
                <a:lnTo>
                  <a:pt x="7907020" y="6699403"/>
                </a:lnTo>
                <a:lnTo>
                  <a:pt x="0" y="66994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26878">
            <a:off x="-267547" y="148087"/>
            <a:ext cx="4576141" cy="2579280"/>
          </a:xfrm>
          <a:custGeom>
            <a:avLst/>
            <a:gdLst/>
            <a:ahLst/>
            <a:cxnLst/>
            <a:rect l="l" t="t" r="r" b="b"/>
            <a:pathLst>
              <a:path w="4576141" h="2579280">
                <a:moveTo>
                  <a:pt x="0" y="0"/>
                </a:moveTo>
                <a:lnTo>
                  <a:pt x="4576141" y="0"/>
                </a:lnTo>
                <a:lnTo>
                  <a:pt x="4576141" y="2579280"/>
                </a:lnTo>
                <a:lnTo>
                  <a:pt x="0" y="25792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2830696">
            <a:off x="14939466" y="8144946"/>
            <a:ext cx="2835471" cy="4114800"/>
          </a:xfrm>
          <a:custGeom>
            <a:avLst/>
            <a:gdLst/>
            <a:ahLst/>
            <a:cxnLst/>
            <a:rect l="l" t="t" r="r" b="b"/>
            <a:pathLst>
              <a:path w="2835471" h="4114800">
                <a:moveTo>
                  <a:pt x="0" y="0"/>
                </a:moveTo>
                <a:lnTo>
                  <a:pt x="2835471" y="0"/>
                </a:lnTo>
                <a:lnTo>
                  <a:pt x="283547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707372" y="2875454"/>
            <a:ext cx="6827884" cy="5564685"/>
          </a:xfrm>
          <a:custGeom>
            <a:avLst/>
            <a:gdLst/>
            <a:ahLst/>
            <a:cxnLst/>
            <a:rect l="l" t="t" r="r" b="b"/>
            <a:pathLst>
              <a:path w="6827884" h="5564685">
                <a:moveTo>
                  <a:pt x="0" y="0"/>
                </a:moveTo>
                <a:lnTo>
                  <a:pt x="6827885" y="0"/>
                </a:lnTo>
                <a:lnTo>
                  <a:pt x="6827885" y="5564684"/>
                </a:lnTo>
                <a:lnTo>
                  <a:pt x="0" y="556468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8488" r="-2635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645218" y="1386963"/>
            <a:ext cx="8994142" cy="728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65"/>
              </a:lnSpc>
            </a:pPr>
            <a:r>
              <a:rPr lang="en-US" sz="4332" b="1">
                <a:solidFill>
                  <a:srgbClr val="2D2261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What is a SWOT Analysis?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293653" y="2812801"/>
            <a:ext cx="10210707" cy="5397707"/>
            <a:chOff x="0" y="0"/>
            <a:chExt cx="2689240" cy="142161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689240" cy="1421618"/>
            </a:xfrm>
            <a:custGeom>
              <a:avLst/>
              <a:gdLst/>
              <a:ahLst/>
              <a:cxnLst/>
              <a:rect l="l" t="t" r="r" b="b"/>
              <a:pathLst>
                <a:path w="2689240" h="1421618">
                  <a:moveTo>
                    <a:pt x="22746" y="0"/>
                  </a:moveTo>
                  <a:lnTo>
                    <a:pt x="2666493" y="0"/>
                  </a:lnTo>
                  <a:cubicBezTo>
                    <a:pt x="2672526" y="0"/>
                    <a:pt x="2678312" y="2396"/>
                    <a:pt x="2682577" y="6662"/>
                  </a:cubicBezTo>
                  <a:cubicBezTo>
                    <a:pt x="2686843" y="10928"/>
                    <a:pt x="2689240" y="16714"/>
                    <a:pt x="2689240" y="22746"/>
                  </a:cubicBezTo>
                  <a:lnTo>
                    <a:pt x="2689240" y="1398872"/>
                  </a:lnTo>
                  <a:cubicBezTo>
                    <a:pt x="2689240" y="1411434"/>
                    <a:pt x="2679056" y="1421618"/>
                    <a:pt x="2666493" y="1421618"/>
                  </a:cubicBezTo>
                  <a:lnTo>
                    <a:pt x="22746" y="1421618"/>
                  </a:lnTo>
                  <a:cubicBezTo>
                    <a:pt x="16714" y="1421618"/>
                    <a:pt x="10928" y="1419222"/>
                    <a:pt x="6662" y="1414956"/>
                  </a:cubicBezTo>
                  <a:cubicBezTo>
                    <a:pt x="2396" y="1410690"/>
                    <a:pt x="0" y="1404905"/>
                    <a:pt x="0" y="1398872"/>
                  </a:cubicBezTo>
                  <a:lnTo>
                    <a:pt x="0" y="22746"/>
                  </a:lnTo>
                  <a:cubicBezTo>
                    <a:pt x="0" y="16714"/>
                    <a:pt x="2396" y="10928"/>
                    <a:pt x="6662" y="6662"/>
                  </a:cubicBezTo>
                  <a:cubicBezTo>
                    <a:pt x="10928" y="2396"/>
                    <a:pt x="16714" y="0"/>
                    <a:pt x="22746" y="0"/>
                  </a:cubicBezTo>
                  <a:close/>
                </a:path>
              </a:pathLst>
            </a:custGeom>
            <a:solidFill>
              <a:srgbClr val="ECE1D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689240" cy="14692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32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497735" y="2896038"/>
            <a:ext cx="9780456" cy="5314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S: Strengths – Internal attributes supporting success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W: Weaknesses – Internal areas needing improvement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O: Opportunities – External factors aiding development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T: Threats – External challenges that may limit progress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Strategic tool for self-evaluation and career planning (Thompson et al., 2020)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Promotes self-awareness and targeted personal growth within the H&amp;SC sector</a:t>
            </a:r>
          </a:p>
        </p:txBody>
      </p:sp>
      <p:sp>
        <p:nvSpPr>
          <p:cNvPr id="7" name="Freeform 7"/>
          <p:cNvSpPr/>
          <p:nvPr/>
        </p:nvSpPr>
        <p:spPr>
          <a:xfrm rot="-2080684">
            <a:off x="10082077" y="8242051"/>
            <a:ext cx="10960234" cy="7472887"/>
          </a:xfrm>
          <a:custGeom>
            <a:avLst/>
            <a:gdLst/>
            <a:ahLst/>
            <a:cxnLst/>
            <a:rect l="l" t="t" r="r" b="b"/>
            <a:pathLst>
              <a:path w="10960234" h="7472887">
                <a:moveTo>
                  <a:pt x="0" y="0"/>
                </a:moveTo>
                <a:lnTo>
                  <a:pt x="10960235" y="0"/>
                </a:lnTo>
                <a:lnTo>
                  <a:pt x="10960235" y="7472887"/>
                </a:lnTo>
                <a:lnTo>
                  <a:pt x="0" y="747288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9426524">
            <a:off x="-3984660" y="-4765086"/>
            <a:ext cx="9442126" cy="8000056"/>
          </a:xfrm>
          <a:custGeom>
            <a:avLst/>
            <a:gdLst/>
            <a:ahLst/>
            <a:cxnLst/>
            <a:rect l="l" t="t" r="r" b="b"/>
            <a:pathLst>
              <a:path w="9442126" h="8000056">
                <a:moveTo>
                  <a:pt x="0" y="0"/>
                </a:moveTo>
                <a:lnTo>
                  <a:pt x="9442126" y="0"/>
                </a:lnTo>
                <a:lnTo>
                  <a:pt x="9442126" y="8000056"/>
                </a:lnTo>
                <a:lnTo>
                  <a:pt x="0" y="80000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2624874">
            <a:off x="-884948" y="9077955"/>
            <a:ext cx="3242701" cy="1827704"/>
          </a:xfrm>
          <a:custGeom>
            <a:avLst/>
            <a:gdLst/>
            <a:ahLst/>
            <a:cxnLst/>
            <a:rect l="l" t="t" r="r" b="b"/>
            <a:pathLst>
              <a:path w="3242701" h="1827704">
                <a:moveTo>
                  <a:pt x="0" y="0"/>
                </a:moveTo>
                <a:lnTo>
                  <a:pt x="3242701" y="0"/>
                </a:lnTo>
                <a:lnTo>
                  <a:pt x="3242701" y="1827704"/>
                </a:lnTo>
                <a:lnTo>
                  <a:pt x="0" y="182770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2830696">
            <a:off x="16075185" y="-1028700"/>
            <a:ext cx="2835471" cy="4114800"/>
          </a:xfrm>
          <a:custGeom>
            <a:avLst/>
            <a:gdLst/>
            <a:ahLst/>
            <a:cxnLst/>
            <a:rect l="l" t="t" r="r" b="b"/>
            <a:pathLst>
              <a:path w="2835471" h="4114800">
                <a:moveTo>
                  <a:pt x="0" y="0"/>
                </a:moveTo>
                <a:lnTo>
                  <a:pt x="2835471" y="0"/>
                </a:lnTo>
                <a:lnTo>
                  <a:pt x="283547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191587" y="2812801"/>
            <a:ext cx="5067713" cy="5178991"/>
          </a:xfrm>
          <a:custGeom>
            <a:avLst/>
            <a:gdLst/>
            <a:ahLst/>
            <a:cxnLst/>
            <a:rect l="l" t="t" r="r" b="b"/>
            <a:pathLst>
              <a:path w="5067713" h="5178991">
                <a:moveTo>
                  <a:pt x="0" y="0"/>
                </a:moveTo>
                <a:lnTo>
                  <a:pt x="5067713" y="0"/>
                </a:lnTo>
                <a:lnTo>
                  <a:pt x="5067713" y="5178991"/>
                </a:lnTo>
                <a:lnTo>
                  <a:pt x="0" y="517899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3250" t="-9260" r="-12190" b="-13484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264475" y="1175527"/>
            <a:ext cx="9759051" cy="728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65"/>
              </a:lnSpc>
            </a:pPr>
            <a:r>
              <a:rPr lang="en-US" sz="4332" b="1">
                <a:solidFill>
                  <a:srgbClr val="2D2261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Personal SWOT Analysis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029259" y="3954531"/>
            <a:ext cx="3499238" cy="5099404"/>
            <a:chOff x="0" y="0"/>
            <a:chExt cx="921610" cy="134305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21610" cy="1343053"/>
            </a:xfrm>
            <a:custGeom>
              <a:avLst/>
              <a:gdLst/>
              <a:ahLst/>
              <a:cxnLst/>
              <a:rect l="l" t="t" r="r" b="b"/>
              <a:pathLst>
                <a:path w="921610" h="1343053">
                  <a:moveTo>
                    <a:pt x="66374" y="0"/>
                  </a:moveTo>
                  <a:lnTo>
                    <a:pt x="855236" y="0"/>
                  </a:lnTo>
                  <a:cubicBezTo>
                    <a:pt x="891893" y="0"/>
                    <a:pt x="921610" y="29717"/>
                    <a:pt x="921610" y="66374"/>
                  </a:cubicBezTo>
                  <a:lnTo>
                    <a:pt x="921610" y="1276679"/>
                  </a:lnTo>
                  <a:cubicBezTo>
                    <a:pt x="921610" y="1313336"/>
                    <a:pt x="891893" y="1343053"/>
                    <a:pt x="855236" y="1343053"/>
                  </a:cubicBezTo>
                  <a:lnTo>
                    <a:pt x="66374" y="1343053"/>
                  </a:lnTo>
                  <a:cubicBezTo>
                    <a:pt x="29717" y="1343053"/>
                    <a:pt x="0" y="1313336"/>
                    <a:pt x="0" y="1276679"/>
                  </a:cubicBezTo>
                  <a:lnTo>
                    <a:pt x="0" y="66374"/>
                  </a:lnTo>
                  <a:cubicBezTo>
                    <a:pt x="0" y="29717"/>
                    <a:pt x="29717" y="0"/>
                    <a:pt x="66374" y="0"/>
                  </a:cubicBezTo>
                  <a:close/>
                </a:path>
              </a:pathLst>
            </a:custGeom>
            <a:solidFill>
              <a:srgbClr val="ECE1D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921610" cy="14002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12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029259" y="3021124"/>
            <a:ext cx="3499238" cy="1866815"/>
            <a:chOff x="0" y="0"/>
            <a:chExt cx="921610" cy="49167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21610" cy="491672"/>
            </a:xfrm>
            <a:custGeom>
              <a:avLst/>
              <a:gdLst/>
              <a:ahLst/>
              <a:cxnLst/>
              <a:rect l="l" t="t" r="r" b="b"/>
              <a:pathLst>
                <a:path w="921610" h="491672">
                  <a:moveTo>
                    <a:pt x="66374" y="0"/>
                  </a:moveTo>
                  <a:lnTo>
                    <a:pt x="855236" y="0"/>
                  </a:lnTo>
                  <a:cubicBezTo>
                    <a:pt x="891893" y="0"/>
                    <a:pt x="921610" y="29717"/>
                    <a:pt x="921610" y="66374"/>
                  </a:cubicBezTo>
                  <a:lnTo>
                    <a:pt x="921610" y="425298"/>
                  </a:lnTo>
                  <a:cubicBezTo>
                    <a:pt x="921610" y="461955"/>
                    <a:pt x="891893" y="491672"/>
                    <a:pt x="855236" y="491672"/>
                  </a:cubicBezTo>
                  <a:lnTo>
                    <a:pt x="66374" y="491672"/>
                  </a:lnTo>
                  <a:cubicBezTo>
                    <a:pt x="29717" y="491672"/>
                    <a:pt x="0" y="461955"/>
                    <a:pt x="0" y="425298"/>
                  </a:cubicBezTo>
                  <a:lnTo>
                    <a:pt x="0" y="66374"/>
                  </a:lnTo>
                  <a:cubicBezTo>
                    <a:pt x="0" y="29717"/>
                    <a:pt x="29717" y="0"/>
                    <a:pt x="66374" y="0"/>
                  </a:cubicBezTo>
                  <a:close/>
                </a:path>
              </a:pathLst>
            </a:custGeom>
            <a:solidFill>
              <a:srgbClr val="5B7A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921610" cy="5488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12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269843" y="3708819"/>
            <a:ext cx="3018068" cy="563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19"/>
              </a:lnSpc>
            </a:pPr>
            <a:r>
              <a:rPr lang="en-US" sz="3299" b="1">
                <a:solidFill>
                  <a:srgbClr val="FBFCFE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Strengths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158186" y="5145581"/>
            <a:ext cx="3241384" cy="3699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·Reliable, punctual, and hardworking</a:t>
            </a:r>
          </a:p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·Excellent hygiene and infection control awareness</a:t>
            </a:r>
          </a:p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·Teamwork and cooperation with colleagues</a:t>
            </a:r>
          </a:p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Strong commitment to learning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5899292" y="3954531"/>
            <a:ext cx="3499238" cy="5099404"/>
            <a:chOff x="0" y="0"/>
            <a:chExt cx="921610" cy="134305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21610" cy="1343053"/>
            </a:xfrm>
            <a:custGeom>
              <a:avLst/>
              <a:gdLst/>
              <a:ahLst/>
              <a:cxnLst/>
              <a:rect l="l" t="t" r="r" b="b"/>
              <a:pathLst>
                <a:path w="921610" h="1343053">
                  <a:moveTo>
                    <a:pt x="66374" y="0"/>
                  </a:moveTo>
                  <a:lnTo>
                    <a:pt x="855236" y="0"/>
                  </a:lnTo>
                  <a:cubicBezTo>
                    <a:pt x="891893" y="0"/>
                    <a:pt x="921610" y="29717"/>
                    <a:pt x="921610" y="66374"/>
                  </a:cubicBezTo>
                  <a:lnTo>
                    <a:pt x="921610" y="1276679"/>
                  </a:lnTo>
                  <a:cubicBezTo>
                    <a:pt x="921610" y="1313336"/>
                    <a:pt x="891893" y="1343053"/>
                    <a:pt x="855236" y="1343053"/>
                  </a:cubicBezTo>
                  <a:lnTo>
                    <a:pt x="66374" y="1343053"/>
                  </a:lnTo>
                  <a:cubicBezTo>
                    <a:pt x="29717" y="1343053"/>
                    <a:pt x="0" y="1313336"/>
                    <a:pt x="0" y="1276679"/>
                  </a:cubicBezTo>
                  <a:lnTo>
                    <a:pt x="0" y="66374"/>
                  </a:lnTo>
                  <a:cubicBezTo>
                    <a:pt x="0" y="29717"/>
                    <a:pt x="29717" y="0"/>
                    <a:pt x="66374" y="0"/>
                  </a:cubicBezTo>
                  <a:close/>
                </a:path>
              </a:pathLst>
            </a:custGeom>
            <a:solidFill>
              <a:srgbClr val="ECE1D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921610" cy="14002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12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899292" y="3021124"/>
            <a:ext cx="3499238" cy="1866815"/>
            <a:chOff x="0" y="0"/>
            <a:chExt cx="921610" cy="49167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21610" cy="491672"/>
            </a:xfrm>
            <a:custGeom>
              <a:avLst/>
              <a:gdLst/>
              <a:ahLst/>
              <a:cxnLst/>
              <a:rect l="l" t="t" r="r" b="b"/>
              <a:pathLst>
                <a:path w="921610" h="491672">
                  <a:moveTo>
                    <a:pt x="66374" y="0"/>
                  </a:moveTo>
                  <a:lnTo>
                    <a:pt x="855236" y="0"/>
                  </a:lnTo>
                  <a:cubicBezTo>
                    <a:pt x="891893" y="0"/>
                    <a:pt x="921610" y="29717"/>
                    <a:pt x="921610" y="66374"/>
                  </a:cubicBezTo>
                  <a:lnTo>
                    <a:pt x="921610" y="425298"/>
                  </a:lnTo>
                  <a:cubicBezTo>
                    <a:pt x="921610" y="461955"/>
                    <a:pt x="891893" y="491672"/>
                    <a:pt x="855236" y="491672"/>
                  </a:cubicBezTo>
                  <a:lnTo>
                    <a:pt x="66374" y="491672"/>
                  </a:lnTo>
                  <a:cubicBezTo>
                    <a:pt x="29717" y="491672"/>
                    <a:pt x="0" y="461955"/>
                    <a:pt x="0" y="425298"/>
                  </a:cubicBezTo>
                  <a:lnTo>
                    <a:pt x="0" y="66374"/>
                  </a:lnTo>
                  <a:cubicBezTo>
                    <a:pt x="0" y="29717"/>
                    <a:pt x="29717" y="0"/>
                    <a:pt x="66374" y="0"/>
                  </a:cubicBezTo>
                  <a:close/>
                </a:path>
              </a:pathLst>
            </a:custGeom>
            <a:solidFill>
              <a:srgbClr val="5B7A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921610" cy="5488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12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281747" y="3708819"/>
            <a:ext cx="2734329" cy="563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19"/>
              </a:lnSpc>
            </a:pPr>
            <a:r>
              <a:rPr lang="en-US" sz="3299" b="1">
                <a:solidFill>
                  <a:srgbClr val="FBFCFE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Weaknesses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026557" y="5027676"/>
            <a:ext cx="3244708" cy="3749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5" lvl="1" indent="-259078" algn="ctr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·Limited clinical experience</a:t>
            </a:r>
          </a:p>
          <a:p>
            <a:pPr marL="518155" lvl="1" indent="-259078" algn="ctr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·Nervous during presentations</a:t>
            </a:r>
          </a:p>
          <a:p>
            <a:pPr marL="518155" lvl="1" indent="-259078" algn="ctr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·Limited patient interaction</a:t>
            </a:r>
          </a:p>
          <a:p>
            <a:pPr marL="518155" lvl="1" indent="-259078" algn="ctr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Lack of formal healthcare qualification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9769326" y="3954531"/>
            <a:ext cx="3499238" cy="5099404"/>
            <a:chOff x="0" y="0"/>
            <a:chExt cx="921610" cy="1343053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21610" cy="1343053"/>
            </a:xfrm>
            <a:custGeom>
              <a:avLst/>
              <a:gdLst/>
              <a:ahLst/>
              <a:cxnLst/>
              <a:rect l="l" t="t" r="r" b="b"/>
              <a:pathLst>
                <a:path w="921610" h="1343053">
                  <a:moveTo>
                    <a:pt x="66374" y="0"/>
                  </a:moveTo>
                  <a:lnTo>
                    <a:pt x="855236" y="0"/>
                  </a:lnTo>
                  <a:cubicBezTo>
                    <a:pt x="891893" y="0"/>
                    <a:pt x="921610" y="29717"/>
                    <a:pt x="921610" y="66374"/>
                  </a:cubicBezTo>
                  <a:lnTo>
                    <a:pt x="921610" y="1276679"/>
                  </a:lnTo>
                  <a:cubicBezTo>
                    <a:pt x="921610" y="1313336"/>
                    <a:pt x="891893" y="1343053"/>
                    <a:pt x="855236" y="1343053"/>
                  </a:cubicBezTo>
                  <a:lnTo>
                    <a:pt x="66374" y="1343053"/>
                  </a:lnTo>
                  <a:cubicBezTo>
                    <a:pt x="29717" y="1343053"/>
                    <a:pt x="0" y="1313336"/>
                    <a:pt x="0" y="1276679"/>
                  </a:cubicBezTo>
                  <a:lnTo>
                    <a:pt x="0" y="66374"/>
                  </a:lnTo>
                  <a:cubicBezTo>
                    <a:pt x="0" y="29717"/>
                    <a:pt x="29717" y="0"/>
                    <a:pt x="66374" y="0"/>
                  </a:cubicBezTo>
                  <a:close/>
                </a:path>
              </a:pathLst>
            </a:custGeom>
            <a:solidFill>
              <a:srgbClr val="ECE1D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921610" cy="14002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12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9769326" y="3021124"/>
            <a:ext cx="3499238" cy="1866815"/>
            <a:chOff x="0" y="0"/>
            <a:chExt cx="921610" cy="491672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921610" cy="491672"/>
            </a:xfrm>
            <a:custGeom>
              <a:avLst/>
              <a:gdLst/>
              <a:ahLst/>
              <a:cxnLst/>
              <a:rect l="l" t="t" r="r" b="b"/>
              <a:pathLst>
                <a:path w="921610" h="491672">
                  <a:moveTo>
                    <a:pt x="66374" y="0"/>
                  </a:moveTo>
                  <a:lnTo>
                    <a:pt x="855236" y="0"/>
                  </a:lnTo>
                  <a:cubicBezTo>
                    <a:pt x="891893" y="0"/>
                    <a:pt x="921610" y="29717"/>
                    <a:pt x="921610" y="66374"/>
                  </a:cubicBezTo>
                  <a:lnTo>
                    <a:pt x="921610" y="425298"/>
                  </a:lnTo>
                  <a:cubicBezTo>
                    <a:pt x="921610" y="461955"/>
                    <a:pt x="891893" y="491672"/>
                    <a:pt x="855236" y="491672"/>
                  </a:cubicBezTo>
                  <a:lnTo>
                    <a:pt x="66374" y="491672"/>
                  </a:lnTo>
                  <a:cubicBezTo>
                    <a:pt x="29717" y="491672"/>
                    <a:pt x="0" y="461955"/>
                    <a:pt x="0" y="425298"/>
                  </a:cubicBezTo>
                  <a:lnTo>
                    <a:pt x="0" y="66374"/>
                  </a:lnTo>
                  <a:cubicBezTo>
                    <a:pt x="0" y="29717"/>
                    <a:pt x="29717" y="0"/>
                    <a:pt x="66374" y="0"/>
                  </a:cubicBezTo>
                  <a:close/>
                </a:path>
              </a:pathLst>
            </a:custGeom>
            <a:solidFill>
              <a:srgbClr val="5B7A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57150"/>
              <a:ext cx="921610" cy="5488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12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0151780" y="3708819"/>
            <a:ext cx="2734329" cy="1144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19"/>
              </a:lnSpc>
            </a:pPr>
            <a:r>
              <a:rPr lang="en-US" sz="3299" b="1">
                <a:solidFill>
                  <a:srgbClr val="FBFCFE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Opportunities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831578" y="5027676"/>
            <a:ext cx="3374734" cy="3327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·Studying Health and Social Care qualification</a:t>
            </a:r>
          </a:p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·Mentorship and guidance from healthcare staff</a:t>
            </a:r>
          </a:p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·Access to NHS training and workshops</a:t>
            </a:r>
          </a:p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Expanding demand for HCA roles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13639359" y="3954531"/>
            <a:ext cx="3499238" cy="5099404"/>
            <a:chOff x="0" y="0"/>
            <a:chExt cx="921610" cy="1343053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21610" cy="1343053"/>
            </a:xfrm>
            <a:custGeom>
              <a:avLst/>
              <a:gdLst/>
              <a:ahLst/>
              <a:cxnLst/>
              <a:rect l="l" t="t" r="r" b="b"/>
              <a:pathLst>
                <a:path w="921610" h="1343053">
                  <a:moveTo>
                    <a:pt x="66374" y="0"/>
                  </a:moveTo>
                  <a:lnTo>
                    <a:pt x="855236" y="0"/>
                  </a:lnTo>
                  <a:cubicBezTo>
                    <a:pt x="891893" y="0"/>
                    <a:pt x="921610" y="29717"/>
                    <a:pt x="921610" y="66374"/>
                  </a:cubicBezTo>
                  <a:lnTo>
                    <a:pt x="921610" y="1276679"/>
                  </a:lnTo>
                  <a:cubicBezTo>
                    <a:pt x="921610" y="1313336"/>
                    <a:pt x="891893" y="1343053"/>
                    <a:pt x="855236" y="1343053"/>
                  </a:cubicBezTo>
                  <a:lnTo>
                    <a:pt x="66374" y="1343053"/>
                  </a:lnTo>
                  <a:cubicBezTo>
                    <a:pt x="29717" y="1343053"/>
                    <a:pt x="0" y="1313336"/>
                    <a:pt x="0" y="1276679"/>
                  </a:cubicBezTo>
                  <a:lnTo>
                    <a:pt x="0" y="66374"/>
                  </a:lnTo>
                  <a:cubicBezTo>
                    <a:pt x="0" y="29717"/>
                    <a:pt x="29717" y="0"/>
                    <a:pt x="66374" y="0"/>
                  </a:cubicBezTo>
                  <a:close/>
                </a:path>
              </a:pathLst>
            </a:custGeom>
            <a:solidFill>
              <a:srgbClr val="ECE1D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921610" cy="14002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12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639359" y="3021124"/>
            <a:ext cx="3499238" cy="1866815"/>
            <a:chOff x="0" y="0"/>
            <a:chExt cx="921610" cy="491672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21610" cy="491672"/>
            </a:xfrm>
            <a:custGeom>
              <a:avLst/>
              <a:gdLst/>
              <a:ahLst/>
              <a:cxnLst/>
              <a:rect l="l" t="t" r="r" b="b"/>
              <a:pathLst>
                <a:path w="921610" h="491672">
                  <a:moveTo>
                    <a:pt x="66374" y="0"/>
                  </a:moveTo>
                  <a:lnTo>
                    <a:pt x="855236" y="0"/>
                  </a:lnTo>
                  <a:cubicBezTo>
                    <a:pt x="891893" y="0"/>
                    <a:pt x="921610" y="29717"/>
                    <a:pt x="921610" y="66374"/>
                  </a:cubicBezTo>
                  <a:lnTo>
                    <a:pt x="921610" y="425298"/>
                  </a:lnTo>
                  <a:cubicBezTo>
                    <a:pt x="921610" y="461955"/>
                    <a:pt x="891893" y="491672"/>
                    <a:pt x="855236" y="491672"/>
                  </a:cubicBezTo>
                  <a:lnTo>
                    <a:pt x="66374" y="491672"/>
                  </a:lnTo>
                  <a:cubicBezTo>
                    <a:pt x="29717" y="491672"/>
                    <a:pt x="0" y="461955"/>
                    <a:pt x="0" y="425298"/>
                  </a:cubicBezTo>
                  <a:lnTo>
                    <a:pt x="0" y="66374"/>
                  </a:lnTo>
                  <a:cubicBezTo>
                    <a:pt x="0" y="29717"/>
                    <a:pt x="29717" y="0"/>
                    <a:pt x="66374" y="0"/>
                  </a:cubicBezTo>
                  <a:close/>
                </a:path>
              </a:pathLst>
            </a:custGeom>
            <a:solidFill>
              <a:srgbClr val="5B7A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57150"/>
              <a:ext cx="921610" cy="5488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12"/>
                </a:lnSpc>
              </a:pPr>
              <a:endParaRPr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14021814" y="3708819"/>
            <a:ext cx="2734329" cy="563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19"/>
              </a:lnSpc>
            </a:pPr>
            <a:r>
              <a:rPr lang="en-US" sz="3299" b="1">
                <a:solidFill>
                  <a:srgbClr val="FBFCFE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Threats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3763863" y="5027676"/>
            <a:ext cx="3374734" cy="3327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·Competition for HCA positions</a:t>
            </a:r>
          </a:p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·Balancing work, study, and personal life</a:t>
            </a:r>
          </a:p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·Limited financial resources for further study</a:t>
            </a:r>
          </a:p>
          <a:p>
            <a:pPr marL="453387" lvl="1" indent="-226693" algn="ctr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Potential stress and burnout in care work</a:t>
            </a:r>
          </a:p>
        </p:txBody>
      </p:sp>
      <p:sp>
        <p:nvSpPr>
          <p:cNvPr id="35" name="Freeform 35"/>
          <p:cNvSpPr/>
          <p:nvPr/>
        </p:nvSpPr>
        <p:spPr>
          <a:xfrm rot="-2080684">
            <a:off x="10082077" y="8242051"/>
            <a:ext cx="10960234" cy="7472887"/>
          </a:xfrm>
          <a:custGeom>
            <a:avLst/>
            <a:gdLst/>
            <a:ahLst/>
            <a:cxnLst/>
            <a:rect l="l" t="t" r="r" b="b"/>
            <a:pathLst>
              <a:path w="10960234" h="7472887">
                <a:moveTo>
                  <a:pt x="0" y="0"/>
                </a:moveTo>
                <a:lnTo>
                  <a:pt x="10960235" y="0"/>
                </a:lnTo>
                <a:lnTo>
                  <a:pt x="10960235" y="7472887"/>
                </a:lnTo>
                <a:lnTo>
                  <a:pt x="0" y="747288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 rot="9426524">
            <a:off x="-3984660" y="-4765086"/>
            <a:ext cx="9442126" cy="8000056"/>
          </a:xfrm>
          <a:custGeom>
            <a:avLst/>
            <a:gdLst/>
            <a:ahLst/>
            <a:cxnLst/>
            <a:rect l="l" t="t" r="r" b="b"/>
            <a:pathLst>
              <a:path w="9442126" h="8000056">
                <a:moveTo>
                  <a:pt x="0" y="0"/>
                </a:moveTo>
                <a:lnTo>
                  <a:pt x="9442126" y="0"/>
                </a:lnTo>
                <a:lnTo>
                  <a:pt x="9442126" y="8000056"/>
                </a:lnTo>
                <a:lnTo>
                  <a:pt x="0" y="80000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 rot="-2624874">
            <a:off x="-884948" y="9077955"/>
            <a:ext cx="3242701" cy="1827704"/>
          </a:xfrm>
          <a:custGeom>
            <a:avLst/>
            <a:gdLst/>
            <a:ahLst/>
            <a:cxnLst/>
            <a:rect l="l" t="t" r="r" b="b"/>
            <a:pathLst>
              <a:path w="3242701" h="1827704">
                <a:moveTo>
                  <a:pt x="0" y="0"/>
                </a:moveTo>
                <a:lnTo>
                  <a:pt x="3242701" y="0"/>
                </a:lnTo>
                <a:lnTo>
                  <a:pt x="3242701" y="1827704"/>
                </a:lnTo>
                <a:lnTo>
                  <a:pt x="0" y="182770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 rot="2830696">
            <a:off x="16075185" y="-1028700"/>
            <a:ext cx="2835471" cy="4114800"/>
          </a:xfrm>
          <a:custGeom>
            <a:avLst/>
            <a:gdLst/>
            <a:ahLst/>
            <a:cxnLst/>
            <a:rect l="l" t="t" r="r" b="b"/>
            <a:pathLst>
              <a:path w="2835471" h="4114800">
                <a:moveTo>
                  <a:pt x="0" y="0"/>
                </a:moveTo>
                <a:lnTo>
                  <a:pt x="2835471" y="0"/>
                </a:lnTo>
                <a:lnTo>
                  <a:pt x="283547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3366111"/>
            <a:ext cx="4899276" cy="3623338"/>
          </a:xfrm>
          <a:custGeom>
            <a:avLst/>
            <a:gdLst/>
            <a:ahLst/>
            <a:cxnLst/>
            <a:rect l="l" t="t" r="r" b="b"/>
            <a:pathLst>
              <a:path w="4899276" h="3623338">
                <a:moveTo>
                  <a:pt x="0" y="0"/>
                </a:moveTo>
                <a:lnTo>
                  <a:pt x="4899276" y="0"/>
                </a:lnTo>
                <a:lnTo>
                  <a:pt x="4899276" y="3623338"/>
                </a:lnTo>
                <a:lnTo>
                  <a:pt x="0" y="36233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012657" y="3155816"/>
            <a:ext cx="9661216" cy="6060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8388" lvl="1" indent="-324194" algn="l">
              <a:lnSpc>
                <a:spcPts val="3735"/>
              </a:lnSpc>
              <a:buFont typeface="Arial"/>
              <a:buChar char="•"/>
            </a:pPr>
            <a:r>
              <a:rPr lang="en-US" sz="3003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Use teamwork and communication skills to gain mentorship and shadow care staff</a:t>
            </a:r>
          </a:p>
          <a:p>
            <a:pPr marL="648388" lvl="1" indent="-324194" algn="l">
              <a:lnSpc>
                <a:spcPts val="3735"/>
              </a:lnSpc>
              <a:buFont typeface="Arial"/>
              <a:buChar char="•"/>
            </a:pPr>
            <a:r>
              <a:rPr lang="en-US" sz="3003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Apply infection control knowledge to develop clinical competence</a:t>
            </a:r>
          </a:p>
          <a:p>
            <a:pPr marL="648388" lvl="1" indent="-324194" algn="l">
              <a:lnSpc>
                <a:spcPts val="3735"/>
              </a:lnSpc>
              <a:buFont typeface="Arial"/>
              <a:buChar char="•"/>
            </a:pPr>
            <a:r>
              <a:rPr lang="en-US" sz="3003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Demonstrate reliability and punctuality to build professional trust</a:t>
            </a:r>
          </a:p>
          <a:p>
            <a:pPr marL="648388" lvl="1" indent="-324194" algn="l">
              <a:lnSpc>
                <a:spcPts val="3735"/>
              </a:lnSpc>
              <a:buFont typeface="Arial"/>
              <a:buChar char="•"/>
            </a:pPr>
            <a:r>
              <a:rPr lang="en-US" sz="3003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Practise public speaking and participate in classroom discussions to improve confidence</a:t>
            </a:r>
          </a:p>
          <a:p>
            <a:pPr marL="648388" lvl="1" indent="-324194" algn="l">
              <a:lnSpc>
                <a:spcPts val="3735"/>
              </a:lnSpc>
              <a:buFont typeface="Arial"/>
              <a:buChar char="•"/>
            </a:pPr>
            <a:r>
              <a:rPr lang="en-US" sz="3003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Balance workload effectively through time management and self-discipline</a:t>
            </a:r>
          </a:p>
          <a:p>
            <a:pPr marL="648388" lvl="1" indent="-324194" algn="l">
              <a:lnSpc>
                <a:spcPts val="3735"/>
              </a:lnSpc>
              <a:buFont typeface="Arial"/>
              <a:buChar char="•"/>
            </a:pPr>
            <a:r>
              <a:rPr lang="en-US" sz="3003">
                <a:solidFill>
                  <a:srgbClr val="2D2261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Engage in continuous learning to stay competitive and motivated</a:t>
            </a:r>
          </a:p>
          <a:p>
            <a:pPr algn="l">
              <a:lnSpc>
                <a:spcPts val="3735"/>
              </a:lnSpc>
            </a:pPr>
            <a:endParaRPr lang="en-US" sz="3003">
              <a:solidFill>
                <a:srgbClr val="2D2261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012657" y="1145791"/>
            <a:ext cx="10918083" cy="1612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43"/>
              </a:lnSpc>
            </a:pPr>
            <a:r>
              <a:rPr lang="en-US" sz="4673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Applying Strengths to Overcome Weaknesses and Threats</a:t>
            </a:r>
          </a:p>
        </p:txBody>
      </p:sp>
      <p:sp>
        <p:nvSpPr>
          <p:cNvPr id="5" name="Freeform 5"/>
          <p:cNvSpPr/>
          <p:nvPr/>
        </p:nvSpPr>
        <p:spPr>
          <a:xfrm>
            <a:off x="12993540" y="-2095015"/>
            <a:ext cx="6727323" cy="4586811"/>
          </a:xfrm>
          <a:custGeom>
            <a:avLst/>
            <a:gdLst/>
            <a:ahLst/>
            <a:cxnLst/>
            <a:rect l="l" t="t" r="r" b="b"/>
            <a:pathLst>
              <a:path w="6727323" h="4586811">
                <a:moveTo>
                  <a:pt x="0" y="0"/>
                </a:moveTo>
                <a:lnTo>
                  <a:pt x="6727323" y="0"/>
                </a:lnTo>
                <a:lnTo>
                  <a:pt x="6727323" y="4586812"/>
                </a:lnTo>
                <a:lnTo>
                  <a:pt x="0" y="458681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635325">
            <a:off x="-1442576" y="8071855"/>
            <a:ext cx="7907020" cy="6699403"/>
          </a:xfrm>
          <a:custGeom>
            <a:avLst/>
            <a:gdLst/>
            <a:ahLst/>
            <a:cxnLst/>
            <a:rect l="l" t="t" r="r" b="b"/>
            <a:pathLst>
              <a:path w="7907020" h="6699403">
                <a:moveTo>
                  <a:pt x="0" y="0"/>
                </a:moveTo>
                <a:lnTo>
                  <a:pt x="7907020" y="0"/>
                </a:lnTo>
                <a:lnTo>
                  <a:pt x="7907020" y="6699403"/>
                </a:lnTo>
                <a:lnTo>
                  <a:pt x="0" y="669940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0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226878">
            <a:off x="-267547" y="148087"/>
            <a:ext cx="4576141" cy="2579280"/>
          </a:xfrm>
          <a:custGeom>
            <a:avLst/>
            <a:gdLst/>
            <a:ahLst/>
            <a:cxnLst/>
            <a:rect l="l" t="t" r="r" b="b"/>
            <a:pathLst>
              <a:path w="4576141" h="2579280">
                <a:moveTo>
                  <a:pt x="0" y="0"/>
                </a:moveTo>
                <a:lnTo>
                  <a:pt x="4576141" y="0"/>
                </a:lnTo>
                <a:lnTo>
                  <a:pt x="4576141" y="2579280"/>
                </a:lnTo>
                <a:lnTo>
                  <a:pt x="0" y="257928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2830696">
            <a:off x="14939466" y="8144946"/>
            <a:ext cx="2835471" cy="4114800"/>
          </a:xfrm>
          <a:custGeom>
            <a:avLst/>
            <a:gdLst/>
            <a:ahLst/>
            <a:cxnLst/>
            <a:rect l="l" t="t" r="r" b="b"/>
            <a:pathLst>
              <a:path w="2835471" h="4114800">
                <a:moveTo>
                  <a:pt x="0" y="0"/>
                </a:moveTo>
                <a:lnTo>
                  <a:pt x="2835471" y="0"/>
                </a:lnTo>
                <a:lnTo>
                  <a:pt x="283547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964996" y="2818304"/>
            <a:ext cx="9294304" cy="6381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Combine academic learning with workplace experience to develop practical competence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Participate in Skills for Care and NHS e-learning modules for upskilling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Seek voluntary work or shadowing opportunities to gain patient care exposure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Network with tutors and healthcare professionals for guidance on career progression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Use current employment within healthcare settings to understand patient needs and values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Pursue Level 3 Diploma in Health and Social Care for eligibility to apply as HCA</a:t>
            </a:r>
          </a:p>
        </p:txBody>
      </p:sp>
      <p:sp>
        <p:nvSpPr>
          <p:cNvPr id="3" name="Freeform 3"/>
          <p:cNvSpPr/>
          <p:nvPr/>
        </p:nvSpPr>
        <p:spPr>
          <a:xfrm>
            <a:off x="12993540" y="-2095015"/>
            <a:ext cx="6727323" cy="4586811"/>
          </a:xfrm>
          <a:custGeom>
            <a:avLst/>
            <a:gdLst/>
            <a:ahLst/>
            <a:cxnLst/>
            <a:rect l="l" t="t" r="r" b="b"/>
            <a:pathLst>
              <a:path w="6727323" h="4586811">
                <a:moveTo>
                  <a:pt x="0" y="0"/>
                </a:moveTo>
                <a:lnTo>
                  <a:pt x="6727323" y="0"/>
                </a:lnTo>
                <a:lnTo>
                  <a:pt x="6727323" y="4586812"/>
                </a:lnTo>
                <a:lnTo>
                  <a:pt x="0" y="45868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635325">
            <a:off x="-1442576" y="8071855"/>
            <a:ext cx="7907020" cy="6699403"/>
          </a:xfrm>
          <a:custGeom>
            <a:avLst/>
            <a:gdLst/>
            <a:ahLst/>
            <a:cxnLst/>
            <a:rect l="l" t="t" r="r" b="b"/>
            <a:pathLst>
              <a:path w="7907020" h="6699403">
                <a:moveTo>
                  <a:pt x="0" y="0"/>
                </a:moveTo>
                <a:lnTo>
                  <a:pt x="7907020" y="0"/>
                </a:lnTo>
                <a:lnTo>
                  <a:pt x="7907020" y="6699403"/>
                </a:lnTo>
                <a:lnTo>
                  <a:pt x="0" y="66994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26878">
            <a:off x="-267547" y="148087"/>
            <a:ext cx="4576141" cy="2579280"/>
          </a:xfrm>
          <a:custGeom>
            <a:avLst/>
            <a:gdLst/>
            <a:ahLst/>
            <a:cxnLst/>
            <a:rect l="l" t="t" r="r" b="b"/>
            <a:pathLst>
              <a:path w="4576141" h="2579280">
                <a:moveTo>
                  <a:pt x="0" y="0"/>
                </a:moveTo>
                <a:lnTo>
                  <a:pt x="4576141" y="0"/>
                </a:lnTo>
                <a:lnTo>
                  <a:pt x="4576141" y="2579280"/>
                </a:lnTo>
                <a:lnTo>
                  <a:pt x="0" y="25792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2830696">
            <a:off x="14939466" y="8144946"/>
            <a:ext cx="2835471" cy="4114800"/>
          </a:xfrm>
          <a:custGeom>
            <a:avLst/>
            <a:gdLst/>
            <a:ahLst/>
            <a:cxnLst/>
            <a:rect l="l" t="t" r="r" b="b"/>
            <a:pathLst>
              <a:path w="2835471" h="4114800">
                <a:moveTo>
                  <a:pt x="0" y="0"/>
                </a:moveTo>
                <a:lnTo>
                  <a:pt x="2835471" y="0"/>
                </a:lnTo>
                <a:lnTo>
                  <a:pt x="283547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28700" y="2875454"/>
            <a:ext cx="6324024" cy="6324024"/>
          </a:xfrm>
          <a:custGeom>
            <a:avLst/>
            <a:gdLst/>
            <a:ahLst/>
            <a:cxnLst/>
            <a:rect l="l" t="t" r="r" b="b"/>
            <a:pathLst>
              <a:path w="6324024" h="6324024">
                <a:moveTo>
                  <a:pt x="0" y="0"/>
                </a:moveTo>
                <a:lnTo>
                  <a:pt x="6324024" y="0"/>
                </a:lnTo>
                <a:lnTo>
                  <a:pt x="6324024" y="6324024"/>
                </a:lnTo>
                <a:lnTo>
                  <a:pt x="0" y="632402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388663" y="714151"/>
            <a:ext cx="8604877" cy="1647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37"/>
              </a:lnSpc>
            </a:pPr>
            <a:r>
              <a:rPr lang="en-US" sz="5255" b="1">
                <a:solidFill>
                  <a:srgbClr val="2D2261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Leveraging Opportunities for Professional Growth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012657" y="2194932"/>
            <a:ext cx="10918083" cy="6381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SWOT analysis has provided clarity on strengths, weaknesses, and development areas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Current role and studies form a strong foundation for a healthcare career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Strengths such as reliability, teamwork, and hygiene knowledge support future progression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Opportunities through education and training enhance employability and confidence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5B7ABE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Continuous reflection and professional development will ensure long-term success within the health and social care sector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5B7ABE"/>
              </a:solidFill>
              <a:latin typeface="Red Hat Display"/>
              <a:ea typeface="Red Hat Display"/>
              <a:cs typeface="Red Hat Display"/>
              <a:sym typeface="Red Hat Display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601135" y="1193267"/>
            <a:ext cx="8592377" cy="897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13"/>
              </a:lnSpc>
            </a:pPr>
            <a:r>
              <a:rPr lang="en-US" sz="5718" b="1">
                <a:solidFill>
                  <a:srgbClr val="2D2261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Conclusion</a:t>
            </a:r>
          </a:p>
        </p:txBody>
      </p:sp>
      <p:sp>
        <p:nvSpPr>
          <p:cNvPr id="4" name="Freeform 4"/>
          <p:cNvSpPr/>
          <p:nvPr/>
        </p:nvSpPr>
        <p:spPr>
          <a:xfrm rot="1026841">
            <a:off x="13266207" y="-2293406"/>
            <a:ext cx="6727323" cy="4586811"/>
          </a:xfrm>
          <a:custGeom>
            <a:avLst/>
            <a:gdLst/>
            <a:ahLst/>
            <a:cxnLst/>
            <a:rect l="l" t="t" r="r" b="b"/>
            <a:pathLst>
              <a:path w="6727323" h="4586811">
                <a:moveTo>
                  <a:pt x="0" y="0"/>
                </a:moveTo>
                <a:lnTo>
                  <a:pt x="6727323" y="0"/>
                </a:lnTo>
                <a:lnTo>
                  <a:pt x="6727323" y="4586812"/>
                </a:lnTo>
                <a:lnTo>
                  <a:pt x="0" y="45868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635325">
            <a:off x="-1442576" y="8071855"/>
            <a:ext cx="7907020" cy="6699403"/>
          </a:xfrm>
          <a:custGeom>
            <a:avLst/>
            <a:gdLst/>
            <a:ahLst/>
            <a:cxnLst/>
            <a:rect l="l" t="t" r="r" b="b"/>
            <a:pathLst>
              <a:path w="7907020" h="6699403">
                <a:moveTo>
                  <a:pt x="0" y="0"/>
                </a:moveTo>
                <a:lnTo>
                  <a:pt x="7907020" y="0"/>
                </a:lnTo>
                <a:lnTo>
                  <a:pt x="7907020" y="6699403"/>
                </a:lnTo>
                <a:lnTo>
                  <a:pt x="0" y="66994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26878">
            <a:off x="-267547" y="148087"/>
            <a:ext cx="4576141" cy="2579280"/>
          </a:xfrm>
          <a:custGeom>
            <a:avLst/>
            <a:gdLst/>
            <a:ahLst/>
            <a:cxnLst/>
            <a:rect l="l" t="t" r="r" b="b"/>
            <a:pathLst>
              <a:path w="4576141" h="2579280">
                <a:moveTo>
                  <a:pt x="0" y="0"/>
                </a:moveTo>
                <a:lnTo>
                  <a:pt x="4576141" y="0"/>
                </a:lnTo>
                <a:lnTo>
                  <a:pt x="4576141" y="2579280"/>
                </a:lnTo>
                <a:lnTo>
                  <a:pt x="0" y="25792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2830696">
            <a:off x="14939466" y="8144946"/>
            <a:ext cx="2835471" cy="4114800"/>
          </a:xfrm>
          <a:custGeom>
            <a:avLst/>
            <a:gdLst/>
            <a:ahLst/>
            <a:cxnLst/>
            <a:rect l="l" t="t" r="r" b="b"/>
            <a:pathLst>
              <a:path w="2835471" h="4114800">
                <a:moveTo>
                  <a:pt x="0" y="0"/>
                </a:moveTo>
                <a:lnTo>
                  <a:pt x="2835471" y="0"/>
                </a:lnTo>
                <a:lnTo>
                  <a:pt x="283547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480039" y="2875454"/>
            <a:ext cx="6204754" cy="5700652"/>
          </a:xfrm>
          <a:custGeom>
            <a:avLst/>
            <a:gdLst/>
            <a:ahLst/>
            <a:cxnLst/>
            <a:rect l="l" t="t" r="r" b="b"/>
            <a:pathLst>
              <a:path w="6204754" h="5700652">
                <a:moveTo>
                  <a:pt x="0" y="0"/>
                </a:moveTo>
                <a:lnTo>
                  <a:pt x="6204754" y="0"/>
                </a:lnTo>
                <a:lnTo>
                  <a:pt x="6204754" y="5700652"/>
                </a:lnTo>
                <a:lnTo>
                  <a:pt x="0" y="570065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3250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58259" y="2906089"/>
            <a:ext cx="15760960" cy="44367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0502" lvl="1" indent="-225251" algn="l">
              <a:lnSpc>
                <a:spcPts val="2921"/>
              </a:lnSpc>
              <a:buFont typeface="Arial"/>
              <a:buChar char="•"/>
            </a:pPr>
            <a:r>
              <a:rPr lang="en-US" sz="2086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NHS (2022) The NHS Values and Behaviours Framework [Online]. Available at: </a:t>
            </a:r>
            <a:r>
              <a:rPr lang="en-US" sz="2086" u="sng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  <a:hlinkClick r:id="rId2" tooltip="https://www.nhsemployers.org/sites/default/files/media/VBR-Behaviour-framework_0.pdf"/>
              </a:rPr>
              <a:t>https://www.nhsemployers.org/sites/default/files/media/VBR-Behaviour-framework_0.pdfNHS Employers</a:t>
            </a:r>
          </a:p>
          <a:p>
            <a:pPr marL="450502" lvl="1" indent="-225251" algn="l">
              <a:lnSpc>
                <a:spcPts val="2921"/>
              </a:lnSpc>
              <a:buFont typeface="Arial"/>
              <a:buChar char="•"/>
            </a:pPr>
            <a:r>
              <a:rPr lang="en-US" sz="2086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Skills for Care (2023) Core Skills Framework for Health and Social Care Workers. Leeds: Skills for Care. Available at: </a:t>
            </a:r>
            <a:r>
              <a:rPr lang="en-US" sz="2086" u="sng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  <a:hlinkClick r:id="rId3" tooltip="https://www.skillsforhealth.org.uk/core-skills-training-framework/"/>
              </a:rPr>
              <a:t>https://www.skillsforhealth.org.uk/core-skills-training-framework/Skills for Health</a:t>
            </a:r>
          </a:p>
          <a:p>
            <a:pPr marL="450502" lvl="1" indent="-225251" algn="l">
              <a:lnSpc>
                <a:spcPts val="2921"/>
              </a:lnSpc>
              <a:buFont typeface="Arial"/>
              <a:buChar char="•"/>
            </a:pPr>
            <a:r>
              <a:rPr lang="en-US" sz="2086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Thompson, N., Stradling, S. and Pugh, D. (2020) Health and Social Care Practice. 3rd ed. Basingstoke: Palgrave Macmillan. Available at: </a:t>
            </a:r>
            <a:r>
              <a:rPr lang="en-US" sz="2086" u="sng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  <a:hlinkClick r:id="rId4" tooltip="https://scholar.google.com/scholar?q=Thompson,+N.,+Stradling,+S.+and+Pugh,+D.+(2020)+Health+and+Social+Care+Practice"/>
              </a:rPr>
              <a:t>https://scholar.google.com/scholar?q=Thompson,+N.,+Stradling,+S.+and+Pugh,+D.+(2020)+Health+and+Social+Care+Practice</a:t>
            </a:r>
            <a:r>
              <a:rPr lang="en-US" sz="2086" u="sng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  <a:hlinkClick r:id="rId5" tooltip="https://scholar.google.com/scholar?hl=en&amp;as_sdt=0%2C5&amp;q=Thompson%2C+N.%2C+Stradling%2C+S.+and+Pugh%2C+D.+%282020%29+Health+and+Social+Care+Practice.+&amp;btnG="/>
              </a:rPr>
              <a:t>scholar.google.com</a:t>
            </a:r>
          </a:p>
          <a:p>
            <a:pPr marL="450502" lvl="1" indent="-225251" algn="l">
              <a:lnSpc>
                <a:spcPts val="2921"/>
              </a:lnSpc>
              <a:buFont typeface="Arial"/>
              <a:buChar char="•"/>
            </a:pPr>
            <a:r>
              <a:rPr lang="en-US" sz="2086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Mullins, L. (2019) Management and Organisational Behaviour. 11th ed. Harlow: Pearson Education. Available at: </a:t>
            </a:r>
            <a:r>
              <a:rPr lang="en-US" sz="2086" u="sng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  <a:hlinkClick r:id="rId6" tooltip="https://books.google.com/books/about/Management_and_Organisational_Behaviour.html?id=A2aVCwAAQBAJ"/>
              </a:rPr>
              <a:t>https://books.google.com/books/about/Management_and_Organisational_Behaviour.html?id=A2aVCwAAQBAJGoogle Books</a:t>
            </a:r>
          </a:p>
          <a:p>
            <a:pPr marL="450502" lvl="1" indent="-225251" algn="l">
              <a:lnSpc>
                <a:spcPts val="2921"/>
              </a:lnSpc>
              <a:buFont typeface="Arial"/>
              <a:buChar char="•"/>
            </a:pPr>
            <a:r>
              <a:rPr lang="en-US" sz="2086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</a:rPr>
              <a:t>Care Quality Commission (2023) Fundamentals of Standards in Care [Online]. Available at: </a:t>
            </a:r>
            <a:r>
              <a:rPr lang="en-US" sz="2086" u="sng">
                <a:solidFill>
                  <a:srgbClr val="292562"/>
                </a:solidFill>
                <a:latin typeface="Red Hat Display"/>
                <a:ea typeface="Red Hat Display"/>
                <a:cs typeface="Red Hat Display"/>
                <a:sym typeface="Red Hat Display"/>
                <a:hlinkClick r:id="rId7" tooltip="https://www.cqc.org.uk/about-us/fundamental-standards"/>
              </a:rPr>
              <a:t>https://www.cqc.org.uk/about-us/fundamental-standardsCare Quality Commission</a:t>
            </a:r>
          </a:p>
          <a:p>
            <a:pPr algn="l">
              <a:lnSpc>
                <a:spcPts val="2921"/>
              </a:lnSpc>
            </a:pPr>
            <a:endParaRPr lang="en-US" sz="2086" u="sng">
              <a:solidFill>
                <a:srgbClr val="292562"/>
              </a:solidFill>
              <a:latin typeface="Red Hat Display"/>
              <a:ea typeface="Red Hat Display"/>
              <a:cs typeface="Red Hat Display"/>
              <a:sym typeface="Red Hat Display"/>
              <a:hlinkClick r:id="rId7" tooltip="https://www.cqc.org.uk/about-us/fundamental-standards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601135" y="1193267"/>
            <a:ext cx="8592377" cy="8974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13"/>
              </a:lnSpc>
            </a:pPr>
            <a:r>
              <a:rPr lang="en-US" sz="5718" b="1">
                <a:solidFill>
                  <a:srgbClr val="2D2261"/>
                </a:solidFill>
                <a:latin typeface="Red Hat Display Bold"/>
                <a:ea typeface="Red Hat Display Bold"/>
                <a:cs typeface="Red Hat Display Bold"/>
                <a:sym typeface="Red Hat Display Bold"/>
              </a:rPr>
              <a:t>References</a:t>
            </a:r>
          </a:p>
        </p:txBody>
      </p:sp>
      <p:sp>
        <p:nvSpPr>
          <p:cNvPr id="4" name="Freeform 4"/>
          <p:cNvSpPr/>
          <p:nvPr/>
        </p:nvSpPr>
        <p:spPr>
          <a:xfrm rot="1026841">
            <a:off x="13266207" y="-2293406"/>
            <a:ext cx="6727323" cy="4586811"/>
          </a:xfrm>
          <a:custGeom>
            <a:avLst/>
            <a:gdLst/>
            <a:ahLst/>
            <a:cxnLst/>
            <a:rect l="l" t="t" r="r" b="b"/>
            <a:pathLst>
              <a:path w="6727323" h="4586811">
                <a:moveTo>
                  <a:pt x="0" y="0"/>
                </a:moveTo>
                <a:lnTo>
                  <a:pt x="6727323" y="0"/>
                </a:lnTo>
                <a:lnTo>
                  <a:pt x="6727323" y="4586812"/>
                </a:lnTo>
                <a:lnTo>
                  <a:pt x="0" y="458681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50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635325">
            <a:off x="-1442576" y="8071855"/>
            <a:ext cx="7907020" cy="6699403"/>
          </a:xfrm>
          <a:custGeom>
            <a:avLst/>
            <a:gdLst/>
            <a:ahLst/>
            <a:cxnLst/>
            <a:rect l="l" t="t" r="r" b="b"/>
            <a:pathLst>
              <a:path w="7907020" h="6699403">
                <a:moveTo>
                  <a:pt x="0" y="0"/>
                </a:moveTo>
                <a:lnTo>
                  <a:pt x="7907020" y="0"/>
                </a:lnTo>
                <a:lnTo>
                  <a:pt x="7907020" y="6699403"/>
                </a:lnTo>
                <a:lnTo>
                  <a:pt x="0" y="669940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50000"/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26878">
            <a:off x="-267547" y="148087"/>
            <a:ext cx="4576141" cy="2579280"/>
          </a:xfrm>
          <a:custGeom>
            <a:avLst/>
            <a:gdLst/>
            <a:ahLst/>
            <a:cxnLst/>
            <a:rect l="l" t="t" r="r" b="b"/>
            <a:pathLst>
              <a:path w="4576141" h="2579280">
                <a:moveTo>
                  <a:pt x="0" y="0"/>
                </a:moveTo>
                <a:lnTo>
                  <a:pt x="4576141" y="0"/>
                </a:lnTo>
                <a:lnTo>
                  <a:pt x="4576141" y="2579280"/>
                </a:lnTo>
                <a:lnTo>
                  <a:pt x="0" y="257928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2830696">
            <a:off x="14939466" y="8144946"/>
            <a:ext cx="2835471" cy="4114800"/>
          </a:xfrm>
          <a:custGeom>
            <a:avLst/>
            <a:gdLst/>
            <a:ahLst/>
            <a:cxnLst/>
            <a:rect l="l" t="t" r="r" b="b"/>
            <a:pathLst>
              <a:path w="2835471" h="4114800">
                <a:moveTo>
                  <a:pt x="0" y="0"/>
                </a:moveTo>
                <a:lnTo>
                  <a:pt x="2835471" y="0"/>
                </a:lnTo>
                <a:lnTo>
                  <a:pt x="283547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712</Words>
  <Application>Microsoft Office PowerPoint</Application>
  <PresentationFormat>Custom</PresentationFormat>
  <Paragraphs>68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Cream Illustrative SWOT Analysis Presentation</dc:title>
  <dc:creator>ivo sambu</dc:creator>
  <cp:lastModifiedBy>Quinta Mendes Imbunde</cp:lastModifiedBy>
  <cp:revision>4</cp:revision>
  <dcterms:created xsi:type="dcterms:W3CDTF">2006-08-16T00:00:00Z</dcterms:created>
  <dcterms:modified xsi:type="dcterms:W3CDTF">2025-11-09T14:19:19Z</dcterms:modified>
  <dc:identifier>DAG3AuN4MgM</dc:identifier>
</cp:coreProperties>
</file>