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theme/theme4.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5.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7.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8.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9.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10.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11.xml" ContentType="application/vnd.openxmlformats-officedocument.theme+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12.xml" ContentType="application/vnd.openxmlformats-officedocument.theme+xml"/>
  <Override PartName="/ppt/slideLayouts/slideLayout70.xml" ContentType="application/vnd.openxmlformats-officedocument.presentationml.slideLayout+xml"/>
  <Override PartName="/ppt/theme/theme13.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14.xml" ContentType="application/vnd.openxmlformats-officedocument.theme+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1"/>
    <p:sldMasterId id="2147483666" r:id="rId2"/>
    <p:sldMasterId id="2147483678" r:id="rId3"/>
    <p:sldMasterId id="2147483680" r:id="rId4"/>
    <p:sldMasterId id="2147483684" r:id="rId5"/>
    <p:sldMasterId id="2147483687" r:id="rId6"/>
    <p:sldMasterId id="2147483700" r:id="rId7"/>
    <p:sldMasterId id="2147483713" r:id="rId8"/>
    <p:sldMasterId id="2147483719" r:id="rId9"/>
    <p:sldMasterId id="2147483732" r:id="rId10"/>
    <p:sldMasterId id="2147483735" r:id="rId11"/>
    <p:sldMasterId id="2147483739" r:id="rId12"/>
    <p:sldMasterId id="2147483751" r:id="rId13"/>
    <p:sldMasterId id="2147483753" r:id="rId14"/>
    <p:sldMasterId id="2147483765" r:id="rId15"/>
  </p:sldMasterIdLst>
  <p:notesMasterIdLst>
    <p:notesMasterId r:id="rId50"/>
  </p:notesMasterIdLst>
  <p:sldIdLst>
    <p:sldId id="256" r:id="rId16"/>
    <p:sldId id="858" r:id="rId17"/>
    <p:sldId id="328" r:id="rId18"/>
    <p:sldId id="329" r:id="rId19"/>
    <p:sldId id="911" r:id="rId20"/>
    <p:sldId id="928" r:id="rId21"/>
    <p:sldId id="906" r:id="rId22"/>
    <p:sldId id="907" r:id="rId23"/>
    <p:sldId id="286" r:id="rId24"/>
    <p:sldId id="295" r:id="rId25"/>
    <p:sldId id="930" r:id="rId26"/>
    <p:sldId id="305" r:id="rId27"/>
    <p:sldId id="323" r:id="rId28"/>
    <p:sldId id="306" r:id="rId29"/>
    <p:sldId id="307" r:id="rId30"/>
    <p:sldId id="910" r:id="rId31"/>
    <p:sldId id="912" r:id="rId32"/>
    <p:sldId id="308" r:id="rId33"/>
    <p:sldId id="917" r:id="rId34"/>
    <p:sldId id="918" r:id="rId35"/>
    <p:sldId id="311" r:id="rId36"/>
    <p:sldId id="312" r:id="rId37"/>
    <p:sldId id="313" r:id="rId38"/>
    <p:sldId id="921" r:id="rId39"/>
    <p:sldId id="931" r:id="rId40"/>
    <p:sldId id="932" r:id="rId41"/>
    <p:sldId id="339" r:id="rId42"/>
    <p:sldId id="338" r:id="rId43"/>
    <p:sldId id="340" r:id="rId44"/>
    <p:sldId id="341" r:id="rId45"/>
    <p:sldId id="342" r:id="rId46"/>
    <p:sldId id="924" r:id="rId47"/>
    <p:sldId id="469" r:id="rId48"/>
    <p:sldId id="884" r:id="rId49"/>
  </p:sldIdLst>
  <p:sldSz cx="12192000" cy="6858000"/>
  <p:notesSz cx="6858000" cy="9144000"/>
  <p:custDataLst>
    <p:tags r:id="rId5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3854360-CB6F-4F10-9FE6-1FD99B92A1BA}">
          <p14:sldIdLst>
            <p14:sldId id="256"/>
            <p14:sldId id="858"/>
            <p14:sldId id="328"/>
            <p14:sldId id="329"/>
            <p14:sldId id="911"/>
            <p14:sldId id="928"/>
            <p14:sldId id="906"/>
            <p14:sldId id="907"/>
            <p14:sldId id="286"/>
            <p14:sldId id="295"/>
            <p14:sldId id="930"/>
            <p14:sldId id="305"/>
            <p14:sldId id="323"/>
            <p14:sldId id="306"/>
            <p14:sldId id="307"/>
            <p14:sldId id="910"/>
            <p14:sldId id="912"/>
            <p14:sldId id="308"/>
            <p14:sldId id="917"/>
            <p14:sldId id="918"/>
            <p14:sldId id="311"/>
            <p14:sldId id="312"/>
            <p14:sldId id="313"/>
            <p14:sldId id="921"/>
            <p14:sldId id="931"/>
            <p14:sldId id="932"/>
            <p14:sldId id="339"/>
            <p14:sldId id="338"/>
            <p14:sldId id="340"/>
            <p14:sldId id="341"/>
            <p14:sldId id="342"/>
            <p14:sldId id="924"/>
            <p14:sldId id="469"/>
            <p14:sldId id="88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B437E5-AE86-4551-B5C8-7CB588D75150}" v="1" dt="2026-02-02T17:37:18.8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98" autoAdjust="0"/>
    <p:restoredTop sz="95272" autoAdjust="0"/>
  </p:normalViewPr>
  <p:slideViewPr>
    <p:cSldViewPr snapToGrid="0">
      <p:cViewPr varScale="1">
        <p:scale>
          <a:sx n="118" d="100"/>
          <a:sy n="118" d="100"/>
        </p:scale>
        <p:origin x="1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 Target="slides/slide3.xml"/><Relationship Id="rId26" Type="http://schemas.openxmlformats.org/officeDocument/2006/relationships/slide" Target="slides/slide11.xml"/><Relationship Id="rId39" Type="http://schemas.openxmlformats.org/officeDocument/2006/relationships/slide" Target="slides/slide24.xml"/><Relationship Id="rId21" Type="http://schemas.openxmlformats.org/officeDocument/2006/relationships/slide" Target="slides/slide6.xml"/><Relationship Id="rId34" Type="http://schemas.openxmlformats.org/officeDocument/2006/relationships/slide" Target="slides/slide19.xml"/><Relationship Id="rId42" Type="http://schemas.openxmlformats.org/officeDocument/2006/relationships/slide" Target="slides/slide27.xml"/><Relationship Id="rId47" Type="http://schemas.openxmlformats.org/officeDocument/2006/relationships/slide" Target="slides/slide32.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1.xml"/><Relationship Id="rId29" Type="http://schemas.openxmlformats.org/officeDocument/2006/relationships/slide" Target="slides/slide14.xml"/><Relationship Id="rId11" Type="http://schemas.openxmlformats.org/officeDocument/2006/relationships/slideMaster" Target="slideMasters/slideMaster11.xml"/><Relationship Id="rId24" Type="http://schemas.openxmlformats.org/officeDocument/2006/relationships/slide" Target="slides/slide9.xml"/><Relationship Id="rId32" Type="http://schemas.openxmlformats.org/officeDocument/2006/relationships/slide" Target="slides/slide17.xml"/><Relationship Id="rId37" Type="http://schemas.openxmlformats.org/officeDocument/2006/relationships/slide" Target="slides/slide22.xml"/><Relationship Id="rId40" Type="http://schemas.openxmlformats.org/officeDocument/2006/relationships/slide" Target="slides/slide25.xml"/><Relationship Id="rId45" Type="http://schemas.openxmlformats.org/officeDocument/2006/relationships/slide" Target="slides/slide30.xml"/><Relationship Id="rId53" Type="http://schemas.openxmlformats.org/officeDocument/2006/relationships/viewProps" Target="viewProps.xml"/><Relationship Id="rId5" Type="http://schemas.openxmlformats.org/officeDocument/2006/relationships/slideMaster" Target="slideMasters/slideMaster5.xml"/><Relationship Id="rId19" Type="http://schemas.openxmlformats.org/officeDocument/2006/relationships/slide" Target="slides/slide4.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7.xml"/><Relationship Id="rId27" Type="http://schemas.openxmlformats.org/officeDocument/2006/relationships/slide" Target="slides/slide12.xml"/><Relationship Id="rId30" Type="http://schemas.openxmlformats.org/officeDocument/2006/relationships/slide" Target="slides/slide15.xml"/><Relationship Id="rId35" Type="http://schemas.openxmlformats.org/officeDocument/2006/relationships/slide" Target="slides/slide20.xml"/><Relationship Id="rId43" Type="http://schemas.openxmlformats.org/officeDocument/2006/relationships/slide" Target="slides/slide28.xml"/><Relationship Id="rId48" Type="http://schemas.openxmlformats.org/officeDocument/2006/relationships/slide" Target="slides/slide33.xml"/><Relationship Id="rId56" Type="http://schemas.microsoft.com/office/2016/11/relationships/changesInfo" Target="changesInfos/changesInfo1.xml"/><Relationship Id="rId8" Type="http://schemas.openxmlformats.org/officeDocument/2006/relationships/slideMaster" Target="slideMasters/slideMaster8.xml"/><Relationship Id="rId51" Type="http://schemas.openxmlformats.org/officeDocument/2006/relationships/tags" Target="tags/tag1.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 Target="slides/slide2.xml"/><Relationship Id="rId25" Type="http://schemas.openxmlformats.org/officeDocument/2006/relationships/slide" Target="slides/slide10.xml"/><Relationship Id="rId33" Type="http://schemas.openxmlformats.org/officeDocument/2006/relationships/slide" Target="slides/slide18.xml"/><Relationship Id="rId38" Type="http://schemas.openxmlformats.org/officeDocument/2006/relationships/slide" Target="slides/slide23.xml"/><Relationship Id="rId46" Type="http://schemas.openxmlformats.org/officeDocument/2006/relationships/slide" Target="slides/slide31.xml"/><Relationship Id="rId20" Type="http://schemas.openxmlformats.org/officeDocument/2006/relationships/slide" Target="slides/slide5.xml"/><Relationship Id="rId41" Type="http://schemas.openxmlformats.org/officeDocument/2006/relationships/slide" Target="slides/slide26.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8.xml"/><Relationship Id="rId28" Type="http://schemas.openxmlformats.org/officeDocument/2006/relationships/slide" Target="slides/slide13.xml"/><Relationship Id="rId36" Type="http://schemas.openxmlformats.org/officeDocument/2006/relationships/slide" Target="slides/slide21.xml"/><Relationship Id="rId49" Type="http://schemas.openxmlformats.org/officeDocument/2006/relationships/slide" Target="slides/slide34.xml"/><Relationship Id="rId57" Type="http://schemas.microsoft.com/office/2015/10/relationships/revisionInfo" Target="revisionInfo.xml"/><Relationship Id="rId10" Type="http://schemas.openxmlformats.org/officeDocument/2006/relationships/slideMaster" Target="slideMasters/slideMaster10.xml"/><Relationship Id="rId31" Type="http://schemas.openxmlformats.org/officeDocument/2006/relationships/slide" Target="slides/slide16.xml"/><Relationship Id="rId44" Type="http://schemas.openxmlformats.org/officeDocument/2006/relationships/slide" Target="slides/slide29.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mma Smith" userId="c43517b7-c020-487a-a609-e5dcac601652" providerId="ADAL" clId="{62912DD0-F69B-404B-9F03-3D9501D39358}"/>
    <pc:docChg chg="addSld delSld modSld sldOrd modSection">
      <pc:chgData name="Jemma Smith" userId="c43517b7-c020-487a-a609-e5dcac601652" providerId="ADAL" clId="{62912DD0-F69B-404B-9F03-3D9501D39358}" dt="2026-02-02T17:38:19.330" v="134" actId="47"/>
      <pc:docMkLst>
        <pc:docMk/>
      </pc:docMkLst>
      <pc:sldChg chg="modSp add mod">
        <pc:chgData name="Jemma Smith" userId="c43517b7-c020-487a-a609-e5dcac601652" providerId="ADAL" clId="{62912DD0-F69B-404B-9F03-3D9501D39358}" dt="2026-02-02T17:38:15.176" v="133" actId="20577"/>
        <pc:sldMkLst>
          <pc:docMk/>
          <pc:sldMk cId="931301183" sldId="256"/>
        </pc:sldMkLst>
        <pc:spChg chg="mod">
          <ac:chgData name="Jemma Smith" userId="c43517b7-c020-487a-a609-e5dcac601652" providerId="ADAL" clId="{62912DD0-F69B-404B-9F03-3D9501D39358}" dt="2026-02-02T17:37:32.702" v="16" actId="20577"/>
          <ac:spMkLst>
            <pc:docMk/>
            <pc:sldMk cId="931301183" sldId="256"/>
            <ac:spMk id="4" creationId="{F87B34D3-CF74-F251-B88E-14F79E250091}"/>
          </ac:spMkLst>
        </pc:spChg>
        <pc:spChg chg="mod">
          <ac:chgData name="Jemma Smith" userId="c43517b7-c020-487a-a609-e5dcac601652" providerId="ADAL" clId="{62912DD0-F69B-404B-9F03-3D9501D39358}" dt="2026-02-02T17:37:53.252" v="69" actId="20577"/>
          <ac:spMkLst>
            <pc:docMk/>
            <pc:sldMk cId="931301183" sldId="256"/>
            <ac:spMk id="5" creationId="{066E66B9-5E97-9ABB-EF4B-9D37D0CF9BE5}"/>
          </ac:spMkLst>
        </pc:spChg>
        <pc:spChg chg="mod">
          <ac:chgData name="Jemma Smith" userId="c43517b7-c020-487a-a609-e5dcac601652" providerId="ADAL" clId="{62912DD0-F69B-404B-9F03-3D9501D39358}" dt="2026-02-02T17:38:15.176" v="133" actId="20577"/>
          <ac:spMkLst>
            <pc:docMk/>
            <pc:sldMk cId="931301183" sldId="256"/>
            <ac:spMk id="6" creationId="{2DDBD4A8-0007-5EFA-628C-3A9FCA50BB6B}"/>
          </ac:spMkLst>
        </pc:spChg>
      </pc:sldChg>
      <pc:sldChg chg="del">
        <pc:chgData name="Jemma Smith" userId="c43517b7-c020-487a-a609-e5dcac601652" providerId="ADAL" clId="{62912DD0-F69B-404B-9F03-3D9501D39358}" dt="2026-02-02T17:38:19.330" v="134" actId="47"/>
        <pc:sldMkLst>
          <pc:docMk/>
          <pc:sldMk cId="0" sldId="310"/>
        </pc:sldMkLst>
      </pc:sldChg>
      <pc:sldChg chg="del">
        <pc:chgData name="Jemma Smith" userId="c43517b7-c020-487a-a609-e5dcac601652" providerId="ADAL" clId="{62912DD0-F69B-404B-9F03-3D9501D39358}" dt="2026-02-02T17:35:25.844" v="1" actId="47"/>
        <pc:sldMkLst>
          <pc:docMk/>
          <pc:sldMk cId="2156627049" sldId="886"/>
        </pc:sldMkLst>
      </pc:sldChg>
      <pc:sldChg chg="del">
        <pc:chgData name="Jemma Smith" userId="c43517b7-c020-487a-a609-e5dcac601652" providerId="ADAL" clId="{62912DD0-F69B-404B-9F03-3D9501D39358}" dt="2026-02-02T17:33:23.753" v="0" actId="47"/>
        <pc:sldMkLst>
          <pc:docMk/>
          <pc:sldMk cId="771921071" sldId="929"/>
        </pc:sldMkLst>
      </pc:sldChg>
      <pc:sldChg chg="new del ord">
        <pc:chgData name="Jemma Smith" userId="c43517b7-c020-487a-a609-e5dcac601652" providerId="ADAL" clId="{62912DD0-F69B-404B-9F03-3D9501D39358}" dt="2026-02-02T17:37:23.631" v="8" actId="47"/>
        <pc:sldMkLst>
          <pc:docMk/>
          <pc:sldMk cId="1834466919" sldId="93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00897D-0F5A-43C8-9B79-361F3261D0BC}" type="datetimeFigureOut">
              <a:rPr lang="en-GB" smtClean="0"/>
              <a:t>02/02/2026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1AE680-CCF8-44A4-99B7-5694A4EA13A5}" type="slidenum">
              <a:rPr lang="en-GB" smtClean="0"/>
              <a:t>‹#›</a:t>
            </a:fld>
            <a:endParaRPr lang="en-GB"/>
          </a:p>
        </p:txBody>
      </p:sp>
    </p:spTree>
    <p:extLst>
      <p:ext uri="{BB962C8B-B14F-4D97-AF65-F5344CB8AC3E}">
        <p14:creationId xmlns:p14="http://schemas.microsoft.com/office/powerpoint/2010/main" val="3451014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776287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Understanding the  organizational  environment  to  identify opportunities and deal with  threats</a:t>
            </a:r>
            <a:endParaRPr lang="en-GB" dirty="0"/>
          </a:p>
        </p:txBody>
      </p:sp>
      <p:sp>
        <p:nvSpPr>
          <p:cNvPr id="4" name="Slide Number Placeholder 3"/>
          <p:cNvSpPr>
            <a:spLocks noGrp="1"/>
          </p:cNvSpPr>
          <p:nvPr>
            <p:ph type="sldNum" sz="quarter" idx="5"/>
          </p:nvPr>
        </p:nvSpPr>
        <p:spPr/>
        <p:txBody>
          <a:bodyPr/>
          <a:lstStyle/>
          <a:p>
            <a:fld id="{D83208A4-53B3-40E4-97DA-C1C29D83F2C5}" type="slidenum">
              <a:rPr lang="en-GB" smtClean="0"/>
              <a:t>10</a:t>
            </a:fld>
            <a:endParaRPr lang="en-GB"/>
          </a:p>
        </p:txBody>
      </p:sp>
    </p:spTree>
    <p:extLst>
      <p:ext uri="{BB962C8B-B14F-4D97-AF65-F5344CB8AC3E}">
        <p14:creationId xmlns:p14="http://schemas.microsoft.com/office/powerpoint/2010/main" val="15158315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https://www.youtube.com/watch?v=US_QP5yuYuI</a:t>
            </a:r>
          </a:p>
        </p:txBody>
      </p:sp>
      <p:sp>
        <p:nvSpPr>
          <p:cNvPr id="4" name="Slide Number Placeholder 3"/>
          <p:cNvSpPr>
            <a:spLocks noGrp="1"/>
          </p:cNvSpPr>
          <p:nvPr>
            <p:ph type="sldNum" sz="quarter" idx="5"/>
          </p:nvPr>
        </p:nvSpPr>
        <p:spPr/>
        <p:txBody>
          <a:bodyPr/>
          <a:lstStyle/>
          <a:p>
            <a:fld id="{AC1AE680-CCF8-44A4-99B7-5694A4EA13A5}" type="slidenum">
              <a:rPr lang="en-GB" smtClean="0"/>
              <a:t>16</a:t>
            </a:fld>
            <a:endParaRPr lang="en-GB"/>
          </a:p>
        </p:txBody>
      </p:sp>
    </p:spTree>
    <p:extLst>
      <p:ext uri="{BB962C8B-B14F-4D97-AF65-F5344CB8AC3E}">
        <p14:creationId xmlns:p14="http://schemas.microsoft.com/office/powerpoint/2010/main" val="30068554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Automation - </a:t>
            </a:r>
            <a:r>
              <a:rPr lang="en-US" b="0" i="0" dirty="0">
                <a:solidFill>
                  <a:srgbClr val="040C28"/>
                </a:solidFill>
                <a:effectLst/>
                <a:latin typeface="Google Sans"/>
              </a:rPr>
              <a:t>the technique of making an apparatus, a process, or a system operate automatically</a:t>
            </a:r>
            <a:endParaRPr lang="en-GB" dirty="0"/>
          </a:p>
        </p:txBody>
      </p:sp>
      <p:sp>
        <p:nvSpPr>
          <p:cNvPr id="4" name="Slide Number Placeholder 3"/>
          <p:cNvSpPr>
            <a:spLocks noGrp="1"/>
          </p:cNvSpPr>
          <p:nvPr>
            <p:ph type="sldNum" sz="quarter" idx="5"/>
          </p:nvPr>
        </p:nvSpPr>
        <p:spPr/>
        <p:txBody>
          <a:bodyPr/>
          <a:lstStyle/>
          <a:p>
            <a:fld id="{D83208A4-53B3-40E4-97DA-C1C29D83F2C5}" type="slidenum">
              <a:rPr lang="en-GB" smtClean="0"/>
              <a:t>18</a:t>
            </a:fld>
            <a:endParaRPr lang="en-GB"/>
          </a:p>
        </p:txBody>
      </p:sp>
    </p:spTree>
    <p:extLst>
      <p:ext uri="{BB962C8B-B14F-4D97-AF65-F5344CB8AC3E}">
        <p14:creationId xmlns:p14="http://schemas.microsoft.com/office/powerpoint/2010/main" val="2585695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https://www.youtube.com/watch?v=0MCMB53jlIk</a:t>
            </a:r>
          </a:p>
        </p:txBody>
      </p:sp>
      <p:sp>
        <p:nvSpPr>
          <p:cNvPr id="4" name="Slide Number Placeholder 3"/>
          <p:cNvSpPr>
            <a:spLocks noGrp="1"/>
          </p:cNvSpPr>
          <p:nvPr>
            <p:ph type="sldNum" sz="quarter" idx="5"/>
          </p:nvPr>
        </p:nvSpPr>
        <p:spPr/>
        <p:txBody>
          <a:bodyPr/>
          <a:lstStyle/>
          <a:p>
            <a:fld id="{D83208A4-53B3-40E4-97DA-C1C29D83F2C5}" type="slidenum">
              <a:rPr lang="en-GB" smtClean="0"/>
              <a:t>19</a:t>
            </a:fld>
            <a:endParaRPr lang="en-GB"/>
          </a:p>
        </p:txBody>
      </p:sp>
    </p:spTree>
    <p:extLst>
      <p:ext uri="{BB962C8B-B14F-4D97-AF65-F5344CB8AC3E}">
        <p14:creationId xmlns:p14="http://schemas.microsoft.com/office/powerpoint/2010/main" val="9858538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https://www.youtube.com/watch?v=KQkmFZQ-2SA</a:t>
            </a:r>
          </a:p>
        </p:txBody>
      </p:sp>
      <p:sp>
        <p:nvSpPr>
          <p:cNvPr id="4" name="Slide Number Placeholder 3"/>
          <p:cNvSpPr>
            <a:spLocks noGrp="1"/>
          </p:cNvSpPr>
          <p:nvPr>
            <p:ph type="sldNum" sz="quarter" idx="5"/>
          </p:nvPr>
        </p:nvSpPr>
        <p:spPr/>
        <p:txBody>
          <a:bodyPr/>
          <a:lstStyle/>
          <a:p>
            <a:fld id="{D83208A4-53B3-40E4-97DA-C1C29D83F2C5}" type="slidenum">
              <a:rPr lang="en-GB" smtClean="0"/>
              <a:t>20</a:t>
            </a:fld>
            <a:endParaRPr lang="en-GB"/>
          </a:p>
        </p:txBody>
      </p:sp>
    </p:spTree>
    <p:extLst>
      <p:ext uri="{BB962C8B-B14F-4D97-AF65-F5344CB8AC3E}">
        <p14:creationId xmlns:p14="http://schemas.microsoft.com/office/powerpoint/2010/main" val="2853717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https://www.youtube.com/watch?v=SBzlqmYiKOA</a:t>
            </a:r>
          </a:p>
        </p:txBody>
      </p:sp>
      <p:sp>
        <p:nvSpPr>
          <p:cNvPr id="4" name="Slide Number Placeholder 3"/>
          <p:cNvSpPr>
            <a:spLocks noGrp="1"/>
          </p:cNvSpPr>
          <p:nvPr>
            <p:ph type="sldNum" sz="quarter" idx="5"/>
          </p:nvPr>
        </p:nvSpPr>
        <p:spPr/>
        <p:txBody>
          <a:bodyPr/>
          <a:lstStyle/>
          <a:p>
            <a:fld id="{D83208A4-53B3-40E4-97DA-C1C29D83F2C5}" type="slidenum">
              <a:rPr lang="en-GB" smtClean="0"/>
              <a:t>22</a:t>
            </a:fld>
            <a:endParaRPr lang="en-GB"/>
          </a:p>
        </p:txBody>
      </p:sp>
    </p:spTree>
    <p:extLst>
      <p:ext uri="{BB962C8B-B14F-4D97-AF65-F5344CB8AC3E}">
        <p14:creationId xmlns:p14="http://schemas.microsoft.com/office/powerpoint/2010/main" val="41402372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3208A4-53B3-40E4-97DA-C1C29D83F2C5}" type="slidenum">
              <a:rPr lang="en-GB" smtClean="0"/>
              <a:t>27</a:t>
            </a:fld>
            <a:endParaRPr lang="en-GB"/>
          </a:p>
        </p:txBody>
      </p:sp>
    </p:spTree>
    <p:extLst>
      <p:ext uri="{BB962C8B-B14F-4D97-AF65-F5344CB8AC3E}">
        <p14:creationId xmlns:p14="http://schemas.microsoft.com/office/powerpoint/2010/main" val="8242985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0.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65996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2/2/2026</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05919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2/2/2026</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2472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2/2/2026</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94525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2/2/2026</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7202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2/2/2026</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46633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2/2/2026</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80321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2/2/2026</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200326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2/2/2026</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699326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2/2/2026</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66425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2/2/2026</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313061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2/2/2026</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373650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39817376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4538237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95429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11779357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2/2/2026</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585447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2/2/2026</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519549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2/2/2026</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061605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2/2/2026</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191778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2/2/2026</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7741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2/2/2026</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88665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2/2/2026</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317813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2/2/2026</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887229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2/2/2026</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355640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2/2/2026</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8331799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2/2/2026</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4713342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2/2/2026</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203020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2/2/2026</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953062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2/2/2026</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3009147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2/2/2026</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1383352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2/2/2026</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857779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2/2/2026</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9814811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2/2/2026</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6806731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2/2/2026</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4762818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2/2/2026</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9883090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2/2/2026</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5875993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2/2/2026</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0575190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7363362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613933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56375704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59433144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2/2/2026</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6136866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2/2/2026</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2603169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2/2/2026</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211057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2/2/2026</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0856469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2/2/2026</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03789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2/2/2026</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3141976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2/2/2026</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0160680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2/2/2026</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89100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2/2/2026</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8979788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2/2/2026</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5718949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2/2/2026</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5223337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03700694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02/02/2026</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55772566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46321864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99647775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2/2/2026</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2128538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2/2/2026</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889621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2/2/2026</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0949286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2/2/2026</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652035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2/2/2026</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5657799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2/2/2026</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0162106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2/2/2026</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398147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2/2/2026</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535379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2/2/2026</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22390400"/>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2/2/2026</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2914519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2/2/2026</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0444365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2/2/2026</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179889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02076686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02/02/2026</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1742264"/>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2/2/2026</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93786910"/>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02/02/2026</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0755435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02/02/2026</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6092686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02/02/2026</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97175468"/>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02/02/2026</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4220999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02/02/2026</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545657483"/>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02/02/2026</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080119208"/>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02/02/2026</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82052343"/>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02/02/2026</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27177251"/>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02/02/2026</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59652362"/>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02/02/2026</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09800799"/>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02/02/2026</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66606186"/>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02/02/2026</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87018783"/>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02/02/2026</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339422700"/>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02/02/2026</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17225384"/>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02/02/2026</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11131488"/>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02/02/2026</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38269395"/>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02/02/2026</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032405504"/>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02/02/2026</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576145560"/>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02/02/2026</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35077362"/>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02/02/2026</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69223880"/>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541538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image" Target="../media/image2.png"/><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1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6.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6.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image" Target="../media/image7.pn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7.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image" Target="../media/image8.png"/><Relationship Id="rId5" Type="http://schemas.openxmlformats.org/officeDocument/2006/relationships/theme" Target="../theme/theme8.xml"/><Relationship Id="rId4" Type="http://schemas.openxmlformats.org/officeDocument/2006/relationships/slideLayout" Target="../slideLayouts/slideLayout42.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2.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9.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0.xml.rels><?xml version="1.0" encoding="UTF-8" standalone="yes"?>
<Relationships xmlns="http://schemas.openxmlformats.org/package/2006/relationships"><Relationship Id="rId3" Type="http://schemas.openxmlformats.org/officeDocument/2006/relationships/theme" Target="../theme/theme10.xml"/><Relationship Id="rId2" Type="http://schemas.openxmlformats.org/officeDocument/2006/relationships/slideLayout" Target="../slideLayouts/slideLayout55.xml"/><Relationship Id="rId1" Type="http://schemas.openxmlformats.org/officeDocument/2006/relationships/slideLayout" Target="../slideLayouts/slideLayout54.xml"/><Relationship Id="rId4" Type="http://schemas.openxmlformats.org/officeDocument/2006/relationships/image" Target="../media/image3.png"/></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58.xml"/><Relationship Id="rId2" Type="http://schemas.openxmlformats.org/officeDocument/2006/relationships/slideLayout" Target="../slideLayouts/slideLayout57.xml"/><Relationship Id="rId1" Type="http://schemas.openxmlformats.org/officeDocument/2006/relationships/slideLayout" Target="../slideLayouts/slideLayout56.xml"/><Relationship Id="rId5" Type="http://schemas.openxmlformats.org/officeDocument/2006/relationships/image" Target="../media/image5.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66.xml"/><Relationship Id="rId13" Type="http://schemas.openxmlformats.org/officeDocument/2006/relationships/image" Target="../media/image6.png"/><Relationship Id="rId3" Type="http://schemas.openxmlformats.org/officeDocument/2006/relationships/slideLayout" Target="../slideLayouts/slideLayout61.xml"/><Relationship Id="rId7" Type="http://schemas.openxmlformats.org/officeDocument/2006/relationships/slideLayout" Target="../slideLayouts/slideLayout65.xml"/><Relationship Id="rId12" Type="http://schemas.openxmlformats.org/officeDocument/2006/relationships/theme" Target="../theme/theme12.xml"/><Relationship Id="rId2" Type="http://schemas.openxmlformats.org/officeDocument/2006/relationships/slideLayout" Target="../slideLayouts/slideLayout60.xml"/><Relationship Id="rId1" Type="http://schemas.openxmlformats.org/officeDocument/2006/relationships/slideLayout" Target="../slideLayouts/slideLayout59.xml"/><Relationship Id="rId6" Type="http://schemas.openxmlformats.org/officeDocument/2006/relationships/slideLayout" Target="../slideLayouts/slideLayout64.xml"/><Relationship Id="rId11" Type="http://schemas.openxmlformats.org/officeDocument/2006/relationships/slideLayout" Target="../slideLayouts/slideLayout69.xml"/><Relationship Id="rId5" Type="http://schemas.openxmlformats.org/officeDocument/2006/relationships/slideLayout" Target="../slideLayouts/slideLayout63.xml"/><Relationship Id="rId10" Type="http://schemas.openxmlformats.org/officeDocument/2006/relationships/slideLayout" Target="../slideLayouts/slideLayout68.xml"/><Relationship Id="rId4" Type="http://schemas.openxmlformats.org/officeDocument/2006/relationships/slideLayout" Target="../slideLayouts/slideLayout62.xml"/><Relationship Id="rId9" Type="http://schemas.openxmlformats.org/officeDocument/2006/relationships/slideLayout" Target="../slideLayouts/slideLayout67.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3.xml"/><Relationship Id="rId1" Type="http://schemas.openxmlformats.org/officeDocument/2006/relationships/slideLayout" Target="../slideLayouts/slideLayout70.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78.xml"/><Relationship Id="rId13" Type="http://schemas.openxmlformats.org/officeDocument/2006/relationships/image" Target="../media/image10.jpg"/><Relationship Id="rId3" Type="http://schemas.openxmlformats.org/officeDocument/2006/relationships/slideLayout" Target="../slideLayouts/slideLayout73.xml"/><Relationship Id="rId7" Type="http://schemas.openxmlformats.org/officeDocument/2006/relationships/slideLayout" Target="../slideLayouts/slideLayout77.xml"/><Relationship Id="rId12" Type="http://schemas.openxmlformats.org/officeDocument/2006/relationships/theme" Target="../theme/theme14.xml"/><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slideLayout" Target="../slideLayouts/slideLayout76.xml"/><Relationship Id="rId11" Type="http://schemas.openxmlformats.org/officeDocument/2006/relationships/slideLayout" Target="../slideLayouts/slideLayout81.xml"/><Relationship Id="rId5" Type="http://schemas.openxmlformats.org/officeDocument/2006/relationships/slideLayout" Target="../slideLayouts/slideLayout75.xml"/><Relationship Id="rId10" Type="http://schemas.openxmlformats.org/officeDocument/2006/relationships/slideLayout" Target="../slideLayouts/slideLayout80.xml"/><Relationship Id="rId4" Type="http://schemas.openxmlformats.org/officeDocument/2006/relationships/slideLayout" Target="../slideLayouts/slideLayout74.xml"/><Relationship Id="rId9" Type="http://schemas.openxmlformats.org/officeDocument/2006/relationships/slideLayout" Target="../slideLayouts/slideLayout79.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89.xml"/><Relationship Id="rId13" Type="http://schemas.openxmlformats.org/officeDocument/2006/relationships/theme" Target="../theme/theme15.xml"/><Relationship Id="rId3" Type="http://schemas.openxmlformats.org/officeDocument/2006/relationships/slideLayout" Target="../slideLayouts/slideLayout84.xml"/><Relationship Id="rId7" Type="http://schemas.openxmlformats.org/officeDocument/2006/relationships/slideLayout" Target="../slideLayouts/slideLayout88.xml"/><Relationship Id="rId12" Type="http://schemas.openxmlformats.org/officeDocument/2006/relationships/slideLayout" Target="../slideLayouts/slideLayout93.xml"/><Relationship Id="rId2" Type="http://schemas.openxmlformats.org/officeDocument/2006/relationships/slideLayout" Target="../slideLayouts/slideLayout83.xml"/><Relationship Id="rId1" Type="http://schemas.openxmlformats.org/officeDocument/2006/relationships/slideLayout" Target="../slideLayouts/slideLayout82.xml"/><Relationship Id="rId6" Type="http://schemas.openxmlformats.org/officeDocument/2006/relationships/slideLayout" Target="../slideLayouts/slideLayout87.xml"/><Relationship Id="rId11" Type="http://schemas.openxmlformats.org/officeDocument/2006/relationships/slideLayout" Target="../slideLayouts/slideLayout92.xml"/><Relationship Id="rId5" Type="http://schemas.openxmlformats.org/officeDocument/2006/relationships/slideLayout" Target="../slideLayouts/slideLayout86.xml"/><Relationship Id="rId10" Type="http://schemas.openxmlformats.org/officeDocument/2006/relationships/slideLayout" Target="../slideLayouts/slideLayout91.xml"/><Relationship Id="rId4" Type="http://schemas.openxmlformats.org/officeDocument/2006/relationships/slideLayout" Target="../slideLayouts/slideLayout85.xml"/><Relationship Id="rId9" Type="http://schemas.openxmlformats.org/officeDocument/2006/relationships/slideLayout" Target="../slideLayouts/slideLayout90.xml"/><Relationship Id="rId14" Type="http://schemas.openxmlformats.org/officeDocument/2006/relationships/image" Target="../media/image10.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66776777"/>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5031911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62128242"/>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16662969"/>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830717619"/>
      </p:ext>
    </p:extLst>
  </p:cSld>
  <p:clrMap bg1="lt1" tx1="dk1" bg2="lt2" tx2="dk2" accent1="accent1" accent2="accent2" accent3="accent3" accent4="accent4" accent5="accent5" accent6="accent6" hlink="hlink" folHlink="folHlink"/>
  <p:sldLayoutIdLst>
    <p:sldLayoutId id="2147483685" r:id="rId1"/>
    <p:sldLayoutId id="214748368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39223541"/>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62244361"/>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978523484"/>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808358544"/>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898947050"/>
      </p:ext>
    </p:extLst>
  </p:cSld>
  <p:clrMap bg1="lt1" tx1="dk1" bg2="lt2" tx2="dk2" accent1="accent1" accent2="accent2" accent3="accent3" accent4="accent4" accent5="accent5" accent6="accent6" hlink="hlink" folHlink="folHlink"/>
  <p:sldLayoutIdLst>
    <p:sldLayoutId id="2147483733" r:id="rId1"/>
    <p:sldLayoutId id="214748373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962958698"/>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721781755"/>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71182168"/>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02/02/2026</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098852057"/>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 id="2147483762" r:id="rId9"/>
    <p:sldLayoutId id="2147483763" r:id="rId10"/>
    <p:sldLayoutId id="214748376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02/02/2026</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69557520"/>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 id="214748377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xml"/><Relationship Id="rId1" Type="http://schemas.openxmlformats.org/officeDocument/2006/relationships/slideLayout" Target="../slideLayouts/slideLayout82.xml"/><Relationship Id="rId4" Type="http://schemas.openxmlformats.org/officeDocument/2006/relationships/image" Target="../media/image1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8.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72.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9.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2.xml"/></Relationships>
</file>

<file path=ppt/slides/_rels/slide13.xml.rels><?xml version="1.0" encoding="UTF-8" standalone="yes"?>
<Relationships xmlns="http://schemas.openxmlformats.org/package/2006/relationships"><Relationship Id="rId3" Type="http://schemas.openxmlformats.org/officeDocument/2006/relationships/hyperlink" Target="https://www.gov.uk/government/collections/uk-singapore-digital-economy-agreement" TargetMode="External"/><Relationship Id="rId2" Type="http://schemas.openxmlformats.org/officeDocument/2006/relationships/image" Target="../media/image18.jpeg"/><Relationship Id="rId1" Type="http://schemas.openxmlformats.org/officeDocument/2006/relationships/slideLayout" Target="../slideLayouts/slideLayout78.xml"/><Relationship Id="rId5" Type="http://schemas.openxmlformats.org/officeDocument/2006/relationships/hyperlink" Target="https://www.gov.uk/government/collections/uk-norway-iceland-and-liechtenstein-free-trade-agreement" TargetMode="External"/><Relationship Id="rId4" Type="http://schemas.openxmlformats.org/officeDocument/2006/relationships/hyperlink" Target="https://www.gov.uk/government/collections/uk-japan-comprehensive-economic-partnership-agreement"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2.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2.xml"/><Relationship Id="rId1" Type="http://schemas.openxmlformats.org/officeDocument/2006/relationships/video" Target="https://www.youtube.com/embed/US_QP5yuYuI?feature=oembed" TargetMode="External"/><Relationship Id="rId4" Type="http://schemas.openxmlformats.org/officeDocument/2006/relationships/image" Target="../media/image21.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xml"/><Relationship Id="rId1" Type="http://schemas.openxmlformats.org/officeDocument/2006/relationships/slideLayout" Target="../slideLayouts/slideLayout7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2.xml"/><Relationship Id="rId1" Type="http://schemas.openxmlformats.org/officeDocument/2006/relationships/video" Target="https://www.youtube.com/embed/0MCMB53jlIk" TargetMode="External"/><Relationship Id="rId4" Type="http://schemas.openxmlformats.org/officeDocument/2006/relationships/image" Target="../media/image23.jpe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2.xml"/><Relationship Id="rId1" Type="http://schemas.openxmlformats.org/officeDocument/2006/relationships/video" Target="https://www.youtube.com/embed/KQkmFZQ-2SA" TargetMode="External"/><Relationship Id="rId4" Type="http://schemas.openxmlformats.org/officeDocument/2006/relationships/image" Target="../media/image24.jpeg"/></Relationships>
</file>

<file path=ppt/slides/_rels/slide2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2.xml"/><Relationship Id="rId1" Type="http://schemas.openxmlformats.org/officeDocument/2006/relationships/video" Target="https://www.youtube.com/embed/SBzlqmYiKOA" TargetMode="External"/><Relationship Id="rId4" Type="http://schemas.openxmlformats.org/officeDocument/2006/relationships/image" Target="../media/image26.jpeg"/></Relationships>
</file>

<file path=ppt/slides/_rels/slide2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25.xml.rels><?xml version="1.0" encoding="UTF-8" standalone="yes"?>
<Relationships xmlns="http://schemas.openxmlformats.org/package/2006/relationships"><Relationship Id="rId2" Type="http://schemas.openxmlformats.org/officeDocument/2006/relationships/hyperlink" Target="https://www.cascade.app/blog/setting-team-goals" TargetMode="External"/><Relationship Id="rId1" Type="http://schemas.openxmlformats.org/officeDocument/2006/relationships/slideLayout" Target="../slideLayouts/slideLayout77.xml"/></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www.cascade.app/strategy-report-2022" TargetMode="External"/><Relationship Id="rId1" Type="http://schemas.openxmlformats.org/officeDocument/2006/relationships/slideLayout" Target="../slideLayouts/slideLayout77.xml"/></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72.xml"/></Relationships>
</file>

<file path=ppt/slides/_rels/slide2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2.xml"/></Relationships>
</file>

<file path=ppt/slides/_rels/slide2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2.xml"/></Relationships>
</file>

<file path=ppt/slides/_rels/slide3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2.xml"/></Relationships>
</file>

<file path=ppt/slides/_rels/slide3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34.xml.rels><?xml version="1.0" encoding="UTF-8" standalone="yes"?>
<Relationships xmlns="http://schemas.openxmlformats.org/package/2006/relationships"><Relationship Id="rId2" Type="http://schemas.openxmlformats.org/officeDocument/2006/relationships/image" Target="../media/image34.gif"/><Relationship Id="rId1" Type="http://schemas.openxmlformats.org/officeDocument/2006/relationships/slideLayout" Target="../slideLayouts/slideLayout7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851045" y="810569"/>
            <a:ext cx="3640740"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ptos Light" panose="020B0004020202020204" pitchFamily="34" charset="0"/>
                <a:ea typeface="+mn-ea"/>
                <a:cs typeface="+mn-cs"/>
              </a:rPr>
              <a:t>BMGM5005</a:t>
            </a:r>
            <a:endParaRPr kumimoji="0" lang="en-GB" sz="5400" b="0" i="0" u="none" strike="noStrike" kern="1200" cap="none" spc="0" normalizeH="0" baseline="0" noProof="0" dirty="0">
              <a:ln>
                <a:noFill/>
              </a:ln>
              <a:solidFill>
                <a:prstClr val="white"/>
              </a:solidFill>
              <a:effectLst/>
              <a:uLnTx/>
              <a:uFillTx/>
              <a:latin typeface="Aptos Light" panose="020B0004020202020204" pitchFamily="34" charset="0"/>
              <a:ea typeface="+mn-ea"/>
              <a:cs typeface="Arial" panose="020B0604020202020204" pitchFamily="34" charset="0"/>
            </a:endParaRP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6199839" cy="375487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1" u="none" strike="noStrike" kern="1200" cap="none" spc="0" normalizeH="0" baseline="0" noProof="0" dirty="0">
                <a:ln>
                  <a:noFill/>
                </a:ln>
                <a:solidFill>
                  <a:prstClr val="white"/>
                </a:solidFill>
                <a:effectLst/>
                <a:uLnTx/>
                <a:uFillTx/>
                <a:latin typeface="Aptos Light" panose="020B0004020202020204" pitchFamily="34" charset="0"/>
                <a:ea typeface="+mn-ea"/>
                <a:cs typeface="+mn-cs"/>
              </a:rPr>
              <a:t>International Gastronomy Management</a:t>
            </a:r>
            <a:br>
              <a:rPr kumimoji="0" lang="en-GB" sz="2800" b="0" i="1" u="none" strike="noStrike" kern="1200" cap="none" spc="0" normalizeH="0" baseline="0" noProof="0" dirty="0">
                <a:ln>
                  <a:noFill/>
                </a:ln>
                <a:solidFill>
                  <a:prstClr val="white"/>
                </a:solidFill>
                <a:effectLst/>
                <a:uLnTx/>
                <a:uFillTx/>
                <a:latin typeface="Aptos Light" panose="020B0004020202020204" pitchFamily="34" charset="0"/>
                <a:ea typeface="+mn-ea"/>
                <a:cs typeface="+mn-cs"/>
              </a:rPr>
            </a:br>
            <a:br>
              <a:rPr kumimoji="0" lang="en-GB" sz="2800" b="0" i="1" u="none" strike="noStrike" kern="1200" cap="none" spc="0" normalizeH="0" baseline="0" noProof="0" dirty="0">
                <a:ln>
                  <a:noFill/>
                </a:ln>
                <a:solidFill>
                  <a:prstClr val="white"/>
                </a:solidFill>
                <a:effectLst/>
                <a:uLnTx/>
                <a:uFillTx/>
                <a:latin typeface="Aptos Light" panose="020B0004020202020204" pitchFamily="34" charset="0"/>
                <a:ea typeface="+mn-ea"/>
                <a:cs typeface="+mn-cs"/>
              </a:rPr>
            </a:br>
            <a:r>
              <a:rPr lang="en-GB" sz="2800" i="1" dirty="0">
                <a:solidFill>
                  <a:prstClr val="white"/>
                </a:solidFill>
                <a:latin typeface="Aptos Light" panose="020B0004020202020204" pitchFamily="34" charset="0"/>
              </a:rPr>
              <a:t>Professional Service</a:t>
            </a:r>
            <a:br>
              <a:rPr kumimoji="0" lang="en-GB" sz="2800" b="0" i="1" u="none" strike="noStrike" kern="1200" cap="none" spc="0" normalizeH="0" baseline="0" noProof="0" dirty="0">
                <a:ln>
                  <a:noFill/>
                </a:ln>
                <a:solidFill>
                  <a:prstClr val="white"/>
                </a:solidFill>
                <a:effectLst/>
                <a:uLnTx/>
                <a:uFillTx/>
                <a:latin typeface="Calibri" panose="020F0502020204030204"/>
                <a:ea typeface="+mn-ea"/>
                <a:cs typeface="+mn-cs"/>
              </a:rPr>
            </a:br>
            <a:br>
              <a:rPr kumimoji="0" lang="en-GB" sz="2800" b="0" i="1" u="none" strike="noStrike" kern="1200" cap="none" spc="0" normalizeH="0" baseline="0" noProof="0" dirty="0">
                <a:ln>
                  <a:noFill/>
                </a:ln>
                <a:solidFill>
                  <a:prstClr val="white"/>
                </a:solidFill>
                <a:effectLst/>
                <a:uLnTx/>
                <a:uFillTx/>
                <a:latin typeface="Calibri" panose="020F0502020204030204"/>
                <a:ea typeface="+mn-ea"/>
                <a:cs typeface="+mn-cs"/>
              </a:rPr>
            </a:br>
            <a:br>
              <a:rPr kumimoji="0" lang="en-GB" sz="7200" b="0" i="1" u="none" strike="noStrike" kern="1200" cap="none" spc="0" normalizeH="0" baseline="0" noProof="0" dirty="0">
                <a:ln>
                  <a:noFill/>
                </a:ln>
                <a:solidFill>
                  <a:prstClr val="white"/>
                </a:solidFill>
                <a:effectLst/>
                <a:uLnTx/>
                <a:uFillTx/>
                <a:latin typeface="Calibri" panose="020F0502020204030204"/>
                <a:ea typeface="+mn-ea"/>
                <a:cs typeface="+mn-cs"/>
              </a:rPr>
            </a:br>
            <a:endPar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255665"/>
            <a:ext cx="6671504" cy="193899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Aptos Light" panose="020B0004020202020204" pitchFamily="34" charset="0"/>
                <a:ea typeface="+mn-ea"/>
                <a:cs typeface="Arial" panose="020B0604020202020204" pitchFamily="34" charset="0"/>
              </a:rPr>
              <a:t>Week 2 – </a:t>
            </a:r>
            <a:r>
              <a:rPr lang="en-GB" sz="4000" dirty="0">
                <a:solidFill>
                  <a:prstClr val="white"/>
                </a:solidFill>
                <a:latin typeface="Aptos Light" panose="020B0004020202020204" pitchFamily="34" charset="0"/>
                <a:cs typeface="Arial" panose="020B0604020202020204" pitchFamily="34" charset="0"/>
              </a:rPr>
              <a:t>Organisational Culture &amp; Environmental Analysis</a:t>
            </a:r>
            <a:r>
              <a:rPr kumimoji="0" lang="en-GB" sz="4000" b="0" i="0" u="none" strike="noStrike" kern="1200" cap="none" spc="0" normalizeH="0" baseline="0" noProof="0" dirty="0">
                <a:ln>
                  <a:noFill/>
                </a:ln>
                <a:solidFill>
                  <a:prstClr val="white"/>
                </a:solidFill>
                <a:effectLst/>
                <a:uLnTx/>
                <a:uFillTx/>
                <a:latin typeface="Aptos Light" panose="020B0004020202020204" pitchFamily="34" charset="0"/>
                <a:ea typeface="+mn-ea"/>
                <a:cs typeface="Arial" panose="020B0604020202020204" pitchFamily="34" charset="0"/>
              </a:rPr>
              <a:t> </a:t>
            </a:r>
          </a:p>
        </p:txBody>
      </p:sp>
      <p:pic>
        <p:nvPicPr>
          <p:cNvPr id="7" name="Picture 6">
            <a:extLst>
              <a:ext uri="{FF2B5EF4-FFF2-40B4-BE49-F238E27FC236}">
                <a16:creationId xmlns:a16="http://schemas.microsoft.com/office/drawing/2014/main" id="{F3BC5AA2-743E-8D21-549F-4A866560DD9D}"/>
              </a:ext>
            </a:extLst>
          </p:cNvPr>
          <p:cNvPicPr>
            <a:picLocks noChangeAspect="1"/>
          </p:cNvPicPr>
          <p:nvPr/>
        </p:nvPicPr>
        <p:blipFill>
          <a:blip r:embed="rId4"/>
          <a:stretch>
            <a:fillRect/>
          </a:stretch>
        </p:blipFill>
        <p:spPr>
          <a:xfrm>
            <a:off x="6944131" y="1887584"/>
            <a:ext cx="4877223" cy="3249450"/>
          </a:xfrm>
          <a:prstGeom prst="rect">
            <a:avLst/>
          </a:prstGeom>
        </p:spPr>
      </p:pic>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C0354-BD7F-022B-F747-CA6C15317698}"/>
              </a:ext>
            </a:extLst>
          </p:cNvPr>
          <p:cNvSpPr>
            <a:spLocks noGrp="1"/>
          </p:cNvSpPr>
          <p:nvPr>
            <p:ph type="title"/>
          </p:nvPr>
        </p:nvSpPr>
        <p:spPr>
          <a:xfrm>
            <a:off x="838200" y="365125"/>
            <a:ext cx="10515600" cy="805889"/>
          </a:xfrm>
        </p:spPr>
        <p:txBody>
          <a:bodyPr/>
          <a:lstStyle/>
          <a:p>
            <a:r>
              <a:rPr lang="en-GB" dirty="0"/>
              <a:t>Table of Content</a:t>
            </a:r>
          </a:p>
        </p:txBody>
      </p:sp>
      <p:sp>
        <p:nvSpPr>
          <p:cNvPr id="4" name="Content Placeholder 3">
            <a:extLst>
              <a:ext uri="{FF2B5EF4-FFF2-40B4-BE49-F238E27FC236}">
                <a16:creationId xmlns:a16="http://schemas.microsoft.com/office/drawing/2014/main" id="{49B215A5-FC56-DF84-B6F0-CA190E98FFB2}"/>
              </a:ext>
            </a:extLst>
          </p:cNvPr>
          <p:cNvSpPr>
            <a:spLocks noGrp="1"/>
          </p:cNvSpPr>
          <p:nvPr>
            <p:ph idx="1"/>
          </p:nvPr>
        </p:nvSpPr>
        <p:spPr>
          <a:xfrm>
            <a:off x="838200" y="1171014"/>
            <a:ext cx="10515600" cy="4398513"/>
          </a:xfrm>
        </p:spPr>
        <p:txBody>
          <a:bodyPr>
            <a:normAutofit/>
          </a:bodyPr>
          <a:lstStyle/>
          <a:p>
            <a:pPr marL="514350" indent="-514350" algn="just">
              <a:lnSpc>
                <a:spcPct val="150000"/>
              </a:lnSpc>
              <a:buFont typeface="+mj-lt"/>
              <a:buAutoNum type="arabicPeriod"/>
            </a:pPr>
            <a:r>
              <a:rPr lang="en-GB" sz="3200" dirty="0"/>
              <a:t>Organisational Culture </a:t>
            </a:r>
          </a:p>
          <a:p>
            <a:pPr marL="514350" indent="-514350" algn="just">
              <a:lnSpc>
                <a:spcPct val="150000"/>
              </a:lnSpc>
              <a:buFont typeface="+mj-lt"/>
              <a:buAutoNum type="arabicPeriod"/>
            </a:pPr>
            <a:r>
              <a:rPr lang="en-GB" sz="3200" dirty="0"/>
              <a:t>PESTEL Analysis</a:t>
            </a:r>
          </a:p>
          <a:p>
            <a:pPr marL="514350" indent="-514350" algn="just">
              <a:lnSpc>
                <a:spcPct val="150000"/>
              </a:lnSpc>
              <a:buFont typeface="+mj-lt"/>
              <a:buAutoNum type="arabicPeriod"/>
            </a:pPr>
            <a:r>
              <a:rPr lang="en-GB" sz="3200" dirty="0"/>
              <a:t>SWOT Analysis</a:t>
            </a:r>
          </a:p>
          <a:p>
            <a:pPr marL="514350" indent="-514350" algn="just">
              <a:lnSpc>
                <a:spcPct val="150000"/>
              </a:lnSpc>
              <a:buFont typeface="+mj-lt"/>
              <a:buAutoNum type="arabicPeriod"/>
            </a:pPr>
            <a:endParaRPr lang="en-GB" sz="3200" dirty="0"/>
          </a:p>
          <a:p>
            <a:pPr marL="514350" indent="-514350" algn="just">
              <a:lnSpc>
                <a:spcPct val="150000"/>
              </a:lnSpc>
              <a:buFont typeface="+mj-lt"/>
              <a:buAutoNum type="arabicPeriod"/>
            </a:pPr>
            <a:endParaRPr lang="en-GB" sz="3200" dirty="0"/>
          </a:p>
        </p:txBody>
      </p:sp>
    </p:spTree>
    <p:extLst>
      <p:ext uri="{BB962C8B-B14F-4D97-AF65-F5344CB8AC3E}">
        <p14:creationId xmlns:p14="http://schemas.microsoft.com/office/powerpoint/2010/main" val="33581740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03A0A-C4BC-44BE-952C-9A52B8A4C228}"/>
              </a:ext>
            </a:extLst>
          </p:cNvPr>
          <p:cNvSpPr>
            <a:spLocks noGrp="1"/>
          </p:cNvSpPr>
          <p:nvPr>
            <p:ph type="title"/>
          </p:nvPr>
        </p:nvSpPr>
        <p:spPr>
          <a:xfrm>
            <a:off x="0" y="2178902"/>
            <a:ext cx="12192000" cy="1479564"/>
          </a:xfrm>
        </p:spPr>
        <p:txBody>
          <a:bodyPr>
            <a:normAutofit/>
          </a:bodyPr>
          <a:lstStyle/>
          <a:p>
            <a:pPr algn="ctr"/>
            <a:r>
              <a:rPr lang="en-GB" dirty="0"/>
              <a:t>Mission, Vision, Values, </a:t>
            </a:r>
            <a:br>
              <a:rPr lang="en-GB" dirty="0"/>
            </a:br>
            <a:r>
              <a:rPr lang="en-GB" dirty="0"/>
              <a:t>Aims and Objectives</a:t>
            </a:r>
            <a:endParaRPr lang="en-GB" b="1" dirty="0"/>
          </a:p>
        </p:txBody>
      </p:sp>
    </p:spTree>
    <p:extLst>
      <p:ext uri="{BB962C8B-B14F-4D97-AF65-F5344CB8AC3E}">
        <p14:creationId xmlns:p14="http://schemas.microsoft.com/office/powerpoint/2010/main" val="1003328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D1EB0-F7CE-45C2-A341-10BA2ECAC65A}"/>
              </a:ext>
            </a:extLst>
          </p:cNvPr>
          <p:cNvSpPr>
            <a:spLocks noGrp="1"/>
          </p:cNvSpPr>
          <p:nvPr>
            <p:ph type="title"/>
          </p:nvPr>
        </p:nvSpPr>
        <p:spPr/>
        <p:txBody>
          <a:bodyPr/>
          <a:lstStyle/>
          <a:p>
            <a:r>
              <a:rPr lang="en-GB" dirty="0"/>
              <a:t>Mission, Vision and Values</a:t>
            </a:r>
          </a:p>
        </p:txBody>
      </p:sp>
      <p:sp>
        <p:nvSpPr>
          <p:cNvPr id="3" name="Content Placeholder 2">
            <a:extLst>
              <a:ext uri="{FF2B5EF4-FFF2-40B4-BE49-F238E27FC236}">
                <a16:creationId xmlns:a16="http://schemas.microsoft.com/office/drawing/2014/main" id="{E9E58325-8FF6-4F98-B219-483B422C0001}"/>
              </a:ext>
            </a:extLst>
          </p:cNvPr>
          <p:cNvSpPr>
            <a:spLocks noGrp="1"/>
          </p:cNvSpPr>
          <p:nvPr>
            <p:ph idx="1"/>
          </p:nvPr>
        </p:nvSpPr>
        <p:spPr>
          <a:xfrm>
            <a:off x="677334" y="2160590"/>
            <a:ext cx="8596668" cy="1026494"/>
          </a:xfrm>
        </p:spPr>
        <p:txBody>
          <a:bodyPr/>
          <a:lstStyle/>
          <a:p>
            <a:r>
              <a:rPr lang="en-GB" b="1" dirty="0"/>
              <a:t>Values statement</a:t>
            </a:r>
            <a:r>
              <a:rPr lang="en-GB" dirty="0"/>
              <a:t>, also called the </a:t>
            </a:r>
            <a:r>
              <a:rPr lang="en-GB" b="1" dirty="0"/>
              <a:t>code of ethics</a:t>
            </a:r>
            <a:endParaRPr lang="en-GB" dirty="0"/>
          </a:p>
        </p:txBody>
      </p:sp>
      <p:sp>
        <p:nvSpPr>
          <p:cNvPr id="4" name="Rectangle 3">
            <a:extLst>
              <a:ext uri="{FF2B5EF4-FFF2-40B4-BE49-F238E27FC236}">
                <a16:creationId xmlns:a16="http://schemas.microsoft.com/office/drawing/2014/main" id="{57BBBED2-A800-48A1-BC1D-FA92A5AD09AC}"/>
              </a:ext>
            </a:extLst>
          </p:cNvPr>
          <p:cNvSpPr/>
          <p:nvPr/>
        </p:nvSpPr>
        <p:spPr>
          <a:xfrm>
            <a:off x="1614883" y="3670917"/>
            <a:ext cx="6313203" cy="923330"/>
          </a:xfrm>
          <a:prstGeom prst="rect">
            <a:avLst/>
          </a:prstGeom>
          <a:noFill/>
        </p:spPr>
        <p:txBody>
          <a:bodyPr wrap="none" lIns="91440" tIns="45720" rIns="91440" bIns="45720">
            <a:spAutoFit/>
          </a:bodyPr>
          <a:lstStyle/>
          <a:p>
            <a:pPr algn="ctr"/>
            <a:r>
              <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Behavior &amp; Attitude</a:t>
            </a:r>
          </a:p>
        </p:txBody>
      </p:sp>
    </p:spTree>
    <p:extLst>
      <p:ext uri="{BB962C8B-B14F-4D97-AF65-F5344CB8AC3E}">
        <p14:creationId xmlns:p14="http://schemas.microsoft.com/office/powerpoint/2010/main" val="345236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C1F9C-4E87-48BF-B170-E1807BEEEBF1}"/>
              </a:ext>
            </a:extLst>
          </p:cNvPr>
          <p:cNvSpPr>
            <a:spLocks noGrp="1"/>
          </p:cNvSpPr>
          <p:nvPr>
            <p:ph type="title"/>
          </p:nvPr>
        </p:nvSpPr>
        <p:spPr/>
        <p:txBody>
          <a:bodyPr/>
          <a:lstStyle/>
          <a:p>
            <a:r>
              <a:rPr lang="en-GB" dirty="0"/>
              <a:t>Reasons for Success</a:t>
            </a:r>
          </a:p>
        </p:txBody>
      </p:sp>
      <p:sp>
        <p:nvSpPr>
          <p:cNvPr id="3" name="Content Placeholder 2">
            <a:extLst>
              <a:ext uri="{FF2B5EF4-FFF2-40B4-BE49-F238E27FC236}">
                <a16:creationId xmlns:a16="http://schemas.microsoft.com/office/drawing/2014/main" id="{658A6B0C-8B72-4D8E-9794-45D1F5B78328}"/>
              </a:ext>
            </a:extLst>
          </p:cNvPr>
          <p:cNvSpPr>
            <a:spLocks noGrp="1"/>
          </p:cNvSpPr>
          <p:nvPr>
            <p:ph idx="1"/>
          </p:nvPr>
        </p:nvSpPr>
        <p:spPr>
          <a:xfrm>
            <a:off x="838200" y="1690688"/>
            <a:ext cx="8596668" cy="2968610"/>
          </a:xfrm>
        </p:spPr>
        <p:txBody>
          <a:bodyPr>
            <a:normAutofit/>
          </a:bodyPr>
          <a:lstStyle/>
          <a:p>
            <a:pPr marL="0" indent="0" algn="just">
              <a:lnSpc>
                <a:spcPct val="160000"/>
              </a:lnSpc>
              <a:buNone/>
            </a:pPr>
            <a:r>
              <a:rPr lang="en-GB" sz="2400" b="1" dirty="0">
                <a:solidFill>
                  <a:schemeClr val="tx1"/>
                </a:solidFill>
              </a:rPr>
              <a:t>Business Culture</a:t>
            </a:r>
            <a:endParaRPr lang="en-GB" sz="2400" dirty="0"/>
          </a:p>
          <a:p>
            <a:pPr algn="just">
              <a:lnSpc>
                <a:spcPct val="160000"/>
              </a:lnSpc>
              <a:buFont typeface="Wingdings" panose="05000000000000000000" pitchFamily="2" charset="2"/>
              <a:buChar char="Ø"/>
            </a:pPr>
            <a:r>
              <a:rPr lang="en-GB" sz="2400" dirty="0"/>
              <a:t>Clear Aims &amp; Objectives</a:t>
            </a:r>
          </a:p>
          <a:p>
            <a:pPr algn="just">
              <a:lnSpc>
                <a:spcPct val="160000"/>
              </a:lnSpc>
              <a:buFont typeface="Wingdings" panose="05000000000000000000" pitchFamily="2" charset="2"/>
              <a:buChar char="Ø"/>
            </a:pPr>
            <a:r>
              <a:rPr lang="en-GB" sz="2400" dirty="0"/>
              <a:t>Vision &amp; Mission</a:t>
            </a:r>
          </a:p>
          <a:p>
            <a:pPr marL="0" indent="0">
              <a:buNone/>
            </a:pPr>
            <a:endParaRPr lang="en-GB" sz="2400" dirty="0"/>
          </a:p>
        </p:txBody>
      </p:sp>
      <p:pic>
        <p:nvPicPr>
          <p:cNvPr id="4098" name="Picture 2" descr="The Top 3 Reasons Startup Businesses Fail and Tips for Success — The  Research Masters">
            <a:extLst>
              <a:ext uri="{FF2B5EF4-FFF2-40B4-BE49-F238E27FC236}">
                <a16:creationId xmlns:a16="http://schemas.microsoft.com/office/drawing/2014/main" id="{E513A8A8-E015-8AA6-7DB8-058169C981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1822" y="664646"/>
            <a:ext cx="4467229" cy="45026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83109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F0EB2-5764-414E-58A0-2F1694AB83DF}"/>
              </a:ext>
            </a:extLst>
          </p:cNvPr>
          <p:cNvSpPr>
            <a:spLocks noGrp="1"/>
          </p:cNvSpPr>
          <p:nvPr>
            <p:ph type="title"/>
          </p:nvPr>
        </p:nvSpPr>
        <p:spPr/>
        <p:txBody>
          <a:bodyPr/>
          <a:lstStyle/>
          <a:p>
            <a:r>
              <a:rPr lang="en-GB" dirty="0"/>
              <a:t>Activity – Discussion and Research </a:t>
            </a:r>
          </a:p>
        </p:txBody>
      </p:sp>
      <p:sp>
        <p:nvSpPr>
          <p:cNvPr id="3" name="Content Placeholder 2">
            <a:extLst>
              <a:ext uri="{FF2B5EF4-FFF2-40B4-BE49-F238E27FC236}">
                <a16:creationId xmlns:a16="http://schemas.microsoft.com/office/drawing/2014/main" id="{CF0E74A4-DFE6-4D5B-7AF6-CE7339D522D9}"/>
              </a:ext>
            </a:extLst>
          </p:cNvPr>
          <p:cNvSpPr>
            <a:spLocks noGrp="1"/>
          </p:cNvSpPr>
          <p:nvPr>
            <p:ph idx="1"/>
          </p:nvPr>
        </p:nvSpPr>
        <p:spPr>
          <a:xfrm>
            <a:off x="922491" y="1690688"/>
            <a:ext cx="10366571" cy="2759931"/>
          </a:xfrm>
        </p:spPr>
        <p:txBody>
          <a:bodyPr/>
          <a:lstStyle/>
          <a:p>
            <a:pPr marL="0" indent="0">
              <a:buNone/>
            </a:pPr>
            <a:endParaRPr lang="en-GB" dirty="0"/>
          </a:p>
          <a:p>
            <a:r>
              <a:rPr lang="en-GB" dirty="0"/>
              <a:t> Research either Apple, Virgin or another global business of your choice</a:t>
            </a:r>
          </a:p>
          <a:p>
            <a:endParaRPr lang="en-GB" dirty="0"/>
          </a:p>
          <a:p>
            <a:r>
              <a:rPr lang="en-GB" dirty="0"/>
              <a:t>Present and analyse their business culture </a:t>
            </a:r>
          </a:p>
        </p:txBody>
      </p:sp>
    </p:spTree>
    <p:extLst>
      <p:ext uri="{BB962C8B-B14F-4D97-AF65-F5344CB8AC3E}">
        <p14:creationId xmlns:p14="http://schemas.microsoft.com/office/powerpoint/2010/main" val="18021601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1C77C-F0BF-1D88-C0C6-73D1743E6631}"/>
              </a:ext>
            </a:extLst>
          </p:cNvPr>
          <p:cNvSpPr>
            <a:spLocks noGrp="1"/>
          </p:cNvSpPr>
          <p:nvPr>
            <p:ph type="title"/>
          </p:nvPr>
        </p:nvSpPr>
        <p:spPr/>
        <p:txBody>
          <a:bodyPr/>
          <a:lstStyle/>
          <a:p>
            <a:r>
              <a:rPr lang="en-GB" dirty="0"/>
              <a:t>Activity - Discussion</a:t>
            </a:r>
          </a:p>
        </p:txBody>
      </p:sp>
      <p:sp>
        <p:nvSpPr>
          <p:cNvPr id="3" name="Content Placeholder 2">
            <a:extLst>
              <a:ext uri="{FF2B5EF4-FFF2-40B4-BE49-F238E27FC236}">
                <a16:creationId xmlns:a16="http://schemas.microsoft.com/office/drawing/2014/main" id="{C0A7F31B-2B70-B3B5-F97C-90E267C51863}"/>
              </a:ext>
            </a:extLst>
          </p:cNvPr>
          <p:cNvSpPr>
            <a:spLocks noGrp="1"/>
          </p:cNvSpPr>
          <p:nvPr>
            <p:ph idx="1"/>
          </p:nvPr>
        </p:nvSpPr>
        <p:spPr>
          <a:xfrm>
            <a:off x="838200" y="1825625"/>
            <a:ext cx="6387790" cy="2779829"/>
          </a:xfrm>
        </p:spPr>
        <p:txBody>
          <a:bodyPr/>
          <a:lstStyle/>
          <a:p>
            <a:pPr algn="just">
              <a:lnSpc>
                <a:spcPct val="150000"/>
              </a:lnSpc>
            </a:pPr>
            <a:r>
              <a:rPr lang="en-GB" dirty="0"/>
              <a:t>Why company culture is so important? </a:t>
            </a:r>
          </a:p>
          <a:p>
            <a:pPr algn="just">
              <a:lnSpc>
                <a:spcPct val="150000"/>
              </a:lnSpc>
            </a:pPr>
            <a:r>
              <a:rPr lang="en-GB" dirty="0"/>
              <a:t>What is the role of HR?</a:t>
            </a:r>
          </a:p>
        </p:txBody>
      </p:sp>
      <p:pic>
        <p:nvPicPr>
          <p:cNvPr id="2050" name="Picture 2" descr="HRM and Cultural Management">
            <a:extLst>
              <a:ext uri="{FF2B5EF4-FFF2-40B4-BE49-F238E27FC236}">
                <a16:creationId xmlns:a16="http://schemas.microsoft.com/office/drawing/2014/main" id="{19B88ABC-0E63-204A-F9CD-92461E8D4D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25944" y="2823466"/>
            <a:ext cx="5715000" cy="2638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46106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82844-4566-43A0-BC40-B29D3081F5BC}"/>
              </a:ext>
            </a:extLst>
          </p:cNvPr>
          <p:cNvSpPr>
            <a:spLocks noGrp="1"/>
          </p:cNvSpPr>
          <p:nvPr>
            <p:ph type="title"/>
          </p:nvPr>
        </p:nvSpPr>
        <p:spPr/>
        <p:txBody>
          <a:bodyPr/>
          <a:lstStyle/>
          <a:p>
            <a:r>
              <a:rPr lang="en-GB" dirty="0"/>
              <a:t>Ten things we know to be true - Google</a:t>
            </a:r>
            <a:br>
              <a:rPr lang="en-GB" dirty="0"/>
            </a:br>
            <a:endParaRPr lang="en-GB" dirty="0"/>
          </a:p>
        </p:txBody>
      </p:sp>
      <p:sp>
        <p:nvSpPr>
          <p:cNvPr id="3" name="Content Placeholder 2">
            <a:extLst>
              <a:ext uri="{FF2B5EF4-FFF2-40B4-BE49-F238E27FC236}">
                <a16:creationId xmlns:a16="http://schemas.microsoft.com/office/drawing/2014/main" id="{02380A0E-1E83-457D-B510-F61473621837}"/>
              </a:ext>
            </a:extLst>
          </p:cNvPr>
          <p:cNvSpPr>
            <a:spLocks noGrp="1"/>
          </p:cNvSpPr>
          <p:nvPr>
            <p:ph idx="1"/>
          </p:nvPr>
        </p:nvSpPr>
        <p:spPr>
          <a:xfrm>
            <a:off x="838200" y="1092346"/>
            <a:ext cx="9866972" cy="4851254"/>
          </a:xfrm>
        </p:spPr>
        <p:txBody>
          <a:bodyPr>
            <a:normAutofit fontScale="62500" lnSpcReduction="20000"/>
          </a:bodyPr>
          <a:lstStyle/>
          <a:p>
            <a:pPr algn="just">
              <a:lnSpc>
                <a:spcPct val="150000"/>
              </a:lnSpc>
            </a:pPr>
            <a:r>
              <a:rPr lang="en-GB" b="1" dirty="0"/>
              <a:t>Focus on the user and all else will follow</a:t>
            </a:r>
          </a:p>
          <a:p>
            <a:pPr algn="just">
              <a:lnSpc>
                <a:spcPct val="150000"/>
              </a:lnSpc>
            </a:pPr>
            <a:r>
              <a:rPr lang="en-GB" b="1" dirty="0"/>
              <a:t>It’s best to do one thing really, really well.</a:t>
            </a:r>
          </a:p>
          <a:p>
            <a:pPr algn="just">
              <a:lnSpc>
                <a:spcPct val="150000"/>
              </a:lnSpc>
            </a:pPr>
            <a:r>
              <a:rPr lang="en-GB" b="1" dirty="0"/>
              <a:t>Fast is better than slow.</a:t>
            </a:r>
          </a:p>
          <a:p>
            <a:pPr algn="just">
              <a:lnSpc>
                <a:spcPct val="150000"/>
              </a:lnSpc>
            </a:pPr>
            <a:r>
              <a:rPr lang="en-GB" b="1" dirty="0"/>
              <a:t>Democracy on the web works.</a:t>
            </a:r>
          </a:p>
          <a:p>
            <a:pPr algn="just">
              <a:lnSpc>
                <a:spcPct val="150000"/>
              </a:lnSpc>
            </a:pPr>
            <a:r>
              <a:rPr lang="en-GB" b="1" dirty="0"/>
              <a:t>You don’t need to be at your desk to need an answer.</a:t>
            </a:r>
          </a:p>
          <a:p>
            <a:pPr algn="just">
              <a:lnSpc>
                <a:spcPct val="150000"/>
              </a:lnSpc>
            </a:pPr>
            <a:r>
              <a:rPr lang="en-GB" b="1" dirty="0">
                <a:solidFill>
                  <a:srgbClr val="FF0000"/>
                </a:solidFill>
              </a:rPr>
              <a:t>You can make money without doing evil.</a:t>
            </a:r>
          </a:p>
          <a:p>
            <a:pPr algn="just">
              <a:lnSpc>
                <a:spcPct val="150000"/>
              </a:lnSpc>
            </a:pPr>
            <a:r>
              <a:rPr lang="en-GB" b="1" dirty="0"/>
              <a:t>There’s always more information out there.</a:t>
            </a:r>
          </a:p>
          <a:p>
            <a:pPr algn="just">
              <a:lnSpc>
                <a:spcPct val="150000"/>
              </a:lnSpc>
            </a:pPr>
            <a:r>
              <a:rPr lang="en-GB" b="1" dirty="0"/>
              <a:t>The need for information crosses all borders.</a:t>
            </a:r>
          </a:p>
          <a:p>
            <a:pPr algn="just">
              <a:lnSpc>
                <a:spcPct val="150000"/>
              </a:lnSpc>
            </a:pPr>
            <a:r>
              <a:rPr lang="en-GB" b="1" dirty="0"/>
              <a:t>You can be serious without a suit.</a:t>
            </a:r>
          </a:p>
          <a:p>
            <a:pPr algn="just">
              <a:lnSpc>
                <a:spcPct val="150000"/>
              </a:lnSpc>
            </a:pPr>
            <a:r>
              <a:rPr lang="en-GB" b="1" dirty="0"/>
              <a:t>Great just isn’t good enough.</a:t>
            </a:r>
          </a:p>
          <a:p>
            <a:endParaRPr lang="en-GB" dirty="0"/>
          </a:p>
        </p:txBody>
      </p:sp>
      <p:sp>
        <p:nvSpPr>
          <p:cNvPr id="4" name="TextBox 3">
            <a:extLst>
              <a:ext uri="{FF2B5EF4-FFF2-40B4-BE49-F238E27FC236}">
                <a16:creationId xmlns:a16="http://schemas.microsoft.com/office/drawing/2014/main" id="{232947DE-3C65-43DD-A052-93E64CE8D20E}"/>
              </a:ext>
            </a:extLst>
          </p:cNvPr>
          <p:cNvSpPr txBox="1"/>
          <p:nvPr/>
        </p:nvSpPr>
        <p:spPr>
          <a:xfrm>
            <a:off x="10403889" y="5310254"/>
            <a:ext cx="1899822" cy="369332"/>
          </a:xfrm>
          <a:prstGeom prst="rect">
            <a:avLst/>
          </a:prstGeom>
          <a:noFill/>
        </p:spPr>
        <p:txBody>
          <a:bodyPr wrap="square" rtlCol="0">
            <a:spAutoFit/>
          </a:bodyPr>
          <a:lstStyle/>
          <a:p>
            <a:r>
              <a:rPr lang="en-GB" dirty="0"/>
              <a:t>(Google, 2023)</a:t>
            </a:r>
          </a:p>
        </p:txBody>
      </p:sp>
    </p:spTree>
    <p:extLst>
      <p:ext uri="{BB962C8B-B14F-4D97-AF65-F5344CB8AC3E}">
        <p14:creationId xmlns:p14="http://schemas.microsoft.com/office/powerpoint/2010/main" val="2957053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DCB72-5C86-4655-9DE8-5CE855A6069C}"/>
              </a:ext>
            </a:extLst>
          </p:cNvPr>
          <p:cNvSpPr>
            <a:spLocks noGrp="1"/>
          </p:cNvSpPr>
          <p:nvPr>
            <p:ph type="title"/>
          </p:nvPr>
        </p:nvSpPr>
        <p:spPr>
          <a:xfrm>
            <a:off x="1700591" y="776833"/>
            <a:ext cx="8790817" cy="588523"/>
          </a:xfrm>
        </p:spPr>
        <p:txBody>
          <a:bodyPr>
            <a:noAutofit/>
          </a:bodyPr>
          <a:lstStyle/>
          <a:p>
            <a:r>
              <a:rPr lang="en-GB" sz="4800" dirty="0"/>
              <a:t>Macro Environment Analysis</a:t>
            </a:r>
          </a:p>
        </p:txBody>
      </p:sp>
      <p:sp>
        <p:nvSpPr>
          <p:cNvPr id="7" name="Content Placeholder 2">
            <a:extLst>
              <a:ext uri="{FF2B5EF4-FFF2-40B4-BE49-F238E27FC236}">
                <a16:creationId xmlns:a16="http://schemas.microsoft.com/office/drawing/2014/main" id="{4063C7A3-2AA7-E45C-D5E2-6AEAF6606DCD}"/>
              </a:ext>
            </a:extLst>
          </p:cNvPr>
          <p:cNvSpPr>
            <a:spLocks noGrp="1"/>
          </p:cNvSpPr>
          <p:nvPr>
            <p:ph type="body" sz="half" idx="2"/>
          </p:nvPr>
        </p:nvSpPr>
        <p:spPr>
          <a:xfrm>
            <a:off x="420539" y="2360278"/>
            <a:ext cx="11017250" cy="2917825"/>
          </a:xfrm>
        </p:spPr>
        <p:txBody>
          <a:bodyPr>
            <a:normAutofit fontScale="92500" lnSpcReduction="10000"/>
          </a:bodyPr>
          <a:lstStyle/>
          <a:p>
            <a:pPr marL="457200" indent="-457200">
              <a:lnSpc>
                <a:spcPct val="150000"/>
              </a:lnSpc>
              <a:buFont typeface="Arial" panose="020B0604020202020204" pitchFamily="34" charset="0"/>
              <a:buChar char="•"/>
            </a:pPr>
            <a:r>
              <a:rPr lang="en-US" sz="3200" dirty="0"/>
              <a:t>Understanding the  organizational environment  to  identify opportunities and deal with threats</a:t>
            </a:r>
          </a:p>
          <a:p>
            <a:pPr marL="457200" indent="-457200">
              <a:lnSpc>
                <a:spcPct val="150000"/>
              </a:lnSpc>
              <a:buFont typeface="Arial" panose="020B0604020202020204" pitchFamily="34" charset="0"/>
              <a:buChar char="•"/>
            </a:pPr>
            <a:r>
              <a:rPr lang="en-US" sz="3200" dirty="0"/>
              <a:t>Gathering, analyzing, and using the information to improve organizational performance</a:t>
            </a:r>
            <a:r>
              <a:rPr lang="en-US" dirty="0"/>
              <a:t>. </a:t>
            </a:r>
            <a:endParaRPr lang="en-GB" dirty="0"/>
          </a:p>
          <a:p>
            <a:pPr marL="285750" indent="-285750">
              <a:buFont typeface="Arial" panose="020B0604020202020204" pitchFamily="34" charset="0"/>
              <a:buChar char="•"/>
            </a:pPr>
            <a:endParaRPr lang="en-GB" dirty="0"/>
          </a:p>
          <a:p>
            <a:pPr>
              <a:buFont typeface="Wingdings" panose="05000000000000000000" pitchFamily="2" charset="2"/>
              <a:buChar char="Ø"/>
            </a:pPr>
            <a:endParaRPr lang="en-GB" dirty="0">
              <a:solidFill>
                <a:schemeClr val="tx1"/>
              </a:solidFill>
            </a:endParaRPr>
          </a:p>
          <a:p>
            <a:pPr marL="285750" indent="-285750">
              <a:buFont typeface="Arial" panose="020B0604020202020204" pitchFamily="34" charset="0"/>
              <a:buChar char="•"/>
            </a:pPr>
            <a:endParaRPr lang="en-GB" dirty="0">
              <a:solidFill>
                <a:schemeClr val="tx1"/>
              </a:solidFill>
            </a:endParaRPr>
          </a:p>
        </p:txBody>
      </p:sp>
      <p:sp>
        <p:nvSpPr>
          <p:cNvPr id="3" name="Text Placeholder 4">
            <a:extLst>
              <a:ext uri="{FF2B5EF4-FFF2-40B4-BE49-F238E27FC236}">
                <a16:creationId xmlns:a16="http://schemas.microsoft.com/office/drawing/2014/main" id="{31AEA9E6-27BE-55F7-3A5E-516A3FFE61B1}"/>
              </a:ext>
            </a:extLst>
          </p:cNvPr>
          <p:cNvSpPr txBox="1">
            <a:spLocks/>
          </p:cNvSpPr>
          <p:nvPr/>
        </p:nvSpPr>
        <p:spPr>
          <a:xfrm>
            <a:off x="420090" y="1243528"/>
            <a:ext cx="11017699" cy="1453458"/>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lnSpc>
                <a:spcPct val="150000"/>
              </a:lnSpc>
            </a:pPr>
            <a:r>
              <a:rPr lang="en-GB" sz="3200" dirty="0"/>
              <a:t>(Or External Environment Analysis)</a:t>
            </a:r>
          </a:p>
        </p:txBody>
      </p:sp>
    </p:spTree>
    <p:extLst>
      <p:ext uri="{BB962C8B-B14F-4D97-AF65-F5344CB8AC3E}">
        <p14:creationId xmlns:p14="http://schemas.microsoft.com/office/powerpoint/2010/main" val="5910089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24B91-2A27-42E5-A776-9F109BF6C651}"/>
              </a:ext>
            </a:extLst>
          </p:cNvPr>
          <p:cNvSpPr>
            <a:spLocks noGrp="1"/>
          </p:cNvSpPr>
          <p:nvPr>
            <p:ph type="title"/>
          </p:nvPr>
        </p:nvSpPr>
        <p:spPr/>
        <p:txBody>
          <a:bodyPr/>
          <a:lstStyle/>
          <a:p>
            <a:r>
              <a:rPr lang="en-GB" dirty="0"/>
              <a:t>PESTEL Analysis</a:t>
            </a:r>
            <a:endParaRPr lang="en-GB" b="1" dirty="0"/>
          </a:p>
        </p:txBody>
      </p:sp>
      <p:sp>
        <p:nvSpPr>
          <p:cNvPr id="3" name="Content Placeholder 2">
            <a:extLst>
              <a:ext uri="{FF2B5EF4-FFF2-40B4-BE49-F238E27FC236}">
                <a16:creationId xmlns:a16="http://schemas.microsoft.com/office/drawing/2014/main" id="{06805B6C-9A98-46A8-B270-5EBFFF7A779D}"/>
              </a:ext>
            </a:extLst>
          </p:cNvPr>
          <p:cNvSpPr>
            <a:spLocks noGrp="1"/>
          </p:cNvSpPr>
          <p:nvPr>
            <p:ph idx="1"/>
          </p:nvPr>
        </p:nvSpPr>
        <p:spPr>
          <a:xfrm>
            <a:off x="838200" y="1466714"/>
            <a:ext cx="9917465" cy="3924571"/>
          </a:xfrm>
        </p:spPr>
        <p:txBody>
          <a:bodyPr>
            <a:normAutofit fontScale="55000" lnSpcReduction="20000"/>
          </a:bodyPr>
          <a:lstStyle/>
          <a:p>
            <a:pPr>
              <a:lnSpc>
                <a:spcPct val="150000"/>
              </a:lnSpc>
              <a:buFont typeface="Wingdings" panose="05000000000000000000" pitchFamily="2" charset="2"/>
              <a:buChar char="Ø"/>
            </a:pPr>
            <a:r>
              <a:rPr lang="en-GB" sz="4600" dirty="0">
                <a:solidFill>
                  <a:srgbClr val="FF0000"/>
                </a:solidFill>
              </a:rPr>
              <a:t>P</a:t>
            </a:r>
            <a:r>
              <a:rPr lang="en-GB" sz="4600" dirty="0">
                <a:solidFill>
                  <a:schemeClr val="tx1"/>
                </a:solidFill>
              </a:rPr>
              <a:t> – Political</a:t>
            </a:r>
          </a:p>
          <a:p>
            <a:pPr>
              <a:lnSpc>
                <a:spcPct val="150000"/>
              </a:lnSpc>
              <a:buFont typeface="Wingdings" panose="05000000000000000000" pitchFamily="2" charset="2"/>
              <a:buChar char="Ø"/>
            </a:pPr>
            <a:r>
              <a:rPr lang="en-GB" sz="4600" dirty="0">
                <a:solidFill>
                  <a:schemeClr val="accent1">
                    <a:lumMod val="60000"/>
                    <a:lumOff val="40000"/>
                  </a:schemeClr>
                </a:solidFill>
              </a:rPr>
              <a:t>E</a:t>
            </a:r>
            <a:r>
              <a:rPr lang="en-GB" sz="4600" dirty="0"/>
              <a:t> – Economic</a:t>
            </a:r>
          </a:p>
          <a:p>
            <a:pPr>
              <a:lnSpc>
                <a:spcPct val="150000"/>
              </a:lnSpc>
              <a:buFont typeface="Wingdings" panose="05000000000000000000" pitchFamily="2" charset="2"/>
              <a:buChar char="Ø"/>
            </a:pPr>
            <a:r>
              <a:rPr lang="en-GB" sz="4600" dirty="0">
                <a:solidFill>
                  <a:srgbClr val="C3B71F"/>
                </a:solidFill>
              </a:rPr>
              <a:t>S</a:t>
            </a:r>
            <a:r>
              <a:rPr lang="en-GB" sz="4600" dirty="0">
                <a:solidFill>
                  <a:schemeClr val="tx1"/>
                </a:solidFill>
              </a:rPr>
              <a:t> – Social</a:t>
            </a:r>
          </a:p>
          <a:p>
            <a:pPr>
              <a:lnSpc>
                <a:spcPct val="150000"/>
              </a:lnSpc>
              <a:buFont typeface="Wingdings" panose="05000000000000000000" pitchFamily="2" charset="2"/>
              <a:buChar char="Ø"/>
            </a:pPr>
            <a:r>
              <a:rPr lang="en-GB" sz="4600" dirty="0">
                <a:solidFill>
                  <a:srgbClr val="00B050"/>
                </a:solidFill>
              </a:rPr>
              <a:t>T</a:t>
            </a:r>
            <a:r>
              <a:rPr lang="en-GB" sz="4600" dirty="0"/>
              <a:t> – Technology</a:t>
            </a:r>
          </a:p>
          <a:p>
            <a:pPr>
              <a:lnSpc>
                <a:spcPct val="150000"/>
              </a:lnSpc>
              <a:buFont typeface="Wingdings" panose="05000000000000000000" pitchFamily="2" charset="2"/>
              <a:buChar char="Ø"/>
            </a:pPr>
            <a:r>
              <a:rPr lang="en-GB" sz="4600" dirty="0">
                <a:solidFill>
                  <a:srgbClr val="0070C0"/>
                </a:solidFill>
              </a:rPr>
              <a:t>E</a:t>
            </a:r>
            <a:r>
              <a:rPr lang="en-GB" sz="4600" dirty="0">
                <a:solidFill>
                  <a:schemeClr val="tx1"/>
                </a:solidFill>
              </a:rPr>
              <a:t> – Environmental</a:t>
            </a:r>
          </a:p>
          <a:p>
            <a:pPr>
              <a:lnSpc>
                <a:spcPct val="150000"/>
              </a:lnSpc>
              <a:buFont typeface="Wingdings" panose="05000000000000000000" pitchFamily="2" charset="2"/>
              <a:buChar char="Ø"/>
            </a:pPr>
            <a:r>
              <a:rPr lang="en-GB" sz="4600" dirty="0">
                <a:solidFill>
                  <a:srgbClr val="7030A0"/>
                </a:solidFill>
              </a:rPr>
              <a:t>L</a:t>
            </a:r>
            <a:r>
              <a:rPr lang="en-GB" sz="4600" dirty="0"/>
              <a:t> – Legal</a:t>
            </a:r>
          </a:p>
          <a:p>
            <a:pPr>
              <a:buFont typeface="Wingdings" panose="05000000000000000000" pitchFamily="2" charset="2"/>
              <a:buChar char="Ø"/>
            </a:pPr>
            <a:endParaRPr lang="en-GB" dirty="0">
              <a:solidFill>
                <a:schemeClr val="tx1"/>
              </a:solidFill>
            </a:endParaRPr>
          </a:p>
          <a:p>
            <a:pPr marL="0" indent="0">
              <a:buNone/>
            </a:pPr>
            <a:endParaRPr lang="en-GB" dirty="0">
              <a:solidFill>
                <a:schemeClr val="tx1"/>
              </a:solidFill>
            </a:endParaRPr>
          </a:p>
        </p:txBody>
      </p:sp>
      <p:sp>
        <p:nvSpPr>
          <p:cNvPr id="4" name="AutoShape 2" descr="Job Postings 101 - Rex Recruiting">
            <a:extLst>
              <a:ext uri="{FF2B5EF4-FFF2-40B4-BE49-F238E27FC236}">
                <a16:creationId xmlns:a16="http://schemas.microsoft.com/office/drawing/2014/main" id="{B6E2253E-61B4-4834-9047-F93E3E7B694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122" name="Picture 2" descr="What's PESTEL Analysis? - SpringWorks">
            <a:extLst>
              <a:ext uri="{FF2B5EF4-FFF2-40B4-BE49-F238E27FC236}">
                <a16:creationId xmlns:a16="http://schemas.microsoft.com/office/drawing/2014/main" id="{3D5B5D25-BB35-47F7-9121-BFDFA8FF82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32857" y="1027906"/>
            <a:ext cx="4191000" cy="4191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15573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275CEA9-605A-2B7D-2127-944CBA0C2859}"/>
              </a:ext>
            </a:extLst>
          </p:cNvPr>
          <p:cNvPicPr>
            <a:picLocks noChangeAspect="1"/>
          </p:cNvPicPr>
          <p:nvPr/>
        </p:nvPicPr>
        <p:blipFill>
          <a:blip r:embed="rId2"/>
          <a:stretch>
            <a:fillRect/>
          </a:stretch>
        </p:blipFill>
        <p:spPr>
          <a:xfrm>
            <a:off x="3261090" y="339114"/>
            <a:ext cx="5478308" cy="5170005"/>
          </a:xfrm>
          <a:prstGeom prst="rect">
            <a:avLst/>
          </a:prstGeom>
        </p:spPr>
      </p:pic>
    </p:spTree>
    <p:extLst>
      <p:ext uri="{BB962C8B-B14F-4D97-AF65-F5344CB8AC3E}">
        <p14:creationId xmlns:p14="http://schemas.microsoft.com/office/powerpoint/2010/main" val="1224625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72DCC-FA55-4144-80D5-0F9DE5AB97DF}"/>
              </a:ext>
            </a:extLst>
          </p:cNvPr>
          <p:cNvSpPr>
            <a:spLocks noGrp="1"/>
          </p:cNvSpPr>
          <p:nvPr>
            <p:ph type="title"/>
          </p:nvPr>
        </p:nvSpPr>
        <p:spPr>
          <a:xfrm>
            <a:off x="688735" y="473248"/>
            <a:ext cx="4843762" cy="976862"/>
          </a:xfrm>
        </p:spPr>
        <p:txBody>
          <a:bodyPr anchor="t">
            <a:normAutofit/>
          </a:bodyPr>
          <a:lstStyle/>
          <a:p>
            <a:r>
              <a:rPr lang="en-GB" sz="4800" b="1" u="sng" dirty="0"/>
              <a:t>Political</a:t>
            </a:r>
          </a:p>
        </p:txBody>
      </p:sp>
      <p:sp>
        <p:nvSpPr>
          <p:cNvPr id="3" name="Content Placeholder 2">
            <a:extLst>
              <a:ext uri="{FF2B5EF4-FFF2-40B4-BE49-F238E27FC236}">
                <a16:creationId xmlns:a16="http://schemas.microsoft.com/office/drawing/2014/main" id="{F7B57025-FAC7-4208-98F8-54BEC1A6086F}"/>
              </a:ext>
            </a:extLst>
          </p:cNvPr>
          <p:cNvSpPr>
            <a:spLocks noGrp="1"/>
          </p:cNvSpPr>
          <p:nvPr>
            <p:ph idx="1"/>
          </p:nvPr>
        </p:nvSpPr>
        <p:spPr>
          <a:xfrm>
            <a:off x="565064" y="1308434"/>
            <a:ext cx="7036464" cy="4104075"/>
          </a:xfrm>
        </p:spPr>
        <p:txBody>
          <a:bodyPr>
            <a:noAutofit/>
          </a:bodyPr>
          <a:lstStyle/>
          <a:p>
            <a:pPr algn="just">
              <a:lnSpc>
                <a:spcPct val="150000"/>
              </a:lnSpc>
            </a:pPr>
            <a:r>
              <a:rPr lang="en-GB" sz="3200" dirty="0"/>
              <a:t>Government Policies</a:t>
            </a:r>
          </a:p>
          <a:p>
            <a:pPr algn="just">
              <a:lnSpc>
                <a:spcPct val="150000"/>
              </a:lnSpc>
            </a:pPr>
            <a:r>
              <a:rPr lang="en-GB" sz="3200" dirty="0"/>
              <a:t>Foreign Trade Policies</a:t>
            </a:r>
          </a:p>
          <a:p>
            <a:pPr algn="just">
              <a:lnSpc>
                <a:spcPct val="150000"/>
              </a:lnSpc>
            </a:pPr>
            <a:r>
              <a:rPr lang="en-GB" sz="3200" dirty="0"/>
              <a:t>Tax Policy</a:t>
            </a:r>
          </a:p>
          <a:p>
            <a:pPr algn="just">
              <a:lnSpc>
                <a:spcPct val="150000"/>
              </a:lnSpc>
            </a:pPr>
            <a:r>
              <a:rPr lang="en-GB" sz="3200" dirty="0"/>
              <a:t>International Organisation Membership </a:t>
            </a:r>
          </a:p>
          <a:p>
            <a:pPr algn="just">
              <a:lnSpc>
                <a:spcPct val="150000"/>
              </a:lnSpc>
            </a:pPr>
            <a:r>
              <a:rPr lang="en-GB" sz="3200" dirty="0"/>
              <a:t>Brexit </a:t>
            </a:r>
          </a:p>
        </p:txBody>
      </p:sp>
      <p:pic>
        <p:nvPicPr>
          <p:cNvPr id="4" name="Picture 3">
            <a:extLst>
              <a:ext uri="{FF2B5EF4-FFF2-40B4-BE49-F238E27FC236}">
                <a16:creationId xmlns:a16="http://schemas.microsoft.com/office/drawing/2014/main" id="{90137C59-59C0-72F0-5B56-C2CD8954A499}"/>
              </a:ext>
            </a:extLst>
          </p:cNvPr>
          <p:cNvPicPr>
            <a:picLocks noChangeAspect="1"/>
          </p:cNvPicPr>
          <p:nvPr/>
        </p:nvPicPr>
        <p:blipFill>
          <a:blip r:embed="rId2"/>
          <a:stretch>
            <a:fillRect/>
          </a:stretch>
        </p:blipFill>
        <p:spPr>
          <a:xfrm>
            <a:off x="7726039" y="1601211"/>
            <a:ext cx="2857500" cy="1600200"/>
          </a:xfrm>
          <a:prstGeom prst="rect">
            <a:avLst/>
          </a:prstGeom>
        </p:spPr>
      </p:pic>
    </p:spTree>
    <p:extLst>
      <p:ext uri="{BB962C8B-B14F-4D97-AF65-F5344CB8AC3E}">
        <p14:creationId xmlns:p14="http://schemas.microsoft.com/office/powerpoint/2010/main" val="26175495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B7AB7-1A7E-4EA9-85A4-3345005217B3}"/>
              </a:ext>
            </a:extLst>
          </p:cNvPr>
          <p:cNvSpPr>
            <a:spLocks noGrp="1"/>
          </p:cNvSpPr>
          <p:nvPr>
            <p:ph type="title"/>
          </p:nvPr>
        </p:nvSpPr>
        <p:spPr>
          <a:xfrm>
            <a:off x="537874" y="644525"/>
            <a:ext cx="4412817" cy="923925"/>
          </a:xfrm>
        </p:spPr>
        <p:txBody>
          <a:bodyPr anchor="b">
            <a:noAutofit/>
          </a:bodyPr>
          <a:lstStyle/>
          <a:p>
            <a:r>
              <a:rPr lang="en-GB" sz="4800" dirty="0"/>
              <a:t>Trade Agreement</a:t>
            </a:r>
          </a:p>
        </p:txBody>
      </p:sp>
      <p:pic>
        <p:nvPicPr>
          <p:cNvPr id="13314" name="Picture 2" descr="The Japan-UK Comprehensive Economic Partnership Agreement | Ministry of  Foreign Affairs of Japan">
            <a:extLst>
              <a:ext uri="{FF2B5EF4-FFF2-40B4-BE49-F238E27FC236}">
                <a16:creationId xmlns:a16="http://schemas.microsoft.com/office/drawing/2014/main" id="{A73116BA-9834-75A9-66DF-60872A49E9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269" r="1272" b="3"/>
          <a:stretch/>
        </p:blipFill>
        <p:spPr bwMode="auto">
          <a:xfrm>
            <a:off x="5259388" y="644525"/>
            <a:ext cx="6172200" cy="4873625"/>
          </a:xfrm>
          <a:prstGeom prst="rect">
            <a:avLst/>
          </a:prstGeom>
          <a:solidFill>
            <a:srgbClr val="FFFFFF"/>
          </a:solidFill>
        </p:spPr>
      </p:pic>
      <p:sp>
        <p:nvSpPr>
          <p:cNvPr id="4" name="Content Placeholder 3">
            <a:extLst>
              <a:ext uri="{FF2B5EF4-FFF2-40B4-BE49-F238E27FC236}">
                <a16:creationId xmlns:a16="http://schemas.microsoft.com/office/drawing/2014/main" id="{3150CC10-6D5B-4A47-9BF9-0B122280A0A7}"/>
              </a:ext>
            </a:extLst>
          </p:cNvPr>
          <p:cNvSpPr>
            <a:spLocks noGrp="1"/>
          </p:cNvSpPr>
          <p:nvPr>
            <p:ph type="body" sz="half" idx="2"/>
          </p:nvPr>
        </p:nvSpPr>
        <p:spPr>
          <a:xfrm>
            <a:off x="839788" y="2057400"/>
            <a:ext cx="4294187" cy="3811588"/>
          </a:xfrm>
        </p:spPr>
        <p:txBody>
          <a:bodyPr>
            <a:normAutofit/>
          </a:bodyPr>
          <a:lstStyle/>
          <a:p>
            <a:pPr marL="285750" indent="-285750">
              <a:buFont typeface="Wingdings" panose="05000000000000000000" pitchFamily="2" charset="2"/>
              <a:buChar char="Ø"/>
            </a:pPr>
            <a:r>
              <a:rPr lang="en-GB" sz="2400" dirty="0">
                <a:hlinkClick r:id="rId3">
                  <a:extLst>
                    <a:ext uri="{A12FA001-AC4F-418D-AE19-62706E023703}">
                      <ahyp:hlinkClr xmlns:ahyp="http://schemas.microsoft.com/office/drawing/2018/hyperlinkcolor" val="tx"/>
                    </a:ext>
                  </a:extLst>
                </a:hlinkClick>
              </a:rPr>
              <a:t>Singapore Digital Economy Agreement</a:t>
            </a:r>
            <a:endParaRPr lang="en-GB" sz="2400" dirty="0"/>
          </a:p>
          <a:p>
            <a:pPr marL="285750" indent="-285750">
              <a:buFont typeface="Wingdings" panose="05000000000000000000" pitchFamily="2" charset="2"/>
              <a:buChar char="Ø"/>
            </a:pPr>
            <a:r>
              <a:rPr lang="en-GB" sz="2400" dirty="0">
                <a:hlinkClick r:id="rId4">
                  <a:extLst>
                    <a:ext uri="{A12FA001-AC4F-418D-AE19-62706E023703}">
                      <ahyp:hlinkClr xmlns:ahyp="http://schemas.microsoft.com/office/drawing/2018/hyperlinkcolor" val="tx"/>
                    </a:ext>
                  </a:extLst>
                </a:hlinkClick>
              </a:rPr>
              <a:t>Japan Comprehensive Economic Partnership Agreement</a:t>
            </a:r>
            <a:endParaRPr lang="en-GB" sz="2400" dirty="0"/>
          </a:p>
          <a:p>
            <a:pPr marL="285750" indent="-285750">
              <a:buFont typeface="Wingdings" panose="05000000000000000000" pitchFamily="2" charset="2"/>
              <a:buChar char="Ø"/>
            </a:pPr>
            <a:r>
              <a:rPr lang="en-GB" sz="2400" dirty="0">
                <a:hlinkClick r:id="rId5">
                  <a:extLst>
                    <a:ext uri="{A12FA001-AC4F-418D-AE19-62706E023703}">
                      <ahyp:hlinkClr xmlns:ahyp="http://schemas.microsoft.com/office/drawing/2018/hyperlinkcolor" val="tx"/>
                    </a:ext>
                  </a:extLst>
                </a:hlinkClick>
              </a:rPr>
              <a:t>Norway, Iceland and Liechtenstein Free Trade Agreement</a:t>
            </a:r>
            <a:endParaRPr lang="en-GB" sz="2400" b="0" i="0" dirty="0">
              <a:effectLst/>
            </a:endParaRPr>
          </a:p>
        </p:txBody>
      </p:sp>
    </p:spTree>
    <p:extLst>
      <p:ext uri="{BB962C8B-B14F-4D97-AF65-F5344CB8AC3E}">
        <p14:creationId xmlns:p14="http://schemas.microsoft.com/office/powerpoint/2010/main" val="23597947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16030-04AA-4E82-BC2A-1ED812722184}"/>
              </a:ext>
            </a:extLst>
          </p:cNvPr>
          <p:cNvSpPr>
            <a:spLocks noGrp="1"/>
          </p:cNvSpPr>
          <p:nvPr>
            <p:ph type="title"/>
          </p:nvPr>
        </p:nvSpPr>
        <p:spPr>
          <a:xfrm>
            <a:off x="577573" y="324567"/>
            <a:ext cx="4368602" cy="776683"/>
          </a:xfrm>
        </p:spPr>
        <p:txBody>
          <a:bodyPr anchor="b">
            <a:normAutofit/>
          </a:bodyPr>
          <a:lstStyle/>
          <a:p>
            <a:r>
              <a:rPr lang="en-GB" sz="4800" b="1" u="sng" dirty="0"/>
              <a:t>Economical</a:t>
            </a:r>
          </a:p>
        </p:txBody>
      </p:sp>
      <p:sp>
        <p:nvSpPr>
          <p:cNvPr id="3" name="Content Placeholder 2">
            <a:extLst>
              <a:ext uri="{FF2B5EF4-FFF2-40B4-BE49-F238E27FC236}">
                <a16:creationId xmlns:a16="http://schemas.microsoft.com/office/drawing/2014/main" id="{CE13312A-0DF6-4297-A62C-8E01755E024D}"/>
              </a:ext>
            </a:extLst>
          </p:cNvPr>
          <p:cNvSpPr>
            <a:spLocks noGrp="1"/>
          </p:cNvSpPr>
          <p:nvPr>
            <p:ph idx="1"/>
          </p:nvPr>
        </p:nvSpPr>
        <p:spPr>
          <a:xfrm>
            <a:off x="577573" y="1189837"/>
            <a:ext cx="4243589" cy="3320668"/>
          </a:xfrm>
        </p:spPr>
        <p:txBody>
          <a:bodyPr>
            <a:normAutofit fontScale="25000" lnSpcReduction="20000"/>
          </a:bodyPr>
          <a:lstStyle/>
          <a:p>
            <a:pPr algn="just">
              <a:lnSpc>
                <a:spcPct val="150000"/>
              </a:lnSpc>
            </a:pPr>
            <a:r>
              <a:rPr lang="en-GB" sz="8000" dirty="0"/>
              <a:t>Exchange Rates</a:t>
            </a:r>
          </a:p>
          <a:p>
            <a:pPr algn="just">
              <a:lnSpc>
                <a:spcPct val="150000"/>
              </a:lnSpc>
            </a:pPr>
            <a:r>
              <a:rPr lang="en-GB" sz="8000" dirty="0"/>
              <a:t>Economic Growth or Decline</a:t>
            </a:r>
          </a:p>
          <a:p>
            <a:pPr algn="just">
              <a:lnSpc>
                <a:spcPct val="150000"/>
              </a:lnSpc>
            </a:pPr>
            <a:r>
              <a:rPr lang="en-GB" sz="8000" dirty="0"/>
              <a:t>Globalisation</a:t>
            </a:r>
          </a:p>
          <a:p>
            <a:pPr algn="just">
              <a:lnSpc>
                <a:spcPct val="150000"/>
              </a:lnSpc>
            </a:pPr>
            <a:r>
              <a:rPr lang="en-GB" sz="8000" dirty="0"/>
              <a:t>Inflation</a:t>
            </a:r>
          </a:p>
          <a:p>
            <a:pPr algn="just">
              <a:lnSpc>
                <a:spcPct val="150000"/>
              </a:lnSpc>
            </a:pPr>
            <a:r>
              <a:rPr lang="en-GB" sz="8000" dirty="0"/>
              <a:t>Interest Rates </a:t>
            </a:r>
          </a:p>
          <a:p>
            <a:pPr algn="just">
              <a:lnSpc>
                <a:spcPct val="150000"/>
              </a:lnSpc>
            </a:pPr>
            <a:r>
              <a:rPr lang="en-GB" sz="8000" dirty="0"/>
              <a:t>The cost of living</a:t>
            </a:r>
          </a:p>
          <a:p>
            <a:pPr algn="just">
              <a:lnSpc>
                <a:spcPct val="150000"/>
              </a:lnSpc>
            </a:pPr>
            <a:r>
              <a:rPr lang="en-GB" sz="8000" dirty="0"/>
              <a:t>Labour costs</a:t>
            </a:r>
          </a:p>
          <a:p>
            <a:pPr algn="just">
              <a:lnSpc>
                <a:spcPct val="150000"/>
              </a:lnSpc>
            </a:pPr>
            <a:r>
              <a:rPr lang="en-GB" sz="8000" dirty="0"/>
              <a:t>Consumer spending</a:t>
            </a:r>
          </a:p>
          <a:p>
            <a:pPr marL="0" indent="0" algn="just">
              <a:lnSpc>
                <a:spcPct val="150000"/>
              </a:lnSpc>
              <a:buNone/>
            </a:pPr>
            <a:endParaRPr lang="en-GB" sz="2400" dirty="0"/>
          </a:p>
          <a:p>
            <a:endParaRPr lang="en-GB" sz="2400" dirty="0"/>
          </a:p>
        </p:txBody>
      </p:sp>
      <p:pic>
        <p:nvPicPr>
          <p:cNvPr id="4" name="Picture 3">
            <a:extLst>
              <a:ext uri="{FF2B5EF4-FFF2-40B4-BE49-F238E27FC236}">
                <a16:creationId xmlns:a16="http://schemas.microsoft.com/office/drawing/2014/main" id="{2EC570BF-D807-E0E0-6BD2-EE2756B371BF}"/>
              </a:ext>
            </a:extLst>
          </p:cNvPr>
          <p:cNvPicPr>
            <a:picLocks noChangeAspect="1"/>
          </p:cNvPicPr>
          <p:nvPr/>
        </p:nvPicPr>
        <p:blipFill>
          <a:blip r:embed="rId2"/>
          <a:stretch>
            <a:fillRect/>
          </a:stretch>
        </p:blipFill>
        <p:spPr>
          <a:xfrm>
            <a:off x="5997162" y="1441116"/>
            <a:ext cx="5167249" cy="2649449"/>
          </a:xfrm>
          <a:prstGeom prst="rect">
            <a:avLst/>
          </a:prstGeom>
        </p:spPr>
      </p:pic>
    </p:spTree>
    <p:extLst>
      <p:ext uri="{BB962C8B-B14F-4D97-AF65-F5344CB8AC3E}">
        <p14:creationId xmlns:p14="http://schemas.microsoft.com/office/powerpoint/2010/main" val="2060147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F6AFD-B155-4818-813A-9F3B763AFD22}"/>
              </a:ext>
            </a:extLst>
          </p:cNvPr>
          <p:cNvSpPr>
            <a:spLocks noGrp="1"/>
          </p:cNvSpPr>
          <p:nvPr>
            <p:ph type="title"/>
          </p:nvPr>
        </p:nvSpPr>
        <p:spPr>
          <a:xfrm>
            <a:off x="482906" y="172781"/>
            <a:ext cx="4261032" cy="875573"/>
          </a:xfrm>
        </p:spPr>
        <p:txBody>
          <a:bodyPr>
            <a:normAutofit/>
          </a:bodyPr>
          <a:lstStyle/>
          <a:p>
            <a:r>
              <a:rPr lang="en-GB" sz="4800" b="1" u="sng" dirty="0"/>
              <a:t>Socialisation</a:t>
            </a:r>
          </a:p>
        </p:txBody>
      </p:sp>
      <p:sp>
        <p:nvSpPr>
          <p:cNvPr id="3" name="Content Placeholder 2">
            <a:extLst>
              <a:ext uri="{FF2B5EF4-FFF2-40B4-BE49-F238E27FC236}">
                <a16:creationId xmlns:a16="http://schemas.microsoft.com/office/drawing/2014/main" id="{061A8C6D-2A67-4F4D-83E6-D3CA784C038C}"/>
              </a:ext>
            </a:extLst>
          </p:cNvPr>
          <p:cNvSpPr>
            <a:spLocks noGrp="1"/>
          </p:cNvSpPr>
          <p:nvPr>
            <p:ph idx="1"/>
          </p:nvPr>
        </p:nvSpPr>
        <p:spPr>
          <a:xfrm>
            <a:off x="361525" y="975688"/>
            <a:ext cx="6348450" cy="4693693"/>
          </a:xfrm>
        </p:spPr>
        <p:txBody>
          <a:bodyPr>
            <a:noAutofit/>
          </a:bodyPr>
          <a:lstStyle/>
          <a:p>
            <a:pPr algn="just">
              <a:lnSpc>
                <a:spcPct val="150000"/>
              </a:lnSpc>
            </a:pPr>
            <a:r>
              <a:rPr lang="en-GB" dirty="0"/>
              <a:t>Population growth</a:t>
            </a:r>
          </a:p>
          <a:p>
            <a:pPr algn="just">
              <a:lnSpc>
                <a:spcPct val="150000"/>
              </a:lnSpc>
            </a:pPr>
            <a:r>
              <a:rPr lang="en-GB" dirty="0"/>
              <a:t>Age distribution</a:t>
            </a:r>
          </a:p>
          <a:p>
            <a:pPr algn="just">
              <a:lnSpc>
                <a:spcPct val="150000"/>
              </a:lnSpc>
            </a:pPr>
            <a:r>
              <a:rPr lang="en-GB" dirty="0"/>
              <a:t>Lifestyle attitudes</a:t>
            </a:r>
          </a:p>
          <a:p>
            <a:pPr algn="just">
              <a:lnSpc>
                <a:spcPct val="150000"/>
              </a:lnSpc>
            </a:pPr>
            <a:r>
              <a:rPr lang="en-GB" dirty="0"/>
              <a:t>Cultural barriers</a:t>
            </a:r>
          </a:p>
          <a:p>
            <a:pPr algn="just">
              <a:lnSpc>
                <a:spcPct val="150000"/>
              </a:lnSpc>
            </a:pPr>
            <a:r>
              <a:rPr lang="en-GB" dirty="0"/>
              <a:t>Work-life balance</a:t>
            </a:r>
          </a:p>
          <a:p>
            <a:pPr algn="just">
              <a:lnSpc>
                <a:spcPct val="150000"/>
              </a:lnSpc>
            </a:pPr>
            <a:r>
              <a:rPr lang="en-GB" dirty="0"/>
              <a:t>Health</a:t>
            </a:r>
          </a:p>
          <a:p>
            <a:pPr algn="just">
              <a:lnSpc>
                <a:spcPct val="150000"/>
              </a:lnSpc>
            </a:pPr>
            <a:endParaRPr lang="en-GB" dirty="0"/>
          </a:p>
        </p:txBody>
      </p:sp>
      <p:pic>
        <p:nvPicPr>
          <p:cNvPr id="4" name="Picture 3">
            <a:extLst>
              <a:ext uri="{FF2B5EF4-FFF2-40B4-BE49-F238E27FC236}">
                <a16:creationId xmlns:a16="http://schemas.microsoft.com/office/drawing/2014/main" id="{56E13B49-29FA-8569-33FA-A20C15379A73}"/>
              </a:ext>
            </a:extLst>
          </p:cNvPr>
          <p:cNvPicPr>
            <a:picLocks noChangeAspect="1"/>
          </p:cNvPicPr>
          <p:nvPr/>
        </p:nvPicPr>
        <p:blipFill>
          <a:blip r:embed="rId2"/>
          <a:stretch>
            <a:fillRect/>
          </a:stretch>
        </p:blipFill>
        <p:spPr>
          <a:xfrm>
            <a:off x="5259701" y="1480842"/>
            <a:ext cx="4811871" cy="2694648"/>
          </a:xfrm>
          <a:prstGeom prst="rect">
            <a:avLst/>
          </a:prstGeom>
        </p:spPr>
      </p:pic>
    </p:spTree>
    <p:extLst>
      <p:ext uri="{BB962C8B-B14F-4D97-AF65-F5344CB8AC3E}">
        <p14:creationId xmlns:p14="http://schemas.microsoft.com/office/powerpoint/2010/main" val="38904196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French protesters with flares storm BlackRock offices in Paris">
            <a:hlinkClick r:id="" action="ppaction://media"/>
            <a:extLst>
              <a:ext uri="{FF2B5EF4-FFF2-40B4-BE49-F238E27FC236}">
                <a16:creationId xmlns:a16="http://schemas.microsoft.com/office/drawing/2014/main" id="{2E51B0BB-8EF3-30E3-8A52-9A2CDBB3FDDF}"/>
              </a:ext>
            </a:extLst>
          </p:cNvPr>
          <p:cNvPicPr>
            <a:picLocks noRot="1" noChangeAspect="1"/>
          </p:cNvPicPr>
          <p:nvPr>
            <a:videoFile r:link="rId1"/>
          </p:nvPr>
        </p:nvPicPr>
        <p:blipFill>
          <a:blip r:embed="rId4"/>
          <a:stretch>
            <a:fillRect/>
          </a:stretch>
        </p:blipFill>
        <p:spPr>
          <a:xfrm>
            <a:off x="0" y="0"/>
            <a:ext cx="12192000" cy="6888480"/>
          </a:xfrm>
          <a:prstGeom prst="rect">
            <a:avLst/>
          </a:prstGeom>
        </p:spPr>
      </p:pic>
    </p:spTree>
    <p:extLst>
      <p:ext uri="{BB962C8B-B14F-4D97-AF65-F5344CB8AC3E}">
        <p14:creationId xmlns:p14="http://schemas.microsoft.com/office/powerpoint/2010/main" val="3949641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BFD12-FD32-3AE6-61C6-52FB7E898581}"/>
              </a:ext>
            </a:extLst>
          </p:cNvPr>
          <p:cNvSpPr>
            <a:spLocks noGrp="1"/>
          </p:cNvSpPr>
          <p:nvPr>
            <p:ph type="title"/>
          </p:nvPr>
        </p:nvSpPr>
        <p:spPr>
          <a:xfrm>
            <a:off x="912091" y="452582"/>
            <a:ext cx="10515600" cy="1325563"/>
          </a:xfrm>
        </p:spPr>
        <p:txBody>
          <a:bodyPr/>
          <a:lstStyle/>
          <a:p>
            <a:r>
              <a:rPr lang="en-GB" dirty="0"/>
              <a:t>Example – France Lifestyle</a:t>
            </a:r>
          </a:p>
        </p:txBody>
      </p:sp>
      <p:sp>
        <p:nvSpPr>
          <p:cNvPr id="3" name="Content Placeholder 2">
            <a:extLst>
              <a:ext uri="{FF2B5EF4-FFF2-40B4-BE49-F238E27FC236}">
                <a16:creationId xmlns:a16="http://schemas.microsoft.com/office/drawing/2014/main" id="{238C0D55-BD61-34D3-4F96-ACE24FF653E3}"/>
              </a:ext>
            </a:extLst>
          </p:cNvPr>
          <p:cNvSpPr>
            <a:spLocks noGrp="1"/>
          </p:cNvSpPr>
          <p:nvPr>
            <p:ph idx="1"/>
          </p:nvPr>
        </p:nvSpPr>
        <p:spPr>
          <a:xfrm>
            <a:off x="912091" y="1866466"/>
            <a:ext cx="10515600" cy="3125067"/>
          </a:xfrm>
        </p:spPr>
        <p:txBody>
          <a:bodyPr>
            <a:normAutofit/>
          </a:bodyPr>
          <a:lstStyle/>
          <a:p>
            <a:pPr algn="just">
              <a:lnSpc>
                <a:spcPct val="150000"/>
              </a:lnSpc>
            </a:pPr>
            <a:r>
              <a:rPr lang="en-GB" sz="2400" b="0" i="0" dirty="0">
                <a:solidFill>
                  <a:srgbClr val="222222"/>
                </a:solidFill>
                <a:effectLst/>
                <a:latin typeface="soleil"/>
              </a:rPr>
              <a:t>The </a:t>
            </a:r>
            <a:r>
              <a:rPr lang="en-GB" sz="2400" b="1" i="0" dirty="0">
                <a:solidFill>
                  <a:srgbClr val="222222"/>
                </a:solidFill>
                <a:effectLst/>
                <a:latin typeface="soleil"/>
              </a:rPr>
              <a:t>weekly</a:t>
            </a:r>
            <a:r>
              <a:rPr lang="en-GB" sz="2400" b="0" i="0" dirty="0">
                <a:solidFill>
                  <a:srgbClr val="222222"/>
                </a:solidFill>
                <a:effectLst/>
                <a:latin typeface="soleil"/>
              </a:rPr>
              <a:t> </a:t>
            </a:r>
            <a:r>
              <a:rPr lang="en-GB" sz="2400" b="1" i="0" dirty="0">
                <a:solidFill>
                  <a:srgbClr val="222222"/>
                </a:solidFill>
                <a:effectLst/>
                <a:latin typeface="soleil"/>
              </a:rPr>
              <a:t>working hours are</a:t>
            </a:r>
            <a:r>
              <a:rPr lang="en-GB" sz="2400" b="0" i="0" dirty="0">
                <a:solidFill>
                  <a:srgbClr val="222222"/>
                </a:solidFill>
                <a:effectLst/>
                <a:latin typeface="soleil"/>
              </a:rPr>
              <a:t> </a:t>
            </a:r>
            <a:r>
              <a:rPr lang="en-GB" sz="2400" b="1" i="0" dirty="0">
                <a:solidFill>
                  <a:srgbClr val="222222"/>
                </a:solidFill>
                <a:effectLst/>
                <a:latin typeface="soleil"/>
              </a:rPr>
              <a:t>35</a:t>
            </a:r>
            <a:r>
              <a:rPr lang="en-GB" sz="2400" b="0" i="0" dirty="0">
                <a:solidFill>
                  <a:srgbClr val="222222"/>
                </a:solidFill>
                <a:effectLst/>
                <a:latin typeface="soleil"/>
              </a:rPr>
              <a:t> (7 hours a day, five days a week). Hours worked beyond this quota are compulsory paid as overtime.</a:t>
            </a:r>
          </a:p>
          <a:p>
            <a:pPr algn="just">
              <a:lnSpc>
                <a:spcPct val="150000"/>
              </a:lnSpc>
            </a:pPr>
            <a:r>
              <a:rPr lang="en-GB" sz="2400" b="0" i="0" dirty="0">
                <a:solidFill>
                  <a:srgbClr val="222222"/>
                </a:solidFill>
                <a:effectLst/>
                <a:latin typeface="soleil"/>
              </a:rPr>
              <a:t>French law is very strict with limiting employee's working hours. Employees cannot work more than </a:t>
            </a:r>
            <a:r>
              <a:rPr lang="en-GB" sz="2400" b="1" i="0" dirty="0">
                <a:solidFill>
                  <a:srgbClr val="222222"/>
                </a:solidFill>
                <a:effectLst/>
                <a:latin typeface="soleil"/>
              </a:rPr>
              <a:t>10 hours a day</a:t>
            </a:r>
            <a:r>
              <a:rPr lang="en-GB" sz="2400" b="0" i="0" dirty="0">
                <a:solidFill>
                  <a:srgbClr val="222222"/>
                </a:solidFill>
                <a:effectLst/>
                <a:latin typeface="soleil"/>
              </a:rPr>
              <a:t>, 44 hours a week (on average of 12 weeks), unless specified on the collective agreement.</a:t>
            </a:r>
          </a:p>
          <a:p>
            <a:endParaRPr lang="en-GB" sz="2400" dirty="0"/>
          </a:p>
        </p:txBody>
      </p:sp>
    </p:spTree>
    <p:extLst>
      <p:ext uri="{BB962C8B-B14F-4D97-AF65-F5344CB8AC3E}">
        <p14:creationId xmlns:p14="http://schemas.microsoft.com/office/powerpoint/2010/main" val="9627749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6D45D-D134-4EBA-8652-5E7633C94F1D}"/>
              </a:ext>
            </a:extLst>
          </p:cNvPr>
          <p:cNvSpPr>
            <a:spLocks noGrp="1"/>
          </p:cNvSpPr>
          <p:nvPr>
            <p:ph type="title"/>
          </p:nvPr>
        </p:nvSpPr>
        <p:spPr>
          <a:xfrm>
            <a:off x="677334" y="283609"/>
            <a:ext cx="10515600" cy="1325563"/>
          </a:xfrm>
        </p:spPr>
        <p:txBody>
          <a:bodyPr>
            <a:normAutofit/>
          </a:bodyPr>
          <a:lstStyle/>
          <a:p>
            <a:r>
              <a:rPr lang="en-GB" sz="4800" b="1" u="sng" dirty="0"/>
              <a:t>Technological </a:t>
            </a:r>
          </a:p>
        </p:txBody>
      </p:sp>
      <p:sp>
        <p:nvSpPr>
          <p:cNvPr id="3" name="Content Placeholder 2">
            <a:extLst>
              <a:ext uri="{FF2B5EF4-FFF2-40B4-BE49-F238E27FC236}">
                <a16:creationId xmlns:a16="http://schemas.microsoft.com/office/drawing/2014/main" id="{7C3933AC-B014-4FFD-9009-53C357D36FE5}"/>
              </a:ext>
            </a:extLst>
          </p:cNvPr>
          <p:cNvSpPr>
            <a:spLocks noGrp="1"/>
          </p:cNvSpPr>
          <p:nvPr>
            <p:ph idx="1"/>
          </p:nvPr>
        </p:nvSpPr>
        <p:spPr>
          <a:xfrm>
            <a:off x="677334" y="1609173"/>
            <a:ext cx="4319539" cy="3452354"/>
          </a:xfrm>
        </p:spPr>
        <p:txBody>
          <a:bodyPr>
            <a:normAutofit/>
          </a:bodyPr>
          <a:lstStyle/>
          <a:p>
            <a:pPr algn="just">
              <a:lnSpc>
                <a:spcPct val="150000"/>
              </a:lnSpc>
            </a:pPr>
            <a:r>
              <a:rPr lang="en-GB" sz="2400" dirty="0"/>
              <a:t>Internet availability/speed</a:t>
            </a:r>
          </a:p>
          <a:p>
            <a:pPr algn="just">
              <a:lnSpc>
                <a:spcPct val="150000"/>
              </a:lnSpc>
            </a:pPr>
            <a:r>
              <a:rPr lang="en-GB" sz="2400" dirty="0"/>
              <a:t>Logistics </a:t>
            </a:r>
          </a:p>
          <a:p>
            <a:pPr algn="just">
              <a:lnSpc>
                <a:spcPct val="150000"/>
              </a:lnSpc>
            </a:pPr>
            <a:r>
              <a:rPr lang="en-GB" sz="2400" dirty="0"/>
              <a:t>Technological changes</a:t>
            </a:r>
          </a:p>
          <a:p>
            <a:pPr algn="just">
              <a:lnSpc>
                <a:spcPct val="150000"/>
              </a:lnSpc>
            </a:pPr>
            <a:r>
              <a:rPr lang="en-GB" sz="2400" dirty="0"/>
              <a:t>Automation </a:t>
            </a:r>
          </a:p>
          <a:p>
            <a:pPr algn="just">
              <a:lnSpc>
                <a:spcPct val="150000"/>
              </a:lnSpc>
            </a:pPr>
            <a:r>
              <a:rPr lang="en-GB" sz="2400" dirty="0"/>
              <a:t>AI</a:t>
            </a:r>
          </a:p>
        </p:txBody>
      </p:sp>
      <p:pic>
        <p:nvPicPr>
          <p:cNvPr id="5" name="Picture 4">
            <a:extLst>
              <a:ext uri="{FF2B5EF4-FFF2-40B4-BE49-F238E27FC236}">
                <a16:creationId xmlns:a16="http://schemas.microsoft.com/office/drawing/2014/main" id="{111265E5-CE29-E7B9-9B0F-CF180FFB8906}"/>
              </a:ext>
            </a:extLst>
          </p:cNvPr>
          <p:cNvPicPr>
            <a:picLocks noChangeAspect="1"/>
          </p:cNvPicPr>
          <p:nvPr/>
        </p:nvPicPr>
        <p:blipFill>
          <a:blip r:embed="rId3"/>
          <a:stretch>
            <a:fillRect/>
          </a:stretch>
        </p:blipFill>
        <p:spPr>
          <a:xfrm>
            <a:off x="5864870" y="1609172"/>
            <a:ext cx="4374993" cy="2449996"/>
          </a:xfrm>
          <a:prstGeom prst="rect">
            <a:avLst/>
          </a:prstGeom>
        </p:spPr>
      </p:pic>
    </p:spTree>
    <p:extLst>
      <p:ext uri="{BB962C8B-B14F-4D97-AF65-F5344CB8AC3E}">
        <p14:creationId xmlns:p14="http://schemas.microsoft.com/office/powerpoint/2010/main" val="1273710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5A76A-F463-4713-889C-C6A7710F0044}"/>
              </a:ext>
            </a:extLst>
          </p:cNvPr>
          <p:cNvSpPr>
            <a:spLocks noGrp="1"/>
          </p:cNvSpPr>
          <p:nvPr>
            <p:ph type="title"/>
          </p:nvPr>
        </p:nvSpPr>
        <p:spPr/>
        <p:txBody>
          <a:bodyPr/>
          <a:lstStyle/>
          <a:p>
            <a:r>
              <a:rPr lang="en-GB" dirty="0"/>
              <a:t>Automation – Amazon </a:t>
            </a:r>
          </a:p>
        </p:txBody>
      </p:sp>
      <p:pic>
        <p:nvPicPr>
          <p:cNvPr id="4" name="Online Media 3" title="Amazon Reveals Warehouse Robot For Sorting Packages">
            <a:hlinkClick r:id="" action="ppaction://media"/>
            <a:extLst>
              <a:ext uri="{FF2B5EF4-FFF2-40B4-BE49-F238E27FC236}">
                <a16:creationId xmlns:a16="http://schemas.microsoft.com/office/drawing/2014/main" id="{0578700C-379B-4C82-B688-A39A2A9EA5DD}"/>
              </a:ext>
            </a:extLst>
          </p:cNvPr>
          <p:cNvPicPr>
            <a:picLocks noGrp="1" noRot="1" noChangeAspect="1"/>
          </p:cNvPicPr>
          <p:nvPr>
            <p:ph idx="1"/>
            <a:videoFile r:link="rId1"/>
          </p:nvPr>
        </p:nvPicPr>
        <p:blipFill>
          <a:blip r:embed="rId4"/>
          <a:stretch>
            <a:fillRect/>
          </a:stretch>
        </p:blipFill>
        <p:spPr>
          <a:xfrm>
            <a:off x="1231900" y="1474788"/>
            <a:ext cx="6948488" cy="3908425"/>
          </a:xfrm>
          <a:prstGeom prst="rect">
            <a:avLst/>
          </a:prstGeom>
        </p:spPr>
      </p:pic>
    </p:spTree>
    <p:extLst>
      <p:ext uri="{BB962C8B-B14F-4D97-AF65-F5344CB8AC3E}">
        <p14:creationId xmlns:p14="http://schemas.microsoft.com/office/powerpoint/2010/main" val="38850077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7F2C7-4739-48FB-A20B-180ABF9E24E9}"/>
              </a:ext>
            </a:extLst>
          </p:cNvPr>
          <p:cNvSpPr>
            <a:spLocks noGrp="1"/>
          </p:cNvSpPr>
          <p:nvPr>
            <p:ph type="title"/>
          </p:nvPr>
        </p:nvSpPr>
        <p:spPr/>
        <p:txBody>
          <a:bodyPr/>
          <a:lstStyle/>
          <a:p>
            <a:r>
              <a:rPr lang="en-GB" dirty="0"/>
              <a:t>Automation - Restaurant</a:t>
            </a:r>
          </a:p>
        </p:txBody>
      </p:sp>
      <p:pic>
        <p:nvPicPr>
          <p:cNvPr id="4" name="Online Media 3" title="Restaurant of the Future 2023 |  Food Robots On The Rise">
            <a:hlinkClick r:id="" action="ppaction://media"/>
            <a:extLst>
              <a:ext uri="{FF2B5EF4-FFF2-40B4-BE49-F238E27FC236}">
                <a16:creationId xmlns:a16="http://schemas.microsoft.com/office/drawing/2014/main" id="{3B884BA7-3A01-40BA-999C-FB190C0AF01C}"/>
              </a:ext>
            </a:extLst>
          </p:cNvPr>
          <p:cNvPicPr>
            <a:picLocks noGrp="1" noRot="1" noChangeAspect="1"/>
          </p:cNvPicPr>
          <p:nvPr>
            <p:ph idx="1"/>
            <a:videoFile r:link="rId1"/>
          </p:nvPr>
        </p:nvPicPr>
        <p:blipFill>
          <a:blip r:embed="rId4"/>
          <a:stretch>
            <a:fillRect/>
          </a:stretch>
        </p:blipFill>
        <p:spPr>
          <a:xfrm>
            <a:off x="1573213" y="1690688"/>
            <a:ext cx="6789737" cy="3819525"/>
          </a:xfrm>
          <a:prstGeom prst="rect">
            <a:avLst/>
          </a:prstGeom>
        </p:spPr>
      </p:pic>
    </p:spTree>
    <p:extLst>
      <p:ext uri="{BB962C8B-B14F-4D97-AF65-F5344CB8AC3E}">
        <p14:creationId xmlns:p14="http://schemas.microsoft.com/office/powerpoint/2010/main" val="25193066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lobal warming, explained - Vox">
            <a:extLst>
              <a:ext uri="{FF2B5EF4-FFF2-40B4-BE49-F238E27FC236}">
                <a16:creationId xmlns:a16="http://schemas.microsoft.com/office/drawing/2014/main" id="{A3300854-E3BD-40D2-A9D3-2F7C726D53C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039" r="9943" b="-1"/>
          <a:stretch/>
        </p:blipFill>
        <p:spPr bwMode="auto">
          <a:xfrm>
            <a:off x="4980596" y="115370"/>
            <a:ext cx="6778426" cy="539873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AC91FCF-6513-4656-9EBF-F9A5B53D226F}"/>
              </a:ext>
            </a:extLst>
          </p:cNvPr>
          <p:cNvSpPr>
            <a:spLocks noGrp="1"/>
          </p:cNvSpPr>
          <p:nvPr>
            <p:ph type="title"/>
          </p:nvPr>
        </p:nvSpPr>
        <p:spPr>
          <a:xfrm>
            <a:off x="482066" y="292683"/>
            <a:ext cx="3822189" cy="853211"/>
          </a:xfrm>
        </p:spPr>
        <p:txBody>
          <a:bodyPr>
            <a:normAutofit/>
          </a:bodyPr>
          <a:lstStyle/>
          <a:p>
            <a:r>
              <a:rPr lang="en-GB" sz="4800" b="1" u="sng" dirty="0"/>
              <a:t>Environmental</a:t>
            </a:r>
          </a:p>
        </p:txBody>
      </p:sp>
      <p:sp>
        <p:nvSpPr>
          <p:cNvPr id="3" name="Content Placeholder 2">
            <a:extLst>
              <a:ext uri="{FF2B5EF4-FFF2-40B4-BE49-F238E27FC236}">
                <a16:creationId xmlns:a16="http://schemas.microsoft.com/office/drawing/2014/main" id="{59C9329C-7D42-473B-AC54-B484E0FA85DB}"/>
              </a:ext>
            </a:extLst>
          </p:cNvPr>
          <p:cNvSpPr>
            <a:spLocks noGrp="1"/>
          </p:cNvSpPr>
          <p:nvPr>
            <p:ph idx="1"/>
          </p:nvPr>
        </p:nvSpPr>
        <p:spPr>
          <a:xfrm>
            <a:off x="443476" y="1164636"/>
            <a:ext cx="4239360" cy="4349473"/>
          </a:xfrm>
        </p:spPr>
        <p:txBody>
          <a:bodyPr>
            <a:noAutofit/>
          </a:bodyPr>
          <a:lstStyle/>
          <a:p>
            <a:pPr algn="just">
              <a:lnSpc>
                <a:spcPct val="150000"/>
              </a:lnSpc>
            </a:pPr>
            <a:r>
              <a:rPr lang="en-GB" sz="2400" dirty="0"/>
              <a:t>Natural Disasters</a:t>
            </a:r>
          </a:p>
          <a:p>
            <a:pPr algn="just">
              <a:lnSpc>
                <a:spcPct val="150000"/>
              </a:lnSpc>
            </a:pPr>
            <a:r>
              <a:rPr lang="en-GB" sz="2400" dirty="0"/>
              <a:t>Pollution levels</a:t>
            </a:r>
          </a:p>
          <a:p>
            <a:pPr algn="just">
              <a:lnSpc>
                <a:spcPct val="150000"/>
              </a:lnSpc>
            </a:pPr>
            <a:r>
              <a:rPr lang="en-GB" sz="2400" dirty="0"/>
              <a:t>Weather Patterns</a:t>
            </a:r>
          </a:p>
          <a:p>
            <a:pPr algn="just">
              <a:lnSpc>
                <a:spcPct val="150000"/>
              </a:lnSpc>
            </a:pPr>
            <a:r>
              <a:rPr lang="en-GB" sz="2400" dirty="0"/>
              <a:t>Global Warming </a:t>
            </a:r>
          </a:p>
          <a:p>
            <a:pPr algn="just">
              <a:lnSpc>
                <a:spcPct val="150000"/>
              </a:lnSpc>
            </a:pPr>
            <a:r>
              <a:rPr lang="en-GB" sz="2400" dirty="0"/>
              <a:t>Environmental Regulations</a:t>
            </a:r>
          </a:p>
          <a:p>
            <a:pPr algn="just">
              <a:lnSpc>
                <a:spcPct val="150000"/>
              </a:lnSpc>
            </a:pPr>
            <a:r>
              <a:rPr lang="en-GB" sz="2400" dirty="0"/>
              <a:t>Recycling</a:t>
            </a:r>
          </a:p>
        </p:txBody>
      </p:sp>
    </p:spTree>
    <p:extLst>
      <p:ext uri="{BB962C8B-B14F-4D97-AF65-F5344CB8AC3E}">
        <p14:creationId xmlns:p14="http://schemas.microsoft.com/office/powerpoint/2010/main" val="35324299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C42ED-B98F-4E45-BBB2-B5FBDC332DE5}"/>
              </a:ext>
            </a:extLst>
          </p:cNvPr>
          <p:cNvSpPr>
            <a:spLocks noGrp="1"/>
          </p:cNvSpPr>
          <p:nvPr>
            <p:ph type="title"/>
          </p:nvPr>
        </p:nvSpPr>
        <p:spPr/>
        <p:txBody>
          <a:bodyPr/>
          <a:lstStyle/>
          <a:p>
            <a:r>
              <a:rPr lang="en-GB" dirty="0"/>
              <a:t>Air Pollution – Talents Leaving </a:t>
            </a:r>
          </a:p>
        </p:txBody>
      </p:sp>
      <p:pic>
        <p:nvPicPr>
          <p:cNvPr id="4" name="Online Media 3" title="Companies struggle to woo top talent to Asia as region&amp;#39;s pollution poses significant health risks">
            <a:hlinkClick r:id="" action="ppaction://media"/>
            <a:extLst>
              <a:ext uri="{FF2B5EF4-FFF2-40B4-BE49-F238E27FC236}">
                <a16:creationId xmlns:a16="http://schemas.microsoft.com/office/drawing/2014/main" id="{356E0468-56EE-473C-8871-9FB9B01F6F5F}"/>
              </a:ext>
            </a:extLst>
          </p:cNvPr>
          <p:cNvPicPr>
            <a:picLocks noGrp="1" noRot="1" noChangeAspect="1"/>
          </p:cNvPicPr>
          <p:nvPr>
            <p:ph idx="1"/>
            <a:videoFile r:link="rId1"/>
          </p:nvPr>
        </p:nvPicPr>
        <p:blipFill>
          <a:blip r:embed="rId4"/>
          <a:stretch>
            <a:fillRect/>
          </a:stretch>
        </p:blipFill>
        <p:spPr>
          <a:xfrm>
            <a:off x="2690813" y="2814638"/>
            <a:ext cx="4572000" cy="2571750"/>
          </a:xfrm>
          <a:prstGeom prst="rect">
            <a:avLst/>
          </a:prstGeom>
        </p:spPr>
      </p:pic>
    </p:spTree>
    <p:extLst>
      <p:ext uri="{BB962C8B-B14F-4D97-AF65-F5344CB8AC3E}">
        <p14:creationId xmlns:p14="http://schemas.microsoft.com/office/powerpoint/2010/main" val="38367671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C8FA5-869A-4ECD-9B9D-65035D1FD5B7}"/>
              </a:ext>
            </a:extLst>
          </p:cNvPr>
          <p:cNvSpPr>
            <a:spLocks noGrp="1"/>
          </p:cNvSpPr>
          <p:nvPr>
            <p:ph type="title"/>
          </p:nvPr>
        </p:nvSpPr>
        <p:spPr>
          <a:xfrm>
            <a:off x="475488" y="438352"/>
            <a:ext cx="3429000" cy="859536"/>
          </a:xfrm>
        </p:spPr>
        <p:txBody>
          <a:bodyPr anchor="b">
            <a:normAutofit/>
          </a:bodyPr>
          <a:lstStyle/>
          <a:p>
            <a:r>
              <a:rPr lang="en-GB" sz="5400" b="1" u="sng" dirty="0"/>
              <a:t>Legal </a:t>
            </a:r>
          </a:p>
        </p:txBody>
      </p:sp>
      <p:sp>
        <p:nvSpPr>
          <p:cNvPr id="3" name="Content Placeholder 2">
            <a:extLst>
              <a:ext uri="{FF2B5EF4-FFF2-40B4-BE49-F238E27FC236}">
                <a16:creationId xmlns:a16="http://schemas.microsoft.com/office/drawing/2014/main" id="{75FB8A1C-097B-44B6-AA0D-ADD89961E104}"/>
              </a:ext>
            </a:extLst>
          </p:cNvPr>
          <p:cNvSpPr>
            <a:spLocks noGrp="1"/>
          </p:cNvSpPr>
          <p:nvPr>
            <p:ph idx="1"/>
          </p:nvPr>
        </p:nvSpPr>
        <p:spPr>
          <a:xfrm>
            <a:off x="305919" y="1428635"/>
            <a:ext cx="6174126" cy="4211092"/>
          </a:xfrm>
        </p:spPr>
        <p:txBody>
          <a:bodyPr anchor="t">
            <a:noAutofit/>
          </a:bodyPr>
          <a:lstStyle/>
          <a:p>
            <a:pPr algn="just">
              <a:lnSpc>
                <a:spcPct val="150000"/>
              </a:lnSpc>
            </a:pPr>
            <a:r>
              <a:rPr lang="en-GB" sz="3200" dirty="0"/>
              <a:t>Health and safety</a:t>
            </a:r>
          </a:p>
          <a:p>
            <a:pPr algn="just">
              <a:lnSpc>
                <a:spcPct val="150000"/>
              </a:lnSpc>
            </a:pPr>
            <a:r>
              <a:rPr lang="en-GB" sz="3200" dirty="0"/>
              <a:t>Discrimination laws</a:t>
            </a:r>
          </a:p>
          <a:p>
            <a:pPr algn="just">
              <a:lnSpc>
                <a:spcPct val="150000"/>
              </a:lnSpc>
            </a:pPr>
            <a:r>
              <a:rPr lang="en-GB" sz="3200" dirty="0"/>
              <a:t>Employment laws</a:t>
            </a:r>
          </a:p>
          <a:p>
            <a:pPr algn="just">
              <a:lnSpc>
                <a:spcPct val="150000"/>
              </a:lnSpc>
            </a:pPr>
            <a:r>
              <a:rPr lang="en-GB" sz="3200" dirty="0"/>
              <a:t>Consumer protection</a:t>
            </a:r>
          </a:p>
          <a:p>
            <a:pPr algn="just">
              <a:lnSpc>
                <a:spcPct val="150000"/>
              </a:lnSpc>
            </a:pPr>
            <a:r>
              <a:rPr lang="en-GB" sz="3200" dirty="0"/>
              <a:t>Product Safety</a:t>
            </a:r>
          </a:p>
        </p:txBody>
      </p:sp>
      <p:pic>
        <p:nvPicPr>
          <p:cNvPr id="4" name="Picture 3">
            <a:extLst>
              <a:ext uri="{FF2B5EF4-FFF2-40B4-BE49-F238E27FC236}">
                <a16:creationId xmlns:a16="http://schemas.microsoft.com/office/drawing/2014/main" id="{977A0AFF-58C1-D641-77A8-7A94D6126085}"/>
              </a:ext>
            </a:extLst>
          </p:cNvPr>
          <p:cNvPicPr>
            <a:picLocks noChangeAspect="1"/>
          </p:cNvPicPr>
          <p:nvPr/>
        </p:nvPicPr>
        <p:blipFill>
          <a:blip r:embed="rId2"/>
          <a:stretch>
            <a:fillRect/>
          </a:stretch>
        </p:blipFill>
        <p:spPr>
          <a:xfrm>
            <a:off x="5092628" y="1218273"/>
            <a:ext cx="5945464" cy="3967316"/>
          </a:xfrm>
          <a:prstGeom prst="rect">
            <a:avLst/>
          </a:prstGeom>
        </p:spPr>
      </p:pic>
    </p:spTree>
    <p:extLst>
      <p:ext uri="{BB962C8B-B14F-4D97-AF65-F5344CB8AC3E}">
        <p14:creationId xmlns:p14="http://schemas.microsoft.com/office/powerpoint/2010/main" val="40816380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B70E95-9BDC-CA16-A497-2E370D3D06CE}"/>
              </a:ext>
            </a:extLst>
          </p:cNvPr>
          <p:cNvSpPr>
            <a:spLocks noGrp="1"/>
          </p:cNvSpPr>
          <p:nvPr>
            <p:ph idx="1"/>
          </p:nvPr>
        </p:nvSpPr>
        <p:spPr>
          <a:xfrm>
            <a:off x="-77002" y="2512511"/>
            <a:ext cx="12269002" cy="1013828"/>
          </a:xfrm>
        </p:spPr>
        <p:txBody>
          <a:bodyPr/>
          <a:lstStyle/>
          <a:p>
            <a:pPr marL="0" indent="0" algn="ctr">
              <a:lnSpc>
                <a:spcPct val="150000"/>
              </a:lnSpc>
              <a:buNone/>
            </a:pPr>
            <a:r>
              <a:rPr lang="en-GB" sz="3200"/>
              <a:t>How to conduct a PESTEL Analysis?</a:t>
            </a:r>
          </a:p>
          <a:p>
            <a:pPr marL="0" indent="0" algn="just">
              <a:lnSpc>
                <a:spcPct val="150000"/>
              </a:lnSpc>
              <a:buNone/>
            </a:pPr>
            <a:endParaRPr lang="en-GB" dirty="0"/>
          </a:p>
        </p:txBody>
      </p:sp>
    </p:spTree>
    <p:extLst>
      <p:ext uri="{BB962C8B-B14F-4D97-AF65-F5344CB8AC3E}">
        <p14:creationId xmlns:p14="http://schemas.microsoft.com/office/powerpoint/2010/main" val="7683743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98D3633-70B5-A702-FBE6-4B4DFE111417}"/>
              </a:ext>
            </a:extLst>
          </p:cNvPr>
          <p:cNvSpPr txBox="1"/>
          <p:nvPr/>
        </p:nvSpPr>
        <p:spPr>
          <a:xfrm>
            <a:off x="289289" y="290572"/>
            <a:ext cx="6097348" cy="2308324"/>
          </a:xfrm>
          <a:prstGeom prst="rect">
            <a:avLst/>
          </a:prstGeom>
          <a:noFill/>
        </p:spPr>
        <p:txBody>
          <a:bodyPr wrap="square">
            <a:spAutoFit/>
          </a:bodyPr>
          <a:lstStyle/>
          <a:p>
            <a:pPr algn="l"/>
            <a:r>
              <a:rPr lang="en-US" b="1" i="0" dirty="0">
                <a:solidFill>
                  <a:srgbClr val="1D1652"/>
                </a:solidFill>
                <a:effectLst/>
                <a:latin typeface="Poppins" panose="00000500000000000000" pitchFamily="2" charset="0"/>
              </a:rPr>
              <a:t>1. Prepare for your analysis </a:t>
            </a:r>
          </a:p>
          <a:p>
            <a:pPr algn="l"/>
            <a:r>
              <a:rPr lang="en-US" sz="1400" b="0" i="0" dirty="0">
                <a:solidFill>
                  <a:srgbClr val="1D1652"/>
                </a:solidFill>
                <a:effectLst/>
                <a:latin typeface="Mulish"/>
              </a:rPr>
              <a:t>Before you begin, lay the groundwork to ensure accuracy, quality, and focus. The saying “measure twice, cut once” will pay dividends down the line.</a:t>
            </a:r>
          </a:p>
          <a:p>
            <a:pPr algn="l"/>
            <a:r>
              <a:rPr lang="en-US" sz="1400" b="0" i="0" dirty="0">
                <a:solidFill>
                  <a:srgbClr val="1D1652"/>
                </a:solidFill>
                <a:effectLst/>
                <a:latin typeface="Mulish"/>
              </a:rPr>
              <a:t>Create a founding document that answers these questions:</a:t>
            </a:r>
          </a:p>
          <a:p>
            <a:pPr algn="l">
              <a:buFont typeface="Arial" panose="020B0604020202020204" pitchFamily="34" charset="0"/>
              <a:buChar char="•"/>
            </a:pPr>
            <a:r>
              <a:rPr lang="en-US" sz="1400" b="0" i="0" dirty="0">
                <a:solidFill>
                  <a:srgbClr val="1D1652"/>
                </a:solidFill>
                <a:effectLst/>
                <a:latin typeface="Mulish"/>
              </a:rPr>
              <a:t>Why — The reason you’re conducting a PESTLE analysis.</a:t>
            </a:r>
          </a:p>
          <a:p>
            <a:pPr algn="l">
              <a:buFont typeface="Arial" panose="020B0604020202020204" pitchFamily="34" charset="0"/>
              <a:buChar char="•"/>
            </a:pPr>
            <a:r>
              <a:rPr lang="en-US" sz="1400" b="0" i="0" dirty="0">
                <a:solidFill>
                  <a:srgbClr val="1D1652"/>
                </a:solidFill>
                <a:effectLst/>
                <a:latin typeface="Mulish"/>
              </a:rPr>
              <a:t>What — The scope, </a:t>
            </a:r>
            <a:r>
              <a:rPr lang="en-US" sz="1400" b="1" i="0" u="sng" dirty="0">
                <a:solidFill>
                  <a:srgbClr val="1D1652"/>
                </a:solidFill>
                <a:effectLst/>
                <a:latin typeface="Mulish"/>
                <a:hlinkClick r:id="rId2"/>
              </a:rPr>
              <a:t>goals</a:t>
            </a:r>
            <a:r>
              <a:rPr lang="en-US" sz="1400" b="0" i="0" dirty="0">
                <a:solidFill>
                  <a:srgbClr val="1D1652"/>
                </a:solidFill>
                <a:effectLst/>
                <a:latin typeface="Mulish"/>
              </a:rPr>
              <a:t>, and initiatives.</a:t>
            </a:r>
          </a:p>
          <a:p>
            <a:pPr algn="l">
              <a:buFont typeface="Arial" panose="020B0604020202020204" pitchFamily="34" charset="0"/>
              <a:buChar char="•"/>
            </a:pPr>
            <a:r>
              <a:rPr lang="en-US" sz="1400" b="0" i="0" dirty="0">
                <a:solidFill>
                  <a:srgbClr val="1D1652"/>
                </a:solidFill>
                <a:effectLst/>
                <a:latin typeface="Mulish"/>
              </a:rPr>
              <a:t>Who — The key people needed in the analysis process. </a:t>
            </a:r>
          </a:p>
          <a:p>
            <a:pPr algn="l">
              <a:buFont typeface="Arial" panose="020B0604020202020204" pitchFamily="34" charset="0"/>
              <a:buChar char="•"/>
            </a:pPr>
            <a:r>
              <a:rPr lang="en-US" sz="1400" b="0" i="0" dirty="0">
                <a:solidFill>
                  <a:srgbClr val="1D1652"/>
                </a:solidFill>
                <a:effectLst/>
                <a:latin typeface="Mulish"/>
              </a:rPr>
              <a:t>Where —  Where are we going to look for information?</a:t>
            </a:r>
          </a:p>
          <a:p>
            <a:pPr algn="l">
              <a:buFont typeface="Arial" panose="020B0604020202020204" pitchFamily="34" charset="0"/>
              <a:buChar char="•"/>
            </a:pPr>
            <a:r>
              <a:rPr lang="en-US" sz="1400" b="0" i="0" dirty="0">
                <a:solidFill>
                  <a:srgbClr val="1D1652"/>
                </a:solidFill>
                <a:effectLst/>
                <a:latin typeface="Mulish"/>
              </a:rPr>
              <a:t>When — The deadlines for the data and final insights.</a:t>
            </a:r>
          </a:p>
          <a:p>
            <a:pPr algn="l"/>
            <a:r>
              <a:rPr lang="en-US" sz="1400" b="0" i="0" dirty="0">
                <a:solidFill>
                  <a:srgbClr val="1D1652"/>
                </a:solidFill>
                <a:effectLst/>
                <a:latin typeface="Mulish"/>
              </a:rPr>
              <a:t>Answering these questions will explain how to approach your PESTLE analysis. </a:t>
            </a:r>
          </a:p>
        </p:txBody>
      </p:sp>
      <p:sp>
        <p:nvSpPr>
          <p:cNvPr id="5" name="TextBox 4">
            <a:extLst>
              <a:ext uri="{FF2B5EF4-FFF2-40B4-BE49-F238E27FC236}">
                <a16:creationId xmlns:a16="http://schemas.microsoft.com/office/drawing/2014/main" id="{126955DB-CB0F-D7EF-8069-83D3ABCAB5EA}"/>
              </a:ext>
            </a:extLst>
          </p:cNvPr>
          <p:cNvSpPr txBox="1"/>
          <p:nvPr/>
        </p:nvSpPr>
        <p:spPr>
          <a:xfrm>
            <a:off x="289289" y="3130877"/>
            <a:ext cx="6097348" cy="2092881"/>
          </a:xfrm>
          <a:prstGeom prst="rect">
            <a:avLst/>
          </a:prstGeom>
          <a:noFill/>
        </p:spPr>
        <p:txBody>
          <a:bodyPr wrap="square">
            <a:spAutoFit/>
          </a:bodyPr>
          <a:lstStyle/>
          <a:p>
            <a:pPr algn="l"/>
            <a:r>
              <a:rPr lang="en-US" b="1" i="0" dirty="0">
                <a:solidFill>
                  <a:srgbClr val="1D1652"/>
                </a:solidFill>
                <a:effectLst/>
                <a:latin typeface="Poppins" panose="00000500000000000000" pitchFamily="2" charset="0"/>
              </a:rPr>
              <a:t>2. Collect data for your PESTLE analysis</a:t>
            </a:r>
          </a:p>
          <a:p>
            <a:pPr algn="l"/>
            <a:r>
              <a:rPr lang="en-US" sz="1400" b="0" i="0" dirty="0">
                <a:solidFill>
                  <a:srgbClr val="1D1652"/>
                </a:solidFill>
                <a:effectLst/>
                <a:latin typeface="Mulish"/>
              </a:rPr>
              <a:t>Gather the information you need to fill out your PESTLE diagram. This may require primary research and consultation with external industry experts. You will likely need various types of data and information.</a:t>
            </a:r>
          </a:p>
          <a:p>
            <a:pPr algn="l"/>
            <a:r>
              <a:rPr lang="en-US" sz="1400" b="0" i="0" dirty="0">
                <a:solidFill>
                  <a:srgbClr val="1D1652"/>
                </a:solidFill>
                <a:effectLst/>
                <a:latin typeface="Mulish"/>
              </a:rPr>
              <a:t>But don’t get bogged down in data and research. A PESTLE analysis is meant to speed up traditional research by focusing your efforts.</a:t>
            </a:r>
          </a:p>
          <a:p>
            <a:pPr algn="l"/>
            <a:r>
              <a:rPr lang="en-US" sz="1400" b="0" i="0" dirty="0">
                <a:solidFill>
                  <a:srgbClr val="1D1652"/>
                </a:solidFill>
                <a:effectLst/>
                <a:latin typeface="Mulish"/>
              </a:rPr>
              <a:t>To streamline the process, concentrate on one area at a time and address them sequentially according to the acronym. That way, team efforts can be focused, and progress tracking can be easier.</a:t>
            </a:r>
          </a:p>
        </p:txBody>
      </p:sp>
      <p:sp>
        <p:nvSpPr>
          <p:cNvPr id="7" name="TextBox 6">
            <a:extLst>
              <a:ext uri="{FF2B5EF4-FFF2-40B4-BE49-F238E27FC236}">
                <a16:creationId xmlns:a16="http://schemas.microsoft.com/office/drawing/2014/main" id="{90E208EE-4D63-0962-1234-A918B8898E43}"/>
              </a:ext>
            </a:extLst>
          </p:cNvPr>
          <p:cNvSpPr txBox="1"/>
          <p:nvPr/>
        </p:nvSpPr>
        <p:spPr>
          <a:xfrm>
            <a:off x="7054232" y="2354669"/>
            <a:ext cx="4266526" cy="800219"/>
          </a:xfrm>
          <a:prstGeom prst="rect">
            <a:avLst/>
          </a:prstGeom>
          <a:noFill/>
        </p:spPr>
        <p:txBody>
          <a:bodyPr wrap="square">
            <a:spAutoFit/>
          </a:bodyPr>
          <a:lstStyle/>
          <a:p>
            <a:pPr algn="l"/>
            <a:r>
              <a:rPr lang="en-US" b="1" i="0" dirty="0">
                <a:solidFill>
                  <a:srgbClr val="1D1652"/>
                </a:solidFill>
                <a:effectLst/>
                <a:latin typeface="Poppins" panose="00000500000000000000" pitchFamily="2" charset="0"/>
              </a:rPr>
              <a:t>3. Complete a PESTLE diagram</a:t>
            </a:r>
          </a:p>
          <a:p>
            <a:pPr algn="l"/>
            <a:r>
              <a:rPr lang="en-US" sz="1400" b="0" i="0" dirty="0">
                <a:solidFill>
                  <a:srgbClr val="1D1652"/>
                </a:solidFill>
                <a:effectLst/>
                <a:latin typeface="Mulish"/>
              </a:rPr>
              <a:t>It’s time to make sense of your research by putting the collected information into a PESTLE diagram. </a:t>
            </a:r>
          </a:p>
        </p:txBody>
      </p:sp>
    </p:spTree>
    <p:extLst>
      <p:ext uri="{BB962C8B-B14F-4D97-AF65-F5344CB8AC3E}">
        <p14:creationId xmlns:p14="http://schemas.microsoft.com/office/powerpoint/2010/main" val="7416418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CC60052-79C5-106B-B516-3B0E5FBA04AF}"/>
              </a:ext>
            </a:extLst>
          </p:cNvPr>
          <p:cNvSpPr txBox="1"/>
          <p:nvPr/>
        </p:nvSpPr>
        <p:spPr>
          <a:xfrm>
            <a:off x="459222" y="547035"/>
            <a:ext cx="6097348" cy="1754326"/>
          </a:xfrm>
          <a:prstGeom prst="rect">
            <a:avLst/>
          </a:prstGeom>
          <a:noFill/>
        </p:spPr>
        <p:txBody>
          <a:bodyPr wrap="square">
            <a:spAutoFit/>
          </a:bodyPr>
          <a:lstStyle/>
          <a:p>
            <a:pPr algn="l"/>
            <a:r>
              <a:rPr lang="en-US" b="1" i="0" dirty="0">
                <a:solidFill>
                  <a:srgbClr val="1D1652"/>
                </a:solidFill>
                <a:effectLst/>
                <a:latin typeface="Poppins" panose="00000500000000000000" pitchFamily="2" charset="0"/>
              </a:rPr>
              <a:t>4. Interpret and evaluate your results</a:t>
            </a:r>
          </a:p>
          <a:p>
            <a:pPr algn="l"/>
            <a:r>
              <a:rPr lang="en-US" b="0" i="0" dirty="0">
                <a:solidFill>
                  <a:srgbClr val="1D1652"/>
                </a:solidFill>
                <a:effectLst/>
                <a:latin typeface="Mulish"/>
              </a:rPr>
              <a:t>Use this information to interpret the macroenvironmental factors that can impact your </a:t>
            </a:r>
            <a:r>
              <a:rPr lang="en-US" b="0" i="0" dirty="0" err="1">
                <a:solidFill>
                  <a:srgbClr val="1D1652"/>
                </a:solidFill>
                <a:effectLst/>
                <a:latin typeface="Mulish"/>
              </a:rPr>
              <a:t>organisation's</a:t>
            </a:r>
            <a:r>
              <a:rPr lang="en-US" b="0" i="0" dirty="0">
                <a:solidFill>
                  <a:srgbClr val="1D1652"/>
                </a:solidFill>
                <a:effectLst/>
                <a:latin typeface="Mulish"/>
              </a:rPr>
              <a:t> future plan and come up with strategies to handle them. </a:t>
            </a:r>
          </a:p>
          <a:p>
            <a:pPr algn="l"/>
            <a:r>
              <a:rPr lang="en-US" b="0" i="0" dirty="0">
                <a:solidFill>
                  <a:srgbClr val="1D1652"/>
                </a:solidFill>
                <a:effectLst/>
                <a:latin typeface="Mulish"/>
              </a:rPr>
              <a:t>Remember, not all factors will have the same impact and importance to your organization. </a:t>
            </a:r>
          </a:p>
        </p:txBody>
      </p:sp>
      <p:sp>
        <p:nvSpPr>
          <p:cNvPr id="5" name="TextBox 4">
            <a:extLst>
              <a:ext uri="{FF2B5EF4-FFF2-40B4-BE49-F238E27FC236}">
                <a16:creationId xmlns:a16="http://schemas.microsoft.com/office/drawing/2014/main" id="{281D0545-8E66-3C14-7A6E-0BC7E72D9866}"/>
              </a:ext>
            </a:extLst>
          </p:cNvPr>
          <p:cNvSpPr txBox="1"/>
          <p:nvPr/>
        </p:nvSpPr>
        <p:spPr>
          <a:xfrm>
            <a:off x="459222" y="2547637"/>
            <a:ext cx="6097348" cy="2739211"/>
          </a:xfrm>
          <a:prstGeom prst="rect">
            <a:avLst/>
          </a:prstGeom>
          <a:noFill/>
        </p:spPr>
        <p:txBody>
          <a:bodyPr wrap="square">
            <a:spAutoFit/>
          </a:bodyPr>
          <a:lstStyle/>
          <a:p>
            <a:pPr algn="l"/>
            <a:r>
              <a:rPr lang="en-US" b="1" i="0" dirty="0">
                <a:solidFill>
                  <a:srgbClr val="1D1652"/>
                </a:solidFill>
                <a:effectLst/>
                <a:latin typeface="Poppins" panose="00000500000000000000" pitchFamily="2" charset="0"/>
              </a:rPr>
              <a:t>5. Put together an action plan</a:t>
            </a:r>
          </a:p>
          <a:p>
            <a:pPr algn="l"/>
            <a:r>
              <a:rPr lang="en-US" sz="1400" b="0" i="0" dirty="0">
                <a:solidFill>
                  <a:srgbClr val="1D1652"/>
                </a:solidFill>
                <a:effectLst/>
                <a:latin typeface="Mulish"/>
              </a:rPr>
              <a:t>Use insights from your PESTLE diagram to create an action plan that addresses identified risks, threats, and opportunities. </a:t>
            </a:r>
          </a:p>
          <a:p>
            <a:pPr algn="l"/>
            <a:endParaRPr lang="en-US" sz="1400" dirty="0">
              <a:solidFill>
                <a:srgbClr val="1D1652"/>
              </a:solidFill>
              <a:latin typeface="Mulish"/>
            </a:endParaRPr>
          </a:p>
          <a:p>
            <a:pPr algn="l"/>
            <a:r>
              <a:rPr lang="en-GB" sz="1400" b="0" i="0" dirty="0">
                <a:solidFill>
                  <a:srgbClr val="1D1652"/>
                </a:solidFill>
                <a:effectLst/>
                <a:latin typeface="Mulish"/>
              </a:rPr>
              <a:t>for example,</a:t>
            </a:r>
          </a:p>
          <a:p>
            <a:pPr algn="l">
              <a:buFont typeface="Arial" panose="020B0604020202020204" pitchFamily="34" charset="0"/>
              <a:buChar char="•"/>
            </a:pPr>
            <a:r>
              <a:rPr lang="en-US" sz="1400" b="0" i="0" dirty="0">
                <a:solidFill>
                  <a:srgbClr val="1D1652"/>
                </a:solidFill>
                <a:effectLst/>
                <a:latin typeface="Mulish"/>
              </a:rPr>
              <a:t>Shifting the </a:t>
            </a:r>
            <a:r>
              <a:rPr lang="en-US" sz="1400" b="0" i="0" dirty="0" err="1">
                <a:solidFill>
                  <a:srgbClr val="1D1652"/>
                </a:solidFill>
                <a:effectLst/>
                <a:latin typeface="Mulish"/>
              </a:rPr>
              <a:t>organisation’s</a:t>
            </a:r>
            <a:r>
              <a:rPr lang="en-US" sz="1400" b="0" i="0" dirty="0">
                <a:solidFill>
                  <a:srgbClr val="1D1652"/>
                </a:solidFill>
                <a:effectLst/>
                <a:latin typeface="Mulish"/>
              </a:rPr>
              <a:t> growth focus to other markets.</a:t>
            </a:r>
          </a:p>
          <a:p>
            <a:pPr algn="l">
              <a:buFont typeface="Arial" panose="020B0604020202020204" pitchFamily="34" charset="0"/>
              <a:buChar char="•"/>
            </a:pPr>
            <a:r>
              <a:rPr lang="en-US" sz="1400" b="0" i="0" dirty="0">
                <a:solidFill>
                  <a:srgbClr val="1D1652"/>
                </a:solidFill>
                <a:effectLst/>
                <a:latin typeface="Mulish"/>
              </a:rPr>
              <a:t>Insourcing key parts of the logistics chain.</a:t>
            </a:r>
          </a:p>
          <a:p>
            <a:pPr algn="l">
              <a:buFont typeface="Arial" panose="020B0604020202020204" pitchFamily="34" charset="0"/>
              <a:buChar char="•"/>
            </a:pPr>
            <a:r>
              <a:rPr lang="en-US" sz="1400" b="0" i="0" dirty="0">
                <a:solidFill>
                  <a:srgbClr val="1D1652"/>
                </a:solidFill>
                <a:effectLst/>
                <a:latin typeface="Mulish"/>
              </a:rPr>
              <a:t>Revising the </a:t>
            </a:r>
            <a:r>
              <a:rPr lang="en-US" sz="1400" b="0" i="0" dirty="0" err="1">
                <a:solidFill>
                  <a:srgbClr val="1D1652"/>
                </a:solidFill>
                <a:effectLst/>
                <a:latin typeface="Mulish"/>
              </a:rPr>
              <a:t>organisation’s</a:t>
            </a:r>
            <a:r>
              <a:rPr lang="en-US" sz="1400" b="0" i="0" dirty="0">
                <a:solidFill>
                  <a:srgbClr val="1D1652"/>
                </a:solidFill>
                <a:effectLst/>
                <a:latin typeface="Mulish"/>
              </a:rPr>
              <a:t> pricing strategy.</a:t>
            </a:r>
          </a:p>
          <a:p>
            <a:pPr algn="l">
              <a:buFont typeface="Arial" panose="020B0604020202020204" pitchFamily="34" charset="0"/>
              <a:buChar char="•"/>
            </a:pPr>
            <a:r>
              <a:rPr lang="en-US" sz="1400" b="0" i="0" dirty="0">
                <a:solidFill>
                  <a:srgbClr val="1D1652"/>
                </a:solidFill>
                <a:effectLst/>
                <a:latin typeface="Mulish"/>
              </a:rPr>
              <a:t>Developing internal capacities to build components.</a:t>
            </a:r>
          </a:p>
          <a:p>
            <a:pPr algn="l">
              <a:buFont typeface="Arial" panose="020B0604020202020204" pitchFamily="34" charset="0"/>
              <a:buChar char="•"/>
            </a:pPr>
            <a:r>
              <a:rPr lang="en-US" sz="1400" b="0" i="0" dirty="0">
                <a:solidFill>
                  <a:srgbClr val="1D1652"/>
                </a:solidFill>
                <a:effectLst/>
                <a:latin typeface="Mulish"/>
              </a:rPr>
              <a:t>Outsourcing production to a third party in another country.</a:t>
            </a:r>
          </a:p>
          <a:p>
            <a:pPr algn="l">
              <a:buFont typeface="Arial" panose="020B0604020202020204" pitchFamily="34" charset="0"/>
              <a:buChar char="•"/>
            </a:pPr>
            <a:r>
              <a:rPr lang="en-US" sz="1400" b="0" i="0" dirty="0">
                <a:solidFill>
                  <a:srgbClr val="1D1652"/>
                </a:solidFill>
                <a:effectLst/>
                <a:latin typeface="Mulish"/>
              </a:rPr>
              <a:t>Lobbying governments to reduce trade tariffs and excise fees</a:t>
            </a:r>
          </a:p>
          <a:p>
            <a:pPr algn="l"/>
            <a:endParaRPr lang="en-US" sz="1400" b="0" i="0" dirty="0">
              <a:solidFill>
                <a:srgbClr val="1D1652"/>
              </a:solidFill>
              <a:effectLst/>
              <a:latin typeface="Mulish"/>
            </a:endParaRPr>
          </a:p>
        </p:txBody>
      </p:sp>
      <p:sp>
        <p:nvSpPr>
          <p:cNvPr id="7" name="TextBox 6">
            <a:extLst>
              <a:ext uri="{FF2B5EF4-FFF2-40B4-BE49-F238E27FC236}">
                <a16:creationId xmlns:a16="http://schemas.microsoft.com/office/drawing/2014/main" id="{DC4414E2-19A2-7BD0-01B9-D517AD34013C}"/>
              </a:ext>
            </a:extLst>
          </p:cNvPr>
          <p:cNvSpPr txBox="1"/>
          <p:nvPr/>
        </p:nvSpPr>
        <p:spPr>
          <a:xfrm>
            <a:off x="6556570" y="1492397"/>
            <a:ext cx="5289494" cy="1446550"/>
          </a:xfrm>
          <a:prstGeom prst="rect">
            <a:avLst/>
          </a:prstGeom>
          <a:noFill/>
        </p:spPr>
        <p:txBody>
          <a:bodyPr wrap="square">
            <a:spAutoFit/>
          </a:bodyPr>
          <a:lstStyle/>
          <a:p>
            <a:pPr algn="l"/>
            <a:r>
              <a:rPr lang="en-US" b="1" i="0" dirty="0">
                <a:solidFill>
                  <a:srgbClr val="1D1652"/>
                </a:solidFill>
                <a:effectLst/>
                <a:latin typeface="Poppins" panose="00000500000000000000" pitchFamily="2" charset="0"/>
              </a:rPr>
              <a:t>6. Review and monitor external signals</a:t>
            </a:r>
          </a:p>
          <a:p>
            <a:pPr algn="l"/>
            <a:r>
              <a:rPr lang="en-US" sz="1400" b="0" i="0" dirty="0">
                <a:solidFill>
                  <a:srgbClr val="1D1652"/>
                </a:solidFill>
                <a:effectLst/>
                <a:latin typeface="Mulish"/>
              </a:rPr>
              <a:t>New technology can disrupt an industry, diplomatic relations can sour, and customer sentiment can shift. </a:t>
            </a:r>
          </a:p>
          <a:p>
            <a:pPr algn="l"/>
            <a:r>
              <a:rPr lang="en-US" sz="1400" b="0" i="0" dirty="0">
                <a:solidFill>
                  <a:srgbClr val="1D1652"/>
                </a:solidFill>
                <a:effectLst/>
                <a:latin typeface="Mulish"/>
              </a:rPr>
              <a:t>Any strategy that doesn’t </a:t>
            </a:r>
            <a:r>
              <a:rPr lang="en-US" sz="1400" b="1" i="0" u="sng" dirty="0">
                <a:solidFill>
                  <a:srgbClr val="1D1652"/>
                </a:solidFill>
                <a:effectLst/>
                <a:latin typeface="Mulish"/>
                <a:hlinkClick r:id="rId2"/>
              </a:rPr>
              <a:t>evolve and adapt</a:t>
            </a:r>
            <a:r>
              <a:rPr lang="en-US" sz="1400" b="0" i="0" dirty="0">
                <a:solidFill>
                  <a:srgbClr val="1D1652"/>
                </a:solidFill>
                <a:effectLst/>
                <a:latin typeface="Mulish"/>
              </a:rPr>
              <a:t> won’t have an actual impact. Make sure that revision and monitoring are fundamental parts of your strategic processes.</a:t>
            </a:r>
          </a:p>
        </p:txBody>
      </p:sp>
      <p:pic>
        <p:nvPicPr>
          <p:cNvPr id="8" name="Picture 7">
            <a:extLst>
              <a:ext uri="{FF2B5EF4-FFF2-40B4-BE49-F238E27FC236}">
                <a16:creationId xmlns:a16="http://schemas.microsoft.com/office/drawing/2014/main" id="{382C0C9E-E31B-C264-2BD2-A9EB0DEEBD8C}"/>
              </a:ext>
            </a:extLst>
          </p:cNvPr>
          <p:cNvPicPr>
            <a:picLocks noChangeAspect="1"/>
          </p:cNvPicPr>
          <p:nvPr/>
        </p:nvPicPr>
        <p:blipFill>
          <a:blip r:embed="rId3"/>
          <a:stretch>
            <a:fillRect/>
          </a:stretch>
        </p:blipFill>
        <p:spPr>
          <a:xfrm>
            <a:off x="7468949" y="3355694"/>
            <a:ext cx="3851860" cy="2215672"/>
          </a:xfrm>
          <a:prstGeom prst="rect">
            <a:avLst/>
          </a:prstGeom>
        </p:spPr>
      </p:pic>
    </p:spTree>
    <p:extLst>
      <p:ext uri="{BB962C8B-B14F-4D97-AF65-F5344CB8AC3E}">
        <p14:creationId xmlns:p14="http://schemas.microsoft.com/office/powerpoint/2010/main" val="505701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24B91-2A27-42E5-A776-9F109BF6C651}"/>
              </a:ext>
            </a:extLst>
          </p:cNvPr>
          <p:cNvSpPr>
            <a:spLocks noGrp="1"/>
          </p:cNvSpPr>
          <p:nvPr>
            <p:ph type="title"/>
          </p:nvPr>
        </p:nvSpPr>
        <p:spPr/>
        <p:txBody>
          <a:bodyPr/>
          <a:lstStyle/>
          <a:p>
            <a:r>
              <a:rPr lang="en-GB" dirty="0"/>
              <a:t>SWOT Analysis</a:t>
            </a:r>
            <a:endParaRPr lang="en-GB" b="1" dirty="0"/>
          </a:p>
        </p:txBody>
      </p:sp>
      <p:sp>
        <p:nvSpPr>
          <p:cNvPr id="3" name="Content Placeholder 2">
            <a:extLst>
              <a:ext uri="{FF2B5EF4-FFF2-40B4-BE49-F238E27FC236}">
                <a16:creationId xmlns:a16="http://schemas.microsoft.com/office/drawing/2014/main" id="{06805B6C-9A98-46A8-B270-5EBFFF7A779D}"/>
              </a:ext>
            </a:extLst>
          </p:cNvPr>
          <p:cNvSpPr>
            <a:spLocks noGrp="1"/>
          </p:cNvSpPr>
          <p:nvPr>
            <p:ph idx="1"/>
          </p:nvPr>
        </p:nvSpPr>
        <p:spPr>
          <a:xfrm>
            <a:off x="838200" y="1690689"/>
            <a:ext cx="9917465" cy="3924571"/>
          </a:xfrm>
        </p:spPr>
        <p:txBody>
          <a:bodyPr>
            <a:normAutofit/>
          </a:bodyPr>
          <a:lstStyle/>
          <a:p>
            <a:pPr>
              <a:lnSpc>
                <a:spcPct val="150000"/>
              </a:lnSpc>
              <a:buFont typeface="Wingdings" panose="05000000000000000000" pitchFamily="2" charset="2"/>
              <a:buChar char="Ø"/>
            </a:pPr>
            <a:r>
              <a:rPr lang="en-GB" dirty="0">
                <a:solidFill>
                  <a:srgbClr val="FF0000"/>
                </a:solidFill>
              </a:rPr>
              <a:t>S</a:t>
            </a:r>
            <a:r>
              <a:rPr lang="en-GB" dirty="0"/>
              <a:t> – Strength</a:t>
            </a:r>
          </a:p>
          <a:p>
            <a:pPr>
              <a:lnSpc>
                <a:spcPct val="150000"/>
              </a:lnSpc>
              <a:buFont typeface="Wingdings" panose="05000000000000000000" pitchFamily="2" charset="2"/>
              <a:buChar char="Ø"/>
            </a:pPr>
            <a:r>
              <a:rPr lang="en-GB" dirty="0">
                <a:solidFill>
                  <a:srgbClr val="C00000"/>
                </a:solidFill>
              </a:rPr>
              <a:t>W</a:t>
            </a:r>
            <a:r>
              <a:rPr lang="en-GB" dirty="0"/>
              <a:t> – Weakness</a:t>
            </a:r>
          </a:p>
          <a:p>
            <a:pPr>
              <a:lnSpc>
                <a:spcPct val="150000"/>
              </a:lnSpc>
              <a:buFont typeface="Wingdings" panose="05000000000000000000" pitchFamily="2" charset="2"/>
              <a:buChar char="Ø"/>
            </a:pPr>
            <a:r>
              <a:rPr lang="en-GB" dirty="0">
                <a:solidFill>
                  <a:srgbClr val="00B050"/>
                </a:solidFill>
              </a:rPr>
              <a:t>O</a:t>
            </a:r>
            <a:r>
              <a:rPr lang="en-GB" dirty="0"/>
              <a:t> – Opportunities</a:t>
            </a:r>
          </a:p>
          <a:p>
            <a:pPr>
              <a:lnSpc>
                <a:spcPct val="150000"/>
              </a:lnSpc>
              <a:buFont typeface="Wingdings" panose="05000000000000000000" pitchFamily="2" charset="2"/>
              <a:buChar char="Ø"/>
            </a:pPr>
            <a:r>
              <a:rPr lang="en-GB" dirty="0">
                <a:solidFill>
                  <a:srgbClr val="7030A0"/>
                </a:solidFill>
              </a:rPr>
              <a:t>T</a:t>
            </a:r>
            <a:r>
              <a:rPr lang="en-GB" dirty="0"/>
              <a:t> - Threats</a:t>
            </a:r>
          </a:p>
          <a:p>
            <a:pPr>
              <a:buFont typeface="Wingdings" panose="05000000000000000000" pitchFamily="2" charset="2"/>
              <a:buChar char="Ø"/>
            </a:pPr>
            <a:endParaRPr lang="en-GB" dirty="0">
              <a:solidFill>
                <a:schemeClr val="tx1"/>
              </a:solidFill>
            </a:endParaRPr>
          </a:p>
          <a:p>
            <a:pPr marL="0" indent="0">
              <a:buNone/>
            </a:pPr>
            <a:endParaRPr lang="en-GB" dirty="0">
              <a:solidFill>
                <a:schemeClr val="tx1"/>
              </a:solidFill>
            </a:endParaRPr>
          </a:p>
        </p:txBody>
      </p:sp>
      <p:sp>
        <p:nvSpPr>
          <p:cNvPr id="4" name="AutoShape 2" descr="Job Postings 101 - Rex Recruiting">
            <a:extLst>
              <a:ext uri="{FF2B5EF4-FFF2-40B4-BE49-F238E27FC236}">
                <a16:creationId xmlns:a16="http://schemas.microsoft.com/office/drawing/2014/main" id="{B6E2253E-61B4-4834-9047-F93E3E7B694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146" name="Picture 2" descr="SWOT analysis - Wikipedia">
            <a:extLst>
              <a:ext uri="{FF2B5EF4-FFF2-40B4-BE49-F238E27FC236}">
                <a16:creationId xmlns:a16="http://schemas.microsoft.com/office/drawing/2014/main" id="{F8C4A79E-D979-40BD-9EBF-9B8E2EBFE2C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504"/>
          <a:stretch/>
        </p:blipFill>
        <p:spPr bwMode="auto">
          <a:xfrm>
            <a:off x="4768836" y="647700"/>
            <a:ext cx="5597371" cy="5257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11694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2FD9D-E8AE-44F0-B187-03E64BD0B0AC}"/>
              </a:ext>
            </a:extLst>
          </p:cNvPr>
          <p:cNvSpPr>
            <a:spLocks noGrp="1"/>
          </p:cNvSpPr>
          <p:nvPr>
            <p:ph type="title"/>
          </p:nvPr>
        </p:nvSpPr>
        <p:spPr>
          <a:xfrm>
            <a:off x="704409" y="139208"/>
            <a:ext cx="10515600" cy="1325563"/>
          </a:xfrm>
        </p:spPr>
        <p:txBody>
          <a:bodyPr/>
          <a:lstStyle/>
          <a:p>
            <a:r>
              <a:rPr lang="en-GB" b="1" u="sng" dirty="0"/>
              <a:t>Strength</a:t>
            </a:r>
          </a:p>
        </p:txBody>
      </p:sp>
      <p:sp>
        <p:nvSpPr>
          <p:cNvPr id="3" name="Content Placeholder 2">
            <a:extLst>
              <a:ext uri="{FF2B5EF4-FFF2-40B4-BE49-F238E27FC236}">
                <a16:creationId xmlns:a16="http://schemas.microsoft.com/office/drawing/2014/main" id="{3E9F3EBD-8E90-40E8-B767-047D99321B53}"/>
              </a:ext>
            </a:extLst>
          </p:cNvPr>
          <p:cNvSpPr>
            <a:spLocks noGrp="1"/>
          </p:cNvSpPr>
          <p:nvPr>
            <p:ph idx="1"/>
          </p:nvPr>
        </p:nvSpPr>
        <p:spPr>
          <a:xfrm>
            <a:off x="532955" y="1027907"/>
            <a:ext cx="8596668" cy="3880773"/>
          </a:xfrm>
        </p:spPr>
        <p:txBody>
          <a:bodyPr>
            <a:normAutofit fontScale="85000" lnSpcReduction="10000"/>
          </a:bodyPr>
          <a:lstStyle/>
          <a:p>
            <a:pPr algn="just">
              <a:lnSpc>
                <a:spcPct val="150000"/>
              </a:lnSpc>
            </a:pPr>
            <a:r>
              <a:rPr lang="en-GB" sz="3200" dirty="0"/>
              <a:t>What’s working for your business internally right now</a:t>
            </a:r>
          </a:p>
          <a:p>
            <a:pPr algn="just">
              <a:lnSpc>
                <a:spcPct val="150000"/>
              </a:lnSpc>
            </a:pPr>
            <a:r>
              <a:rPr lang="en-GB" sz="3200" dirty="0"/>
              <a:t>What do we do well?</a:t>
            </a:r>
          </a:p>
          <a:p>
            <a:pPr algn="just">
              <a:lnSpc>
                <a:spcPct val="150000"/>
              </a:lnSpc>
            </a:pPr>
            <a:r>
              <a:rPr lang="en-GB" sz="3200" dirty="0"/>
              <a:t>What have our customer told us they like about?</a:t>
            </a:r>
          </a:p>
          <a:p>
            <a:pPr algn="just">
              <a:lnSpc>
                <a:spcPct val="150000"/>
              </a:lnSpc>
            </a:pPr>
            <a:r>
              <a:rPr lang="en-GB" sz="3200" dirty="0"/>
              <a:t>What is the uniqueness?</a:t>
            </a:r>
          </a:p>
          <a:p>
            <a:pPr algn="just">
              <a:lnSpc>
                <a:spcPct val="150000"/>
              </a:lnSpc>
            </a:pPr>
            <a:r>
              <a:rPr lang="en-GB" sz="3200" dirty="0"/>
              <a:t>What assets we have?</a:t>
            </a:r>
          </a:p>
          <a:p>
            <a:endParaRPr lang="en-GB" sz="3200" dirty="0"/>
          </a:p>
        </p:txBody>
      </p:sp>
      <p:pic>
        <p:nvPicPr>
          <p:cNvPr id="6146" name="Picture 2" descr="Importance of Identifying Your Strengths and Weaknesses - Make Me Better">
            <a:extLst>
              <a:ext uri="{FF2B5EF4-FFF2-40B4-BE49-F238E27FC236}">
                <a16:creationId xmlns:a16="http://schemas.microsoft.com/office/drawing/2014/main" id="{8E1E0C89-F7D1-4F02-9993-2A2FE37592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00614" y="2055235"/>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53039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5A031-4980-46CB-8A98-4ED9067A9FFC}"/>
              </a:ext>
            </a:extLst>
          </p:cNvPr>
          <p:cNvSpPr>
            <a:spLocks noGrp="1"/>
          </p:cNvSpPr>
          <p:nvPr>
            <p:ph type="title"/>
          </p:nvPr>
        </p:nvSpPr>
        <p:spPr/>
        <p:txBody>
          <a:bodyPr/>
          <a:lstStyle/>
          <a:p>
            <a:r>
              <a:rPr lang="en-GB" b="1" u="sng" dirty="0"/>
              <a:t>Weakness</a:t>
            </a:r>
          </a:p>
        </p:txBody>
      </p:sp>
      <p:sp>
        <p:nvSpPr>
          <p:cNvPr id="3" name="Content Placeholder 2">
            <a:extLst>
              <a:ext uri="{FF2B5EF4-FFF2-40B4-BE49-F238E27FC236}">
                <a16:creationId xmlns:a16="http://schemas.microsoft.com/office/drawing/2014/main" id="{45294874-8097-4E65-942C-7C3F58D7B920}"/>
              </a:ext>
            </a:extLst>
          </p:cNvPr>
          <p:cNvSpPr>
            <a:spLocks noGrp="1"/>
          </p:cNvSpPr>
          <p:nvPr>
            <p:ph idx="1"/>
          </p:nvPr>
        </p:nvSpPr>
        <p:spPr>
          <a:xfrm>
            <a:off x="703446" y="1690689"/>
            <a:ext cx="10515600" cy="4351338"/>
          </a:xfrm>
        </p:spPr>
        <p:txBody>
          <a:bodyPr/>
          <a:lstStyle/>
          <a:p>
            <a:pPr algn="just">
              <a:lnSpc>
                <a:spcPct val="150000"/>
              </a:lnSpc>
            </a:pPr>
            <a:r>
              <a:rPr lang="en-GB" sz="3200" dirty="0"/>
              <a:t>What can we improve?</a:t>
            </a:r>
          </a:p>
          <a:p>
            <a:pPr algn="just">
              <a:lnSpc>
                <a:spcPct val="150000"/>
              </a:lnSpc>
            </a:pPr>
            <a:r>
              <a:rPr lang="en-GB" sz="3200" dirty="0"/>
              <a:t>What are our customer dissatisfied?</a:t>
            </a:r>
          </a:p>
          <a:p>
            <a:pPr algn="just">
              <a:lnSpc>
                <a:spcPct val="150000"/>
              </a:lnSpc>
            </a:pPr>
            <a:r>
              <a:rPr lang="en-GB" sz="3200" dirty="0"/>
              <a:t>Where do we far behind compare to the main competitors?</a:t>
            </a:r>
          </a:p>
          <a:p>
            <a:pPr algn="just">
              <a:lnSpc>
                <a:spcPct val="150000"/>
              </a:lnSpc>
            </a:pPr>
            <a:r>
              <a:rPr lang="en-GB" sz="3200" dirty="0"/>
              <a:t>Where are we lacking knowledge or resources?</a:t>
            </a:r>
          </a:p>
        </p:txBody>
      </p:sp>
      <p:pic>
        <p:nvPicPr>
          <p:cNvPr id="7170" name="Picture 2" descr="Business or Weakness Symbol. Businessman Changes the Word Weakness To  Business . Stock Image - Image of analysis, conceptual: 209042543">
            <a:extLst>
              <a:ext uri="{FF2B5EF4-FFF2-40B4-BE49-F238E27FC236}">
                <a16:creationId xmlns:a16="http://schemas.microsoft.com/office/drawing/2014/main" id="{887933C0-2ECF-4D0A-BDD4-31F9C58DF5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6998" y="1107333"/>
            <a:ext cx="3019425" cy="1514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41931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005D8-AC84-4274-A1D1-FE39F631539E}"/>
              </a:ext>
            </a:extLst>
          </p:cNvPr>
          <p:cNvSpPr>
            <a:spLocks noGrp="1"/>
          </p:cNvSpPr>
          <p:nvPr>
            <p:ph type="title"/>
          </p:nvPr>
        </p:nvSpPr>
        <p:spPr/>
        <p:txBody>
          <a:bodyPr/>
          <a:lstStyle/>
          <a:p>
            <a:r>
              <a:rPr lang="en-GB" b="1" u="sng" dirty="0"/>
              <a:t>Opportunities</a:t>
            </a:r>
          </a:p>
        </p:txBody>
      </p:sp>
      <p:sp>
        <p:nvSpPr>
          <p:cNvPr id="3" name="Content Placeholder 2">
            <a:extLst>
              <a:ext uri="{FF2B5EF4-FFF2-40B4-BE49-F238E27FC236}">
                <a16:creationId xmlns:a16="http://schemas.microsoft.com/office/drawing/2014/main" id="{2A52C3FD-D893-43A0-ADB5-8B326A1EF185}"/>
              </a:ext>
            </a:extLst>
          </p:cNvPr>
          <p:cNvSpPr>
            <a:spLocks noGrp="1"/>
          </p:cNvSpPr>
          <p:nvPr>
            <p:ph idx="1"/>
          </p:nvPr>
        </p:nvSpPr>
        <p:spPr>
          <a:xfrm>
            <a:off x="751573" y="1556118"/>
            <a:ext cx="10515600" cy="4351338"/>
          </a:xfrm>
        </p:spPr>
        <p:txBody>
          <a:bodyPr/>
          <a:lstStyle/>
          <a:p>
            <a:pPr algn="just">
              <a:lnSpc>
                <a:spcPct val="150000"/>
              </a:lnSpc>
            </a:pPr>
            <a:r>
              <a:rPr lang="en-GB" dirty="0"/>
              <a:t>What trends we can take advantage?</a:t>
            </a:r>
          </a:p>
          <a:p>
            <a:pPr algn="just">
              <a:lnSpc>
                <a:spcPct val="150000"/>
              </a:lnSpc>
            </a:pPr>
            <a:r>
              <a:rPr lang="en-GB" dirty="0"/>
              <a:t>Any geographic benefits?</a:t>
            </a:r>
          </a:p>
          <a:p>
            <a:pPr algn="just">
              <a:lnSpc>
                <a:spcPct val="150000"/>
              </a:lnSpc>
            </a:pPr>
            <a:r>
              <a:rPr lang="en-GB" dirty="0"/>
              <a:t>Any potential business?</a:t>
            </a:r>
          </a:p>
          <a:p>
            <a:pPr algn="just">
              <a:lnSpc>
                <a:spcPct val="150000"/>
              </a:lnSpc>
            </a:pPr>
            <a:r>
              <a:rPr lang="en-GB" dirty="0"/>
              <a:t>Any Events?</a:t>
            </a:r>
          </a:p>
          <a:p>
            <a:pPr algn="just">
              <a:lnSpc>
                <a:spcPct val="150000"/>
              </a:lnSpc>
            </a:pPr>
            <a:r>
              <a:rPr lang="en-GB" dirty="0"/>
              <a:t>Any opportunities?</a:t>
            </a:r>
          </a:p>
          <a:p>
            <a:endParaRPr lang="en-GB" dirty="0"/>
          </a:p>
        </p:txBody>
      </p:sp>
      <p:pic>
        <p:nvPicPr>
          <p:cNvPr id="4" name="Picture 3">
            <a:extLst>
              <a:ext uri="{FF2B5EF4-FFF2-40B4-BE49-F238E27FC236}">
                <a16:creationId xmlns:a16="http://schemas.microsoft.com/office/drawing/2014/main" id="{B7AC2553-CB49-4099-BCE9-F5AA73D36705}"/>
              </a:ext>
            </a:extLst>
          </p:cNvPr>
          <p:cNvPicPr>
            <a:picLocks noChangeAspect="1"/>
          </p:cNvPicPr>
          <p:nvPr/>
        </p:nvPicPr>
        <p:blipFill>
          <a:blip r:embed="rId2"/>
          <a:stretch>
            <a:fillRect/>
          </a:stretch>
        </p:blipFill>
        <p:spPr>
          <a:xfrm>
            <a:off x="6725364" y="1665029"/>
            <a:ext cx="5039917" cy="3527942"/>
          </a:xfrm>
          <a:prstGeom prst="rect">
            <a:avLst/>
          </a:prstGeom>
        </p:spPr>
      </p:pic>
    </p:spTree>
    <p:extLst>
      <p:ext uri="{BB962C8B-B14F-4D97-AF65-F5344CB8AC3E}">
        <p14:creationId xmlns:p14="http://schemas.microsoft.com/office/powerpoint/2010/main" val="41069740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A2019-F146-48DC-9E2C-33AF4F3E6C7D}"/>
              </a:ext>
            </a:extLst>
          </p:cNvPr>
          <p:cNvSpPr>
            <a:spLocks noGrp="1"/>
          </p:cNvSpPr>
          <p:nvPr>
            <p:ph type="title"/>
          </p:nvPr>
        </p:nvSpPr>
        <p:spPr/>
        <p:txBody>
          <a:bodyPr/>
          <a:lstStyle/>
          <a:p>
            <a:r>
              <a:rPr lang="en-GB" b="1" u="sng" dirty="0"/>
              <a:t>Threats</a:t>
            </a:r>
          </a:p>
        </p:txBody>
      </p:sp>
      <p:sp>
        <p:nvSpPr>
          <p:cNvPr id="3" name="Content Placeholder 2">
            <a:extLst>
              <a:ext uri="{FF2B5EF4-FFF2-40B4-BE49-F238E27FC236}">
                <a16:creationId xmlns:a16="http://schemas.microsoft.com/office/drawing/2014/main" id="{FED337D7-2092-4A1E-B87E-A8304D1D7E94}"/>
              </a:ext>
            </a:extLst>
          </p:cNvPr>
          <p:cNvSpPr>
            <a:spLocks noGrp="1"/>
          </p:cNvSpPr>
          <p:nvPr>
            <p:ph idx="1"/>
          </p:nvPr>
        </p:nvSpPr>
        <p:spPr>
          <a:xfrm>
            <a:off x="443564" y="1613869"/>
            <a:ext cx="10515600" cy="4351338"/>
          </a:xfrm>
        </p:spPr>
        <p:txBody>
          <a:bodyPr/>
          <a:lstStyle/>
          <a:p>
            <a:pPr algn="just">
              <a:lnSpc>
                <a:spcPct val="150000"/>
              </a:lnSpc>
            </a:pPr>
            <a:r>
              <a:rPr lang="en-GB" dirty="0"/>
              <a:t>What is our competition doing?</a:t>
            </a:r>
          </a:p>
          <a:p>
            <a:pPr algn="just">
              <a:lnSpc>
                <a:spcPct val="150000"/>
              </a:lnSpc>
            </a:pPr>
            <a:r>
              <a:rPr lang="en-GB" dirty="0"/>
              <a:t>What market trend we are not prepared for?</a:t>
            </a:r>
          </a:p>
          <a:p>
            <a:pPr algn="just">
              <a:lnSpc>
                <a:spcPct val="150000"/>
              </a:lnSpc>
            </a:pPr>
            <a:r>
              <a:rPr lang="en-GB" dirty="0"/>
              <a:t>What is the political factor can affect us?</a:t>
            </a:r>
          </a:p>
          <a:p>
            <a:pPr algn="just">
              <a:lnSpc>
                <a:spcPct val="150000"/>
              </a:lnSpc>
            </a:pPr>
            <a:r>
              <a:rPr lang="en-GB" dirty="0"/>
              <a:t>What is the economic factor can affect us?</a:t>
            </a:r>
          </a:p>
        </p:txBody>
      </p:sp>
      <p:pic>
        <p:nvPicPr>
          <p:cNvPr id="8194" name="Picture 2" descr="5 Threats to Australian compliance work today - Odyssey Resources">
            <a:extLst>
              <a:ext uri="{FF2B5EF4-FFF2-40B4-BE49-F238E27FC236}">
                <a16:creationId xmlns:a16="http://schemas.microsoft.com/office/drawing/2014/main" id="{8D955533-F03A-4A2D-BC98-72F3AEF607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21382" y="1758068"/>
            <a:ext cx="4387691" cy="29198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83997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83CC2-0A21-8F3A-0D93-95467DF399AA}"/>
              </a:ext>
            </a:extLst>
          </p:cNvPr>
          <p:cNvSpPr>
            <a:spLocks noGrp="1"/>
          </p:cNvSpPr>
          <p:nvPr>
            <p:ph type="title"/>
          </p:nvPr>
        </p:nvSpPr>
        <p:spPr/>
        <p:txBody>
          <a:bodyPr/>
          <a:lstStyle/>
          <a:p>
            <a:r>
              <a:rPr lang="en-GB" dirty="0"/>
              <a:t>Activity – Presentation (Next week)</a:t>
            </a:r>
          </a:p>
        </p:txBody>
      </p:sp>
      <p:sp>
        <p:nvSpPr>
          <p:cNvPr id="3" name="Content Placeholder 2">
            <a:extLst>
              <a:ext uri="{FF2B5EF4-FFF2-40B4-BE49-F238E27FC236}">
                <a16:creationId xmlns:a16="http://schemas.microsoft.com/office/drawing/2014/main" id="{F1B70E95-9BDC-CA16-A497-2E370D3D06CE}"/>
              </a:ext>
            </a:extLst>
          </p:cNvPr>
          <p:cNvSpPr>
            <a:spLocks noGrp="1"/>
          </p:cNvSpPr>
          <p:nvPr>
            <p:ph idx="1"/>
          </p:nvPr>
        </p:nvSpPr>
        <p:spPr>
          <a:xfrm>
            <a:off x="838200" y="1825625"/>
            <a:ext cx="10515600" cy="3965575"/>
          </a:xfrm>
        </p:spPr>
        <p:txBody>
          <a:bodyPr/>
          <a:lstStyle/>
          <a:p>
            <a:pPr algn="just">
              <a:lnSpc>
                <a:spcPct val="150000"/>
              </a:lnSpc>
            </a:pPr>
            <a:r>
              <a:rPr lang="en-GB" dirty="0"/>
              <a:t>Prepare a presentation</a:t>
            </a:r>
          </a:p>
          <a:p>
            <a:pPr marL="0" indent="0" algn="just">
              <a:lnSpc>
                <a:spcPct val="150000"/>
              </a:lnSpc>
              <a:buNone/>
            </a:pPr>
            <a:r>
              <a:rPr lang="en-GB" dirty="0"/>
              <a:t>–A PESTEL Analysis presentation for a business of your choice</a:t>
            </a:r>
          </a:p>
          <a:p>
            <a:pPr marL="0" indent="0" algn="just">
              <a:lnSpc>
                <a:spcPct val="150000"/>
              </a:lnSpc>
              <a:buNone/>
            </a:pPr>
            <a:endParaRPr lang="en-GB" dirty="0"/>
          </a:p>
        </p:txBody>
      </p:sp>
    </p:spTree>
    <p:extLst>
      <p:ext uri="{BB962C8B-B14F-4D97-AF65-F5344CB8AC3E}">
        <p14:creationId xmlns:p14="http://schemas.microsoft.com/office/powerpoint/2010/main" val="17582360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921327" y="439016"/>
            <a:ext cx="10515600" cy="1325563"/>
          </a:xfrm>
        </p:spPr>
        <p:txBody>
          <a:bodyPr>
            <a:normAutofit/>
          </a:bodyPr>
          <a:lstStyle/>
          <a:p>
            <a:r>
              <a:rPr lang="en-GB" sz="4800" dirty="0"/>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idx="1"/>
          </p:nvPr>
        </p:nvSpPr>
        <p:spPr>
          <a:xfrm>
            <a:off x="838200" y="2051966"/>
            <a:ext cx="3853873" cy="2095161"/>
          </a:xfrm>
        </p:spPr>
        <p:txBody>
          <a:bodyPr>
            <a:normAutofit/>
          </a:bodyPr>
          <a:lstStyle/>
          <a:p>
            <a:pPr>
              <a:lnSpc>
                <a:spcPct val="107000"/>
              </a:lnSpc>
              <a:spcAft>
                <a:spcPts val="800"/>
              </a:spcAft>
            </a:pPr>
            <a:r>
              <a:rPr lang="en-US" sz="2400" dirty="0">
                <a:effectLst/>
                <a:latin typeface="Calibri" panose="020F0502020204030204" pitchFamily="34" charset="0"/>
                <a:ea typeface="Arial" panose="020B0604020202020204" pitchFamily="34" charset="0"/>
              </a:rPr>
              <a:t>Recruitment Strategy</a:t>
            </a:r>
          </a:p>
          <a:p>
            <a:pPr>
              <a:lnSpc>
                <a:spcPct val="107000"/>
              </a:lnSpc>
              <a:spcAft>
                <a:spcPts val="800"/>
              </a:spcAft>
            </a:pPr>
            <a:r>
              <a:rPr lang="en-US" sz="2400" dirty="0">
                <a:latin typeface="Calibri" panose="020F0502020204030204" pitchFamily="34" charset="0"/>
                <a:ea typeface="Arial" panose="020B0604020202020204" pitchFamily="34" charset="0"/>
              </a:rPr>
              <a:t>PESTEL Presentation</a:t>
            </a:r>
            <a:endParaRPr lang="en-GB" sz="24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6097934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Question Animation GIFs | Tenor">
            <a:extLst>
              <a:ext uri="{FF2B5EF4-FFF2-40B4-BE49-F238E27FC236}">
                <a16:creationId xmlns:a16="http://schemas.microsoft.com/office/drawing/2014/main" id="{20B20BE0-698B-2CAF-8BA0-FF237A5F9723}"/>
              </a:ext>
            </a:extLst>
          </p:cNvPr>
          <p:cNvPicPr>
            <a:picLocks noGrp="1" noChangeAspect="1" noChangeArrowheads="1" noCro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351716" y="1104613"/>
            <a:ext cx="3488568" cy="41387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910117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4cf142e9-6262-4971-b76f-2fc6e55fa87e"/>
</p:tagLst>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1_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1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TotalTime>
  <Words>1117</Words>
  <Application>Microsoft Office PowerPoint</Application>
  <PresentationFormat>Widescreen</PresentationFormat>
  <Paragraphs>177</Paragraphs>
  <Slides>34</Slides>
  <Notes>8</Notes>
  <HiddenSlides>0</HiddenSlides>
  <MMClips>4</MMClips>
  <ScaleCrop>false</ScaleCrop>
  <HeadingPairs>
    <vt:vector size="6" baseType="variant">
      <vt:variant>
        <vt:lpstr>Fonts Used</vt:lpstr>
      </vt:variant>
      <vt:variant>
        <vt:i4>9</vt:i4>
      </vt:variant>
      <vt:variant>
        <vt:lpstr>Theme</vt:lpstr>
      </vt:variant>
      <vt:variant>
        <vt:i4>15</vt:i4>
      </vt:variant>
      <vt:variant>
        <vt:lpstr>Slide Titles</vt:lpstr>
      </vt:variant>
      <vt:variant>
        <vt:i4>34</vt:i4>
      </vt:variant>
    </vt:vector>
  </HeadingPairs>
  <TitlesOfParts>
    <vt:vector size="58" baseType="lpstr">
      <vt:lpstr>Google Sans</vt:lpstr>
      <vt:lpstr>Mulish</vt:lpstr>
      <vt:lpstr>soleil</vt:lpstr>
      <vt:lpstr>Aptos Light</vt:lpstr>
      <vt:lpstr>Arial</vt:lpstr>
      <vt:lpstr>Calibri</vt:lpstr>
      <vt:lpstr>Calibri Light</vt:lpstr>
      <vt:lpstr>Poppins</vt:lpstr>
      <vt:lpstr>Wingdings</vt:lpstr>
      <vt:lpstr>Title Slide 1</vt:lpstr>
      <vt:lpstr>Text 1</vt:lpstr>
      <vt:lpstr>Title Slide 3</vt:lpstr>
      <vt:lpstr>Sub Title 2</vt:lpstr>
      <vt:lpstr>Sub Title 1</vt:lpstr>
      <vt:lpstr>Text Break Info Slide 2</vt:lpstr>
      <vt:lpstr>Text Break / Info Slide 1</vt:lpstr>
      <vt:lpstr>Text 2</vt:lpstr>
      <vt:lpstr>1_Text 1</vt:lpstr>
      <vt:lpstr>1_Title Slide 3</vt:lpstr>
      <vt:lpstr>1_Sub Title 1</vt:lpstr>
      <vt:lpstr>1_Text Break Info Slide 2</vt:lpstr>
      <vt:lpstr>1_Title Slide 1</vt:lpstr>
      <vt:lpstr>IHM PPT Template_</vt:lpstr>
      <vt:lpstr>Office Theme</vt:lpstr>
      <vt:lpstr>PowerPoint Presentation</vt:lpstr>
      <vt:lpstr>Table of Content</vt:lpstr>
      <vt:lpstr>Mission, Vision, Values,  Aims and Objectives</vt:lpstr>
      <vt:lpstr>Mission, Vision and Values</vt:lpstr>
      <vt:lpstr>Reasons for Success</vt:lpstr>
      <vt:lpstr>Activity – Discussion and Research </vt:lpstr>
      <vt:lpstr>Activity - Discussion</vt:lpstr>
      <vt:lpstr>Ten things we know to be true - Google </vt:lpstr>
      <vt:lpstr>Macro Environment Analysis</vt:lpstr>
      <vt:lpstr>PESTEL Analysis</vt:lpstr>
      <vt:lpstr>PowerPoint Presentation</vt:lpstr>
      <vt:lpstr>Political</vt:lpstr>
      <vt:lpstr>Trade Agreement</vt:lpstr>
      <vt:lpstr>Economical</vt:lpstr>
      <vt:lpstr>Socialisation</vt:lpstr>
      <vt:lpstr>PowerPoint Presentation</vt:lpstr>
      <vt:lpstr>Example – France Lifestyle</vt:lpstr>
      <vt:lpstr>Technological </vt:lpstr>
      <vt:lpstr>Automation – Amazon </vt:lpstr>
      <vt:lpstr>Automation - Restaurant</vt:lpstr>
      <vt:lpstr>Environmental</vt:lpstr>
      <vt:lpstr>Air Pollution – Talents Leaving </vt:lpstr>
      <vt:lpstr>Legal </vt:lpstr>
      <vt:lpstr>PowerPoint Presentation</vt:lpstr>
      <vt:lpstr>PowerPoint Presentation</vt:lpstr>
      <vt:lpstr>PowerPoint Presentation</vt:lpstr>
      <vt:lpstr>SWOT Analysis</vt:lpstr>
      <vt:lpstr>Strength</vt:lpstr>
      <vt:lpstr>Weakness</vt:lpstr>
      <vt:lpstr>Opportunities</vt:lpstr>
      <vt:lpstr>Threats</vt:lpstr>
      <vt:lpstr>Activity – Presentation (Next week)</vt:lpstr>
      <vt:lpstr>Next Week…</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Jemma Smith</cp:lastModifiedBy>
  <cp:revision>38</cp:revision>
  <dcterms:created xsi:type="dcterms:W3CDTF">2022-09-15T13:13:50Z</dcterms:created>
  <dcterms:modified xsi:type="dcterms:W3CDTF">2026-02-02T17:38:26Z</dcterms:modified>
</cp:coreProperties>
</file>