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7CB6E-C7B9-4524-B881-5BC9DF8B1921}" type="datetimeFigureOut">
              <a:rPr lang="en-IN" smtClean="0"/>
              <a:t>08-11-2021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7DD1C-94B4-4723-A9EA-7CA60FD17FF4}" type="slidenum">
              <a:rPr lang="en-IN" smtClean="0"/>
              <a:t>‹#›</a:t>
            </a:fld>
            <a:endParaRPr lang="en-IN"/>
          </a:p>
        </p:txBody>
      </p:sp>
    </p:spTree>
    <p:extLst>
      <p:ext uri="{BB962C8B-B14F-4D97-AF65-F5344CB8AC3E}">
        <p14:creationId xmlns:p14="http://schemas.microsoft.com/office/powerpoint/2010/main" val="1203345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The purpose of this presentation is to make a detail discussion about the wok related stress in recent time. The case and effect analysis for such will be discussed along with the critical discussion of the issues with Pestle analysis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US" sz="1200" dirty="0">
                <a:effectLst/>
                <a:latin typeface="Times New Roman" panose="02020603050405020304" pitchFamily="18" charset="0"/>
                <a:ea typeface="Calibri" panose="020F0502020204030204" pitchFamily="34" charset="0"/>
              </a:rPr>
              <a:t>. Fourth the solution for such issue will be discussed and recommendation.</a:t>
            </a: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2</a:t>
            </a:fld>
            <a:endParaRPr lang="en-IN"/>
          </a:p>
        </p:txBody>
      </p:sp>
    </p:spTree>
    <p:extLst>
      <p:ext uri="{BB962C8B-B14F-4D97-AF65-F5344CB8AC3E}">
        <p14:creationId xmlns:p14="http://schemas.microsoft.com/office/powerpoint/2010/main" val="3179733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recent time the work related stress over the UK as well as the world has increase significantly and the major causes for such is because of the key reasons such as Excessive work pressure, Cost cutting, Imbalances in the work life and professional life, Competition, Job security (Cahill, Cullen and Gaynor, 2018)</a:t>
            </a:r>
          </a:p>
          <a:p>
            <a:pPr algn="just"/>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3</a:t>
            </a:fld>
            <a:endParaRPr lang="en-IN"/>
          </a:p>
        </p:txBody>
      </p:sp>
    </p:spTree>
    <p:extLst>
      <p:ext uri="{BB962C8B-B14F-4D97-AF65-F5344CB8AC3E}">
        <p14:creationId xmlns:p14="http://schemas.microsoft.com/office/powerpoint/2010/main" val="1185953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Due to the work related stress the issues relating to the following are arising which are, Issue is work place, Issue in personal life, decrease in employee and employer relationship and lastly, decrease in collaboration in employees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4</a:t>
            </a:fld>
            <a:endParaRPr lang="en-IN"/>
          </a:p>
        </p:txBody>
      </p:sp>
    </p:spTree>
    <p:extLst>
      <p:ext uri="{BB962C8B-B14F-4D97-AF65-F5344CB8AC3E}">
        <p14:creationId xmlns:p14="http://schemas.microsoft.com/office/powerpoint/2010/main" val="3600536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fish bone diagram is representing the possible cases of the issues shows that an employee can face in day-to-day basis and  its effects of it personal and professional life as well </a:t>
            </a:r>
            <a:r>
              <a:rPr lang="en-US">
                <a:latin typeface="Times New Roman"/>
                <a:ea typeface="Times New Roman"/>
                <a:cs typeface="Times New Roman"/>
                <a:sym typeface="Times New Roman"/>
              </a:rPr>
              <a:t>(Stankevičiūtė and Savanevičienė, 2019).</a:t>
            </a:r>
            <a:endParaRPr/>
          </a:p>
          <a:p>
            <a:pPr marL="0" lvl="0" indent="0" algn="l" rtl="0">
              <a:spcBef>
                <a:spcPts val="0"/>
              </a:spcBef>
              <a:spcAft>
                <a:spcPts val="0"/>
              </a:spcAft>
              <a:buNone/>
            </a:pPr>
            <a:endParaRPr/>
          </a:p>
        </p:txBody>
      </p:sp>
      <p:sp>
        <p:nvSpPr>
          <p:cNvPr id="25" name="Google Shape;2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pestle analysis is a strategic tool which will be helping in overviewing different aspects of a business or issues in different context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 The PESTEL analysis for the work related stress is discussed as follows:</a:t>
            </a:r>
          </a:p>
        </p:txBody>
      </p:sp>
      <p:sp>
        <p:nvSpPr>
          <p:cNvPr id="4" name="Slide Number Placeholder 3"/>
          <p:cNvSpPr>
            <a:spLocks noGrp="1"/>
          </p:cNvSpPr>
          <p:nvPr>
            <p:ph type="sldNum" sz="quarter" idx="5"/>
          </p:nvPr>
        </p:nvSpPr>
        <p:spPr/>
        <p:txBody>
          <a:bodyPr/>
          <a:lstStyle/>
          <a:p>
            <a:fld id="{2807DD1C-94B4-4723-A9EA-7CA60FD17FF4}" type="slidenum">
              <a:rPr lang="en-IN" smtClean="0"/>
              <a:t>6</a:t>
            </a:fld>
            <a:endParaRPr lang="en-IN"/>
          </a:p>
        </p:txBody>
      </p:sp>
    </p:spTree>
    <p:extLst>
      <p:ext uri="{BB962C8B-B14F-4D97-AF65-F5344CB8AC3E}">
        <p14:creationId xmlns:p14="http://schemas.microsoft.com/office/powerpoint/2010/main" val="2747419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If there is not term effect on the work related stress that it will create an indirect effect on the politicalizes as well as the parties will be focusing on the issues to get a win in the election. This is increasing number of protects and other which is actually increasing the political pressure over the organizational and government for formulating laws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7</a:t>
            </a:fld>
            <a:endParaRPr lang="en-IN"/>
          </a:p>
        </p:txBody>
      </p:sp>
    </p:spTree>
    <p:extLst>
      <p:ext uri="{BB962C8B-B14F-4D97-AF65-F5344CB8AC3E}">
        <p14:creationId xmlns:p14="http://schemas.microsoft.com/office/powerpoint/2010/main" val="3379819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One of the major impact of the work related stress is causing imbalance in the productivity, as if the employees are stress out it cannot perform well which is affecting the overall economic condition of a company and it is actually increasing the sales as well as increasing the issues relating to job cuts, low wages and others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8</a:t>
            </a:fld>
            <a:endParaRPr lang="en-IN"/>
          </a:p>
        </p:txBody>
      </p:sp>
    </p:spTree>
    <p:extLst>
      <p:ext uri="{BB962C8B-B14F-4D97-AF65-F5344CB8AC3E}">
        <p14:creationId xmlns:p14="http://schemas.microsoft.com/office/powerpoint/2010/main" val="3864134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Due to work related stress the social life of an individual is getting impacted.  As its stress is becoming like frustration and it is impacting the social life as the employee starts behaving rudely with friends and family as well (Grant 2017).</a:t>
            </a:r>
          </a:p>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9</a:t>
            </a:fld>
            <a:endParaRPr lang="en-IN"/>
          </a:p>
        </p:txBody>
      </p:sp>
    </p:spTree>
    <p:extLst>
      <p:ext uri="{BB962C8B-B14F-4D97-AF65-F5344CB8AC3E}">
        <p14:creationId xmlns:p14="http://schemas.microsoft.com/office/powerpoint/2010/main" val="2451694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There is no big impact on the technological impact because of the work related stress rather with the help of technology the companies are increasing the efficacy off working  and making the whole thing easy for the employees to manage (Grant 2017).</a:t>
            </a:r>
          </a:p>
        </p:txBody>
      </p:sp>
      <p:sp>
        <p:nvSpPr>
          <p:cNvPr id="4" name="Slide Number Placeholder 3"/>
          <p:cNvSpPr>
            <a:spLocks noGrp="1"/>
          </p:cNvSpPr>
          <p:nvPr>
            <p:ph type="sldNum" sz="quarter" idx="5"/>
          </p:nvPr>
        </p:nvSpPr>
        <p:spPr/>
        <p:txBody>
          <a:bodyPr/>
          <a:lstStyle/>
          <a:p>
            <a:fld id="{2807DD1C-94B4-4723-A9EA-7CA60FD17FF4}" type="slidenum">
              <a:rPr lang="en-IN" smtClean="0"/>
              <a:t>10</a:t>
            </a:fld>
            <a:endParaRPr lang="en-IN"/>
          </a:p>
        </p:txBody>
      </p:sp>
    </p:spTree>
    <p:extLst>
      <p:ext uri="{BB962C8B-B14F-4D97-AF65-F5344CB8AC3E}">
        <p14:creationId xmlns:p14="http://schemas.microsoft.com/office/powerpoint/2010/main" val="4124449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legal issues are constant increasing due to the work-related stress. There is many cases common through the increase in legal issues in misbehaviors in the work places, fights and others which is impacting the legal aspect as well. In addition to that the political aspects and protest are making this thing to more legality as the employees are also getting involved with kinds of issues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11</a:t>
            </a:fld>
            <a:endParaRPr lang="en-IN"/>
          </a:p>
        </p:txBody>
      </p:sp>
    </p:spTree>
    <p:extLst>
      <p:ext uri="{BB962C8B-B14F-4D97-AF65-F5344CB8AC3E}">
        <p14:creationId xmlns:p14="http://schemas.microsoft.com/office/powerpoint/2010/main" val="41589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There is no direct or environmental impact because of the work related stress rather it is getting effected indirectly as the lively hood of the employee are getting impacted (Pan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12</a:t>
            </a:fld>
            <a:endParaRPr lang="en-IN"/>
          </a:p>
        </p:txBody>
      </p:sp>
    </p:spTree>
    <p:extLst>
      <p:ext uri="{BB962C8B-B14F-4D97-AF65-F5344CB8AC3E}">
        <p14:creationId xmlns:p14="http://schemas.microsoft.com/office/powerpoint/2010/main" val="270442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work related stress can be managed effectively with the follows</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Better wages</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An employee getting high salary will increase its lifestyle which will increase its happiness and the work related stress will be curved down</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Better working environment:</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 a better environment for working like flexible timing, training and team gams which will increase the engagement in work life will increase the work related stress (Foo and Adam, 2021)</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Reduced working hours:</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If the working hours are getting reduced, then in such case the expectancy for the work-related stress will be lowered.</a:t>
            </a:r>
          </a:p>
          <a:p>
            <a:pPr marL="342900" lvl="0" indent="-342900">
              <a:spcAft>
                <a:spcPts val="8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Counseling </a:t>
            </a:r>
          </a:p>
          <a:p>
            <a:pPr marL="0" indent="0">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counselling is a better way of forming work related stress (Grant, 2017)</a:t>
            </a:r>
          </a:p>
          <a:p>
            <a:pPr marL="0" indent="0">
              <a:buNone/>
            </a:pPr>
            <a:endParaRPr lang="en-US" sz="1200" dirty="0"/>
          </a:p>
        </p:txBody>
      </p:sp>
      <p:sp>
        <p:nvSpPr>
          <p:cNvPr id="4" name="Slide Number Placeholder 3"/>
          <p:cNvSpPr>
            <a:spLocks noGrp="1"/>
          </p:cNvSpPr>
          <p:nvPr>
            <p:ph type="sldNum" sz="quarter" idx="5"/>
          </p:nvPr>
        </p:nvSpPr>
        <p:spPr/>
        <p:txBody>
          <a:bodyPr/>
          <a:lstStyle/>
          <a:p>
            <a:fld id="{2807DD1C-94B4-4723-A9EA-7CA60FD17FF4}" type="slidenum">
              <a:rPr lang="en-IN" smtClean="0"/>
              <a:t>13</a:t>
            </a:fld>
            <a:endParaRPr lang="en-IN"/>
          </a:p>
        </p:txBody>
      </p:sp>
    </p:spTree>
    <p:extLst>
      <p:ext uri="{BB962C8B-B14F-4D97-AF65-F5344CB8AC3E}">
        <p14:creationId xmlns:p14="http://schemas.microsoft.com/office/powerpoint/2010/main" val="3016110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By applying the above aspects companies can increase the competency of the better work culture and its effect can increase in the employee participation, engagement and better performance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2807DD1C-94B4-4723-A9EA-7CA60FD17FF4}" type="slidenum">
              <a:rPr lang="en-IN" smtClean="0"/>
              <a:t>14</a:t>
            </a:fld>
            <a:endParaRPr lang="en-IN"/>
          </a:p>
        </p:txBody>
      </p:sp>
    </p:spTree>
    <p:extLst>
      <p:ext uri="{BB962C8B-B14F-4D97-AF65-F5344CB8AC3E}">
        <p14:creationId xmlns:p14="http://schemas.microsoft.com/office/powerpoint/2010/main" val="3228974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Based on the discussion its is made clear that the work related stress is a price issue now a day and it is making a long term effect. However this issues are manageable as this can increase the efficiency as well as increasing the working condition</a:t>
            </a:r>
            <a:endParaRPr lang="en-US" sz="1200" dirty="0"/>
          </a:p>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15</a:t>
            </a:fld>
            <a:endParaRPr lang="en-IN"/>
          </a:p>
        </p:txBody>
      </p:sp>
    </p:spTree>
    <p:extLst>
      <p:ext uri="{BB962C8B-B14F-4D97-AF65-F5344CB8AC3E}">
        <p14:creationId xmlns:p14="http://schemas.microsoft.com/office/powerpoint/2010/main" val="1945430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807DD1C-94B4-4723-A9EA-7CA60FD17FF4}" type="slidenum">
              <a:rPr lang="en-IN" smtClean="0"/>
              <a:t>17</a:t>
            </a:fld>
            <a:endParaRPr lang="en-IN"/>
          </a:p>
        </p:txBody>
      </p:sp>
    </p:spTree>
    <p:extLst>
      <p:ext uri="{BB962C8B-B14F-4D97-AF65-F5344CB8AC3E}">
        <p14:creationId xmlns:p14="http://schemas.microsoft.com/office/powerpoint/2010/main" val="49225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2962D-A0BD-4CC9-B61E-EB17902BE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044F8E3-7DD7-4D0A-B405-03E4FED1B7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C576288-0886-4721-8114-0CB710BFC22C}"/>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62687F5A-FD1B-43AF-98A4-17B44817A5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27E150-2504-4120-B3BB-DB48FA14CF0A}"/>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661974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E33F-21D4-495C-8554-0985A77E1F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24F9A9-A8A1-4883-ABC3-91D7168808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D65EB3-B588-4151-BB51-9C000CBABD52}"/>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12DBB309-607D-4334-BCCB-75354767F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78E23-02C4-4538-88E0-DF63ABC47C0B}"/>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569912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F2930-80A1-4B89-8E54-D91A0CB74D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CFF7AE1-7965-4BD4-931A-54E5EA6D22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C7B65C-364C-40EA-900C-4A01347BE4D5}"/>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6A8F1585-E667-4F31-A201-898F90B5D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443BA0-3AAB-4582-B931-06F7A9C7FA29}"/>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7828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8245-40A3-4E38-A520-A81B4D6008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E2FC7F-F65E-4B09-83ED-EEDDFA87D8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6EDF83-A877-4751-8E35-686A65CC2A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71BC5E-5C0B-412E-BF1E-FC4BD57F9033}"/>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A7F9B655-5208-468F-93EE-031E172925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155F5E-E596-4CA7-BE23-7F94044BC1AC}"/>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38475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E953-D05B-4EC1-AC80-6B9518B2E43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4E1436-1C5A-481F-962B-875159ADEE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2DC543-EEF6-4767-809C-852A86C1EA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048613-2309-4506-963B-90DAC2FD5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F94CD8-DE72-4372-984F-0038208A47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21D87B7-50A0-4B56-8AD2-18240AAEBFDB}"/>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8" name="Footer Placeholder 7">
            <a:extLst>
              <a:ext uri="{FF2B5EF4-FFF2-40B4-BE49-F238E27FC236}">
                <a16:creationId xmlns:a16="http://schemas.microsoft.com/office/drawing/2014/main" id="{7A94C6CF-3D71-4103-978C-96B706AA8A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C27ED9-7D5C-4044-9DA6-026AB2F1AEBE}"/>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15955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C9C17-DB6F-4A0B-8E62-E599E9C41CB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6D0A02-0F15-4FF7-BF12-C3609D6E5409}"/>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4" name="Footer Placeholder 3">
            <a:extLst>
              <a:ext uri="{FF2B5EF4-FFF2-40B4-BE49-F238E27FC236}">
                <a16:creationId xmlns:a16="http://schemas.microsoft.com/office/drawing/2014/main" id="{7B2A68A4-FEA7-4F0B-846C-D992510C11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3C4973-F831-481C-9ABE-AE60365B716E}"/>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824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3D60FC-F128-4245-BAF6-40C9F4A4E0B4}"/>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3" name="Footer Placeholder 2">
            <a:extLst>
              <a:ext uri="{FF2B5EF4-FFF2-40B4-BE49-F238E27FC236}">
                <a16:creationId xmlns:a16="http://schemas.microsoft.com/office/drawing/2014/main" id="{E2F76B8E-1C9D-420F-A688-014AC1982D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F4CB06-1852-4B2F-AC72-1C4E054B3B7F}"/>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417566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932A-5AED-4D6E-9A0B-9798910442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53D0477-39F7-431C-BD58-D131D977CB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662437-B2C4-4A35-9422-E74432390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94C52B-4DC1-4A62-97F3-574215B62334}"/>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07D2ECF3-3D61-43F9-8664-85F253C254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CA3F6E-4755-4124-B6D6-BF6CA12A2421}"/>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20590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73FD-03EB-4804-B243-66EFF1947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CD5C88-45C7-4064-97B6-5EED93D7A4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38E010-41A1-4B53-9945-566AFB17C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F4A701-9B15-49E7-8B3D-0C6D8BF753F8}"/>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6" name="Footer Placeholder 5">
            <a:extLst>
              <a:ext uri="{FF2B5EF4-FFF2-40B4-BE49-F238E27FC236}">
                <a16:creationId xmlns:a16="http://schemas.microsoft.com/office/drawing/2014/main" id="{1A60E56F-EFB5-4C3B-A620-09000DE6BF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A37E9A-38C8-41E4-8F84-7E0359313F53}"/>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130415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3E1D-29F7-4D10-A01C-C752C579DC0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4C4AC68-032B-4B71-8AF4-294A9F7B6F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13656-9D3D-4C73-AE5E-CCADD0FBC5F7}"/>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0308C5AC-0540-440D-8B0C-28E750E869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0EA7DC-3472-4087-8C8B-C338E8893D77}"/>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57662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67D590-FEE7-49F1-B003-4D8CE3AC9FA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2A2CCF8-B078-455E-9029-8F7283B62B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2EFA90-3939-4BD1-9F0E-5B700668DE3B}"/>
              </a:ext>
            </a:extLst>
          </p:cNvPr>
          <p:cNvSpPr>
            <a:spLocks noGrp="1"/>
          </p:cNvSpPr>
          <p:nvPr>
            <p:ph type="dt" sz="half" idx="10"/>
          </p:nvPr>
        </p:nvSpPr>
        <p:spPr/>
        <p:txBody>
          <a:body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254E688F-1453-4C32-AE96-53F72B8E9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17626A-6D58-418D-A4A5-EEB2B375B1AD}"/>
              </a:ext>
            </a:extLst>
          </p:cNvPr>
          <p:cNvSpPr>
            <a:spLocks noGrp="1"/>
          </p:cNvSpPr>
          <p:nvPr>
            <p:ph type="sldNum" sz="quarter" idx="12"/>
          </p:nvPr>
        </p:nvSpPr>
        <p:spPr/>
        <p:txBody>
          <a:bodyPr/>
          <a:lstStyle/>
          <a:p>
            <a:fld id="{942549F0-DC2B-4D52-9227-8D816E28C10D}" type="slidenum">
              <a:rPr lang="en-US" smtClean="0"/>
              <a:t>‹#›</a:t>
            </a:fld>
            <a:endParaRPr lang="en-US"/>
          </a:p>
        </p:txBody>
      </p:sp>
    </p:spTree>
    <p:extLst>
      <p:ext uri="{BB962C8B-B14F-4D97-AF65-F5344CB8AC3E}">
        <p14:creationId xmlns:p14="http://schemas.microsoft.com/office/powerpoint/2010/main" val="3595340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B5CFBA-B234-42A8-91A9-7B1A81465A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E4C72F7-7527-43A1-8157-303A3336E7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258F19-C1F6-46B5-A681-6918E42944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6575FA-8E1B-4A7A-A326-3C9BAD23B228}" type="datetimeFigureOut">
              <a:rPr lang="en-US" smtClean="0"/>
              <a:t>11/8/2021</a:t>
            </a:fld>
            <a:endParaRPr lang="en-US"/>
          </a:p>
        </p:txBody>
      </p:sp>
      <p:sp>
        <p:nvSpPr>
          <p:cNvPr id="5" name="Footer Placeholder 4">
            <a:extLst>
              <a:ext uri="{FF2B5EF4-FFF2-40B4-BE49-F238E27FC236}">
                <a16:creationId xmlns:a16="http://schemas.microsoft.com/office/drawing/2014/main" id="{7CB6CDD0-8D35-4E7F-8B0F-1E0B2159C0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08BDA7-5700-4BC9-AB94-ECE17E6AC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549F0-DC2B-4D52-9227-8D816E28C10D}" type="slidenum">
              <a:rPr lang="en-US" smtClean="0"/>
              <a:t>‹#›</a:t>
            </a:fld>
            <a:endParaRPr lang="en-US"/>
          </a:p>
        </p:txBody>
      </p:sp>
    </p:spTree>
    <p:extLst>
      <p:ext uri="{BB962C8B-B14F-4D97-AF65-F5344CB8AC3E}">
        <p14:creationId xmlns:p14="http://schemas.microsoft.com/office/powerpoint/2010/main" val="33777742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85AF-7FAF-45C8-BC1E-58040AEDF7D2}"/>
              </a:ext>
            </a:extLst>
          </p:cNvPr>
          <p:cNvSpPr>
            <a:spLocks noGrp="1"/>
          </p:cNvSpPr>
          <p:nvPr>
            <p:ph type="ctrTitle"/>
          </p:nvPr>
        </p:nvSpPr>
        <p:spPr>
          <a:xfrm>
            <a:off x="7464614" y="1783959"/>
            <a:ext cx="4087306" cy="2889114"/>
          </a:xfrm>
        </p:spPr>
        <p:txBody>
          <a:bodyPr anchor="b">
            <a:normAutofit/>
          </a:bodyPr>
          <a:lstStyle/>
          <a:p>
            <a:pPr algn="l"/>
            <a:r>
              <a:rPr lang="en-US" sz="5400" b="1" dirty="0"/>
              <a:t>Work related stress</a:t>
            </a:r>
          </a:p>
        </p:txBody>
      </p:sp>
      <p:sp>
        <p:nvSpPr>
          <p:cNvPr id="3" name="Subtitle 2">
            <a:extLst>
              <a:ext uri="{FF2B5EF4-FFF2-40B4-BE49-F238E27FC236}">
                <a16:creationId xmlns:a16="http://schemas.microsoft.com/office/drawing/2014/main" id="{D0DC25EA-0FDF-463D-A134-6D32253DD486}"/>
              </a:ext>
            </a:extLst>
          </p:cNvPr>
          <p:cNvSpPr>
            <a:spLocks noGrp="1"/>
          </p:cNvSpPr>
          <p:nvPr>
            <p:ph type="subTitle" idx="1"/>
          </p:nvPr>
        </p:nvSpPr>
        <p:spPr>
          <a:xfrm>
            <a:off x="7464612" y="4750893"/>
            <a:ext cx="4087305" cy="1565501"/>
          </a:xfrm>
        </p:spPr>
        <p:txBody>
          <a:bodyPr anchor="t">
            <a:normAutofit/>
          </a:bodyPr>
          <a:lstStyle/>
          <a:p>
            <a:pPr algn="l"/>
            <a:r>
              <a:rPr lang="en-US" sz="2000" dirty="0"/>
              <a:t>Name of the Student Iulia Elena Tischler</a:t>
            </a:r>
          </a:p>
          <a:p>
            <a:pPr algn="l"/>
            <a:r>
              <a:rPr lang="en-US" sz="2000" dirty="0"/>
              <a:t>ID:1911519</a:t>
            </a:r>
          </a:p>
          <a:p>
            <a:pPr algn="l"/>
            <a:r>
              <a:rPr lang="en-US" sz="2000" dirty="0"/>
              <a:t>Lecturer name  :Yohan </a:t>
            </a:r>
            <a:r>
              <a:rPr lang="en-US" sz="2000"/>
              <a:t>Mendis</a:t>
            </a:r>
            <a:endParaRPr lang="en-US"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rking space background">
            <a:extLst>
              <a:ext uri="{FF2B5EF4-FFF2-40B4-BE49-F238E27FC236}">
                <a16:creationId xmlns:a16="http://schemas.microsoft.com/office/drawing/2014/main" id="{8E9B62FE-359B-4589-916E-24EC569B97B4}"/>
              </a:ext>
            </a:extLst>
          </p:cNvPr>
          <p:cNvPicPr>
            <a:picLocks noChangeAspect="1"/>
          </p:cNvPicPr>
          <p:nvPr/>
        </p:nvPicPr>
        <p:blipFill rotWithShape="1">
          <a:blip r:embed="rId2"/>
          <a:srcRect l="31591"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2382276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1653363" y="365760"/>
            <a:ext cx="9367203" cy="1188720"/>
          </a:xfrm>
        </p:spPr>
        <p:txBody>
          <a:bodyPr>
            <a:normAutofit/>
          </a:bodyPr>
          <a:lstStyle/>
          <a:p>
            <a:r>
              <a:rPr lang="en-US" sz="3700" dirty="0">
                <a:effectLst/>
                <a:latin typeface="Times New Roman" panose="02020603050405020304" pitchFamily="18" charset="0"/>
                <a:ea typeface="Calibri" panose="020F0502020204030204" pitchFamily="34" charset="0"/>
                <a:cs typeface="Times New Roman" panose="02020603050405020304" pitchFamily="18" charset="0"/>
              </a:rPr>
              <a:t> Introduction</a:t>
            </a:r>
            <a:br>
              <a:rPr lang="en-US" sz="37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82050" y="1920240"/>
            <a:ext cx="7897037" cy="4041648"/>
          </a:xfrm>
        </p:spPr>
        <p:txBody>
          <a:bodyPr anchor="t">
            <a:normAutofit/>
          </a:bodyPr>
          <a:lstStyle/>
          <a:p>
            <a:pPr algn="just"/>
            <a:r>
              <a:rPr lang="en-US" sz="2400" dirty="0">
                <a:effectLst/>
                <a:latin typeface="Times New Roman" panose="02020603050405020304" pitchFamily="18" charset="0"/>
                <a:ea typeface="Calibri" panose="020F0502020204030204" pitchFamily="34" charset="0"/>
              </a:rPr>
              <a:t>The purpose of this presentation is to make a detail discussion about the wok related stress in recent time. </a:t>
            </a:r>
            <a:endParaRPr lang="en-US" sz="2400" dirty="0">
              <a:latin typeface="Times New Roman" panose="02020603050405020304" pitchFamily="18" charset="0"/>
              <a:ea typeface="Calibri" panose="020F0502020204030204" pitchFamily="34" charset="0"/>
            </a:endParaRPr>
          </a:p>
          <a:p>
            <a:pPr algn="just"/>
            <a:r>
              <a:rPr lang="en-US" sz="2400" dirty="0">
                <a:effectLst/>
                <a:latin typeface="Times New Roman" panose="02020603050405020304" pitchFamily="18" charset="0"/>
                <a:ea typeface="Calibri" panose="020F0502020204030204" pitchFamily="34" charset="0"/>
              </a:rPr>
              <a:t>The case and effect analysis for such will be discussed along with the critical discussion of the issues with Pestle analysis. </a:t>
            </a:r>
          </a:p>
          <a:p>
            <a:pPr algn="just"/>
            <a:r>
              <a:rPr lang="en-US" sz="2400" dirty="0">
                <a:effectLst/>
                <a:latin typeface="Times New Roman" panose="02020603050405020304" pitchFamily="18" charset="0"/>
                <a:ea typeface="Calibri" panose="020F0502020204030204" pitchFamily="34" charset="0"/>
              </a:rPr>
              <a:t>Fourth the solution for such issue will be discussed and recommendation.</a:t>
            </a:r>
            <a:endParaRPr lang="en-US" sz="2400" dirty="0"/>
          </a:p>
        </p:txBody>
      </p:sp>
      <p:pic>
        <p:nvPicPr>
          <p:cNvPr id="5" name="Picture 4">
            <a:extLst>
              <a:ext uri="{FF2B5EF4-FFF2-40B4-BE49-F238E27FC236}">
                <a16:creationId xmlns:a16="http://schemas.microsoft.com/office/drawing/2014/main" id="{E4030FD5-7D32-4ADF-B785-3A174CFE1A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9087" y="1687908"/>
            <a:ext cx="3433744" cy="5131039"/>
          </a:xfrm>
          <a:prstGeom prst="rect">
            <a:avLst/>
          </a:prstGeom>
        </p:spPr>
      </p:pic>
    </p:spTree>
    <p:extLst>
      <p:ext uri="{BB962C8B-B14F-4D97-AF65-F5344CB8AC3E}">
        <p14:creationId xmlns:p14="http://schemas.microsoft.com/office/powerpoint/2010/main" val="11994964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Cause for Work related stress</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recent time the work related stress over the UK as well as the world has increase significantly and the major causes for such is because of the following reasons.</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Excessive work pressure</a:t>
            </a:r>
          </a:p>
          <a:p>
            <a:pPr marL="342900" lvl="0" indent="-342900">
              <a:buFont typeface="Symbol" panose="05050102010706020507" pitchFamily="18" charset="2"/>
              <a:buChar char=""/>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 Cost cutting</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Imbalances in the work life and professional life</a:t>
            </a:r>
          </a:p>
          <a:p>
            <a:pPr marL="342900" lvl="0" indent="-342900">
              <a:buFont typeface="Symbol" panose="05050102010706020507" pitchFamily="18" charset="2"/>
              <a:buChar char=""/>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Competition</a:t>
            </a:r>
          </a:p>
          <a:p>
            <a:pPr marL="342900" lvl="0" indent="-342900">
              <a:spcAft>
                <a:spcPts val="80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Job security (Cahill, Cullen and Gaynor, 2018)</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334D8C9-FDBE-4A6B-919F-96EAE73C18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2021" y="2917030"/>
            <a:ext cx="4027652" cy="2670969"/>
          </a:xfrm>
          <a:prstGeom prst="rect">
            <a:avLst/>
          </a:prstGeom>
        </p:spPr>
      </p:pic>
    </p:spTree>
    <p:extLst>
      <p:ext uri="{BB962C8B-B14F-4D97-AF65-F5344CB8AC3E}">
        <p14:creationId xmlns:p14="http://schemas.microsoft.com/office/powerpoint/2010/main" val="24536359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rPr>
              <a:t>Effect</a:t>
            </a: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marL="0" indent="0">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Due to the work related stress the issues relating to the following are arising which are listed here (Pan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Issue is work place</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Issue in personal life</a:t>
            </a:r>
          </a:p>
          <a:p>
            <a:pPr marL="342900" lvl="0" indent="-342900">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Decrease in employee and employer relationship</a:t>
            </a:r>
          </a:p>
          <a:p>
            <a:pPr marL="342900" lvl="0" indent="-342900">
              <a:spcAft>
                <a:spcPts val="80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Decrease in collaboration in employees</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9A2D065-F6F1-4C27-8AED-6A5C1CB19C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1306" y="2892425"/>
            <a:ext cx="3678574" cy="2447924"/>
          </a:xfrm>
          <a:prstGeom prst="rect">
            <a:avLst/>
          </a:prstGeom>
        </p:spPr>
      </p:pic>
    </p:spTree>
    <p:extLst>
      <p:ext uri="{BB962C8B-B14F-4D97-AF65-F5344CB8AC3E}">
        <p14:creationId xmlns:p14="http://schemas.microsoft.com/office/powerpoint/2010/main" val="28109447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
        <p:cNvGrpSpPr/>
        <p:nvPr/>
      </p:nvGrpSpPr>
      <p:grpSpPr>
        <a:xfrm>
          <a:off x="0" y="0"/>
          <a:ext cx="0" cy="0"/>
          <a:chOff x="0" y="0"/>
          <a:chExt cx="0" cy="0"/>
        </a:xfrm>
      </p:grpSpPr>
      <p:sp>
        <p:nvSpPr>
          <p:cNvPr id="27" name="Google Shape;27;p1"/>
          <p:cNvSpPr/>
          <p:nvPr/>
        </p:nvSpPr>
        <p:spPr>
          <a:xfrm>
            <a:off x="336384" y="303591"/>
            <a:ext cx="4334400" cy="5896800"/>
          </a:xfrm>
          <a:prstGeom prst="rect">
            <a:avLst/>
          </a:prstGeom>
          <a:solidFill>
            <a:srgbClr val="3F3F3F"/>
          </a:solidFill>
          <a:ln w="127000" cap="sq" cmpd="thinThick">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8" name="Google Shape;28;p1"/>
          <p:cNvSpPr txBox="1">
            <a:spLocks noGrp="1"/>
          </p:cNvSpPr>
          <p:nvPr>
            <p:ph type="title"/>
          </p:nvPr>
        </p:nvSpPr>
        <p:spPr>
          <a:xfrm>
            <a:off x="594360" y="640263"/>
            <a:ext cx="3822300" cy="13449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Calibri"/>
              <a:buNone/>
            </a:pPr>
            <a:r>
              <a:rPr lang="en-US" sz="3600">
                <a:solidFill>
                  <a:schemeClr val="lt1"/>
                </a:solidFill>
              </a:rPr>
              <a:t>Fish Bone Diagram</a:t>
            </a:r>
            <a:endParaRPr/>
          </a:p>
        </p:txBody>
      </p:sp>
      <p:cxnSp>
        <p:nvCxnSpPr>
          <p:cNvPr id="29" name="Google Shape;29;p1"/>
          <p:cNvCxnSpPr/>
          <p:nvPr/>
        </p:nvCxnSpPr>
        <p:spPr>
          <a:xfrm>
            <a:off x="704088" y="2050687"/>
            <a:ext cx="3684900" cy="0"/>
          </a:xfrm>
          <a:prstGeom prst="straightConnector1">
            <a:avLst/>
          </a:prstGeom>
          <a:noFill/>
          <a:ln w="22225" cap="flat" cmpd="sng">
            <a:solidFill>
              <a:srgbClr val="E7E6E6"/>
            </a:solidFill>
            <a:prstDash val="solid"/>
            <a:miter lim="800000"/>
            <a:headEnd type="none" w="sm" len="sm"/>
            <a:tailEnd type="none" w="sm" len="sm"/>
          </a:ln>
        </p:spPr>
      </p:cxnSp>
      <p:sp>
        <p:nvSpPr>
          <p:cNvPr id="30" name="Google Shape;30;p1"/>
          <p:cNvSpPr txBox="1">
            <a:spLocks noGrp="1"/>
          </p:cNvSpPr>
          <p:nvPr>
            <p:ph type="body" idx="1"/>
          </p:nvPr>
        </p:nvSpPr>
        <p:spPr>
          <a:xfrm>
            <a:off x="593610" y="2121763"/>
            <a:ext cx="3822300" cy="37731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000"/>
              <a:buChar char="•"/>
            </a:pPr>
            <a:r>
              <a:rPr lang="en-US" sz="2000">
                <a:solidFill>
                  <a:schemeClr val="lt1"/>
                </a:solidFill>
              </a:rPr>
              <a:t>The  fish bone diagram is representing the possible cases of the issues.</a:t>
            </a:r>
            <a:endParaRPr sz="2000">
              <a:solidFill>
                <a:schemeClr val="lt1"/>
              </a:solidFill>
            </a:endParaRPr>
          </a:p>
          <a:p>
            <a:pPr marL="228600" lvl="0" indent="-228600" algn="l" rtl="0">
              <a:lnSpc>
                <a:spcPct val="90000"/>
              </a:lnSpc>
              <a:spcBef>
                <a:spcPts val="0"/>
              </a:spcBef>
              <a:spcAft>
                <a:spcPts val="0"/>
              </a:spcAft>
              <a:buClr>
                <a:schemeClr val="lt1"/>
              </a:buClr>
              <a:buSzPts val="2000"/>
              <a:buChar char="•"/>
            </a:pPr>
            <a:r>
              <a:rPr lang="en-US" sz="2000">
                <a:solidFill>
                  <a:schemeClr val="lt1"/>
                </a:solidFill>
              </a:rPr>
              <a:t>It shows that an employee can face in day-to-day basis.</a:t>
            </a:r>
            <a:endParaRPr sz="2000">
              <a:solidFill>
                <a:schemeClr val="lt1"/>
              </a:solidFill>
            </a:endParaRPr>
          </a:p>
          <a:p>
            <a:pPr marL="228600" lvl="0" indent="-228600" algn="l" rtl="0">
              <a:lnSpc>
                <a:spcPct val="90000"/>
              </a:lnSpc>
              <a:spcBef>
                <a:spcPts val="0"/>
              </a:spcBef>
              <a:spcAft>
                <a:spcPts val="0"/>
              </a:spcAft>
              <a:buClr>
                <a:schemeClr val="lt1"/>
              </a:buClr>
              <a:buSzPts val="2000"/>
              <a:buChar char="•"/>
            </a:pPr>
            <a:r>
              <a:rPr lang="en-US" sz="2000">
                <a:solidFill>
                  <a:schemeClr val="lt1"/>
                </a:solidFill>
              </a:rPr>
              <a:t>its effects of it personal and professional life as well.</a:t>
            </a:r>
            <a:endParaRPr/>
          </a:p>
        </p:txBody>
      </p:sp>
      <p:pic>
        <p:nvPicPr>
          <p:cNvPr id="31" name="Google Shape;31;p1"/>
          <p:cNvPicPr preferRelativeResize="0"/>
          <p:nvPr/>
        </p:nvPicPr>
        <p:blipFill rotWithShape="1">
          <a:blip r:embed="rId3">
            <a:alphaModFix/>
          </a:blip>
          <a:srcRect l="1399" r="4037"/>
          <a:stretch/>
        </p:blipFill>
        <p:spPr>
          <a:xfrm>
            <a:off x="5110716" y="1415416"/>
            <a:ext cx="6596651" cy="387171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PESTEL analysis  :</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pestle analysis is a strategic tool which will be helping in overviewing different aspects of a business</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 can also evaluate issues in different contexts as well.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PESTEL analysis for the work related stress is discussed as follows:</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E32CF46-A487-48A4-B63A-9CE412676D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6400" y="1690687"/>
            <a:ext cx="4165599" cy="5167312"/>
          </a:xfrm>
          <a:prstGeom prst="rect">
            <a:avLst/>
          </a:prstGeom>
        </p:spPr>
      </p:pic>
    </p:spTree>
    <p:extLst>
      <p:ext uri="{BB962C8B-B14F-4D97-AF65-F5344CB8AC3E}">
        <p14:creationId xmlns:p14="http://schemas.microsoft.com/office/powerpoint/2010/main" val="26085414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Political Factor</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there is not term effect on the work related stress that it will create an indirect effect on the politicalizes</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 also concerns that parties will be focusing on the issues to get a win in the election. </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is increasing number of protects and other which is actually increasing the political pressure over the organizational and government for formulating laws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90F2639-516A-4552-A50B-4D5D382124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3986" y="1690687"/>
            <a:ext cx="3636366" cy="5167312"/>
          </a:xfrm>
          <a:prstGeom prst="rect">
            <a:avLst/>
          </a:prstGeom>
        </p:spPr>
      </p:pic>
    </p:spTree>
    <p:extLst>
      <p:ext uri="{BB962C8B-B14F-4D97-AF65-F5344CB8AC3E}">
        <p14:creationId xmlns:p14="http://schemas.microsoft.com/office/powerpoint/2010/main" val="17317679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Economic factor</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One of the major impact of the work related stress is causing imbalance in the productivity</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p>
          <a:p>
            <a:pPr algn="just"/>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 if the employees are stress out it cannot perform well which is affecting the overall economic condition of a company.</a:t>
            </a:r>
          </a:p>
          <a:p>
            <a:pPr algn="just"/>
            <a:r>
              <a:rPr lang="en-US" sz="2400" dirty="0">
                <a:latin typeface="Times New Roman" panose="02020603050405020304" pitchFamily="18" charset="0"/>
                <a:ea typeface="Calibri" panose="020F0502020204030204" pitchFamily="34" charset="0"/>
                <a:cs typeface="Times New Roman" panose="02020603050405020304" pitchFamily="18" charset="0"/>
              </a:rPr>
              <a:t>Thereby,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is actually increasing the sales as well as increasing the issues relating to job cuts, low wages and others.</a:t>
            </a:r>
          </a:p>
          <a:p>
            <a:pPr marL="0" indent="0" algn="just">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3CB6782-F763-4D3C-AC41-D349657C6C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5067" y="1690687"/>
            <a:ext cx="3826933" cy="5167311"/>
          </a:xfrm>
          <a:prstGeom prst="rect">
            <a:avLst/>
          </a:prstGeom>
        </p:spPr>
      </p:pic>
    </p:spTree>
    <p:extLst>
      <p:ext uri="{BB962C8B-B14F-4D97-AF65-F5344CB8AC3E}">
        <p14:creationId xmlns:p14="http://schemas.microsoft.com/office/powerpoint/2010/main" val="3564306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Social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Due to work related stress the social life of an individual is getting impacted.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As its stress is becoming like frustration and it is impacting the social life.</a:t>
            </a:r>
          </a:p>
          <a:p>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 the employee starts behaving rudely with friends and family as well.</a:t>
            </a:r>
          </a:p>
          <a:p>
            <a:pPr marL="0" indent="0">
              <a:buNone/>
            </a:pP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5578526-3D7E-4D97-8C32-B7E46A6F6A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3400" y="1690687"/>
            <a:ext cx="4038599" cy="5167312"/>
          </a:xfrm>
          <a:prstGeom prst="rect">
            <a:avLst/>
          </a:prstGeom>
        </p:spPr>
      </p:pic>
    </p:spTree>
    <p:extLst>
      <p:ext uri="{BB962C8B-B14F-4D97-AF65-F5344CB8AC3E}">
        <p14:creationId xmlns:p14="http://schemas.microsoft.com/office/powerpoint/2010/main" val="35367947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Technological</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no big impact on the technological impact because of the work related stress.</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Rather with the help of technology the companies are increasing the efficacy off working.</a:t>
            </a:r>
          </a:p>
          <a:p>
            <a:pPr algn="just"/>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is making the whole thing easy for the employees to manage (Grant 2017).</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2A1BC70-7F47-443F-A3C0-DA54B1A66D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201" y="1690687"/>
            <a:ext cx="3860800" cy="5167311"/>
          </a:xfrm>
          <a:prstGeom prst="rect">
            <a:avLst/>
          </a:prstGeom>
        </p:spPr>
      </p:pic>
    </p:spTree>
    <p:extLst>
      <p:ext uri="{BB962C8B-B14F-4D97-AF65-F5344CB8AC3E}">
        <p14:creationId xmlns:p14="http://schemas.microsoft.com/office/powerpoint/2010/main" val="21169221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E9598-1286-4C8B-AB53-05F2F1E42C8C}"/>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Legal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9C87F8-E51D-4DC4-8D4D-27C4655EBFF5}"/>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legal issues are constant increasing due to the work-related stress.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many cases common through the increase in legal issues in misbehaviors in the work places</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400" dirty="0">
                <a:latin typeface="Times New Roman" panose="02020603050405020304" pitchFamily="18" charset="0"/>
                <a:ea typeface="Calibri" panose="020F0502020204030204" pitchFamily="34" charset="0"/>
                <a:cs typeface="Times New Roman" panose="02020603050405020304" pitchFamily="18" charset="0"/>
              </a:rPr>
              <a:t>F</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ights and others which is impacting the legal aspect as well.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addition to that the political aspects and protest are making this thing to more legality as the employees are also getting involved with kinds of issues (Pan et al, 2019).</a:t>
            </a:r>
          </a:p>
          <a:p>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4B0E885-5C33-417B-85DB-B98B465C6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8133" y="1690686"/>
            <a:ext cx="3843867" cy="5167313"/>
          </a:xfrm>
          <a:prstGeom prst="rect">
            <a:avLst/>
          </a:prstGeom>
        </p:spPr>
      </p:pic>
    </p:spTree>
    <p:extLst>
      <p:ext uri="{BB962C8B-B14F-4D97-AF65-F5344CB8AC3E}">
        <p14:creationId xmlns:p14="http://schemas.microsoft.com/office/powerpoint/2010/main" val="29169462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Environmental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no direct or environmental impact because of the work related stress.</a:t>
            </a:r>
          </a:p>
          <a:p>
            <a:r>
              <a:rPr lang="en-US" sz="2400" dirty="0">
                <a:latin typeface="Times New Roman" panose="02020603050405020304" pitchFamily="18" charset="0"/>
                <a:ea typeface="Calibri" panose="020F0502020204030204" pitchFamily="34" charset="0"/>
                <a:cs typeface="Times New Roman" panose="02020603050405020304" pitchFamily="18" charset="0"/>
              </a:rPr>
              <a:t>R</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ather it is getting effected indirectly as the lively hood of the employee are getting impacted.</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5566F40-5493-4B07-9C9A-BD075B9CC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3400" y="1690688"/>
            <a:ext cx="4038599" cy="5167312"/>
          </a:xfrm>
          <a:prstGeom prst="rect">
            <a:avLst/>
          </a:prstGeom>
        </p:spPr>
      </p:pic>
    </p:spTree>
    <p:extLst>
      <p:ext uri="{BB962C8B-B14F-4D97-AF65-F5344CB8AC3E}">
        <p14:creationId xmlns:p14="http://schemas.microsoft.com/office/powerpoint/2010/main" val="18139114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Solution for Work related stress:</a:t>
            </a:r>
            <a:br>
              <a:rPr lang="en-US" sz="3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fontScale="92500" lnSpcReduction="20000"/>
          </a:bodyPr>
          <a:lstStyle/>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work related stress can be managed effectively with the follows</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Better wages</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 employee getting high salary will increase its lifestyle which will increase its happiness and the work related stress will be curved down</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Better working environment</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In a better environment for working like flexible timing, training and team gams which will increase the engagement in work life will increase the work related stress (Foo and Adam, 2021)</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Reduced working hours</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If the working hours are getting reduced, then in such case the expectancy for the work-related stress will be lowered.</a:t>
            </a:r>
          </a:p>
          <a:p>
            <a:pPr marL="342900" lvl="0" indent="-342900">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Counseling </a:t>
            </a:r>
          </a:p>
          <a:p>
            <a:pPr marL="0" indent="0">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counselling is a better way of forming work related stress (Grant, 2017)</a:t>
            </a:r>
          </a:p>
          <a:p>
            <a:pPr marL="0" indent="0">
              <a:buNone/>
            </a:pPr>
            <a:endParaRPr lang="en-US" sz="16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ED27CB8-846B-4978-A252-44805F5138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6400" y="1690686"/>
            <a:ext cx="4165600" cy="5167312"/>
          </a:xfrm>
          <a:prstGeom prst="rect">
            <a:avLst/>
          </a:prstGeom>
        </p:spPr>
      </p:pic>
    </p:spTree>
    <p:extLst>
      <p:ext uri="{BB962C8B-B14F-4D97-AF65-F5344CB8AC3E}">
        <p14:creationId xmlns:p14="http://schemas.microsoft.com/office/powerpoint/2010/main" val="1844288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Recommendation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By applying the above aspects can increase the competency of the better work culture.</a:t>
            </a:r>
          </a:p>
          <a:p>
            <a:r>
              <a:rPr lang="en-US" sz="2400" dirty="0">
                <a:latin typeface="Times New Roman" panose="02020603050405020304" pitchFamily="18" charset="0"/>
                <a:ea typeface="Calibri" panose="020F0502020204030204" pitchFamily="34" charset="0"/>
                <a:cs typeface="Times New Roman" panose="02020603050405020304" pitchFamily="18" charset="0"/>
              </a:rPr>
              <a:t>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ts effect can also increase in the employee participation, engagement and better performance.</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EAB602E-98F5-4F5A-9445-5ADF7510D6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8532" y="1690686"/>
            <a:ext cx="4453467" cy="5167311"/>
          </a:xfrm>
          <a:prstGeom prst="rect">
            <a:avLst/>
          </a:prstGeom>
        </p:spPr>
      </p:pic>
    </p:spTree>
    <p:extLst>
      <p:ext uri="{BB962C8B-B14F-4D97-AF65-F5344CB8AC3E}">
        <p14:creationId xmlns:p14="http://schemas.microsoft.com/office/powerpoint/2010/main" val="9814218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B6ACD-646F-42B6-A1A1-AA4F51D34836}"/>
              </a:ext>
            </a:extLst>
          </p:cNvPr>
          <p:cNvSpPr>
            <a:spLocks noGrp="1"/>
          </p:cNvSpPr>
          <p:nvPr>
            <p:ph type="title"/>
          </p:nvPr>
        </p:nvSpPr>
        <p:spPr>
          <a:xfrm>
            <a:off x="838200" y="365126"/>
            <a:ext cx="9808597" cy="1146176"/>
          </a:xfrm>
        </p:spPr>
        <p:txBody>
          <a:bodyPr>
            <a:normAutofit/>
          </a:bodyPr>
          <a:lstStyle/>
          <a:p>
            <a:r>
              <a:rPr lang="en-US">
                <a:solidFill>
                  <a:schemeClr val="bg1"/>
                </a:solidFill>
                <a:effectLst/>
                <a:latin typeface="Times New Roman" panose="02020603050405020304" pitchFamily="18" charset="0"/>
                <a:ea typeface="Calibri" panose="020F0502020204030204" pitchFamily="34" charset="0"/>
              </a:rPr>
              <a:t>Conclusion </a:t>
            </a:r>
            <a:endParaRPr lang="en-US">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5DF4D2-4AFF-4266-AF88-6F4965196E59}"/>
              </a:ext>
            </a:extLst>
          </p:cNvPr>
          <p:cNvSpPr>
            <a:spLocks noGrp="1"/>
          </p:cNvSpPr>
          <p:nvPr>
            <p:ph idx="1"/>
          </p:nvPr>
        </p:nvSpPr>
        <p:spPr>
          <a:xfrm>
            <a:off x="838201" y="2055811"/>
            <a:ext cx="7315200" cy="4121152"/>
          </a:xfrm>
        </p:spPr>
        <p:txBody>
          <a:bodyPr>
            <a:normAutofit/>
          </a:bodyPr>
          <a:lstStyle/>
          <a:p>
            <a:r>
              <a:rPr lang="en-US" sz="2400" dirty="0">
                <a:effectLst/>
                <a:latin typeface="Times New Roman" panose="02020603050405020304" pitchFamily="18" charset="0"/>
                <a:ea typeface="Calibri" panose="020F0502020204030204" pitchFamily="34" charset="0"/>
              </a:rPr>
              <a:t>Based on the discussion its is made clear that the work related stress is a price issue now a day and it is making a long term effect.</a:t>
            </a:r>
          </a:p>
          <a:p>
            <a:r>
              <a:rPr lang="en-US" sz="2400" dirty="0">
                <a:effectLst/>
                <a:latin typeface="Times New Roman" panose="02020603050405020304" pitchFamily="18" charset="0"/>
                <a:ea typeface="Calibri" panose="020F0502020204030204" pitchFamily="34" charset="0"/>
              </a:rPr>
              <a:t>However this issues are manageable as this can increase the efficiency as well as increasing the working condition.</a:t>
            </a:r>
            <a:endParaRPr lang="en-US" sz="24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EE689ED-AAA1-4E16-8631-4741942572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0400" y="1690686"/>
            <a:ext cx="3911600" cy="5167311"/>
          </a:xfrm>
          <a:prstGeom prst="rect">
            <a:avLst/>
          </a:prstGeom>
        </p:spPr>
      </p:pic>
    </p:spTree>
    <p:extLst>
      <p:ext uri="{BB962C8B-B14F-4D97-AF65-F5344CB8AC3E}">
        <p14:creationId xmlns:p14="http://schemas.microsoft.com/office/powerpoint/2010/main" val="1262250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7C463-07FC-4AF7-9C3A-AC7862EEBCCC}"/>
              </a:ext>
            </a:extLst>
          </p:cNvPr>
          <p:cNvSpPr>
            <a:spLocks noGrp="1"/>
          </p:cNvSpPr>
          <p:nvPr>
            <p:ph type="title"/>
          </p:nvPr>
        </p:nvSpPr>
        <p:spPr>
          <a:xfrm>
            <a:off x="1653363" y="365760"/>
            <a:ext cx="9367203" cy="1188720"/>
          </a:xfrm>
        </p:spPr>
        <p:txBody>
          <a:bodyPr>
            <a:normAutofit/>
          </a:bodyPr>
          <a:lstStyle/>
          <a:p>
            <a:r>
              <a:rPr lang="en-US" dirty="0"/>
              <a:t>Reference</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BAE2FB3-94C3-4B38-B07E-7DAED7046C57}"/>
              </a:ext>
            </a:extLst>
          </p:cNvPr>
          <p:cNvSpPr>
            <a:spLocks noGrp="1"/>
          </p:cNvSpPr>
          <p:nvPr>
            <p:ph idx="1"/>
          </p:nvPr>
        </p:nvSpPr>
        <p:spPr>
          <a:xfrm>
            <a:off x="1653363" y="2176272"/>
            <a:ext cx="9367204" cy="4041648"/>
          </a:xfrm>
        </p:spPr>
        <p:txBody>
          <a:bodyPr anchor="t">
            <a:normAutofit/>
          </a:bodyPr>
          <a:lstStyle/>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Cahill, J., Cullen, P. and Gaynor, K., 2018, September. Estimating the impact of work-related stress on pilot wellbeing and flight safety. In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Proceedings of the 2nd International Symposium on Human Mental Workload: Models and Applications (H-WORKLOAD 2018), Netherlands Aerospace Centre (NLR), Amsterdam, The Netherlands</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(pp. 20-21).</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Foo, I.Y. and Adam, S., 2021. A Review on the Impact of Work-Life Balance in Reducing Turnover Intention through Work from Home Intervention in Malaysia Real Estate Market.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Journal of Academic Research in Business and Social Sciences</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(6), pp.634-647.</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Grant, A.M., 2017. Solution-focused cognitive–behavioral coaching for sustainable high performance and circumventing stress, fatigue, and burnout.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Consulting Psychology Journal: Practice and Research</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69</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(2), p.98.</a:t>
            </a:r>
          </a:p>
          <a:p>
            <a:pPr>
              <a:spcAft>
                <a:spcPts val="800"/>
              </a:spcAft>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 in Engineering</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(1), p.05018013.</a:t>
            </a:r>
          </a:p>
          <a:p>
            <a:pPr>
              <a:spcAft>
                <a:spcPts val="800"/>
              </a:spcAft>
            </a:pP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Stankevičiūtė</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Ž. and </a:t>
            </a: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Savanevičienė</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 2019. Can sustainable HRM reduce work-related stress, work-family conflict, and burnout?.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International Studies of Management &amp; Organization</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49</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(1), pp.79-98.</a:t>
            </a:r>
          </a:p>
          <a:p>
            <a:pPr marL="0" indent="0">
              <a:buNone/>
            </a:pPr>
            <a:endParaRPr lang="en-US" sz="1500" dirty="0"/>
          </a:p>
        </p:txBody>
      </p:sp>
    </p:spTree>
    <p:extLst>
      <p:ext uri="{BB962C8B-B14F-4D97-AF65-F5344CB8AC3E}">
        <p14:creationId xmlns:p14="http://schemas.microsoft.com/office/powerpoint/2010/main" val="371377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909DA-3593-4425-B8CC-12D833456811}"/>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ABC7379B-CAC2-4392-A586-F80224BFC0F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1335206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1853</Words>
  <Application>Microsoft Office PowerPoint</Application>
  <PresentationFormat>Widescreen</PresentationFormat>
  <Paragraphs>111</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Symbol</vt:lpstr>
      <vt:lpstr>Times New Roman</vt:lpstr>
      <vt:lpstr>Office Theme</vt:lpstr>
      <vt:lpstr>Work related stress</vt:lpstr>
      <vt:lpstr> Introduction </vt:lpstr>
      <vt:lpstr>Cause for Work related stress</vt:lpstr>
      <vt:lpstr>Effect</vt:lpstr>
      <vt:lpstr>Fish Bone Diagram</vt:lpstr>
      <vt:lpstr>PESTEL analysis  : </vt:lpstr>
      <vt:lpstr>Political Factor </vt:lpstr>
      <vt:lpstr>Economic factor </vt:lpstr>
      <vt:lpstr>Social </vt:lpstr>
      <vt:lpstr>Technological </vt:lpstr>
      <vt:lpstr>Legal </vt:lpstr>
      <vt:lpstr>Environmental </vt:lpstr>
      <vt:lpstr>Solution for Work related stress: </vt:lpstr>
      <vt:lpstr>Recommendation </vt:lpstr>
      <vt:lpstr>Conclusion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related stress</dc:title>
  <cp:lastModifiedBy>Iulia Elena Tischler (1911519)</cp:lastModifiedBy>
  <cp:revision>1</cp:revision>
  <dcterms:modified xsi:type="dcterms:W3CDTF">2021-11-08T19:49:21Z</dcterms:modified>
</cp:coreProperties>
</file>