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256" r:id="rId5"/>
    <p:sldId id="257" r:id="rId6"/>
    <p:sldId id="263" r:id="rId7"/>
    <p:sldId id="265" r:id="rId8"/>
    <p:sldId id="266" r:id="rId9"/>
    <p:sldId id="261" r:id="rId10"/>
    <p:sldId id="262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56" d="100"/>
          <a:sy n="56" d="100"/>
        </p:scale>
        <p:origin x="192" y="3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2AFDC8-2027-421F-8E64-73BB7E17140D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EA603D-5DE9-4C81-B898-7460215E1A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3811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EA603D-5DE9-4C81-B898-7460215E1AD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9518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EA603D-5DE9-4C81-B898-7460215E1AD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6793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EA603D-5DE9-4C81-B898-7460215E1AD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861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EA603D-5DE9-4C81-B898-7460215E1AD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9386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CA263-C69A-7942-847D-393F58CE90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D79AD-D750-0765-C4C6-69E772AB07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DF81D8-3C66-1C2A-E219-F7AF68CFB8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1938D-768F-4DD2-B516-4AC9F91E717A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FEA815-00E2-38B1-131C-01BCC5929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3B44D9-20EC-5DE1-DB0B-30A94A6DFB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79A4D-90AE-4EFD-98FF-2A5459928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041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320569-E41F-869D-DF79-27F63A0A3F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767F4-2F53-B91C-391D-56C74455DE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F4C2A5-1B32-AE74-C710-AB65C6F97D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1938D-768F-4DD2-B516-4AC9F91E717A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64E0B-7DB7-0E74-A30A-74F8441BC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60133-A67F-5F4F-72C3-A3AE26EDA5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79A4D-90AE-4EFD-98FF-2A5459928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7307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7C3A0-0BD7-32DD-0022-A660B0FE43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0A7827-1F9B-8F2F-C06D-F64BFC1DB4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EE7BD9-D4D9-ED0E-B22A-FED7027B7C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1938D-768F-4DD2-B516-4AC9F91E717A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37109C-40E6-7D79-B896-FB77962923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082CC4-FAF3-FE21-B963-6B3DF65D3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79A4D-90AE-4EFD-98FF-2A5459928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387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E8673-16B6-E7EE-9871-D5DA383B5A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1E0BF3-E2FF-769C-FAB0-9E0C2D2AB8F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DA7466-90E5-8A58-CBA0-28426969C8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201C33-490D-350B-F4DB-AC52939F32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1938D-768F-4DD2-B516-4AC9F91E717A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598514-5556-187E-4F0D-A7AA4F044E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82B5B9-851C-DCE1-AC29-C962B1FF3B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79A4D-90AE-4EFD-98FF-2A5459928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7177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9D2A4-DA12-BF76-9A58-3915E8E45E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A4862F-F682-3943-CF2A-BF8668E357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AD8CD3-DC5A-C856-1EA4-4A64F043D3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36BEC0-B3E6-1D5D-A324-79406A394B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BA47CFF-522C-F66E-11A8-EF04B7DF86D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A2D758-C047-3ACE-C312-693BE3D6A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1938D-768F-4DD2-B516-4AC9F91E717A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3C710E3-3671-318C-6F19-DD572B5FDD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A74B04-E599-FA08-EA79-7DC8A7B10C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79A4D-90AE-4EFD-98FF-2A5459928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382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83C76-A98F-86A6-5064-20BFA21295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E0D0E3-D103-E5B7-2D0C-F0C4C70DFF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1938D-768F-4DD2-B516-4AC9F91E717A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EBD527-A8C8-4463-5A3B-4C5460685E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7D6C01-D221-449A-F324-EB361F01FF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79A4D-90AE-4EFD-98FF-2A5459928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835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E238AED-2BF8-8BED-4813-885D5C1C7F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1938D-768F-4DD2-B516-4AC9F91E717A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018C6B5-734B-2579-744C-3050766095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6ECD27-1304-19E7-98C2-94D5A4235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79A4D-90AE-4EFD-98FF-2A5459928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1060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4508C-3C14-17D5-E98A-960245AB2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00ABDF-7866-0545-EC1B-0CEEC1ACE8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58AC01-8231-AB14-42A9-546B12CFD0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F6A2F3-87A7-81D8-6C7B-7F6C44C1D3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1938D-768F-4DD2-B516-4AC9F91E717A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D3B9BE-E609-C430-40BD-5743A4D23C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C39D2D-F380-6335-EF8D-7283FBBDB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79A4D-90AE-4EFD-98FF-2A5459928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332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03B476-871E-0867-FD98-9AB52463AA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3674DB-3797-3002-12EE-7BE3C029E4D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A3A18A-0B12-3ED9-36AE-F7D8242DC3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5F1057-D040-4F20-B4AB-E6ADF164C8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1938D-768F-4DD2-B516-4AC9F91E717A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EFEF5F-A52B-AD87-3280-C9B9E4A97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2D5FCB-F444-5898-71E7-7AB6ABF9D7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79A4D-90AE-4EFD-98FF-2A5459928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5981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3C285-0F35-10E4-ED64-A0743CFD5B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110688-98E1-C020-F971-31F3DE048F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4FD3D4-65E0-15F5-6190-509AAF09F5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1938D-768F-4DD2-B516-4AC9F91E717A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5CE3A7-1D89-CA21-B268-372B4DA19C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59B300-9468-6B8F-B79F-7AB76F86C6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79A4D-90AE-4EFD-98FF-2A5459928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0153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280E692-9837-79CB-2B1B-3B8B52A824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CBBC9F-D11C-C4F5-6FF0-8A936E23A3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86926D-1D23-240C-9117-E73D61A9E5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1938D-768F-4DD2-B516-4AC9F91E717A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6BC6BF-C2A8-13E9-F32C-25078FCEC3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69FB05-7797-4F61-AE2D-5847ED3B7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79A4D-90AE-4EFD-98FF-2A5459928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7305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5E2B7F5-3281-754E-91C2-1C8826A92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189136-EC7E-22CA-6305-4EF95D7476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B0F5-2265-8C64-301F-B340545427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21938D-768F-4DD2-B516-4AC9F91E717A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CE7EF5-4E46-3A5F-1A81-60D2DA9488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2BB280-E770-BADF-0AAF-A9A9A9B5F5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FF79A4D-90AE-4EFD-98FF-2A5459928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18333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20/08/tips-for-developing-effective-healthcare-teams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d/3.0/" TargetMode="External"/><Relationship Id="rId4" Type="http://schemas.openxmlformats.org/officeDocument/2006/relationships/hyperlink" Target="https://quoimedia.com/il-est-temps-que-les-professionnels-de-la-sante-apprennent-a-travailler-en-equipe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learningnz.blogspot.com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movingtotheuk.co.uk/healthcare/category/Healthcare+in+the+UK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247239&amp;picture=young-nurse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tethoscope">
            <a:extLst>
              <a:ext uri="{FF2B5EF4-FFF2-40B4-BE49-F238E27FC236}">
                <a16:creationId xmlns:a16="http://schemas.microsoft.com/office/drawing/2014/main" id="{E6C41086-5F0B-5F06-0B30-3B8E4224600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5882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E6C483-F7E6-3D54-E063-D261147E8E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200" i="1" dirty="0">
                <a:latin typeface="Arial" panose="020B0604020202020204" pitchFamily="34" charset="0"/>
                <a:cs typeface="Arial" panose="020B0604020202020204" pitchFamily="34" charset="0"/>
              </a:rPr>
              <a:t>Reflection as a Key Skill in Health and Social Care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A5D246-6089-83A1-C67D-65299FDA8C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2434201"/>
            <a:ext cx="5002530" cy="3742762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Ana Silva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Module title: Professional Career Development within Health and Social Care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Module number: LCHS 4009 (LON)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Assignment: Assignment 1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Tutor: </a:t>
            </a:r>
          </a:p>
        </p:txBody>
      </p:sp>
    </p:spTree>
    <p:extLst>
      <p:ext uri="{BB962C8B-B14F-4D97-AF65-F5344CB8AC3E}">
        <p14:creationId xmlns:p14="http://schemas.microsoft.com/office/powerpoint/2010/main" val="38004571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C1ECE1-3491-2653-F800-B95BEA9F95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253" y="131730"/>
            <a:ext cx="5332396" cy="1497360"/>
          </a:xfrm>
        </p:spPr>
        <p:txBody>
          <a:bodyPr>
            <a:normAutofit/>
          </a:bodyPr>
          <a:lstStyle/>
          <a:p>
            <a:r>
              <a:rPr lang="en-GB" sz="32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330E57DB-7A3F-86B5-195A-FB91FFD877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450" y="1629090"/>
            <a:ext cx="5610800" cy="4431882"/>
          </a:xfrm>
        </p:spPr>
        <p:txBody>
          <a:bodyPr anchor="ctr">
            <a:normAutofit/>
          </a:bodyPr>
          <a:lstStyle/>
          <a:p>
            <a:r>
              <a:rPr lang="en-GB" sz="18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name is Ana Silva, and I am studying Health and Social Care. </a:t>
            </a:r>
          </a:p>
          <a:p>
            <a:r>
              <a:rPr lang="en-GB" sz="18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chose this course because I am interested in supporting and caring for people. </a:t>
            </a:r>
          </a:p>
          <a:p>
            <a:r>
              <a:rPr lang="en-GB" sz="18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would like it develop the knowledge and skills needed to work in health and social care. </a:t>
            </a:r>
          </a:p>
          <a:p>
            <a:r>
              <a:rPr lang="en-GB" sz="18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this presentation I will discuss the key skill Reflection. </a:t>
            </a:r>
          </a:p>
          <a:p>
            <a:r>
              <a:rPr lang="en-GB" sz="18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will explain what reflection means, why it is important in health and social care, and how it can be applied in professional practice</a:t>
            </a:r>
            <a:r>
              <a:rPr lang="en-GB" sz="1800" i="1" dirty="0">
                <a:solidFill>
                  <a:schemeClr val="tx2"/>
                </a:solidFill>
              </a:rPr>
              <a:t>. </a:t>
            </a:r>
          </a:p>
          <a:p>
            <a:r>
              <a:rPr lang="en-GB" sz="18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Reflective practice is considered an essential skill for healthcare professionals as it supports continuous learning and improvement in professional practice ( Schon, 1983). </a:t>
            </a:r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: Shape 41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Doctor">
            <a:extLst>
              <a:ext uri="{FF2B5EF4-FFF2-40B4-BE49-F238E27FC236}">
                <a16:creationId xmlns:a16="http://schemas.microsoft.com/office/drawing/2014/main" id="{988BAF75-C729-BE75-F5B4-9EC6DF324CC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14364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315E205-BAB3-F7C8-7E16-AAF85C1A1F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421" r="7160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3DD108-D498-A648-D970-5DC11DB490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1440" y="-868680"/>
            <a:ext cx="4751829" cy="3133717"/>
          </a:xfrm>
        </p:spPr>
        <p:txBody>
          <a:bodyPr>
            <a:normAutofit/>
          </a:bodyPr>
          <a:lstStyle/>
          <a:p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  What is Reflection 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A5084240-2497-E611-EDDA-ABA1A2ADF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65860"/>
            <a:ext cx="4660389" cy="5011103"/>
          </a:xfrm>
        </p:spPr>
        <p:txBody>
          <a:bodyPr>
            <a:normAutofit/>
          </a:bodyPr>
          <a:lstStyle/>
          <a:p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Reflection is the process of thinking about experiences to learn and improve future practice.</a:t>
            </a:r>
          </a:p>
          <a:p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It allows health and social care professionals to analyze situations that occur in real practice settings.</a:t>
            </a:r>
          </a:p>
          <a:p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Reflection helps professionals understand their actions, decisions and behaviors when supporting service users.</a:t>
            </a:r>
          </a:p>
          <a:p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It encourages critical thinking and helps identify what worked well and what could be improved.</a:t>
            </a:r>
          </a:p>
          <a:p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Reflective practice supports continuous learning and professional development in healthcare.</a:t>
            </a:r>
          </a:p>
          <a:p>
            <a:pPr marL="0" indent="0">
              <a:buNone/>
            </a:pPr>
            <a:endParaRPr lang="en-US" sz="17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(Schon, 1983: Gibbs, 1988</a:t>
            </a:r>
            <a:r>
              <a:rPr lang="en-US" sz="2000" dirty="0"/>
              <a:t>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1FAB8B-7746-1580-AD33-69776A6CE3B2}"/>
              </a:ext>
            </a:extLst>
          </p:cNvPr>
          <p:cNvSpPr txBox="1"/>
          <p:nvPr/>
        </p:nvSpPr>
        <p:spPr>
          <a:xfrm>
            <a:off x="9602831" y="6657945"/>
            <a:ext cx="258917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technofaq.org/posts/2020/08/tips-for-developing-effective-healthcare-team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44599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A169B-0B92-45D5-89AC-654C2ACBA8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331" y="741391"/>
            <a:ext cx="4877628" cy="378749"/>
          </a:xfrm>
        </p:spPr>
        <p:txBody>
          <a:bodyPr anchor="b">
            <a:noAutofit/>
          </a:bodyPr>
          <a:lstStyle/>
          <a:p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Importance of Reflection in Health and Social Care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152F7353-7080-075F-8FC1-17B2FB046B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740" y="1223010"/>
            <a:ext cx="5026217" cy="4758298"/>
          </a:xfrm>
        </p:spPr>
        <p:txBody>
          <a:bodyPr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Reflection is important because it helps professionals:</a:t>
            </a:r>
          </a:p>
          <a:p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Improve the quality and safety of care provided to service users.</a:t>
            </a:r>
          </a:p>
          <a:p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Learn from past experiences and identify areas for improvement in professional practice.</a:t>
            </a:r>
          </a:p>
          <a:p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Develop critical thinking and decision-making skills in complex healthcare situations.</a:t>
            </a:r>
          </a:p>
          <a:p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Improve communication and relationships with patients, families and colleagues.</a:t>
            </a:r>
          </a:p>
          <a:p>
            <a:pPr marL="0" indent="0">
              <a:buNone/>
            </a:pP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Benefits for service users</a:t>
            </a:r>
          </a:p>
          <a:p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Safer and more effective care.</a:t>
            </a:r>
          </a:p>
          <a:p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Better communication with healthcare professionals.</a:t>
            </a:r>
          </a:p>
          <a:p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Improved patient experience and trust. </a:t>
            </a:r>
          </a:p>
          <a:p>
            <a:pPr marL="0" indent="0">
              <a:buNone/>
            </a:pP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Benefits for staff and organizations</a:t>
            </a:r>
          </a:p>
          <a:p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Supports teamwork and professional learning.</a:t>
            </a:r>
          </a:p>
          <a:p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Helps organizations improve quality of cate and professional standards.</a:t>
            </a:r>
          </a:p>
          <a:p>
            <a:pPr marL="0" indent="0">
              <a:buNone/>
            </a:pP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(NHS, 2022; Gibbs, 1988) </a:t>
            </a:r>
          </a:p>
          <a:p>
            <a:pPr marL="0" indent="0">
              <a:buNone/>
            </a:pPr>
            <a:endParaRPr lang="en-US" sz="16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FDAEEAB-CB98-9EA8-847F-F02200F3AE3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5239" r="25427" b="-1"/>
          <a:stretch>
            <a:fillRect/>
          </a:stretch>
        </p:blipFill>
        <p:spPr>
          <a:xfrm>
            <a:off x="6096000" y="10"/>
            <a:ext cx="609599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369424" y="3028872"/>
            <a:ext cx="1559464" cy="6106313"/>
          </a:xfrm>
          <a:prstGeom prst="rect">
            <a:avLst/>
          </a:prstGeom>
          <a:gradFill>
            <a:gsLst>
              <a:gs pos="0">
                <a:schemeClr val="accent5">
                  <a:alpha val="77000"/>
                </a:schemeClr>
              </a:gs>
              <a:gs pos="57000">
                <a:schemeClr val="accent5">
                  <a:lumMod val="60000"/>
                  <a:lumOff val="40000"/>
                  <a:alpha val="0"/>
                </a:schemeClr>
              </a:gs>
            </a:gsLst>
            <a:lin ang="11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C3A50E9-9119-7BC3-083B-2D84CCC78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15441" y="-3760"/>
            <a:ext cx="2176557" cy="6857999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40000">
                <a:schemeClr val="accent2">
                  <a:alpha val="0"/>
                </a:schemeClr>
              </a:gs>
            </a:gsLst>
            <a:lin ang="11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096000" y="5502302"/>
            <a:ext cx="6106314" cy="1359456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9000"/>
                </a:schemeClr>
              </a:gs>
              <a:gs pos="38000">
                <a:schemeClr val="accent5">
                  <a:lumMod val="60000"/>
                  <a:lumOff val="40000"/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026892" y="2939627"/>
            <a:ext cx="3162908" cy="3914612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577989-5145-9BBB-0B59-673477A01705}"/>
              </a:ext>
            </a:extLst>
          </p:cNvPr>
          <p:cNvSpPr txBox="1"/>
          <p:nvPr/>
        </p:nvSpPr>
        <p:spPr>
          <a:xfrm>
            <a:off x="9739084" y="6657945"/>
            <a:ext cx="245291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quoimedia.com/il-est-temps-que-les-professionnels-de-la-sante-apprennent-a-travailler-en-equip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16579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E783EB-6CF3-A088-278B-0CA22A1DD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 i="1">
                <a:latin typeface="Arial" panose="020B0604020202020204" pitchFamily="34" charset="0"/>
                <a:cs typeface="Arial" panose="020B0604020202020204" pitchFamily="34" charset="0"/>
              </a:rPr>
              <a:t>Gibb’s Reflective Cycle </a:t>
            </a:r>
          </a:p>
        </p:txBody>
      </p:sp>
      <p:sp>
        <p:nvSpPr>
          <p:cNvPr id="83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Content Placeholder 9">
            <a:extLst>
              <a:ext uri="{FF2B5EF4-FFF2-40B4-BE49-F238E27FC236}">
                <a16:creationId xmlns:a16="http://schemas.microsoft.com/office/drawing/2014/main" id="{C500BF74-17EB-5F8E-066B-9DFB19EB5A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Gibb’s Reflective Cycle is a commonly used model of reflection in health and social care.</a:t>
            </a:r>
          </a:p>
          <a:p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It was developed by Graham Gibbs in 1988 to help professionals learn from their experiences. </a:t>
            </a:r>
          </a:p>
          <a:p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The model provides a structured framework to analyse situations and improve future practice. </a:t>
            </a:r>
          </a:p>
          <a:p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The six stages of the reflection cycle are shown in the diagram.</a:t>
            </a:r>
          </a:p>
          <a:p>
            <a:pPr marL="0" indent="0">
              <a:buNone/>
            </a:pPr>
            <a:endParaRPr lang="en-US" sz="17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(Gibbs’, 1988)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D7BFDF7-0719-6767-9573-774E189036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9048" y="1789682"/>
            <a:ext cx="5458968" cy="327863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A877E8C-B4E6-7991-3BB4-39E5685DC515}"/>
              </a:ext>
            </a:extLst>
          </p:cNvPr>
          <p:cNvSpPr txBox="1"/>
          <p:nvPr/>
        </p:nvSpPr>
        <p:spPr>
          <a:xfrm>
            <a:off x="8968846" y="4868262"/>
            <a:ext cx="258917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digitallearningnz.blogspot.co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99643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BB3933-4F78-33F6-99ED-832C431B4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i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Applying Reflection in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A4DE8B-1E24-7C59-EB66-9345793445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4810" y="102870"/>
            <a:ext cx="3974682" cy="6468088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Applying Reflection in practice</a:t>
            </a:r>
          </a:p>
          <a:p>
            <a:pPr marL="0" indent="0">
              <a:buNone/>
            </a:pP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Example situation</a:t>
            </a:r>
          </a:p>
          <a:p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This situation can be analysed using Gibbs’ Reflective Cycle to help the healthcare professional reflect on the experience and improve future practice (Gibb’s, 1988). </a:t>
            </a:r>
          </a:p>
          <a:p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 healthcare professional is supporting a child during a medical consultation.</a:t>
            </a:r>
          </a:p>
          <a:p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child appears nervous and uncomfortable during the appointment. </a:t>
            </a:r>
          </a:p>
          <a:p>
            <a:pPr marL="0" indent="0">
              <a:buNone/>
            </a:pP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Using reflection</a:t>
            </a:r>
          </a:p>
          <a:p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professional reflects on the interaction after the consultation.</a:t>
            </a:r>
          </a:p>
          <a:p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They consider how their communication affected the patient and family.</a:t>
            </a:r>
          </a:p>
          <a:p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They identify ways to improve their communication and approach. </a:t>
            </a:r>
          </a:p>
          <a:p>
            <a:pPr marL="0" indent="0">
              <a:buNone/>
            </a:pP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Impact on care</a:t>
            </a:r>
          </a:p>
          <a:p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improved communication with patients and their families </a:t>
            </a:r>
          </a:p>
          <a:p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improved patient experience </a:t>
            </a:r>
          </a:p>
          <a:p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safer and more person-centred care</a:t>
            </a:r>
          </a:p>
          <a:p>
            <a:pPr marL="0" indent="0">
              <a:buNone/>
            </a:pP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Reflection allows professionals to learn from real experiences and continuously improve their future practice.</a:t>
            </a:r>
          </a:p>
          <a:p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1F94D10-57BB-F179-E7A3-6B05DA0A0E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6824" r="23531" b="2"/>
          <a:stretch>
            <a:fillRect/>
          </a:stretch>
        </p:blipFill>
        <p:spPr>
          <a:xfrm>
            <a:off x="8109502" y="10"/>
            <a:ext cx="408249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88299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86AA2DA-281A-4806-8977-D617AEAC83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64185774-6FC0-4B8D-A8DB-A885468896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07978" y="0"/>
            <a:ext cx="2484022" cy="6858000"/>
          </a:xfrm>
          <a:custGeom>
            <a:avLst/>
            <a:gdLst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183756 w 2632012"/>
              <a:gd name="connsiteY23" fmla="*/ 5808789 h 6858000"/>
              <a:gd name="connsiteX24" fmla="*/ 138134 w 2632012"/>
              <a:gd name="connsiteY24" fmla="*/ 5616065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57677 w 2632012"/>
              <a:gd name="connsiteY27" fmla="*/ 2548608 h 6858000"/>
              <a:gd name="connsiteX28" fmla="*/ 399465 w 2632012"/>
              <a:gd name="connsiteY28" fmla="*/ 2412506 h 6858000"/>
              <a:gd name="connsiteX29" fmla="*/ 446400 w 2632012"/>
              <a:gd name="connsiteY29" fmla="*/ 2252507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183756 w 2632012"/>
              <a:gd name="connsiteY23" fmla="*/ 5808789 h 6858000"/>
              <a:gd name="connsiteX24" fmla="*/ 138134 w 2632012"/>
              <a:gd name="connsiteY24" fmla="*/ 5616065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399465 w 2632012"/>
              <a:gd name="connsiteY28" fmla="*/ 2412506 h 6858000"/>
              <a:gd name="connsiteX29" fmla="*/ 446400 w 2632012"/>
              <a:gd name="connsiteY29" fmla="*/ 2252507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183756 w 2632012"/>
              <a:gd name="connsiteY23" fmla="*/ 5808789 h 6858000"/>
              <a:gd name="connsiteX24" fmla="*/ 138134 w 2632012"/>
              <a:gd name="connsiteY24" fmla="*/ 5616065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435324 w 2632012"/>
              <a:gd name="connsiteY28" fmla="*/ 2520083 h 6858000"/>
              <a:gd name="connsiteX29" fmla="*/ 446400 w 2632012"/>
              <a:gd name="connsiteY29" fmla="*/ 2252507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183756 w 2632012"/>
              <a:gd name="connsiteY23" fmla="*/ 5808789 h 6858000"/>
              <a:gd name="connsiteX24" fmla="*/ 138134 w 2632012"/>
              <a:gd name="connsiteY24" fmla="*/ 5616065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435324 w 2632012"/>
              <a:gd name="connsiteY28" fmla="*/ 2520083 h 6858000"/>
              <a:gd name="connsiteX29" fmla="*/ 482259 w 2632012"/>
              <a:gd name="connsiteY29" fmla="*/ 2336178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183756 w 2632012"/>
              <a:gd name="connsiteY23" fmla="*/ 5808789 h 6858000"/>
              <a:gd name="connsiteX24" fmla="*/ 245711 w 2632012"/>
              <a:gd name="connsiteY24" fmla="*/ 5066230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435324 w 2632012"/>
              <a:gd name="connsiteY28" fmla="*/ 2520083 h 6858000"/>
              <a:gd name="connsiteX29" fmla="*/ 482259 w 2632012"/>
              <a:gd name="connsiteY29" fmla="*/ 2336178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219615 w 2632012"/>
              <a:gd name="connsiteY23" fmla="*/ 5557777 h 6858000"/>
              <a:gd name="connsiteX24" fmla="*/ 245711 w 2632012"/>
              <a:gd name="connsiteY24" fmla="*/ 5066230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435324 w 2632012"/>
              <a:gd name="connsiteY28" fmla="*/ 2520083 h 6858000"/>
              <a:gd name="connsiteX29" fmla="*/ 482259 w 2632012"/>
              <a:gd name="connsiteY29" fmla="*/ 2336178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08456 w 2632012"/>
              <a:gd name="connsiteY22" fmla="*/ 5878851 h 6858000"/>
              <a:gd name="connsiteX23" fmla="*/ 219615 w 2632012"/>
              <a:gd name="connsiteY23" fmla="*/ 5557777 h 6858000"/>
              <a:gd name="connsiteX24" fmla="*/ 245711 w 2632012"/>
              <a:gd name="connsiteY24" fmla="*/ 5066230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435324 w 2632012"/>
              <a:gd name="connsiteY28" fmla="*/ 2520083 h 6858000"/>
              <a:gd name="connsiteX29" fmla="*/ 482259 w 2632012"/>
              <a:gd name="connsiteY29" fmla="*/ 2336178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2632012" h="6858000">
                <a:moveTo>
                  <a:pt x="932173" y="1512545"/>
                </a:moveTo>
                <a:lnTo>
                  <a:pt x="932462" y="1512581"/>
                </a:lnTo>
                <a:lnTo>
                  <a:pt x="932378" y="1512599"/>
                </a:lnTo>
                <a:cubicBezTo>
                  <a:pt x="930618" y="1512681"/>
                  <a:pt x="930202" y="1512462"/>
                  <a:pt x="932173" y="1512545"/>
                </a:cubicBezTo>
                <a:close/>
                <a:moveTo>
                  <a:pt x="1207569" y="0"/>
                </a:moveTo>
                <a:lnTo>
                  <a:pt x="2632012" y="0"/>
                </a:lnTo>
                <a:lnTo>
                  <a:pt x="2632012" y="6858000"/>
                </a:lnTo>
                <a:lnTo>
                  <a:pt x="13514" y="6858000"/>
                </a:lnTo>
                <a:cubicBezTo>
                  <a:pt x="13399" y="6842943"/>
                  <a:pt x="13285" y="6827886"/>
                  <a:pt x="13170" y="6812829"/>
                </a:cubicBezTo>
                <a:cubicBezTo>
                  <a:pt x="12714" y="6794763"/>
                  <a:pt x="13524" y="6777517"/>
                  <a:pt x="20332" y="6760689"/>
                </a:cubicBezTo>
                <a:cubicBezTo>
                  <a:pt x="10828" y="6746468"/>
                  <a:pt x="7794" y="6733277"/>
                  <a:pt x="25596" y="6721251"/>
                </a:cubicBezTo>
                <a:cubicBezTo>
                  <a:pt x="24143" y="6683539"/>
                  <a:pt x="1631" y="6673595"/>
                  <a:pt x="22507" y="6650499"/>
                </a:cubicBezTo>
                <a:cubicBezTo>
                  <a:pt x="-25124" y="6620536"/>
                  <a:pt x="16765" y="6629253"/>
                  <a:pt x="22444" y="6604241"/>
                </a:cubicBezTo>
                <a:cubicBezTo>
                  <a:pt x="28668" y="6588866"/>
                  <a:pt x="29169" y="6574778"/>
                  <a:pt x="31867" y="6559984"/>
                </a:cubicBezTo>
                <a:cubicBezTo>
                  <a:pt x="4443" y="6566661"/>
                  <a:pt x="62924" y="6515664"/>
                  <a:pt x="38635" y="6515473"/>
                </a:cubicBezTo>
                <a:cubicBezTo>
                  <a:pt x="72259" y="6495428"/>
                  <a:pt x="29118" y="6488543"/>
                  <a:pt x="38467" y="6463736"/>
                </a:cubicBezTo>
                <a:cubicBezTo>
                  <a:pt x="50944" y="6451623"/>
                  <a:pt x="52742" y="6443270"/>
                  <a:pt x="38052" y="6432794"/>
                </a:cubicBezTo>
                <a:cubicBezTo>
                  <a:pt x="98939" y="6376824"/>
                  <a:pt x="58603" y="6351821"/>
                  <a:pt x="80445" y="6301309"/>
                </a:cubicBezTo>
                <a:cubicBezTo>
                  <a:pt x="103917" y="6257537"/>
                  <a:pt x="78836" y="6301310"/>
                  <a:pt x="138157" y="6257030"/>
                </a:cubicBezTo>
                <a:cubicBezTo>
                  <a:pt x="155187" y="6248574"/>
                  <a:pt x="166108" y="6186701"/>
                  <a:pt x="170419" y="6171255"/>
                </a:cubicBezTo>
                <a:cubicBezTo>
                  <a:pt x="174731" y="6155809"/>
                  <a:pt x="166522" y="6166390"/>
                  <a:pt x="164027" y="6164357"/>
                </a:cubicBezTo>
                <a:cubicBezTo>
                  <a:pt x="206228" y="6137678"/>
                  <a:pt x="184454" y="6121750"/>
                  <a:pt x="213309" y="6109331"/>
                </a:cubicBezTo>
                <a:cubicBezTo>
                  <a:pt x="224262" y="6067371"/>
                  <a:pt x="183175" y="5890445"/>
                  <a:pt x="208456" y="5878851"/>
                </a:cubicBezTo>
                <a:cubicBezTo>
                  <a:pt x="225886" y="5808435"/>
                  <a:pt x="192379" y="5574013"/>
                  <a:pt x="219615" y="5557777"/>
                </a:cubicBezTo>
                <a:lnTo>
                  <a:pt x="245711" y="5066230"/>
                </a:lnTo>
                <a:cubicBezTo>
                  <a:pt x="117719" y="4582016"/>
                  <a:pt x="230524" y="4647254"/>
                  <a:pt x="276721" y="4162848"/>
                </a:cubicBezTo>
                <a:lnTo>
                  <a:pt x="343082" y="3059377"/>
                </a:lnTo>
                <a:cubicBezTo>
                  <a:pt x="347947" y="2889121"/>
                  <a:pt x="364765" y="2862299"/>
                  <a:pt x="369630" y="2692043"/>
                </a:cubicBezTo>
                <a:cubicBezTo>
                  <a:pt x="369393" y="2690043"/>
                  <a:pt x="435560" y="2522082"/>
                  <a:pt x="435324" y="2520083"/>
                </a:cubicBezTo>
                <a:lnTo>
                  <a:pt x="482259" y="2336178"/>
                </a:lnTo>
                <a:cubicBezTo>
                  <a:pt x="516201" y="2267350"/>
                  <a:pt x="537443" y="2148254"/>
                  <a:pt x="569515" y="2091909"/>
                </a:cubicBezTo>
                <a:cubicBezTo>
                  <a:pt x="629286" y="2030534"/>
                  <a:pt x="622061" y="2045605"/>
                  <a:pt x="638163" y="1994147"/>
                </a:cubicBezTo>
                <a:cubicBezTo>
                  <a:pt x="633178" y="1967912"/>
                  <a:pt x="705417" y="1945185"/>
                  <a:pt x="737312" y="1871408"/>
                </a:cubicBezTo>
                <a:cubicBezTo>
                  <a:pt x="759407" y="1814663"/>
                  <a:pt x="795838" y="1856475"/>
                  <a:pt x="788501" y="1793826"/>
                </a:cubicBezTo>
                <a:cubicBezTo>
                  <a:pt x="796402" y="1792725"/>
                  <a:pt x="813276" y="1750182"/>
                  <a:pt x="819432" y="1746824"/>
                </a:cubicBezTo>
                <a:lnTo>
                  <a:pt x="843936" y="1697348"/>
                </a:lnTo>
                <a:cubicBezTo>
                  <a:pt x="847635" y="1681502"/>
                  <a:pt x="845709" y="1667584"/>
                  <a:pt x="846526" y="1659754"/>
                </a:cubicBezTo>
                <a:lnTo>
                  <a:pt x="873830" y="1628041"/>
                </a:lnTo>
                <a:lnTo>
                  <a:pt x="890626" y="1599883"/>
                </a:lnTo>
                <a:lnTo>
                  <a:pt x="921288" y="1579569"/>
                </a:lnTo>
                <a:cubicBezTo>
                  <a:pt x="921111" y="1565502"/>
                  <a:pt x="920933" y="1551436"/>
                  <a:pt x="920756" y="1537369"/>
                </a:cubicBezTo>
                <a:cubicBezTo>
                  <a:pt x="918173" y="1533598"/>
                  <a:pt x="943194" y="1519497"/>
                  <a:pt x="946290" y="1514308"/>
                </a:cubicBezTo>
                <a:lnTo>
                  <a:pt x="932462" y="1512581"/>
                </a:lnTo>
                <a:lnTo>
                  <a:pt x="940652" y="1510839"/>
                </a:lnTo>
                <a:cubicBezTo>
                  <a:pt x="944059" y="1509546"/>
                  <a:pt x="947769" y="1507347"/>
                  <a:pt x="950739" y="1503635"/>
                </a:cubicBezTo>
                <a:lnTo>
                  <a:pt x="966405" y="1439967"/>
                </a:lnTo>
                <a:cubicBezTo>
                  <a:pt x="966567" y="1437915"/>
                  <a:pt x="970755" y="1392639"/>
                  <a:pt x="973516" y="1389073"/>
                </a:cubicBezTo>
                <a:lnTo>
                  <a:pt x="986960" y="1351857"/>
                </a:lnTo>
                <a:lnTo>
                  <a:pt x="987761" y="1363479"/>
                </a:lnTo>
                <a:cubicBezTo>
                  <a:pt x="987046" y="1391389"/>
                  <a:pt x="991418" y="1341827"/>
                  <a:pt x="989043" y="1346093"/>
                </a:cubicBezTo>
                <a:lnTo>
                  <a:pt x="986960" y="1351857"/>
                </a:lnTo>
                <a:lnTo>
                  <a:pt x="985769" y="1334556"/>
                </a:lnTo>
                <a:cubicBezTo>
                  <a:pt x="983992" y="1300062"/>
                  <a:pt x="982872" y="1251835"/>
                  <a:pt x="982507" y="1216698"/>
                </a:cubicBezTo>
                <a:cubicBezTo>
                  <a:pt x="989105" y="1176777"/>
                  <a:pt x="968656" y="1115073"/>
                  <a:pt x="984836" y="1082381"/>
                </a:cubicBezTo>
                <a:cubicBezTo>
                  <a:pt x="976467" y="1067557"/>
                  <a:pt x="974466" y="1054191"/>
                  <a:pt x="993140" y="1043366"/>
                </a:cubicBezTo>
                <a:cubicBezTo>
                  <a:pt x="994613" y="1005627"/>
                  <a:pt x="972947" y="994211"/>
                  <a:pt x="995544" y="972540"/>
                </a:cubicBezTo>
                <a:cubicBezTo>
                  <a:pt x="1001437" y="952637"/>
                  <a:pt x="1021106" y="938879"/>
                  <a:pt x="1028500" y="923945"/>
                </a:cubicBezTo>
                <a:cubicBezTo>
                  <a:pt x="1032923" y="901661"/>
                  <a:pt x="1022511" y="861628"/>
                  <a:pt x="1022082" y="838835"/>
                </a:cubicBezTo>
                <a:cubicBezTo>
                  <a:pt x="1057150" y="821053"/>
                  <a:pt x="1014683" y="811325"/>
                  <a:pt x="1025925" y="787183"/>
                </a:cubicBezTo>
                <a:cubicBezTo>
                  <a:pt x="1039299" y="775919"/>
                  <a:pt x="1041738" y="767701"/>
                  <a:pt x="1027904" y="756272"/>
                </a:cubicBezTo>
                <a:cubicBezTo>
                  <a:pt x="1092931" y="704439"/>
                  <a:pt x="1063111" y="690611"/>
                  <a:pt x="1088796" y="641639"/>
                </a:cubicBezTo>
                <a:cubicBezTo>
                  <a:pt x="1115586" y="599503"/>
                  <a:pt x="1101832" y="585408"/>
                  <a:pt x="1164389" y="545140"/>
                </a:cubicBezTo>
                <a:cubicBezTo>
                  <a:pt x="1183904" y="515341"/>
                  <a:pt x="1212474" y="444932"/>
                  <a:pt x="1225321" y="413843"/>
                </a:cubicBezTo>
                <a:cubicBezTo>
                  <a:pt x="1235550" y="389613"/>
                  <a:pt x="1230254" y="392779"/>
                  <a:pt x="1241477" y="358607"/>
                </a:cubicBezTo>
                <a:cubicBezTo>
                  <a:pt x="1244505" y="325057"/>
                  <a:pt x="1241891" y="287714"/>
                  <a:pt x="1246119" y="254866"/>
                </a:cubicBezTo>
                <a:cubicBezTo>
                  <a:pt x="1250325" y="233178"/>
                  <a:pt x="1255354" y="194919"/>
                  <a:pt x="1266837" y="161517"/>
                </a:cubicBezTo>
                <a:cubicBezTo>
                  <a:pt x="1312077" y="135871"/>
                  <a:pt x="1280314" y="75805"/>
                  <a:pt x="1315021" y="54455"/>
                </a:cubicBezTo>
                <a:cubicBezTo>
                  <a:pt x="1325412" y="38765"/>
                  <a:pt x="1323873" y="23602"/>
                  <a:pt x="1319335" y="8880"/>
                </a:cubicBezTo>
                <a:lnTo>
                  <a:pt x="1316402" y="852"/>
                </a:lnTo>
                <a:lnTo>
                  <a:pt x="1207569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2FE659-9B14-E914-8826-AE7BF591C0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8" y="-125729"/>
            <a:ext cx="8903433" cy="20661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kern="1200" dirty="0">
                <a:latin typeface="+mj-lt"/>
                <a:ea typeface="+mj-ea"/>
                <a:cs typeface="+mj-cs"/>
              </a:rPr>
              <a:t>Learning from Reflection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25AF27-E732-CFD9-0217-BC3B1C3175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7728" y="1508760"/>
            <a:ext cx="5445613" cy="459392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i="1" kern="1200" dirty="0">
                <a:latin typeface="Arial" panose="020B0604020202020204" pitchFamily="34" charset="0"/>
                <a:cs typeface="Arial" panose="020B0604020202020204" pitchFamily="34" charset="0"/>
              </a:rPr>
              <a:t>Reflection allows healthcare professionals learn from real experiences in practice.</a:t>
            </a:r>
          </a:p>
          <a:p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It allows professionals to identify what went well and what could be improved.</a:t>
            </a:r>
          </a:p>
          <a:p>
            <a:r>
              <a:rPr lang="en-US" sz="2000" i="1" kern="1200" dirty="0">
                <a:latin typeface="Arial" panose="020B0604020202020204" pitchFamily="34" charset="0"/>
                <a:cs typeface="Arial" panose="020B0604020202020204" pitchFamily="34" charset="0"/>
              </a:rPr>
              <a:t>Ref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lective practice supports continues learning and professional development. </a:t>
            </a:r>
          </a:p>
          <a:p>
            <a:r>
              <a:rPr lang="en-US" sz="2000" i="1" kern="1200" dirty="0">
                <a:latin typeface="Arial" panose="020B0604020202020204" pitchFamily="34" charset="0"/>
                <a:cs typeface="Arial" panose="020B0604020202020204" pitchFamily="34" charset="0"/>
              </a:rPr>
              <a:t>It helps improve communication with patients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, families and colleagues. </a:t>
            </a:r>
          </a:p>
          <a:p>
            <a:r>
              <a:rPr lang="en-US" sz="2000" i="1" kern="1200" dirty="0">
                <a:latin typeface="Arial" panose="020B0604020202020204" pitchFamily="34" charset="0"/>
                <a:cs typeface="Arial" panose="020B0604020202020204" pitchFamily="34" charset="0"/>
              </a:rPr>
              <a:t>Learning from reflection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helps professionals provide safer and more person- centred care. </a:t>
            </a:r>
            <a:r>
              <a:rPr lang="en-US" sz="2000" i="1" kern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i="1" kern="1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(Gibb’s, 1988: NHS, 2022)</a:t>
            </a: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7D3B4FC-79F4-47D2-9D79-DA876E6AD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60988" y="2022496"/>
            <a:ext cx="4664547" cy="4043934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2692855-7116-C2A6-BFF7-CE27D409CE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21995" b="-1"/>
          <a:stretch>
            <a:fillRect/>
          </a:stretch>
        </p:blipFill>
        <p:spPr>
          <a:xfrm>
            <a:off x="7016376" y="2183362"/>
            <a:ext cx="4357896" cy="3732941"/>
          </a:xfrm>
          <a:prstGeom prst="rect">
            <a:avLst/>
          </a:prstGeom>
        </p:spPr>
      </p:pic>
      <p:sp>
        <p:nvSpPr>
          <p:cNvPr id="27" name="Rectangle 6">
            <a:extLst>
              <a:ext uri="{FF2B5EF4-FFF2-40B4-BE49-F238E27FC236}">
                <a16:creationId xmlns:a16="http://schemas.microsoft.com/office/drawing/2014/main" id="{EFF9196C-3887-4B80-8671-3CA6705C1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8543" y="5840356"/>
            <a:ext cx="1029435" cy="452147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41000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Rectangle 60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82974D-373F-7B57-2851-C220AAACA7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GB" sz="4000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Content Placeholder 2">
            <a:extLst>
              <a:ext uri="{FF2B5EF4-FFF2-40B4-BE49-F238E27FC236}">
                <a16:creationId xmlns:a16="http://schemas.microsoft.com/office/drawing/2014/main" id="{4BEE0F78-BFDB-FF69-7E6E-1BAE059D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/>
          </a:bodyPr>
          <a:lstStyle/>
          <a:p>
            <a:r>
              <a:rPr lang="en-GB" sz="2400" i="1">
                <a:latin typeface="Arial" panose="020B0604020202020204" pitchFamily="34" charset="0"/>
                <a:cs typeface="Arial" panose="020B0604020202020204" pitchFamily="34" charset="0"/>
              </a:rPr>
              <a:t>Reflection is an important skill in health and social care practice.</a:t>
            </a:r>
          </a:p>
          <a:p>
            <a:r>
              <a:rPr lang="en-GB" sz="2400" i="1">
                <a:latin typeface="Arial" panose="020B0604020202020204" pitchFamily="34" charset="0"/>
                <a:cs typeface="Arial" panose="020B0604020202020204" pitchFamily="34" charset="0"/>
              </a:rPr>
              <a:t>It helps professionals learn from their experience and improve their practice.</a:t>
            </a:r>
          </a:p>
          <a:p>
            <a:r>
              <a:rPr lang="en-GB" sz="2400" i="1">
                <a:latin typeface="Arial" panose="020B0604020202020204" pitchFamily="34" charset="0"/>
                <a:cs typeface="Arial" panose="020B0604020202020204" pitchFamily="34" charset="0"/>
              </a:rPr>
              <a:t>Using models such as Gibb’s Reflective Cycle allows professional to analyse situations and improve future care.</a:t>
            </a:r>
          </a:p>
          <a:p>
            <a:r>
              <a:rPr lang="en-GB" sz="2400" i="1">
                <a:latin typeface="Arial" panose="020B0604020202020204" pitchFamily="34" charset="0"/>
                <a:cs typeface="Arial" panose="020B0604020202020204" pitchFamily="34" charset="0"/>
              </a:rPr>
              <a:t>Reflective practice improves communication, decision-making and patient care.</a:t>
            </a:r>
          </a:p>
          <a:p>
            <a:r>
              <a:rPr lang="en-GB" sz="2400" i="1">
                <a:latin typeface="Arial" panose="020B0604020202020204" pitchFamily="34" charset="0"/>
                <a:cs typeface="Arial" panose="020B0604020202020204" pitchFamily="34" charset="0"/>
              </a:rPr>
              <a:t>Overall, reflection helps healthcare professionals provide safer and more person-centred-care. </a:t>
            </a:r>
          </a:p>
        </p:txBody>
      </p:sp>
    </p:spTree>
    <p:extLst>
      <p:ext uri="{BB962C8B-B14F-4D97-AF65-F5344CB8AC3E}">
        <p14:creationId xmlns:p14="http://schemas.microsoft.com/office/powerpoint/2010/main" val="6272707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D978E-082D-AD9B-DF20-DFDC08123A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878" y="741391"/>
            <a:ext cx="4491821" cy="1616203"/>
          </a:xfrm>
        </p:spPr>
        <p:txBody>
          <a:bodyPr anchor="b">
            <a:normAutofit/>
          </a:bodyPr>
          <a:lstStyle/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pic>
        <p:nvPicPr>
          <p:cNvPr id="14" name="Picture 13" descr="Close up of book pages">
            <a:extLst>
              <a:ext uri="{FF2B5EF4-FFF2-40B4-BE49-F238E27FC236}">
                <a16:creationId xmlns:a16="http://schemas.microsoft.com/office/drawing/2014/main" id="{F2D9B421-A755-0520-F7A1-A51B030DB7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957" r="6376"/>
          <a:stretch>
            <a:fillRect/>
          </a:stretch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FA4198-FB66-77AB-2B39-BD77E771C1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878" y="2533476"/>
            <a:ext cx="4491820" cy="3447832"/>
          </a:xfrm>
        </p:spPr>
        <p:txBody>
          <a:bodyPr anchor="t">
            <a:normAutofit/>
          </a:bodyPr>
          <a:lstStyle/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Gibbs, G. (1988) Learning by Doing: A Guide to Teaching and Learning Methods. Oxford: Oxford Polytechnic.</a:t>
            </a:r>
          </a:p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Schon, D. (1983) The Reflective Practitioner: How Professionals Thin in Action. New York: Basic Books. </a:t>
            </a:r>
          </a:p>
        </p:txBody>
      </p:sp>
    </p:spTree>
    <p:extLst>
      <p:ext uri="{BB962C8B-B14F-4D97-AF65-F5344CB8AC3E}">
        <p14:creationId xmlns:p14="http://schemas.microsoft.com/office/powerpoint/2010/main" val="41574788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2439686_Reflection_Presentation" id="{5CC86561-A184-44A2-8C59-254A5D809D2F}" vid="{1AABB905-475F-458D-B4EE-DA37727DB85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68C38A01DEE349B1052B190669AC58" ma:contentTypeVersion="9" ma:contentTypeDescription="Create a new document." ma:contentTypeScope="" ma:versionID="8dea7f857dd007decb278201b7a2e286">
  <xsd:schema xmlns:xsd="http://www.w3.org/2001/XMLSchema" xmlns:xs="http://www.w3.org/2001/XMLSchema" xmlns:p="http://schemas.microsoft.com/office/2006/metadata/properties" xmlns:ns3="aff4f36f-8ef1-4cda-9937-423737be097f" targetNamespace="http://schemas.microsoft.com/office/2006/metadata/properties" ma:root="true" ma:fieldsID="399356223cf95c03295364063ebae018" ns3:_="">
    <xsd:import namespace="aff4f36f-8ef1-4cda-9937-423737be097f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3:MediaServiceGenerationTime" minOccurs="0"/>
                <xsd:element ref="ns3:MediaServiceEventHashCode" minOccurs="0"/>
                <xsd:element ref="ns3:MediaServiceSystemTags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f4f36f-8ef1-4cda-9937-423737be097f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15" nillable="true" ma:displayName="MediaServiceSystemTags" ma:hidden="true" ma:internalName="MediaServiceSystemTags" ma:readOnly="true">
      <xsd:simpleType>
        <xsd:restriction base="dms:Note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ff4f36f-8ef1-4cda-9937-423737be097f" xsi:nil="true"/>
  </documentManagement>
</p:properties>
</file>

<file path=customXml/itemProps1.xml><?xml version="1.0" encoding="utf-8"?>
<ds:datastoreItem xmlns:ds="http://schemas.openxmlformats.org/officeDocument/2006/customXml" ds:itemID="{98DE86FD-A390-431D-A823-4C7D4C3137B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f4f36f-8ef1-4cda-9937-423737be097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CA804CA-1509-492F-A4B0-094FB32C91A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2FB29D0-D9CF-4222-81A3-F80E1274CC21}">
  <ds:schemaRefs>
    <ds:schemaRef ds:uri="http://purl.org/dc/dcmitype/"/>
    <ds:schemaRef ds:uri="http://purl.org/dc/elements/1.1/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schemas.microsoft.com/office/2006/metadata/properties"/>
    <ds:schemaRef ds:uri="aff4f36f-8ef1-4cda-9937-423737be097f"/>
    <ds:schemaRef ds:uri="http://www.w3.org/XML/1998/namespace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3267</TotalTime>
  <Words>764</Words>
  <Application>Microsoft Office PowerPoint</Application>
  <PresentationFormat>Widescreen</PresentationFormat>
  <Paragraphs>81</Paragraphs>
  <Slides>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Reflection as a Key Skill in Health and Social Care </vt:lpstr>
      <vt:lpstr>Introduction </vt:lpstr>
      <vt:lpstr>  What is Reflection </vt:lpstr>
      <vt:lpstr>Importance of Reflection in Health and Social Care</vt:lpstr>
      <vt:lpstr>Gibb’s Reflective Cycle </vt:lpstr>
      <vt:lpstr>Applying Reflection in Practice</vt:lpstr>
      <vt:lpstr>Learning from Reflection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Ana Maria Dias Da Silva (2439686)</dc:creator>
  <cp:lastModifiedBy>Ana Maria Dias Da Silva (2439686)</cp:lastModifiedBy>
  <cp:revision>1</cp:revision>
  <dcterms:created xsi:type="dcterms:W3CDTF">2026-03-09T12:27:10Z</dcterms:created>
  <dcterms:modified xsi:type="dcterms:W3CDTF">2026-03-11T18:54:18Z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0x010100E368C38A01DEE349B1052B190669AC58</vt:lpwstr>
  </property>
</Properties>
</file>