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0" r:id="rId5"/>
    <p:sldId id="258"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751344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084712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3525685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334B2B-CC66-43DA-AB71-125241F69927}" type="datetimeFigureOut">
              <a:rPr lang="en-GB" smtClean="0"/>
              <a:t>14/02/2020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2392313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334B2B-CC66-43DA-AB71-125241F69927}" type="datetimeFigureOut">
              <a:rPr lang="en-GB" smtClean="0"/>
              <a:t>14/02/2020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992326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334B2B-CC66-43DA-AB71-125241F69927}" type="datetimeFigureOut">
              <a:rPr lang="en-GB" smtClean="0"/>
              <a:t>14/02/2020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189193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334B2B-CC66-43DA-AB71-125241F69927}" type="datetimeFigureOut">
              <a:rPr lang="en-GB" smtClean="0"/>
              <a:t>14/02/2020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740534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334B2B-CC66-43DA-AB71-125241F69927}" type="datetimeFigureOut">
              <a:rPr lang="en-GB" smtClean="0"/>
              <a:t>14/02/2020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408397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334B2B-CC66-43DA-AB71-125241F69927}" type="datetimeFigureOut">
              <a:rPr lang="en-GB" smtClean="0"/>
              <a:t>14/02/2020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3917400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334B2B-CC66-43DA-AB71-125241F69927}" type="datetimeFigureOut">
              <a:rPr lang="en-GB" smtClean="0"/>
              <a:t>14/02/2020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3593856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737931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356923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3888993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9334B2B-CC66-43DA-AB71-125241F69927}" type="datetimeFigureOut">
              <a:rPr lang="en-GB" smtClean="0"/>
              <a:t>14/02/2020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2447286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9334B2B-CC66-43DA-AB71-125241F69927}" type="datetimeFigureOut">
              <a:rPr lang="en-GB" smtClean="0"/>
              <a:t>14/02/2020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1348276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295040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9334B2B-CC66-43DA-AB71-125241F69927}" type="datetimeFigureOut">
              <a:rPr lang="en-GB" smtClean="0"/>
              <a:t>14/02/2020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DF061B2-FA65-485E-8316-CA9FE47449F1}" type="slidenum">
              <a:rPr lang="en-GB" smtClean="0"/>
              <a:t>‹#›</a:t>
            </a:fld>
            <a:endParaRPr lang="en-GB"/>
          </a:p>
        </p:txBody>
      </p:sp>
    </p:spTree>
    <p:extLst>
      <p:ext uri="{BB962C8B-B14F-4D97-AF65-F5344CB8AC3E}">
        <p14:creationId xmlns:p14="http://schemas.microsoft.com/office/powerpoint/2010/main" val="2498826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9334B2B-CC66-43DA-AB71-125241F69927}" type="datetimeFigureOut">
              <a:rPr lang="en-GB" smtClean="0"/>
              <a:t>14/02/2020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DF061B2-FA65-485E-8316-CA9FE47449F1}" type="slidenum">
              <a:rPr lang="en-GB" smtClean="0"/>
              <a:t>‹#›</a:t>
            </a:fld>
            <a:endParaRPr lang="en-GB"/>
          </a:p>
        </p:txBody>
      </p:sp>
    </p:spTree>
    <p:extLst>
      <p:ext uri="{BB962C8B-B14F-4D97-AF65-F5344CB8AC3E}">
        <p14:creationId xmlns:p14="http://schemas.microsoft.com/office/powerpoint/2010/main" val="2134672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AA429-9927-41A2-A31A-572219F4F9E2}"/>
              </a:ext>
            </a:extLst>
          </p:cNvPr>
          <p:cNvSpPr>
            <a:spLocks noGrp="1"/>
          </p:cNvSpPr>
          <p:nvPr>
            <p:ph type="ctrTitle"/>
          </p:nvPr>
        </p:nvSpPr>
        <p:spPr>
          <a:xfrm>
            <a:off x="1154955" y="973298"/>
            <a:ext cx="8825658" cy="2677648"/>
          </a:xfrm>
        </p:spPr>
        <p:txBody>
          <a:bodyPr/>
          <a:lstStyle/>
          <a:p>
            <a:r>
              <a:rPr lang="en-GB" dirty="0"/>
              <a:t>Harrods Case study</a:t>
            </a:r>
          </a:p>
        </p:txBody>
      </p:sp>
      <p:sp>
        <p:nvSpPr>
          <p:cNvPr id="3" name="Subtitle 2">
            <a:extLst>
              <a:ext uri="{FF2B5EF4-FFF2-40B4-BE49-F238E27FC236}">
                <a16:creationId xmlns:a16="http://schemas.microsoft.com/office/drawing/2014/main" id="{F06144DC-572A-49CB-BA98-96D69FEF89D4}"/>
              </a:ext>
            </a:extLst>
          </p:cNvPr>
          <p:cNvSpPr>
            <a:spLocks noGrp="1"/>
          </p:cNvSpPr>
          <p:nvPr>
            <p:ph type="subTitle" idx="1"/>
          </p:nvPr>
        </p:nvSpPr>
        <p:spPr>
          <a:xfrm>
            <a:off x="1154955" y="3995502"/>
            <a:ext cx="8825658" cy="1451142"/>
          </a:xfrm>
        </p:spPr>
        <p:txBody>
          <a:bodyPr>
            <a:normAutofit fontScale="92500" lnSpcReduction="10000"/>
          </a:bodyPr>
          <a:lstStyle/>
          <a:p>
            <a:r>
              <a:rPr lang="en-GB" dirty="0"/>
              <a:t>Momin Miah (1808210)</a:t>
            </a:r>
          </a:p>
          <a:p>
            <a:r>
              <a:rPr lang="en-GB" dirty="0"/>
              <a:t>Mohammed </a:t>
            </a:r>
            <a:r>
              <a:rPr lang="en-GB" dirty="0" err="1"/>
              <a:t>salam</a:t>
            </a:r>
            <a:r>
              <a:rPr lang="en-GB" dirty="0"/>
              <a:t> (1709396)</a:t>
            </a:r>
          </a:p>
          <a:p>
            <a:r>
              <a:rPr lang="en-GB" dirty="0" err="1"/>
              <a:t>Adeeb</a:t>
            </a:r>
            <a:r>
              <a:rPr lang="en-GB" dirty="0"/>
              <a:t> Ali (181767)</a:t>
            </a:r>
          </a:p>
          <a:p>
            <a:r>
              <a:rPr lang="en-GB" dirty="0" err="1"/>
              <a:t>Hafizur</a:t>
            </a:r>
            <a:r>
              <a:rPr lang="en-GB"/>
              <a:t> Rahman (1711917)</a:t>
            </a:r>
            <a:endParaRPr lang="en-GB" dirty="0"/>
          </a:p>
          <a:p>
            <a:endParaRPr lang="en-GB" dirty="0"/>
          </a:p>
        </p:txBody>
      </p:sp>
    </p:spTree>
    <p:extLst>
      <p:ext uri="{BB962C8B-B14F-4D97-AF65-F5344CB8AC3E}">
        <p14:creationId xmlns:p14="http://schemas.microsoft.com/office/powerpoint/2010/main" val="1641380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B5D9-03CD-431E-A21E-88C6523EF64B}"/>
              </a:ext>
            </a:extLst>
          </p:cNvPr>
          <p:cNvSpPr>
            <a:spLocks noGrp="1"/>
          </p:cNvSpPr>
          <p:nvPr>
            <p:ph type="title"/>
          </p:nvPr>
        </p:nvSpPr>
        <p:spPr/>
        <p:txBody>
          <a:bodyPr/>
          <a:lstStyle/>
          <a:p>
            <a:r>
              <a:rPr lang="en-GB" dirty="0"/>
              <a:t>1. Human Resource Management</a:t>
            </a:r>
          </a:p>
        </p:txBody>
      </p:sp>
      <p:sp>
        <p:nvSpPr>
          <p:cNvPr id="3" name="Content Placeholder 2">
            <a:extLst>
              <a:ext uri="{FF2B5EF4-FFF2-40B4-BE49-F238E27FC236}">
                <a16:creationId xmlns:a16="http://schemas.microsoft.com/office/drawing/2014/main" id="{428E2B77-3131-4219-B1C0-48DDD1BAAF94}"/>
              </a:ext>
            </a:extLst>
          </p:cNvPr>
          <p:cNvSpPr>
            <a:spLocks noGrp="1"/>
          </p:cNvSpPr>
          <p:nvPr>
            <p:ph idx="1"/>
          </p:nvPr>
        </p:nvSpPr>
        <p:spPr/>
        <p:txBody>
          <a:bodyPr/>
          <a:lstStyle/>
          <a:p>
            <a:r>
              <a:rPr lang="en-GB" dirty="0"/>
              <a:t>The term HRM - Human Resource Management.</a:t>
            </a:r>
          </a:p>
          <a:p>
            <a:endParaRPr lang="en-GB" dirty="0"/>
          </a:p>
        </p:txBody>
      </p:sp>
      <p:sp>
        <p:nvSpPr>
          <p:cNvPr id="5" name="TextBox 4">
            <a:extLst>
              <a:ext uri="{FF2B5EF4-FFF2-40B4-BE49-F238E27FC236}">
                <a16:creationId xmlns:a16="http://schemas.microsoft.com/office/drawing/2014/main" id="{354684D1-6E79-4763-80D8-6D9CBAE4DE33}"/>
              </a:ext>
            </a:extLst>
          </p:cNvPr>
          <p:cNvSpPr txBox="1"/>
          <p:nvPr/>
        </p:nvSpPr>
        <p:spPr>
          <a:xfrm>
            <a:off x="6586330" y="0"/>
            <a:ext cx="2888974" cy="369332"/>
          </a:xfrm>
          <a:prstGeom prst="rect">
            <a:avLst/>
          </a:prstGeom>
          <a:noFill/>
        </p:spPr>
        <p:txBody>
          <a:bodyPr wrap="square" rtlCol="0">
            <a:spAutoFit/>
          </a:bodyPr>
          <a:lstStyle/>
          <a:p>
            <a:r>
              <a:rPr lang="en-GB" b="1" dirty="0" err="1"/>
              <a:t>Adeeb</a:t>
            </a:r>
            <a:r>
              <a:rPr lang="en-GB" b="1" dirty="0"/>
              <a:t> Ali </a:t>
            </a:r>
            <a:r>
              <a:rPr lang="en-GB" dirty="0"/>
              <a:t>// 1810767</a:t>
            </a:r>
          </a:p>
        </p:txBody>
      </p:sp>
    </p:spTree>
    <p:extLst>
      <p:ext uri="{BB962C8B-B14F-4D97-AF65-F5344CB8AC3E}">
        <p14:creationId xmlns:p14="http://schemas.microsoft.com/office/powerpoint/2010/main" val="3755819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D5DF-EF8C-4FF8-BE33-ECDE04357ACC}"/>
              </a:ext>
            </a:extLst>
          </p:cNvPr>
          <p:cNvSpPr>
            <a:spLocks noGrp="1"/>
          </p:cNvSpPr>
          <p:nvPr>
            <p:ph type="title"/>
          </p:nvPr>
        </p:nvSpPr>
        <p:spPr/>
        <p:txBody>
          <a:bodyPr/>
          <a:lstStyle/>
          <a:p>
            <a:r>
              <a:rPr lang="en-GB" dirty="0"/>
              <a:t>2. Benefits to business increasing employee engagement</a:t>
            </a:r>
          </a:p>
        </p:txBody>
      </p:sp>
      <p:sp>
        <p:nvSpPr>
          <p:cNvPr id="3" name="Content Placeholder 2">
            <a:extLst>
              <a:ext uri="{FF2B5EF4-FFF2-40B4-BE49-F238E27FC236}">
                <a16:creationId xmlns:a16="http://schemas.microsoft.com/office/drawing/2014/main" id="{0500A47C-7E44-454C-92F1-B37ADF9874CB}"/>
              </a:ext>
            </a:extLst>
          </p:cNvPr>
          <p:cNvSpPr>
            <a:spLocks noGrp="1"/>
          </p:cNvSpPr>
          <p:nvPr>
            <p:ph idx="1"/>
          </p:nvPr>
        </p:nvSpPr>
        <p:spPr>
          <a:xfrm>
            <a:off x="0" y="2083534"/>
            <a:ext cx="4280452" cy="2998304"/>
          </a:xfrm>
        </p:spPr>
        <p:txBody>
          <a:bodyPr>
            <a:normAutofit/>
          </a:bodyPr>
          <a:lstStyle/>
          <a:p>
            <a:r>
              <a:rPr lang="en-GB" sz="1600" dirty="0">
                <a:solidFill>
                  <a:srgbClr val="FF0000"/>
                </a:solidFill>
              </a:rPr>
              <a:t>Effective communication</a:t>
            </a:r>
            <a:r>
              <a:rPr lang="en-GB" sz="1600" dirty="0"/>
              <a:t>. – This is essential because employees &amp; customers that are satisfied means that they are more engaged. The benefits of this would be that the employee would give their absolute best and would more likely stay with that organisation.</a:t>
            </a:r>
          </a:p>
        </p:txBody>
      </p:sp>
      <p:sp>
        <p:nvSpPr>
          <p:cNvPr id="4" name="TextBox 3">
            <a:extLst>
              <a:ext uri="{FF2B5EF4-FFF2-40B4-BE49-F238E27FC236}">
                <a16:creationId xmlns:a16="http://schemas.microsoft.com/office/drawing/2014/main" id="{3843078F-052C-472A-8EE6-E7324777F68B}"/>
              </a:ext>
            </a:extLst>
          </p:cNvPr>
          <p:cNvSpPr txBox="1"/>
          <p:nvPr/>
        </p:nvSpPr>
        <p:spPr>
          <a:xfrm>
            <a:off x="6188765" y="86438"/>
            <a:ext cx="6520069" cy="338554"/>
          </a:xfrm>
          <a:prstGeom prst="rect">
            <a:avLst/>
          </a:prstGeom>
          <a:noFill/>
        </p:spPr>
        <p:txBody>
          <a:bodyPr wrap="square" rtlCol="0">
            <a:spAutoFit/>
          </a:bodyPr>
          <a:lstStyle/>
          <a:p>
            <a:r>
              <a:rPr lang="en-GB" sz="1600" b="1" dirty="0"/>
              <a:t>Momin Miah </a:t>
            </a:r>
            <a:r>
              <a:rPr lang="en-GB" sz="1600" dirty="0"/>
              <a:t>// Student number: 1808210</a:t>
            </a:r>
          </a:p>
        </p:txBody>
      </p:sp>
      <p:sp>
        <p:nvSpPr>
          <p:cNvPr id="5" name="TextBox 4">
            <a:extLst>
              <a:ext uri="{FF2B5EF4-FFF2-40B4-BE49-F238E27FC236}">
                <a16:creationId xmlns:a16="http://schemas.microsoft.com/office/drawing/2014/main" id="{89F5AB63-AE96-4305-941C-C8F63F3520C3}"/>
              </a:ext>
            </a:extLst>
          </p:cNvPr>
          <p:cNvSpPr txBox="1"/>
          <p:nvPr/>
        </p:nvSpPr>
        <p:spPr>
          <a:xfrm>
            <a:off x="4134680" y="2229308"/>
            <a:ext cx="3008243"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accent5">
                    <a:lumMod val="50000"/>
                  </a:schemeClr>
                </a:solidFill>
              </a:rPr>
              <a:t>Engagement equals success. Many employees would work harder as they have better chances are getting promotions. This could potentially mean more money could be made for that individual. Resulting in happier staff.</a:t>
            </a:r>
          </a:p>
        </p:txBody>
      </p:sp>
      <p:sp>
        <p:nvSpPr>
          <p:cNvPr id="6" name="TextBox 5">
            <a:extLst>
              <a:ext uri="{FF2B5EF4-FFF2-40B4-BE49-F238E27FC236}">
                <a16:creationId xmlns:a16="http://schemas.microsoft.com/office/drawing/2014/main" id="{A71DB963-0D84-4CF2-A083-444A47ABFBB1}"/>
              </a:ext>
            </a:extLst>
          </p:cNvPr>
          <p:cNvSpPr txBox="1"/>
          <p:nvPr/>
        </p:nvSpPr>
        <p:spPr>
          <a:xfrm>
            <a:off x="-39755" y="4881783"/>
            <a:ext cx="7182679" cy="400110"/>
          </a:xfrm>
          <a:prstGeom prst="rect">
            <a:avLst/>
          </a:prstGeom>
          <a:noFill/>
        </p:spPr>
        <p:txBody>
          <a:bodyPr wrap="square" rtlCol="0">
            <a:spAutoFit/>
          </a:bodyPr>
          <a:lstStyle/>
          <a:p>
            <a:r>
              <a:rPr lang="en-GB" sz="2000" b="1" dirty="0"/>
              <a:t>91% of the employees are proud to work for Harrods</a:t>
            </a:r>
          </a:p>
        </p:txBody>
      </p:sp>
      <p:sp>
        <p:nvSpPr>
          <p:cNvPr id="7" name="TextBox 6">
            <a:extLst>
              <a:ext uri="{FF2B5EF4-FFF2-40B4-BE49-F238E27FC236}">
                <a16:creationId xmlns:a16="http://schemas.microsoft.com/office/drawing/2014/main" id="{4AB2D996-B4C8-4BA2-9430-8061DD61AF2A}"/>
              </a:ext>
            </a:extLst>
          </p:cNvPr>
          <p:cNvSpPr txBox="1"/>
          <p:nvPr/>
        </p:nvSpPr>
        <p:spPr>
          <a:xfrm>
            <a:off x="-26504" y="5281893"/>
            <a:ext cx="9541565"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B050"/>
                </a:solidFill>
              </a:rPr>
              <a:t>In the last 5 years, employee turnover has halved</a:t>
            </a:r>
          </a:p>
          <a:p>
            <a:pPr marL="285750" indent="-285750">
              <a:buFont typeface="Arial" panose="020B0604020202020204" pitchFamily="34" charset="0"/>
              <a:buChar char="•"/>
            </a:pPr>
            <a:r>
              <a:rPr lang="en-GB" dirty="0">
                <a:solidFill>
                  <a:srgbClr val="002060"/>
                </a:solidFill>
              </a:rPr>
              <a:t>Committed employees helps the organisation achieve its values</a:t>
            </a:r>
          </a:p>
          <a:p>
            <a:pPr marL="285750" indent="-285750">
              <a:buFont typeface="Arial" panose="020B0604020202020204" pitchFamily="34" charset="0"/>
              <a:buChar char="•"/>
            </a:pPr>
            <a:r>
              <a:rPr lang="en-GB" dirty="0">
                <a:solidFill>
                  <a:schemeClr val="accent6"/>
                </a:solidFill>
              </a:rPr>
              <a:t>Laura Gorse, an employee of Harrods states that “I never dread coming to work”</a:t>
            </a:r>
          </a:p>
        </p:txBody>
      </p:sp>
      <p:sp>
        <p:nvSpPr>
          <p:cNvPr id="8" name="TextBox 7">
            <a:extLst>
              <a:ext uri="{FF2B5EF4-FFF2-40B4-BE49-F238E27FC236}">
                <a16:creationId xmlns:a16="http://schemas.microsoft.com/office/drawing/2014/main" id="{E395F4C9-49E1-478A-95BA-02ACFD4C46DA}"/>
              </a:ext>
            </a:extLst>
          </p:cNvPr>
          <p:cNvSpPr txBox="1"/>
          <p:nvPr/>
        </p:nvSpPr>
        <p:spPr>
          <a:xfrm>
            <a:off x="7673008" y="2357877"/>
            <a:ext cx="3922644" cy="3139321"/>
          </a:xfrm>
          <a:prstGeom prst="rect">
            <a:avLst/>
          </a:prstGeom>
          <a:noFill/>
        </p:spPr>
        <p:txBody>
          <a:bodyPr wrap="square" rtlCol="0">
            <a:spAutoFit/>
          </a:bodyPr>
          <a:lstStyle/>
          <a:p>
            <a:r>
              <a:rPr lang="en-GB" b="1" dirty="0"/>
              <a:t>TO SUMMARISE:</a:t>
            </a:r>
          </a:p>
          <a:p>
            <a:endParaRPr lang="en-GB" b="1"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Engagement equals success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Happier employees would work harder to achieve company goals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Recent surveys indicate increase employee satisfaction and turnover rate has halved in the last 5 years </a:t>
            </a:r>
          </a:p>
        </p:txBody>
      </p:sp>
    </p:spTree>
    <p:extLst>
      <p:ext uri="{BB962C8B-B14F-4D97-AF65-F5344CB8AC3E}">
        <p14:creationId xmlns:p14="http://schemas.microsoft.com/office/powerpoint/2010/main" val="35995189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1000"/>
                                        <p:tgtEl>
                                          <p:spTgt spid="8"/>
                                        </p:tgtEl>
                                      </p:cBhvr>
                                    </p:animEffect>
                                    <p:anim calcmode="lin" valueType="num">
                                      <p:cBhvr>
                                        <p:cTn id="35" dur="1000" fill="hold"/>
                                        <p:tgtEl>
                                          <p:spTgt spid="8"/>
                                        </p:tgtEl>
                                        <p:attrNameLst>
                                          <p:attrName>ppt_x</p:attrName>
                                        </p:attrNameLst>
                                      </p:cBhvr>
                                      <p:tavLst>
                                        <p:tav tm="0">
                                          <p:val>
                                            <p:strVal val="#ppt_x"/>
                                          </p:val>
                                        </p:tav>
                                        <p:tav tm="100000">
                                          <p:val>
                                            <p:strVal val="#ppt_x"/>
                                          </p:val>
                                        </p:tav>
                                      </p:tavLst>
                                    </p:anim>
                                    <p:anim calcmode="lin" valueType="num">
                                      <p:cBhvr>
                                        <p:cTn id="3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03F5-0060-4032-AD5E-AC6977DEEAA9}"/>
              </a:ext>
            </a:extLst>
          </p:cNvPr>
          <p:cNvSpPr>
            <a:spLocks noGrp="1"/>
          </p:cNvSpPr>
          <p:nvPr>
            <p:ph type="title"/>
          </p:nvPr>
        </p:nvSpPr>
        <p:spPr/>
        <p:txBody>
          <a:bodyPr/>
          <a:lstStyle/>
          <a:p>
            <a:r>
              <a:rPr lang="en-GB" dirty="0"/>
              <a:t>3</a:t>
            </a:r>
            <a:r>
              <a:rPr lang="en-GB" sz="3200" dirty="0"/>
              <a:t>. Analysing different ways that Harrods uses to engage its decision making.</a:t>
            </a:r>
            <a:endParaRPr lang="en-GB" dirty="0"/>
          </a:p>
        </p:txBody>
      </p:sp>
      <p:sp>
        <p:nvSpPr>
          <p:cNvPr id="3" name="Content Placeholder 2">
            <a:extLst>
              <a:ext uri="{FF2B5EF4-FFF2-40B4-BE49-F238E27FC236}">
                <a16:creationId xmlns:a16="http://schemas.microsoft.com/office/drawing/2014/main" id="{92310C39-702E-4CE9-940F-BBBED66A6777}"/>
              </a:ext>
            </a:extLst>
          </p:cNvPr>
          <p:cNvSpPr>
            <a:spLocks noGrp="1"/>
          </p:cNvSpPr>
          <p:nvPr>
            <p:ph idx="1"/>
          </p:nvPr>
        </p:nvSpPr>
        <p:spPr/>
        <p:txBody>
          <a:bodyPr>
            <a:normAutofit fontScale="92500" lnSpcReduction="20000"/>
          </a:bodyPr>
          <a:lstStyle/>
          <a:p>
            <a:r>
              <a:rPr lang="en-GB" dirty="0"/>
              <a:t>There are different ways that Harrods needs to engage with employees.</a:t>
            </a:r>
          </a:p>
          <a:p>
            <a:r>
              <a:rPr lang="en-GB" dirty="0"/>
              <a:t>One of them is to make sure employees are well informed about ideas and the information of the task.</a:t>
            </a:r>
          </a:p>
          <a:p>
            <a:r>
              <a:rPr lang="en-GB" dirty="0"/>
              <a:t>Creating an environment where employees are encouraged to make more decisions by themselves.</a:t>
            </a:r>
          </a:p>
          <a:p>
            <a:r>
              <a:rPr lang="en-GB" dirty="0"/>
              <a:t>Better communication to inform all employees about NEW strategies and market schemes. This will give them a better insight and allow them to make better decisions.</a:t>
            </a:r>
          </a:p>
          <a:p>
            <a:r>
              <a:rPr lang="en-GB" dirty="0"/>
              <a:t>Changing organisation structure – We can do this by having a simple new structure with employees taking on more responsibilities, giving them a better position of the role/job.</a:t>
            </a:r>
          </a:p>
          <a:p>
            <a:r>
              <a:rPr lang="en-GB" dirty="0"/>
              <a:t>Making sure all of the employees are informed and </a:t>
            </a:r>
            <a:r>
              <a:rPr lang="en-GB" dirty="0" err="1"/>
              <a:t>egaged</a:t>
            </a:r>
            <a:r>
              <a:rPr lang="en-GB" dirty="0"/>
              <a:t>.</a:t>
            </a:r>
          </a:p>
        </p:txBody>
      </p:sp>
    </p:spTree>
    <p:extLst>
      <p:ext uri="{BB962C8B-B14F-4D97-AF65-F5344CB8AC3E}">
        <p14:creationId xmlns:p14="http://schemas.microsoft.com/office/powerpoint/2010/main" val="223700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CF13-2B0D-4B71-911C-A6BC21816260}"/>
              </a:ext>
            </a:extLst>
          </p:cNvPr>
          <p:cNvSpPr>
            <a:spLocks noGrp="1"/>
          </p:cNvSpPr>
          <p:nvPr>
            <p:ph type="title"/>
          </p:nvPr>
        </p:nvSpPr>
        <p:spPr>
          <a:xfrm>
            <a:off x="412830" y="920659"/>
            <a:ext cx="12097220" cy="706964"/>
          </a:xfrm>
        </p:spPr>
        <p:txBody>
          <a:bodyPr/>
          <a:lstStyle/>
          <a:p>
            <a:r>
              <a:rPr lang="en-GB" sz="3200" dirty="0"/>
              <a:t>4. </a:t>
            </a:r>
            <a:r>
              <a:rPr lang="en-GB" sz="2800" dirty="0"/>
              <a:t>Evaluating the effectiveness of employing a democratic leadership style on the success of Harrods</a:t>
            </a:r>
            <a:endParaRPr lang="en-GB" sz="3200" dirty="0"/>
          </a:p>
        </p:txBody>
      </p:sp>
      <p:sp>
        <p:nvSpPr>
          <p:cNvPr id="3" name="Content Placeholder 2">
            <a:extLst>
              <a:ext uri="{FF2B5EF4-FFF2-40B4-BE49-F238E27FC236}">
                <a16:creationId xmlns:a16="http://schemas.microsoft.com/office/drawing/2014/main" id="{BABABB28-BAF0-4BBD-9212-DDC9CD76C9B1}"/>
              </a:ext>
            </a:extLst>
          </p:cNvPr>
          <p:cNvSpPr>
            <a:spLocks noGrp="1"/>
          </p:cNvSpPr>
          <p:nvPr>
            <p:ph idx="1"/>
          </p:nvPr>
        </p:nvSpPr>
        <p:spPr>
          <a:xfrm>
            <a:off x="532102" y="2298700"/>
            <a:ext cx="8825659" cy="3416300"/>
          </a:xfrm>
        </p:spPr>
        <p:txBody>
          <a:bodyPr>
            <a:normAutofit fontScale="85000" lnSpcReduction="10000"/>
          </a:bodyPr>
          <a:lstStyle/>
          <a:p>
            <a:r>
              <a:rPr lang="en-GB" dirty="0">
                <a:solidFill>
                  <a:schemeClr val="accent5">
                    <a:lumMod val="75000"/>
                  </a:schemeClr>
                </a:solidFill>
              </a:rPr>
              <a:t>In any organisation, leadership is very important in shaping the culture of the business. </a:t>
            </a:r>
          </a:p>
          <a:p>
            <a:r>
              <a:rPr lang="en-GB" dirty="0">
                <a:solidFill>
                  <a:srgbClr val="FF0000"/>
                </a:solidFill>
                <a:latin typeface="Arial" panose="020B0604020202020204" pitchFamily="34" charset="0"/>
                <a:cs typeface="Arial" panose="020B0604020202020204" pitchFamily="34" charset="0"/>
              </a:rPr>
              <a:t>There are two types of leadership; one is Autocratic leader, who tell employees what to do and what tasks to perform. 2; is the democratic leadership which encourage input from employees and they listen to ideas. This enables them to make decisions, this is the leadership that Harrods use.</a:t>
            </a:r>
          </a:p>
          <a:p>
            <a:r>
              <a:rPr lang="en-GB" dirty="0">
                <a:solidFill>
                  <a:srgbClr val="0070C0"/>
                </a:solidFill>
                <a:latin typeface="Arial" panose="020B0604020202020204" pitchFamily="34" charset="0"/>
                <a:cs typeface="Arial" panose="020B0604020202020204" pitchFamily="34" charset="0"/>
              </a:rPr>
              <a:t>The effectiveness of Democratic leadership is that it listens to the employees and advice, allowing room for feedback. These are used to make continuous improvements which improves productivity and performance of the staff. This also keeps the employees happy and engaged as they can offer input within the organisation.</a:t>
            </a:r>
          </a:p>
          <a:p>
            <a:r>
              <a:rPr lang="en-GB" dirty="0">
                <a:solidFill>
                  <a:srgbClr val="002060"/>
                </a:solidFill>
                <a:latin typeface="Arial" panose="020B0604020202020204" pitchFamily="34" charset="0"/>
                <a:cs typeface="Arial" panose="020B0604020202020204" pitchFamily="34" charset="0"/>
              </a:rPr>
              <a:t>There are three main elements of the Democratic leadership approach. These are: </a:t>
            </a:r>
          </a:p>
          <a:p>
            <a:r>
              <a:rPr lang="en-GB" dirty="0">
                <a:solidFill>
                  <a:schemeClr val="accent4">
                    <a:lumMod val="75000"/>
                  </a:schemeClr>
                </a:solidFill>
                <a:latin typeface="Arial" panose="020B0604020202020204" pitchFamily="34" charset="0"/>
                <a:cs typeface="Arial" panose="020B0604020202020204" pitchFamily="34" charset="0"/>
              </a:rPr>
              <a:t>1.Talent spotting</a:t>
            </a:r>
          </a:p>
          <a:p>
            <a:r>
              <a:rPr lang="en-GB" dirty="0">
                <a:solidFill>
                  <a:schemeClr val="tx1"/>
                </a:solidFill>
                <a:latin typeface="Arial" panose="020B0604020202020204" pitchFamily="34" charset="0"/>
                <a:cs typeface="Arial" panose="020B0604020202020204" pitchFamily="34" charset="0"/>
              </a:rPr>
              <a:t>2. Mentoring and coaching</a:t>
            </a:r>
          </a:p>
          <a:p>
            <a:r>
              <a:rPr lang="en-GB" dirty="0">
                <a:solidFill>
                  <a:schemeClr val="accent1"/>
                </a:solidFill>
                <a:latin typeface="Arial" panose="020B0604020202020204" pitchFamily="34" charset="0"/>
                <a:cs typeface="Arial" panose="020B0604020202020204" pitchFamily="34" charset="0"/>
              </a:rPr>
              <a:t>3. Support networks, this allows the manager to have regular meetings to share ideas.</a:t>
            </a:r>
          </a:p>
        </p:txBody>
      </p:sp>
      <p:sp>
        <p:nvSpPr>
          <p:cNvPr id="4" name="TextBox 3">
            <a:extLst>
              <a:ext uri="{FF2B5EF4-FFF2-40B4-BE49-F238E27FC236}">
                <a16:creationId xmlns:a16="http://schemas.microsoft.com/office/drawing/2014/main" id="{03F5A4A5-F77A-4B68-A2E0-7EED962CFDF0}"/>
              </a:ext>
            </a:extLst>
          </p:cNvPr>
          <p:cNvSpPr txBox="1"/>
          <p:nvPr/>
        </p:nvSpPr>
        <p:spPr>
          <a:xfrm>
            <a:off x="4293705" y="64916"/>
            <a:ext cx="7354956" cy="369332"/>
          </a:xfrm>
          <a:prstGeom prst="rect">
            <a:avLst/>
          </a:prstGeom>
          <a:noFill/>
        </p:spPr>
        <p:txBody>
          <a:bodyPr wrap="square" rtlCol="0">
            <a:spAutoFit/>
          </a:bodyPr>
          <a:lstStyle/>
          <a:p>
            <a:r>
              <a:rPr lang="en-GB" b="1" dirty="0"/>
              <a:t>Mohammed Salem </a:t>
            </a:r>
            <a:r>
              <a:rPr lang="en-GB" dirty="0"/>
              <a:t>// Student Number: 1709396</a:t>
            </a:r>
          </a:p>
        </p:txBody>
      </p:sp>
    </p:spTree>
    <p:extLst>
      <p:ext uri="{BB962C8B-B14F-4D97-AF65-F5344CB8AC3E}">
        <p14:creationId xmlns:p14="http://schemas.microsoft.com/office/powerpoint/2010/main" val="2075307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F9CBE1-1CDE-480D-965C-A418444F91BB}"/>
              </a:ext>
            </a:extLst>
          </p:cNvPr>
          <p:cNvSpPr txBox="1"/>
          <p:nvPr/>
        </p:nvSpPr>
        <p:spPr>
          <a:xfrm rot="21339020">
            <a:off x="2517912" y="3419061"/>
            <a:ext cx="7712766" cy="523220"/>
          </a:xfrm>
          <a:prstGeom prst="rect">
            <a:avLst/>
          </a:prstGeom>
          <a:noFill/>
        </p:spPr>
        <p:txBody>
          <a:bodyPr wrap="square" rtlCol="0">
            <a:spAutoFit/>
          </a:bodyPr>
          <a:lstStyle/>
          <a:p>
            <a:r>
              <a:rPr lang="en-GB" sz="2800" dirty="0"/>
              <a:t>Thank you for listening. Any questions?</a:t>
            </a:r>
          </a:p>
        </p:txBody>
      </p:sp>
    </p:spTree>
    <p:extLst>
      <p:ext uri="{BB962C8B-B14F-4D97-AF65-F5344CB8AC3E}">
        <p14:creationId xmlns:p14="http://schemas.microsoft.com/office/powerpoint/2010/main" val="1475033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87</TotalTime>
  <Words>539</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 Boardroom</vt:lpstr>
      <vt:lpstr>Harrods Case study</vt:lpstr>
      <vt:lpstr>1. Human Resource Management</vt:lpstr>
      <vt:lpstr>2. Benefits to business increasing employee engagement</vt:lpstr>
      <vt:lpstr>3. Analysing different ways that Harrods uses to engage its decision making.</vt:lpstr>
      <vt:lpstr>4. Evaluating the effectiveness of employing a democratic leadership style on the success of Harrods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Momin Miah (1808210)</dc:creator>
  <cp:lastModifiedBy>Momin Miah (1808210)</cp:lastModifiedBy>
  <cp:revision>8</cp:revision>
  <dcterms:created xsi:type="dcterms:W3CDTF">2020-02-14T09:10:36Z</dcterms:created>
  <dcterms:modified xsi:type="dcterms:W3CDTF">2020-02-14T10:38:25Z</dcterms:modified>
</cp:coreProperties>
</file>