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7" r:id="rId4"/>
    <p:sldMasterId id="2147483694" r:id="rId5"/>
  </p:sldMasterIdLst>
  <p:notesMasterIdLst>
    <p:notesMasterId r:id="rId31"/>
  </p:notesMasterIdLst>
  <p:sldIdLst>
    <p:sldId id="365" r:id="rId6"/>
    <p:sldId id="276" r:id="rId7"/>
    <p:sldId id="366" r:id="rId8"/>
    <p:sldId id="277" r:id="rId9"/>
    <p:sldId id="284" r:id="rId10"/>
    <p:sldId id="283" r:id="rId11"/>
    <p:sldId id="272" r:id="rId12"/>
    <p:sldId id="274" r:id="rId13"/>
    <p:sldId id="273" r:id="rId14"/>
    <p:sldId id="286" r:id="rId15"/>
    <p:sldId id="285" r:id="rId16"/>
    <p:sldId id="257" r:id="rId17"/>
    <p:sldId id="263" r:id="rId18"/>
    <p:sldId id="265" r:id="rId19"/>
    <p:sldId id="266" r:id="rId20"/>
    <p:sldId id="267" r:id="rId21"/>
    <p:sldId id="278" r:id="rId22"/>
    <p:sldId id="268" r:id="rId23"/>
    <p:sldId id="264" r:id="rId24"/>
    <p:sldId id="271" r:id="rId25"/>
    <p:sldId id="279" r:id="rId26"/>
    <p:sldId id="280" r:id="rId27"/>
    <p:sldId id="281" r:id="rId28"/>
    <p:sldId id="261" r:id="rId29"/>
    <p:sldId id="262" r:id="rId3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5" d="100"/>
          <a:sy n="85" d="100"/>
        </p:scale>
        <p:origin x="147" y="4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 Type="http://schemas.openxmlformats.org/officeDocument/2006/relationships/customXml" Target="../customXml/item3.xml"/><Relationship Id="rId21" Type="http://schemas.openxmlformats.org/officeDocument/2006/relationships/slide" Target="slides/slide16.xml"/><Relationship Id="rId34" Type="http://schemas.openxmlformats.org/officeDocument/2006/relationships/theme" Target="theme/theme1.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presProps" Target="presProp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tableStyles" Target="tableStyles.xml"/><Relationship Id="rId8"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0AA7656-64B3-4E88-AA6B-6B13EAD0CB76}" type="datetimeFigureOut">
              <a:rPr lang="en-GB" smtClean="0"/>
              <a:t>17/06/2025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664941D-40EE-4ACB-B0DD-9F90DC2B7B3B}" type="slidenum">
              <a:rPr lang="en-GB" smtClean="0"/>
              <a:t>‹#›</a:t>
            </a:fld>
            <a:endParaRPr lang="en-GB"/>
          </a:p>
        </p:txBody>
      </p:sp>
    </p:spTree>
    <p:extLst>
      <p:ext uri="{BB962C8B-B14F-4D97-AF65-F5344CB8AC3E}">
        <p14:creationId xmlns:p14="http://schemas.microsoft.com/office/powerpoint/2010/main" val="31133209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7413256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B903B507-B5A5-4EB8-9ED0-F32979F097C2}" type="datetimeFigureOut">
              <a:rPr lang="en-GB" smtClean="0"/>
              <a:t>17/06/2025</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8617854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B903B507-B5A5-4EB8-9ED0-F32979F097C2}" type="datetimeFigureOut">
              <a:rPr lang="en-GB" smtClean="0"/>
              <a:t>17/06/2025</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0406174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B903B507-B5A5-4EB8-9ED0-F32979F097C2}" type="datetimeFigureOut">
              <a:rPr lang="en-GB" smtClean="0"/>
              <a:t>17/06/2025</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6707490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picTx">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B903B507-B5A5-4EB8-9ED0-F32979F097C2}" type="datetimeFigureOut">
              <a:rPr lang="en-GB" smtClean="0"/>
              <a:t>17/06/2025</a:t>
            </a:fld>
            <a:endParaRPr lang="en-GB"/>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9100425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B903B507-B5A5-4EB8-9ED0-F32979F097C2}" type="datetimeFigureOut">
              <a:rPr lang="en-GB" smtClean="0"/>
              <a:t>17/06/2025</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1850852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15709194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3043274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1024423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3748247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84881555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20304563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B903B507-B5A5-4EB8-9ED0-F32979F097C2}" type="datetimeFigureOut">
              <a:rPr lang="en-GB" smtClean="0"/>
              <a:t>17/06/2025</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6690152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9.xml"/><Relationship Id="rId7" Type="http://schemas.openxmlformats.org/officeDocument/2006/relationships/slideLayout" Target="../slideLayouts/slideLayout13.xml"/><Relationship Id="rId2" Type="http://schemas.openxmlformats.org/officeDocument/2006/relationships/slideLayout" Target="../slideLayouts/slideLayout8.xml"/><Relationship Id="rId1" Type="http://schemas.openxmlformats.org/officeDocument/2006/relationships/slideLayout" Target="../slideLayouts/slideLayout7.xml"/><Relationship Id="rId6" Type="http://schemas.openxmlformats.org/officeDocument/2006/relationships/slideLayout" Target="../slideLayouts/slideLayout12.xml"/><Relationship Id="rId5" Type="http://schemas.openxmlformats.org/officeDocument/2006/relationships/slideLayout" Target="../slideLayouts/slideLayout11.xml"/><Relationship Id="rId4" Type="http://schemas.openxmlformats.org/officeDocument/2006/relationships/slideLayout" Target="../slideLayouts/slideLayout10.xml"/><Relationship Id="rId9"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1739000732"/>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6/17/2025</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3798500502"/>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 id="2147483699" r:id="rId5"/>
    <p:sldLayoutId id="2147483700" r:id="rId6"/>
    <p:sldLayoutId id="2147483702"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8" Type="http://schemas.openxmlformats.org/officeDocument/2006/relationships/hyperlink" Target="https://www.collinsdictionary.com/dictionary/english/find" TargetMode="External"/><Relationship Id="rId3" Type="http://schemas.openxmlformats.org/officeDocument/2006/relationships/hyperlink" Target="https://www.collinsdictionary.com/dictionary/english/statistical" TargetMode="External"/><Relationship Id="rId7" Type="http://schemas.openxmlformats.org/officeDocument/2006/relationships/hyperlink" Target="https://www.collinsdictionary.com/dictionary/english/scientific" TargetMode="External"/><Relationship Id="rId2" Type="http://schemas.openxmlformats.org/officeDocument/2006/relationships/hyperlink" Target="https://www.collinsdictionary.com/dictionary/english/consider" TargetMode="External"/><Relationship Id="rId1" Type="http://schemas.openxmlformats.org/officeDocument/2006/relationships/slideLayout" Target="../slideLayouts/slideLayout8.xml"/><Relationship Id="rId6" Type="http://schemas.openxmlformats.org/officeDocument/2006/relationships/hyperlink" Target="https://www.collinsdictionary.com/dictionary/english/explain" TargetMode="External"/><Relationship Id="rId5" Type="http://schemas.openxmlformats.org/officeDocument/2006/relationships/hyperlink" Target="https://www.collinsdictionary.com/dictionary/english/understand" TargetMode="External"/><Relationship Id="rId10" Type="http://schemas.openxmlformats.org/officeDocument/2006/relationships/hyperlink" Target="https://www.collinsdictionary.com/dictionary/english/description" TargetMode="External"/><Relationship Id="rId4" Type="http://schemas.openxmlformats.org/officeDocument/2006/relationships/hyperlink" Target="https://www.collinsdictionary.com/dictionary/english/method" TargetMode="External"/><Relationship Id="rId9" Type="http://schemas.openxmlformats.org/officeDocument/2006/relationships/hyperlink" Target="https://www.collinsdictionary.com/dictionary/english/explanation"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8.xml"/></Relationships>
</file>

<file path=ppt/slides/_rels/slide1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9.xml"/></Relationships>
</file>

<file path=ppt/slides/_rels/slide2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hyperlink" Target="http://www.youthworkwales.org.uk/wp-content/uploads/2017/11/diss_all_pdf.pdf" TargetMode="External"/><Relationship Id="rId1" Type="http://schemas.openxmlformats.org/officeDocument/2006/relationships/slideLayout" Target="../slideLayouts/slideLayout8.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5.xml.rels><?xml version="1.0" encoding="UTF-8" standalone="yes"?>
<Relationships xmlns="http://schemas.openxmlformats.org/package/2006/relationships"><Relationship Id="rId3" Type="http://schemas.openxmlformats.org/officeDocument/2006/relationships/hyperlink" Target="http://www.cwvys.org.uk/wp-content/uploads/2014/06/HB-Social-Enterprise.pdf" TargetMode="External"/><Relationship Id="rId2" Type="http://schemas.openxmlformats.org/officeDocument/2006/relationships/hyperlink" Target="https://www.collinsdictionary.com/dictionary/english/analysis" TargetMode="External"/><Relationship Id="rId1" Type="http://schemas.openxmlformats.org/officeDocument/2006/relationships/slideLayout" Target="../slideLayouts/slideLayout8.xml"/><Relationship Id="rId4" Type="http://schemas.openxmlformats.org/officeDocument/2006/relationships/hyperlink" Target="http://www.youthworkessentials.org/media/51552/analysing_outcomes_lres.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Analysis of a project or programme</a:t>
            </a:r>
          </a:p>
        </p:txBody>
      </p:sp>
      <p:sp>
        <p:nvSpPr>
          <p:cNvPr id="3" name="Subtitle 2"/>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5712547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873007"/>
          </a:xfrm>
        </p:spPr>
        <p:txBody>
          <a:bodyPr/>
          <a:lstStyle/>
          <a:p>
            <a:pPr algn="just"/>
            <a:r>
              <a:rPr lang="en-GB" dirty="0"/>
              <a:t>Assessment Component 1 – 80%</a:t>
            </a:r>
          </a:p>
        </p:txBody>
      </p:sp>
      <p:sp>
        <p:nvSpPr>
          <p:cNvPr id="3" name="Content Placeholder 2"/>
          <p:cNvSpPr>
            <a:spLocks noGrp="1"/>
          </p:cNvSpPr>
          <p:nvPr>
            <p:ph idx="1"/>
          </p:nvPr>
        </p:nvSpPr>
        <p:spPr>
          <a:xfrm>
            <a:off x="838200" y="1459632"/>
            <a:ext cx="10515600" cy="4356179"/>
          </a:xfrm>
        </p:spPr>
        <p:txBody>
          <a:bodyPr>
            <a:normAutofit lnSpcReduction="10000"/>
          </a:bodyPr>
          <a:lstStyle/>
          <a:p>
            <a:pPr marL="0" indent="0">
              <a:lnSpc>
                <a:spcPct val="115000"/>
              </a:lnSpc>
              <a:buNone/>
            </a:pPr>
            <a:r>
              <a:rPr lang="en-GB" dirty="0">
                <a:latin typeface="Calibri" panose="020F0502020204030204" pitchFamily="34" charset="0"/>
                <a:ea typeface="Calibri" panose="020F0502020204030204" pitchFamily="34" charset="0"/>
                <a:cs typeface="Helvetica" panose="020B0604020202020204" pitchFamily="34" charset="0"/>
              </a:rPr>
              <a:t>Coursework: A Professional Journal (3500 words).  The Journal will include the following:</a:t>
            </a:r>
          </a:p>
          <a:p>
            <a:r>
              <a:rPr lang="en-GB" dirty="0"/>
              <a:t>A community profile based on the geographical location of your placement, informed by the voices of young people at your placement.  Your community profile should conclude with recommendations for practice to improve the community for young people and others (1500 words) </a:t>
            </a:r>
          </a:p>
          <a:p>
            <a:r>
              <a:rPr lang="en-GB" dirty="0"/>
              <a:t>An in-depth analysis of student-developed practice, linked to theory and policy, that reflects the module's themes.  This could include a series of sessions or workshops or a bigger piece of practice (1000 words) </a:t>
            </a:r>
          </a:p>
          <a:p>
            <a:pPr marL="0" indent="0">
              <a:lnSpc>
                <a:spcPct val="115000"/>
              </a:lnSpc>
              <a:buNone/>
            </a:pPr>
            <a:endParaRPr lang="en-GB" dirty="0">
              <a:latin typeface="Calibri" panose="020F0502020204030204" pitchFamily="34" charset="0"/>
              <a:ea typeface="Calibri" panose="020F0502020204030204" pitchFamily="34" charset="0"/>
            </a:endParaRPr>
          </a:p>
          <a:p>
            <a:pPr marL="0" indent="0">
              <a:buNone/>
            </a:pPr>
            <a:endParaRPr lang="en-GB" dirty="0"/>
          </a:p>
        </p:txBody>
      </p:sp>
    </p:spTree>
    <p:extLst>
      <p:ext uri="{BB962C8B-B14F-4D97-AF65-F5344CB8AC3E}">
        <p14:creationId xmlns:p14="http://schemas.microsoft.com/office/powerpoint/2010/main" val="26452787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7241E6-A7BD-2B70-FB75-1F9E8112CE3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4D99492-7194-93E6-3B0A-F3E1AFFDC1BA}"/>
              </a:ext>
            </a:extLst>
          </p:cNvPr>
          <p:cNvSpPr>
            <a:spLocks noGrp="1"/>
          </p:cNvSpPr>
          <p:nvPr>
            <p:ph idx="1"/>
          </p:nvPr>
        </p:nvSpPr>
        <p:spPr/>
        <p:txBody>
          <a:bodyPr>
            <a:normAutofit fontScale="92500" lnSpcReduction="10000"/>
          </a:bodyPr>
          <a:lstStyle/>
          <a:p>
            <a:r>
              <a:rPr lang="en-GB" dirty="0"/>
              <a:t>A summary of your own learning and development based on the successful completion of 400 hours on placement, identifying ways in which your learning can be applied to your future placement practice. Your summary should be linked to your professional development plan and underpinned with reference to examples from your practice and appropriate literature such as the Youth Work National Occupational Standards (1000 words) </a:t>
            </a:r>
          </a:p>
          <a:p>
            <a:endParaRPr lang="en-GB" dirty="0"/>
          </a:p>
          <a:p>
            <a:r>
              <a:rPr lang="en-GB" dirty="0"/>
              <a:t>Detailed appendices to include 10 reflective journals, an original risk assessment of the work setting, and all relevant supporting evidence, for example minutes of meetings, session plans, posters created by students.</a:t>
            </a:r>
          </a:p>
          <a:p>
            <a:endParaRPr lang="en-GB" dirty="0"/>
          </a:p>
        </p:txBody>
      </p:sp>
    </p:spTree>
    <p:extLst>
      <p:ext uri="{BB962C8B-B14F-4D97-AF65-F5344CB8AC3E}">
        <p14:creationId xmlns:p14="http://schemas.microsoft.com/office/powerpoint/2010/main" val="33121399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Definition of analysis</a:t>
            </a:r>
          </a:p>
        </p:txBody>
      </p:sp>
      <p:sp>
        <p:nvSpPr>
          <p:cNvPr id="3" name="Content Placeholder 2"/>
          <p:cNvSpPr>
            <a:spLocks noGrp="1"/>
          </p:cNvSpPr>
          <p:nvPr>
            <p:ph idx="1"/>
          </p:nvPr>
        </p:nvSpPr>
        <p:spPr/>
        <p:txBody>
          <a:bodyPr>
            <a:normAutofit/>
          </a:bodyPr>
          <a:lstStyle/>
          <a:p>
            <a:pPr marL="0" indent="0">
              <a:buNone/>
            </a:pPr>
            <a:r>
              <a:rPr lang="en-GB" dirty="0"/>
              <a:t>1. Analysis is the process of </a:t>
            </a:r>
            <a:r>
              <a:rPr lang="en-GB" dirty="0">
                <a:hlinkClick r:id="rId2" tooltip="Definition of considering"/>
              </a:rPr>
              <a:t>considering</a:t>
            </a:r>
            <a:r>
              <a:rPr lang="en-GB" dirty="0"/>
              <a:t> something carefully or using </a:t>
            </a:r>
            <a:r>
              <a:rPr lang="en-GB" dirty="0">
                <a:hlinkClick r:id="rId3" tooltip="Definition of statistical"/>
              </a:rPr>
              <a:t>statistical</a:t>
            </a:r>
            <a:r>
              <a:rPr lang="en-GB" dirty="0"/>
              <a:t> </a:t>
            </a:r>
            <a:r>
              <a:rPr lang="en-GB" dirty="0">
                <a:hlinkClick r:id="rId4" tooltip="Definition of methods"/>
              </a:rPr>
              <a:t>methods</a:t>
            </a:r>
            <a:r>
              <a:rPr lang="en-GB" dirty="0"/>
              <a:t> in order to </a:t>
            </a:r>
            <a:r>
              <a:rPr lang="en-GB" dirty="0">
                <a:hlinkClick r:id="rId5" tooltip="Definition of understand"/>
              </a:rPr>
              <a:t>understand</a:t>
            </a:r>
            <a:r>
              <a:rPr lang="en-GB" dirty="0"/>
              <a:t> it or </a:t>
            </a:r>
            <a:r>
              <a:rPr lang="en-GB" dirty="0">
                <a:hlinkClick r:id="rId6" tooltip="Definition of explain"/>
              </a:rPr>
              <a:t>explain</a:t>
            </a:r>
            <a:r>
              <a:rPr lang="en-GB" dirty="0"/>
              <a:t> it. </a:t>
            </a:r>
          </a:p>
          <a:p>
            <a:pPr marL="0" indent="0">
              <a:buNone/>
            </a:pPr>
            <a:r>
              <a:rPr lang="en-GB" dirty="0"/>
              <a:t>2. Analysis is the </a:t>
            </a:r>
            <a:r>
              <a:rPr lang="en-GB" dirty="0">
                <a:hlinkClick r:id="rId7" tooltip="Definition of scientific"/>
              </a:rPr>
              <a:t>scientific</a:t>
            </a:r>
            <a:r>
              <a:rPr lang="en-GB" dirty="0"/>
              <a:t> process of examining something in order to </a:t>
            </a:r>
            <a:r>
              <a:rPr lang="en-GB" dirty="0">
                <a:hlinkClick r:id="rId8" tooltip="Definition of find"/>
              </a:rPr>
              <a:t>find</a:t>
            </a:r>
            <a:r>
              <a:rPr lang="en-GB" dirty="0"/>
              <a:t> out what it consists of. </a:t>
            </a:r>
          </a:p>
          <a:p>
            <a:pPr marL="0" indent="0">
              <a:buNone/>
            </a:pPr>
            <a:r>
              <a:rPr lang="en-GB" dirty="0"/>
              <a:t>3. An analysis is an </a:t>
            </a:r>
            <a:r>
              <a:rPr lang="en-GB" dirty="0">
                <a:hlinkClick r:id="rId9" tooltip="Definition of explanation"/>
              </a:rPr>
              <a:t>explanation</a:t>
            </a:r>
            <a:r>
              <a:rPr lang="en-GB" dirty="0"/>
              <a:t> or </a:t>
            </a:r>
            <a:r>
              <a:rPr lang="en-GB" dirty="0">
                <a:hlinkClick r:id="rId10" tooltip="Definition of description"/>
              </a:rPr>
              <a:t>description</a:t>
            </a:r>
            <a:r>
              <a:rPr lang="en-GB" dirty="0"/>
              <a:t> that results from considering something carefully. </a:t>
            </a:r>
          </a:p>
          <a:p>
            <a:pPr marL="0" indent="0" algn="r">
              <a:buNone/>
            </a:pPr>
            <a:r>
              <a:rPr lang="en-US" sz="2200" dirty="0"/>
              <a:t>(Collins English Dictionary no date)</a:t>
            </a:r>
            <a:endParaRPr lang="en-GB" sz="2200" dirty="0"/>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26560991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just"/>
            <a:r>
              <a:rPr lang="en-GB" dirty="0"/>
              <a:t>Your task…</a:t>
            </a:r>
          </a:p>
        </p:txBody>
      </p:sp>
      <p:sp>
        <p:nvSpPr>
          <p:cNvPr id="5" name="Content Placeholder 4"/>
          <p:cNvSpPr>
            <a:spLocks noGrp="1"/>
          </p:cNvSpPr>
          <p:nvPr>
            <p:ph idx="1"/>
          </p:nvPr>
        </p:nvSpPr>
        <p:spPr/>
        <p:txBody>
          <a:bodyPr/>
          <a:lstStyle/>
          <a:p>
            <a:r>
              <a:rPr lang="en-GB" dirty="0"/>
              <a:t>An in-depth analysis of student-developed practice, linked to theory and policy, that reflects the module's themes.  This could include a series of sessions or workshops or a bigger piece of practice (1000 words) </a:t>
            </a:r>
          </a:p>
          <a:p>
            <a:endParaRPr lang="en-GB" dirty="0"/>
          </a:p>
          <a:p>
            <a:r>
              <a:rPr lang="en-GB" dirty="0"/>
              <a:t>So, what is the assessment asking you to do?</a:t>
            </a:r>
          </a:p>
          <a:p>
            <a:endParaRPr lang="en-GB" dirty="0"/>
          </a:p>
          <a:p>
            <a:endParaRPr lang="en-GB" dirty="0"/>
          </a:p>
        </p:txBody>
      </p:sp>
    </p:spTree>
    <p:extLst>
      <p:ext uri="{BB962C8B-B14F-4D97-AF65-F5344CB8AC3E}">
        <p14:creationId xmlns:p14="http://schemas.microsoft.com/office/powerpoint/2010/main" val="16465702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US" dirty="0"/>
              <a:t>Why do we need to analyse our work?</a:t>
            </a:r>
          </a:p>
        </p:txBody>
      </p:sp>
      <p:sp>
        <p:nvSpPr>
          <p:cNvPr id="3" name="Content Placeholder 2"/>
          <p:cNvSpPr>
            <a:spLocks noGrp="1"/>
          </p:cNvSpPr>
          <p:nvPr>
            <p:ph idx="1"/>
          </p:nvPr>
        </p:nvSpPr>
        <p:spPr>
          <a:xfrm>
            <a:off x="838199" y="1825625"/>
            <a:ext cx="10736627" cy="3666455"/>
          </a:xfrm>
        </p:spPr>
        <p:txBody>
          <a:bodyPr/>
          <a:lstStyle/>
          <a:p>
            <a:pPr marL="0" indent="0" algn="just">
              <a:buNone/>
            </a:pPr>
            <a:r>
              <a:rPr lang="en-US" dirty="0"/>
              <a:t>“Youth workers are committed to making the best possible provision for young people. By </a:t>
            </a:r>
            <a:r>
              <a:rPr lang="en-US" dirty="0" err="1"/>
              <a:t>analysing</a:t>
            </a:r>
            <a:r>
              <a:rPr lang="en-US" dirty="0"/>
              <a:t> their work, they are better placed to decide how to use resources and plan programmes to make their interventions effective” </a:t>
            </a:r>
          </a:p>
          <a:p>
            <a:pPr marL="0" indent="0" algn="r">
              <a:buNone/>
            </a:pPr>
            <a:r>
              <a:rPr lang="en-US" dirty="0"/>
              <a:t>(</a:t>
            </a:r>
            <a:r>
              <a:rPr lang="en-US" dirty="0" err="1"/>
              <a:t>Lehal</a:t>
            </a:r>
            <a:r>
              <a:rPr lang="en-US" dirty="0"/>
              <a:t>, 2010, p.101)</a:t>
            </a:r>
          </a:p>
        </p:txBody>
      </p:sp>
    </p:spTree>
    <p:extLst>
      <p:ext uri="{BB962C8B-B14F-4D97-AF65-F5344CB8AC3E}">
        <p14:creationId xmlns:p14="http://schemas.microsoft.com/office/powerpoint/2010/main" val="15484991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1014" y="365125"/>
            <a:ext cx="11052786" cy="958199"/>
          </a:xfrm>
        </p:spPr>
        <p:txBody>
          <a:bodyPr>
            <a:normAutofit/>
          </a:bodyPr>
          <a:lstStyle/>
          <a:p>
            <a:pPr algn="l"/>
            <a:r>
              <a:rPr lang="en-GB" dirty="0"/>
              <a:t>Where Does This Programme Come From?</a:t>
            </a:r>
          </a:p>
        </p:txBody>
      </p:sp>
      <p:sp>
        <p:nvSpPr>
          <p:cNvPr id="3" name="Content Placeholder 2"/>
          <p:cNvSpPr>
            <a:spLocks noGrp="1"/>
          </p:cNvSpPr>
          <p:nvPr>
            <p:ph idx="1"/>
          </p:nvPr>
        </p:nvSpPr>
        <p:spPr>
          <a:xfrm>
            <a:off x="301014" y="1499389"/>
            <a:ext cx="11495314" cy="4123319"/>
          </a:xfrm>
        </p:spPr>
        <p:txBody>
          <a:bodyPr>
            <a:normAutofit fontScale="92500" lnSpcReduction="20000"/>
          </a:bodyPr>
          <a:lstStyle/>
          <a:p>
            <a:pPr marL="0" indent="0">
              <a:buNone/>
            </a:pPr>
            <a:r>
              <a:rPr lang="en-GB" dirty="0"/>
              <a:t>Its origins lie in six areas:</a:t>
            </a:r>
          </a:p>
          <a:p>
            <a:pPr marL="514350" indent="-514350">
              <a:buAutoNum type="arabicPeriod"/>
            </a:pPr>
            <a:r>
              <a:rPr lang="en-GB" dirty="0"/>
              <a:t>The purpose of the organisation.</a:t>
            </a:r>
          </a:p>
          <a:p>
            <a:pPr marL="514350" indent="-514350">
              <a:buAutoNum type="arabicPeriod"/>
            </a:pPr>
            <a:r>
              <a:rPr lang="en-GB" dirty="0"/>
              <a:t>The young people’s wants and needs.</a:t>
            </a:r>
          </a:p>
          <a:p>
            <a:pPr marL="514350" indent="-514350">
              <a:buAutoNum type="arabicPeriod"/>
            </a:pPr>
            <a:r>
              <a:rPr lang="en-GB" dirty="0"/>
              <a:t>The skills, interests and qualifications of the workers.</a:t>
            </a:r>
          </a:p>
          <a:p>
            <a:pPr marL="514350" indent="-514350">
              <a:buAutoNum type="arabicPeriod"/>
            </a:pPr>
            <a:r>
              <a:rPr lang="en-GB" dirty="0"/>
              <a:t>What adults believe that young people should experience or know, be predisposed towards and able to do.</a:t>
            </a:r>
          </a:p>
          <a:p>
            <a:pPr marL="514350" indent="-514350">
              <a:buAutoNum type="arabicPeriod"/>
            </a:pPr>
            <a:r>
              <a:rPr lang="en-GB" dirty="0"/>
              <a:t>Local and national events and occasions in which the specific youth organisation can take part.</a:t>
            </a:r>
          </a:p>
          <a:p>
            <a:pPr marL="514350" indent="-514350">
              <a:buAutoNum type="arabicPeriod"/>
            </a:pPr>
            <a:r>
              <a:rPr lang="en-GB" dirty="0"/>
              <a:t>The provision of equality of opportunity, and a safe learning climate. </a:t>
            </a:r>
          </a:p>
          <a:p>
            <a:pPr marL="0" indent="0" algn="r">
              <a:buNone/>
            </a:pPr>
            <a:r>
              <a:rPr lang="en-GB" dirty="0"/>
              <a:t>(Ingram and Harris 2001, p.36)</a:t>
            </a:r>
          </a:p>
          <a:p>
            <a:pPr marL="0" indent="0">
              <a:buNone/>
            </a:pPr>
            <a:endParaRPr lang="en-GB" dirty="0"/>
          </a:p>
        </p:txBody>
      </p:sp>
    </p:spTree>
    <p:extLst>
      <p:ext uri="{BB962C8B-B14F-4D97-AF65-F5344CB8AC3E}">
        <p14:creationId xmlns:p14="http://schemas.microsoft.com/office/powerpoint/2010/main" val="18506314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Delivery of the curriculum</a:t>
            </a:r>
          </a:p>
        </p:txBody>
      </p:sp>
      <p:sp>
        <p:nvSpPr>
          <p:cNvPr id="3" name="Content Placeholder 2"/>
          <p:cNvSpPr>
            <a:spLocks noGrp="1"/>
          </p:cNvSpPr>
          <p:nvPr>
            <p:ph idx="1"/>
          </p:nvPr>
        </p:nvSpPr>
        <p:spPr>
          <a:xfrm>
            <a:off x="838200" y="1732248"/>
            <a:ext cx="10395857" cy="3947255"/>
          </a:xfrm>
        </p:spPr>
        <p:txBody>
          <a:bodyPr>
            <a:normAutofit fontScale="85000" lnSpcReduction="20000"/>
          </a:bodyPr>
          <a:lstStyle/>
          <a:p>
            <a:pPr marL="0" indent="0">
              <a:buNone/>
            </a:pPr>
            <a:r>
              <a:rPr lang="en-GB" dirty="0"/>
              <a:t>The curriculum has six areas of its delivery, which are wrapped together, around the core, as strands of a rope:</a:t>
            </a:r>
          </a:p>
          <a:p>
            <a:pPr marL="514350" indent="-514350">
              <a:buFont typeface="+mj-lt"/>
              <a:buAutoNum type="arabicPeriod"/>
            </a:pPr>
            <a:r>
              <a:rPr lang="en-GB" dirty="0"/>
              <a:t>One-to-one working, befriending, giving advice, information and counselling.</a:t>
            </a:r>
          </a:p>
          <a:p>
            <a:pPr marL="514350" indent="-514350">
              <a:buFont typeface="+mj-lt"/>
              <a:buAutoNum type="arabicPeriod"/>
            </a:pPr>
            <a:r>
              <a:rPr lang="en-GB" dirty="0"/>
              <a:t>Group work and team work: learning the skills of working together and how groups work.</a:t>
            </a:r>
          </a:p>
          <a:p>
            <a:pPr marL="514350" indent="-514350">
              <a:buFont typeface="+mj-lt"/>
              <a:buAutoNum type="arabicPeriod"/>
            </a:pPr>
            <a:r>
              <a:rPr lang="en-GB" dirty="0"/>
              <a:t>Challenging prejudice.</a:t>
            </a:r>
          </a:p>
          <a:p>
            <a:pPr marL="514350" indent="-514350">
              <a:buFont typeface="+mj-lt"/>
              <a:buAutoNum type="arabicPeriod"/>
            </a:pPr>
            <a:r>
              <a:rPr lang="en-GB" dirty="0"/>
              <a:t>Activities: trying new and stimulating things; experiencing personal challenges.</a:t>
            </a:r>
          </a:p>
          <a:p>
            <a:pPr marL="514350" indent="-514350">
              <a:buFont typeface="+mj-lt"/>
              <a:buAutoNum type="arabicPeriod"/>
            </a:pPr>
            <a:r>
              <a:rPr lang="en-GB" dirty="0"/>
              <a:t>Young people’s issues e.g. homelessness, substance abuse, health issues.</a:t>
            </a:r>
          </a:p>
          <a:p>
            <a:pPr marL="514350" indent="-514350">
              <a:buFont typeface="+mj-lt"/>
              <a:buAutoNum type="arabicPeriod"/>
            </a:pPr>
            <a:r>
              <a:rPr lang="en-GB" dirty="0"/>
              <a:t>Personal, social and political education.</a:t>
            </a:r>
          </a:p>
          <a:p>
            <a:pPr marL="0" indent="0" algn="r">
              <a:buNone/>
            </a:pPr>
            <a:r>
              <a:rPr lang="en-GB" dirty="0"/>
              <a:t>(Ingram and Harris 2001, p.40)</a:t>
            </a:r>
          </a:p>
          <a:p>
            <a:pPr marL="0" indent="0">
              <a:buNone/>
            </a:pPr>
            <a:endParaRPr lang="en-GB" dirty="0"/>
          </a:p>
          <a:p>
            <a:endParaRPr lang="en-GB" dirty="0"/>
          </a:p>
          <a:p>
            <a:pPr marL="0" indent="0">
              <a:buNone/>
            </a:pPr>
            <a:endParaRPr lang="en-GB" dirty="0"/>
          </a:p>
        </p:txBody>
      </p:sp>
    </p:spTree>
    <p:extLst>
      <p:ext uri="{BB962C8B-B14F-4D97-AF65-F5344CB8AC3E}">
        <p14:creationId xmlns:p14="http://schemas.microsoft.com/office/powerpoint/2010/main" val="10756275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1784" y="365125"/>
            <a:ext cx="10712016" cy="821891"/>
          </a:xfrm>
        </p:spPr>
        <p:txBody>
          <a:bodyPr/>
          <a:lstStyle/>
          <a:p>
            <a:pPr algn="l"/>
            <a:r>
              <a:rPr lang="en-GB" dirty="0"/>
              <a:t>Check list for your programme</a:t>
            </a:r>
          </a:p>
        </p:txBody>
      </p:sp>
      <p:sp>
        <p:nvSpPr>
          <p:cNvPr id="3" name="Content Placeholder 2"/>
          <p:cNvSpPr>
            <a:spLocks noGrp="1"/>
          </p:cNvSpPr>
          <p:nvPr>
            <p:ph idx="1"/>
          </p:nvPr>
        </p:nvSpPr>
        <p:spPr>
          <a:xfrm>
            <a:off x="278296" y="1527786"/>
            <a:ext cx="11728174" cy="4219871"/>
          </a:xfrm>
        </p:spPr>
        <p:txBody>
          <a:bodyPr>
            <a:normAutofit fontScale="92500" lnSpcReduction="10000"/>
          </a:bodyPr>
          <a:lstStyle/>
          <a:p>
            <a:pPr marL="0" indent="0">
              <a:buNone/>
            </a:pPr>
            <a:r>
              <a:rPr lang="en-GB" sz="2600" dirty="0"/>
              <a:t>Review your programme. Does it:</a:t>
            </a:r>
          </a:p>
          <a:p>
            <a:r>
              <a:rPr lang="en-GB" sz="2600" dirty="0"/>
              <a:t>Meet the objectives of your organisation?</a:t>
            </a:r>
          </a:p>
          <a:p>
            <a:r>
              <a:rPr lang="en-GB" sz="2600" dirty="0"/>
              <a:t>Ensure that the practice is anti-oppressive and based in equality of opportunity?</a:t>
            </a:r>
          </a:p>
          <a:p>
            <a:r>
              <a:rPr lang="en-GB" sz="2600" dirty="0"/>
              <a:t>Contain challenge, stimulation and the opportunity to make friends?</a:t>
            </a:r>
          </a:p>
          <a:p>
            <a:r>
              <a:rPr lang="en-GB" sz="2600" dirty="0"/>
              <a:t>Allow space for creativity, spontaneity and fun?</a:t>
            </a:r>
          </a:p>
          <a:p>
            <a:r>
              <a:rPr lang="en-GB" sz="2600" dirty="0"/>
              <a:t>Allow for a safe learning climate to develop?</a:t>
            </a:r>
          </a:p>
          <a:p>
            <a:r>
              <a:rPr lang="en-GB" sz="2600" dirty="0"/>
              <a:t>Fit into the resources that you have?</a:t>
            </a:r>
          </a:p>
          <a:p>
            <a:r>
              <a:rPr lang="en-GB" sz="2600" dirty="0"/>
              <a:t>Meet the learning needs of the young people?</a:t>
            </a:r>
          </a:p>
          <a:p>
            <a:r>
              <a:rPr lang="en-GB" sz="2600" dirty="0"/>
              <a:t>Move young people towards responsible autonomy?</a:t>
            </a:r>
          </a:p>
          <a:p>
            <a:pPr marL="0" indent="0" algn="r">
              <a:buNone/>
            </a:pPr>
            <a:r>
              <a:rPr lang="en-GB" sz="2600" dirty="0"/>
              <a:t>(Ingram and Harris 2001, p.42)</a:t>
            </a:r>
          </a:p>
          <a:p>
            <a:pPr marL="0" indent="0">
              <a:buNone/>
            </a:pPr>
            <a:endParaRPr lang="en-GB" dirty="0"/>
          </a:p>
        </p:txBody>
      </p:sp>
    </p:spTree>
    <p:extLst>
      <p:ext uri="{BB962C8B-B14F-4D97-AF65-F5344CB8AC3E}">
        <p14:creationId xmlns:p14="http://schemas.microsoft.com/office/powerpoint/2010/main" val="7031045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pPr algn="l"/>
            <a:r>
              <a:rPr lang="en-GB" dirty="0"/>
              <a:t>High Quality Youth Work</a:t>
            </a:r>
          </a:p>
        </p:txBody>
      </p:sp>
      <p:pic>
        <p:nvPicPr>
          <p:cNvPr id="7" name="Content Placeholder 6"/>
          <p:cNvPicPr>
            <a:picLocks noGrp="1"/>
          </p:cNvPicPr>
          <p:nvPr>
            <p:ph sz="half" idx="1"/>
          </p:nvPr>
        </p:nvPicPr>
        <p:blipFill rotWithShape="1">
          <a:blip r:embed="rId2"/>
          <a:srcRect l="29703" t="12718" r="31123" b="5634"/>
          <a:stretch/>
        </p:blipFill>
        <p:spPr bwMode="auto">
          <a:xfrm>
            <a:off x="660919" y="1635242"/>
            <a:ext cx="2480373" cy="3446462"/>
          </a:xfrm>
          <a:prstGeom prst="rect">
            <a:avLst/>
          </a:prstGeom>
          <a:ln>
            <a:noFill/>
          </a:ln>
          <a:extLst>
            <a:ext uri="{53640926-AAD7-44D8-BBD7-CCE9431645EC}">
              <a14:shadowObscured xmlns:a14="http://schemas.microsoft.com/office/drawing/2010/main"/>
            </a:ext>
          </a:extLst>
        </p:spPr>
      </p:pic>
      <p:sp>
        <p:nvSpPr>
          <p:cNvPr id="9" name="Content Placeholder 8"/>
          <p:cNvSpPr>
            <a:spLocks noGrp="1"/>
          </p:cNvSpPr>
          <p:nvPr>
            <p:ph sz="half" idx="2"/>
          </p:nvPr>
        </p:nvSpPr>
        <p:spPr>
          <a:xfrm>
            <a:off x="8550085" y="1402383"/>
            <a:ext cx="2570381" cy="3447288"/>
          </a:xfrm>
        </p:spPr>
        <p:txBody>
          <a:bodyPr>
            <a:normAutofit/>
          </a:bodyPr>
          <a:lstStyle/>
          <a:p>
            <a:r>
              <a:rPr lang="en-GB" dirty="0"/>
              <a:t>What does high quality youth work look like?</a:t>
            </a:r>
          </a:p>
          <a:p>
            <a:r>
              <a:rPr lang="en-GB" dirty="0"/>
              <a:t>What are the key ingredients?</a:t>
            </a:r>
          </a:p>
          <a:p>
            <a:endParaRPr lang="en-GB" dirty="0"/>
          </a:p>
          <a:p>
            <a:endParaRPr lang="en-GB" dirty="0"/>
          </a:p>
        </p:txBody>
      </p:sp>
      <p:pic>
        <p:nvPicPr>
          <p:cNvPr id="2" name="Picture 1"/>
          <p:cNvPicPr>
            <a:picLocks noChangeAspect="1"/>
          </p:cNvPicPr>
          <p:nvPr/>
        </p:nvPicPr>
        <p:blipFill>
          <a:blip r:embed="rId3"/>
          <a:stretch>
            <a:fillRect/>
          </a:stretch>
        </p:blipFill>
        <p:spPr>
          <a:xfrm>
            <a:off x="4625429" y="1635242"/>
            <a:ext cx="2440520" cy="3440734"/>
          </a:xfrm>
          <a:prstGeom prst="rect">
            <a:avLst/>
          </a:prstGeom>
        </p:spPr>
      </p:pic>
    </p:spTree>
    <p:extLst>
      <p:ext uri="{BB962C8B-B14F-4D97-AF65-F5344CB8AC3E}">
        <p14:creationId xmlns:p14="http://schemas.microsoft.com/office/powerpoint/2010/main" val="4856634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pPr algn="l"/>
            <a:r>
              <a:rPr lang="en-GB" dirty="0"/>
              <a:t>High Quality Youth Work</a:t>
            </a:r>
          </a:p>
        </p:txBody>
      </p:sp>
      <p:pic>
        <p:nvPicPr>
          <p:cNvPr id="7" name="Content Placeholder 6"/>
          <p:cNvPicPr>
            <a:picLocks noGrp="1"/>
          </p:cNvPicPr>
          <p:nvPr>
            <p:ph sz="half" idx="1"/>
          </p:nvPr>
        </p:nvPicPr>
        <p:blipFill rotWithShape="1">
          <a:blip r:embed="rId2"/>
          <a:srcRect l="29703" t="12718" r="31123" b="5634"/>
          <a:stretch/>
        </p:blipFill>
        <p:spPr bwMode="auto">
          <a:xfrm>
            <a:off x="1197589" y="1765871"/>
            <a:ext cx="2480373" cy="3446462"/>
          </a:xfrm>
          <a:prstGeom prst="rect">
            <a:avLst/>
          </a:prstGeom>
          <a:ln>
            <a:noFill/>
          </a:ln>
          <a:extLst>
            <a:ext uri="{53640926-AAD7-44D8-BBD7-CCE9431645EC}">
              <a14:shadowObscured xmlns:a14="http://schemas.microsoft.com/office/drawing/2010/main"/>
            </a:ext>
          </a:extLst>
        </p:spPr>
      </p:pic>
      <p:sp>
        <p:nvSpPr>
          <p:cNvPr id="9" name="Content Placeholder 8"/>
          <p:cNvSpPr>
            <a:spLocks noGrp="1"/>
          </p:cNvSpPr>
          <p:nvPr>
            <p:ph sz="half" idx="2"/>
          </p:nvPr>
        </p:nvSpPr>
        <p:spPr>
          <a:xfrm>
            <a:off x="8514040" y="1765871"/>
            <a:ext cx="2839760" cy="3447288"/>
          </a:xfrm>
        </p:spPr>
        <p:txBody>
          <a:bodyPr>
            <a:normAutofit/>
          </a:bodyPr>
          <a:lstStyle/>
          <a:p>
            <a:r>
              <a:rPr lang="en-GB" dirty="0"/>
              <a:t>How has your project or programme contributed towards the delivery of high quality youth work?</a:t>
            </a:r>
          </a:p>
          <a:p>
            <a:endParaRPr lang="en-GB" dirty="0"/>
          </a:p>
          <a:p>
            <a:endParaRPr lang="en-GB" dirty="0"/>
          </a:p>
        </p:txBody>
      </p:sp>
      <p:pic>
        <p:nvPicPr>
          <p:cNvPr id="2" name="Picture 1"/>
          <p:cNvPicPr>
            <a:picLocks noChangeAspect="1"/>
          </p:cNvPicPr>
          <p:nvPr/>
        </p:nvPicPr>
        <p:blipFill>
          <a:blip r:embed="rId3"/>
          <a:stretch>
            <a:fillRect/>
          </a:stretch>
        </p:blipFill>
        <p:spPr>
          <a:xfrm>
            <a:off x="4704942" y="1765871"/>
            <a:ext cx="2440520" cy="3440734"/>
          </a:xfrm>
          <a:prstGeom prst="rect">
            <a:avLst/>
          </a:prstGeom>
        </p:spPr>
      </p:pic>
    </p:spTree>
    <p:extLst>
      <p:ext uri="{BB962C8B-B14F-4D97-AF65-F5344CB8AC3E}">
        <p14:creationId xmlns:p14="http://schemas.microsoft.com/office/powerpoint/2010/main" val="15103898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Tools and Techniques</a:t>
            </a:r>
          </a:p>
        </p:txBody>
      </p:sp>
      <p:sp>
        <p:nvSpPr>
          <p:cNvPr id="3" name="Content Placeholder 2"/>
          <p:cNvSpPr>
            <a:spLocks noGrp="1"/>
          </p:cNvSpPr>
          <p:nvPr>
            <p:ph idx="1"/>
          </p:nvPr>
        </p:nvSpPr>
        <p:spPr/>
        <p:txBody>
          <a:bodyPr>
            <a:normAutofit/>
          </a:bodyPr>
          <a:lstStyle/>
          <a:p>
            <a:pPr marL="0" indent="0">
              <a:buNone/>
            </a:pPr>
            <a:r>
              <a:rPr lang="en-GB" dirty="0"/>
              <a:t>There are several tools and techniques that can be used to analyse a project or programme.</a:t>
            </a:r>
          </a:p>
          <a:p>
            <a:pPr marL="0" indent="0">
              <a:buNone/>
            </a:pPr>
            <a:endParaRPr lang="en-GB" dirty="0"/>
          </a:p>
          <a:p>
            <a:pPr marL="400050" lvl="1" indent="0">
              <a:buNone/>
            </a:pPr>
            <a:r>
              <a:rPr lang="en-GB" dirty="0"/>
              <a:t>‘The ‘</a:t>
            </a:r>
            <a:r>
              <a:rPr lang="en-GB" dirty="0" err="1"/>
              <a:t>SevenS</a:t>
            </a:r>
            <a:r>
              <a:rPr lang="en-GB" dirty="0"/>
              <a:t>’ and ‘SWOT’ analyses can be very useful when compiling a portfolio of evidence of work-based learning for a youth training course or professional development programme.’ </a:t>
            </a:r>
          </a:p>
          <a:p>
            <a:pPr marL="0" indent="0" algn="r">
              <a:buNone/>
            </a:pPr>
            <a:r>
              <a:rPr lang="en-GB" dirty="0"/>
              <a:t>(</a:t>
            </a:r>
            <a:r>
              <a:rPr lang="en-GB" dirty="0" err="1"/>
              <a:t>Sapin</a:t>
            </a:r>
            <a:r>
              <a:rPr lang="en-GB" dirty="0"/>
              <a:t> 2013, p.39) </a:t>
            </a:r>
          </a:p>
        </p:txBody>
      </p:sp>
    </p:spTree>
    <p:extLst>
      <p:ext uri="{BB962C8B-B14F-4D97-AF65-F5344CB8AC3E}">
        <p14:creationId xmlns:p14="http://schemas.microsoft.com/office/powerpoint/2010/main" val="26767998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US" dirty="0"/>
              <a:t>SWOT Analysis</a:t>
            </a:r>
          </a:p>
        </p:txBody>
      </p:sp>
      <p:sp>
        <p:nvSpPr>
          <p:cNvPr id="3" name="Content Placeholder 2"/>
          <p:cNvSpPr>
            <a:spLocks noGrp="1"/>
          </p:cNvSpPr>
          <p:nvPr>
            <p:ph idx="1"/>
          </p:nvPr>
        </p:nvSpPr>
        <p:spPr/>
        <p:txBody>
          <a:bodyPr/>
          <a:lstStyle/>
          <a:p>
            <a:r>
              <a:rPr lang="en-US" dirty="0"/>
              <a:t>A model that is widely known in the Youth Work field as well as a business tool is the SWOT analysis (Strength, Weakness, Opportunities and Threats). </a:t>
            </a:r>
          </a:p>
          <a:p>
            <a:r>
              <a:rPr lang="en-US" dirty="0"/>
              <a:t>This helps a business or organisation identify a number of important features. </a:t>
            </a:r>
          </a:p>
          <a:p>
            <a:pPr marL="0" indent="0">
              <a:buNone/>
            </a:pPr>
            <a:endParaRPr lang="en-US" dirty="0"/>
          </a:p>
        </p:txBody>
      </p:sp>
    </p:spTree>
    <p:extLst>
      <p:ext uri="{BB962C8B-B14F-4D97-AF65-F5344CB8AC3E}">
        <p14:creationId xmlns:p14="http://schemas.microsoft.com/office/powerpoint/2010/main" val="138577899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US" dirty="0"/>
              <a:t>SWOT Analysis </a:t>
            </a:r>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1171714726"/>
              </p:ext>
            </p:extLst>
          </p:nvPr>
        </p:nvGraphicFramePr>
        <p:xfrm>
          <a:off x="1425555" y="1783364"/>
          <a:ext cx="8865706" cy="3649001"/>
        </p:xfrm>
        <a:graphic>
          <a:graphicData uri="http://schemas.openxmlformats.org/drawingml/2006/table">
            <a:tbl>
              <a:tblPr firstRow="1" bandRow="1">
                <a:tableStyleId>{5940675A-B579-460E-94D1-54222C63F5DA}</a:tableStyleId>
              </a:tblPr>
              <a:tblGrid>
                <a:gridCol w="4432853">
                  <a:extLst>
                    <a:ext uri="{9D8B030D-6E8A-4147-A177-3AD203B41FA5}">
                      <a16:colId xmlns:a16="http://schemas.microsoft.com/office/drawing/2014/main" val="20000"/>
                    </a:ext>
                  </a:extLst>
                </a:gridCol>
                <a:gridCol w="4432853">
                  <a:extLst>
                    <a:ext uri="{9D8B030D-6E8A-4147-A177-3AD203B41FA5}">
                      <a16:colId xmlns:a16="http://schemas.microsoft.com/office/drawing/2014/main" val="20001"/>
                    </a:ext>
                  </a:extLst>
                </a:gridCol>
              </a:tblGrid>
              <a:tr h="1978161">
                <a:tc>
                  <a:txBody>
                    <a:bodyPr/>
                    <a:lstStyle/>
                    <a:p>
                      <a:r>
                        <a:rPr lang="en-US" sz="2400" b="1" dirty="0"/>
                        <a:t>Strength</a:t>
                      </a:r>
                    </a:p>
                    <a:p>
                      <a:endParaRPr lang="en-US" dirty="0"/>
                    </a:p>
                    <a:p>
                      <a:endParaRPr lang="en-US" dirty="0"/>
                    </a:p>
                    <a:p>
                      <a:endParaRPr lang="en-US" dirty="0"/>
                    </a:p>
                    <a:p>
                      <a:endParaRPr lang="en-US" dirty="0"/>
                    </a:p>
                  </a:txBody>
                  <a:tcPr marL="75547" marR="75547"/>
                </a:tc>
                <a:tc>
                  <a:txBody>
                    <a:bodyPr/>
                    <a:lstStyle/>
                    <a:p>
                      <a:r>
                        <a:rPr lang="en-US" sz="2400" b="1" dirty="0"/>
                        <a:t>Weakness</a:t>
                      </a:r>
                    </a:p>
                  </a:txBody>
                  <a:tcPr marL="75547" marR="75547"/>
                </a:tc>
                <a:extLst>
                  <a:ext uri="{0D108BD9-81ED-4DB2-BD59-A6C34878D82A}">
                    <a16:rowId xmlns:a16="http://schemas.microsoft.com/office/drawing/2014/main" val="10000"/>
                  </a:ext>
                </a:extLst>
              </a:tr>
              <a:tr h="1670840">
                <a:tc>
                  <a:txBody>
                    <a:bodyPr/>
                    <a:lstStyle/>
                    <a:p>
                      <a:r>
                        <a:rPr lang="en-US" sz="2400" b="1" dirty="0"/>
                        <a:t>Opportunity</a:t>
                      </a:r>
                    </a:p>
                    <a:p>
                      <a:endParaRPr lang="en-US" dirty="0"/>
                    </a:p>
                    <a:p>
                      <a:endParaRPr lang="en-US" dirty="0"/>
                    </a:p>
                    <a:p>
                      <a:endParaRPr lang="en-US" dirty="0"/>
                    </a:p>
                  </a:txBody>
                  <a:tcPr marL="75547" marR="75547"/>
                </a:tc>
                <a:tc>
                  <a:txBody>
                    <a:bodyPr/>
                    <a:lstStyle/>
                    <a:p>
                      <a:r>
                        <a:rPr lang="en-US" sz="2400" b="1" dirty="0"/>
                        <a:t>Threat</a:t>
                      </a:r>
                    </a:p>
                  </a:txBody>
                  <a:tcPr marL="75547" marR="75547"/>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1716914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US" dirty="0"/>
              <a:t>SWOT Strategy</a:t>
            </a:r>
          </a:p>
        </p:txBody>
      </p:sp>
      <p:pic>
        <p:nvPicPr>
          <p:cNvPr id="4" name="Content Placeholder 3" descr="Screen Shot 2017-03-21 at 17.25.22.png"/>
          <p:cNvPicPr>
            <a:picLocks noGrp="1" noChangeAspect="1"/>
          </p:cNvPicPr>
          <p:nvPr>
            <p:ph idx="1"/>
          </p:nvPr>
        </p:nvPicPr>
        <p:blipFill rotWithShape="1">
          <a:blip r:embed="rId2">
            <a:extLst>
              <a:ext uri="{28A0092B-C50C-407E-A947-70E740481C1C}">
                <a14:useLocalDpi xmlns:a14="http://schemas.microsoft.com/office/drawing/2010/main" val="0"/>
              </a:ext>
            </a:extLst>
          </a:blip>
          <a:stretch/>
        </p:blipFill>
        <p:spPr>
          <a:xfrm>
            <a:off x="2398985" y="1825625"/>
            <a:ext cx="7394030" cy="3640138"/>
          </a:xfrm>
        </p:spPr>
      </p:pic>
      <p:sp>
        <p:nvSpPr>
          <p:cNvPr id="3" name="TextBox 2"/>
          <p:cNvSpPr txBox="1"/>
          <p:nvPr/>
        </p:nvSpPr>
        <p:spPr>
          <a:xfrm>
            <a:off x="6851252" y="4869161"/>
            <a:ext cx="4399844" cy="461665"/>
          </a:xfrm>
          <a:prstGeom prst="rect">
            <a:avLst/>
          </a:prstGeom>
          <a:noFill/>
        </p:spPr>
        <p:txBody>
          <a:bodyPr wrap="square" rtlCol="0">
            <a:spAutoFit/>
          </a:bodyPr>
          <a:lstStyle/>
          <a:p>
            <a:r>
              <a:rPr lang="en-US" sz="2400" dirty="0"/>
              <a:t>(CWVYS, no date)</a:t>
            </a:r>
          </a:p>
        </p:txBody>
      </p:sp>
    </p:spTree>
    <p:extLst>
      <p:ext uri="{BB962C8B-B14F-4D97-AF65-F5344CB8AC3E}">
        <p14:creationId xmlns:p14="http://schemas.microsoft.com/office/powerpoint/2010/main" val="211689649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2129" y="365125"/>
            <a:ext cx="11001671" cy="1126757"/>
          </a:xfrm>
        </p:spPr>
        <p:txBody>
          <a:bodyPr>
            <a:normAutofit fontScale="90000"/>
          </a:bodyPr>
          <a:lstStyle/>
          <a:p>
            <a:r>
              <a:rPr lang="en-US" dirty="0"/>
              <a:t>Example SWOT Profile </a:t>
            </a:r>
            <a:br>
              <a:rPr lang="en-US" dirty="0"/>
            </a:br>
            <a:r>
              <a:rPr lang="en-US" dirty="0"/>
              <a:t>Social Enterprise </a:t>
            </a:r>
          </a:p>
        </p:txBody>
      </p:sp>
      <p:pic>
        <p:nvPicPr>
          <p:cNvPr id="4" name="Content Placeholder 3" descr="Screen Shot 2017-03-21 at 19.15.32.png"/>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762250" y="1916906"/>
            <a:ext cx="6667500" cy="3457575"/>
          </a:xfrm>
        </p:spPr>
      </p:pic>
      <p:sp>
        <p:nvSpPr>
          <p:cNvPr id="5" name="TextBox 4"/>
          <p:cNvSpPr txBox="1"/>
          <p:nvPr/>
        </p:nvSpPr>
        <p:spPr>
          <a:xfrm>
            <a:off x="7248128" y="5859633"/>
            <a:ext cx="2880320" cy="461665"/>
          </a:xfrm>
          <a:prstGeom prst="rect">
            <a:avLst/>
          </a:prstGeom>
          <a:noFill/>
        </p:spPr>
        <p:txBody>
          <a:bodyPr wrap="square" rtlCol="0">
            <a:spAutoFit/>
          </a:bodyPr>
          <a:lstStyle/>
          <a:p>
            <a:r>
              <a:rPr lang="en-US" sz="2400" dirty="0"/>
              <a:t>(CWVYS, no date)</a:t>
            </a:r>
          </a:p>
        </p:txBody>
      </p:sp>
    </p:spTree>
    <p:extLst>
      <p:ext uri="{BB962C8B-B14F-4D97-AF65-F5344CB8AC3E}">
        <p14:creationId xmlns:p14="http://schemas.microsoft.com/office/powerpoint/2010/main" val="267880752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782013" y="1359632"/>
            <a:ext cx="3168352" cy="1938992"/>
          </a:xfrm>
          <a:prstGeom prst="rect">
            <a:avLst/>
          </a:prstGeom>
          <a:noFill/>
        </p:spPr>
        <p:txBody>
          <a:bodyPr wrap="square" rtlCol="0">
            <a:spAutoFit/>
          </a:bodyPr>
          <a:lstStyle/>
          <a:p>
            <a:r>
              <a:rPr lang="en-GB" sz="2400" dirty="0"/>
              <a:t>Sample SWOT Analysis</a:t>
            </a:r>
          </a:p>
          <a:p>
            <a:r>
              <a:rPr lang="en-GB" sz="2400" dirty="0"/>
              <a:t>(Sapin, 2013, p.38) </a:t>
            </a:r>
          </a:p>
          <a:p>
            <a:endParaRPr lang="en-GB" sz="2400" dirty="0"/>
          </a:p>
          <a:p>
            <a:endParaRPr lang="en-GB" sz="2400" dirty="0"/>
          </a:p>
        </p:txBody>
      </p:sp>
      <p:pic>
        <p:nvPicPr>
          <p:cNvPr id="5" name="Picture 4"/>
          <p:cNvPicPr>
            <a:picLocks noChangeAspect="1"/>
          </p:cNvPicPr>
          <p:nvPr/>
        </p:nvPicPr>
        <p:blipFill>
          <a:blip r:embed="rId2"/>
          <a:stretch>
            <a:fillRect/>
          </a:stretch>
        </p:blipFill>
        <p:spPr>
          <a:xfrm>
            <a:off x="5591944" y="600709"/>
            <a:ext cx="4464496" cy="4544922"/>
          </a:xfrm>
          <a:prstGeom prst="rect">
            <a:avLst/>
          </a:prstGeom>
        </p:spPr>
      </p:pic>
    </p:spTree>
    <p:extLst>
      <p:ext uri="{BB962C8B-B14F-4D97-AF65-F5344CB8AC3E}">
        <p14:creationId xmlns:p14="http://schemas.microsoft.com/office/powerpoint/2010/main" val="54804545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US" dirty="0"/>
              <a:t>McKinsey 7-S Framework</a:t>
            </a:r>
          </a:p>
        </p:txBody>
      </p:sp>
      <p:sp>
        <p:nvSpPr>
          <p:cNvPr id="3" name="Content Placeholder 2"/>
          <p:cNvSpPr>
            <a:spLocks noGrp="1"/>
          </p:cNvSpPr>
          <p:nvPr>
            <p:ph idx="1"/>
          </p:nvPr>
        </p:nvSpPr>
        <p:spPr/>
        <p:txBody>
          <a:bodyPr>
            <a:normAutofit/>
          </a:bodyPr>
          <a:lstStyle/>
          <a:p>
            <a:r>
              <a:rPr lang="en-US" dirty="0"/>
              <a:t>Model developed in the early 1980s. It was developed to try and identify the features of successful  companies at that time.   </a:t>
            </a:r>
          </a:p>
          <a:p>
            <a:r>
              <a:rPr lang="en-US" dirty="0"/>
              <a:t>Still regarded as a popular and useful model. </a:t>
            </a:r>
          </a:p>
          <a:p>
            <a:r>
              <a:rPr lang="en-US" dirty="0"/>
              <a:t>Indicates how seemingly unrelated aspects of the organisation are interlinked. </a:t>
            </a:r>
          </a:p>
          <a:p>
            <a:r>
              <a:rPr lang="en-US" dirty="0"/>
              <a:t>It emphasises how changes in one aspect can effect on another aspect. </a:t>
            </a:r>
          </a:p>
        </p:txBody>
      </p:sp>
    </p:spTree>
    <p:extLst>
      <p:ext uri="{BB962C8B-B14F-4D97-AF65-F5344CB8AC3E}">
        <p14:creationId xmlns:p14="http://schemas.microsoft.com/office/powerpoint/2010/main" val="164761734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2159780" y="260350"/>
            <a:ext cx="6838366" cy="1303338"/>
          </a:xfrm>
          <a:prstGeom prst="rect">
            <a:avLst/>
          </a:prstGeom>
        </p:spPr>
        <p:txBody>
          <a:bodyPr/>
          <a:lstStyle/>
          <a:p>
            <a:pPr algn="ctr"/>
            <a:r>
              <a:rPr lang="en-US" dirty="0"/>
              <a:t>McKinsey 7-S Framework</a:t>
            </a:r>
          </a:p>
        </p:txBody>
      </p:sp>
      <p:pic>
        <p:nvPicPr>
          <p:cNvPr id="5" name="Picture 4" descr="Screen Shot 2017-03-21 at 19.23.05.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86017" y="1829880"/>
            <a:ext cx="6564844" cy="3839344"/>
          </a:xfrm>
          <a:prstGeom prst="rect">
            <a:avLst/>
          </a:prstGeom>
        </p:spPr>
      </p:pic>
    </p:spTree>
    <p:extLst>
      <p:ext uri="{BB962C8B-B14F-4D97-AF65-F5344CB8AC3E}">
        <p14:creationId xmlns:p14="http://schemas.microsoft.com/office/powerpoint/2010/main" val="406048408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McKinsey 7-S Framework</a:t>
            </a:r>
          </a:p>
        </p:txBody>
      </p:sp>
      <p:sp>
        <p:nvSpPr>
          <p:cNvPr id="3" name="Content Placeholder 2"/>
          <p:cNvSpPr>
            <a:spLocks noGrp="1"/>
          </p:cNvSpPr>
          <p:nvPr>
            <p:ph sz="half" idx="1"/>
          </p:nvPr>
        </p:nvSpPr>
        <p:spPr/>
        <p:txBody>
          <a:bodyPr>
            <a:noAutofit/>
          </a:bodyPr>
          <a:lstStyle/>
          <a:p>
            <a:r>
              <a:rPr lang="en-US" sz="1700" dirty="0"/>
              <a:t>Top three S are seen as the harder aspects. Harder aspects are more structural and are more easily influenced by managers.</a:t>
            </a:r>
          </a:p>
          <a:p>
            <a:r>
              <a:rPr lang="en-US" sz="1700" dirty="0"/>
              <a:t>Lower three S are viewed as the softer ones. Softer features are more cultural and are more resistant to change.</a:t>
            </a:r>
          </a:p>
          <a:p>
            <a:r>
              <a:rPr lang="en-US" sz="1700" dirty="0"/>
              <a:t>Structural and cultural aspects influence each other and all are influenced by and influence any shared values. </a:t>
            </a:r>
          </a:p>
          <a:p>
            <a:pPr marL="0" indent="0" algn="r">
              <a:buNone/>
            </a:pPr>
            <a:endParaRPr lang="en-US" sz="1100" dirty="0"/>
          </a:p>
          <a:p>
            <a:pPr marL="0" indent="0" algn="r">
              <a:buNone/>
            </a:pPr>
            <a:endParaRPr lang="en-US" sz="1100" dirty="0"/>
          </a:p>
        </p:txBody>
      </p:sp>
      <p:pic>
        <p:nvPicPr>
          <p:cNvPr id="5" name="Picture 4" descr="Screen Shot 2017-03-21 at 19.23.05.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61921" y="1646601"/>
            <a:ext cx="3731404" cy="3119698"/>
          </a:xfrm>
          <a:prstGeom prst="rect">
            <a:avLst/>
          </a:prstGeom>
        </p:spPr>
      </p:pic>
      <p:sp>
        <p:nvSpPr>
          <p:cNvPr id="6" name="Rectangle 5"/>
          <p:cNvSpPr/>
          <p:nvPr/>
        </p:nvSpPr>
        <p:spPr>
          <a:xfrm>
            <a:off x="7661666" y="5111791"/>
            <a:ext cx="3899594" cy="369332"/>
          </a:xfrm>
          <a:prstGeom prst="rect">
            <a:avLst/>
          </a:prstGeom>
        </p:spPr>
        <p:txBody>
          <a:bodyPr wrap="none">
            <a:spAutoFit/>
          </a:bodyPr>
          <a:lstStyle/>
          <a:p>
            <a:pPr algn="r"/>
            <a:r>
              <a:rPr lang="en-US" dirty="0"/>
              <a:t>(Hoggarth,  Merton and Tyler, 2009) </a:t>
            </a:r>
          </a:p>
        </p:txBody>
      </p:sp>
    </p:spTree>
    <p:extLst>
      <p:ext uri="{BB962C8B-B14F-4D97-AF65-F5344CB8AC3E}">
        <p14:creationId xmlns:p14="http://schemas.microsoft.com/office/powerpoint/2010/main" val="27583020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5" name="Picture 3"/>
          <p:cNvPicPr>
            <a:picLocks noGrp="1" noChangeAspect="1" noChangeArrowheads="1"/>
          </p:cNvPicPr>
          <p:nvPr>
            <p:ph idx="4294967295"/>
          </p:nvPr>
        </p:nvPicPr>
        <p:blipFill rotWithShape="1">
          <a:blip r:embed="rId2">
            <a:extLst>
              <a:ext uri="{28A0092B-C50C-407E-A947-70E740481C1C}">
                <a14:useLocalDpi xmlns:a14="http://schemas.microsoft.com/office/drawing/2010/main" val="0"/>
              </a:ext>
            </a:extLst>
          </a:blip>
          <a:srcRect l="35703" t="27826" r="42485" b="36946"/>
          <a:stretch/>
        </p:blipFill>
        <p:spPr bwMode="auto">
          <a:xfrm>
            <a:off x="2631004" y="708775"/>
            <a:ext cx="6281738" cy="4492625"/>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
        <p:nvSpPr>
          <p:cNvPr id="10" name="TextBox 9"/>
          <p:cNvSpPr txBox="1"/>
          <p:nvPr/>
        </p:nvSpPr>
        <p:spPr>
          <a:xfrm>
            <a:off x="8328248" y="5860570"/>
            <a:ext cx="2448272" cy="646331"/>
          </a:xfrm>
          <a:prstGeom prst="rect">
            <a:avLst/>
          </a:prstGeom>
          <a:noFill/>
        </p:spPr>
        <p:txBody>
          <a:bodyPr wrap="square" rtlCol="0">
            <a:spAutoFit/>
          </a:bodyPr>
          <a:lstStyle/>
          <a:p>
            <a:r>
              <a:rPr lang="en-GB" dirty="0"/>
              <a:t>(Sapin, 2013, p.37) </a:t>
            </a:r>
          </a:p>
          <a:p>
            <a:endParaRPr lang="en-GB" dirty="0"/>
          </a:p>
        </p:txBody>
      </p:sp>
    </p:spTree>
    <p:extLst>
      <p:ext uri="{BB962C8B-B14F-4D97-AF65-F5344CB8AC3E}">
        <p14:creationId xmlns:p14="http://schemas.microsoft.com/office/powerpoint/2010/main" val="338854661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Example </a:t>
            </a:r>
            <a:r>
              <a:rPr lang="en-US" dirty="0"/>
              <a:t>McKinsey 7-S Framework</a:t>
            </a:r>
            <a:r>
              <a:rPr lang="en-GB" dirty="0"/>
              <a:t> </a:t>
            </a:r>
          </a:p>
        </p:txBody>
      </p:sp>
      <p:sp>
        <p:nvSpPr>
          <p:cNvPr id="3" name="Content Placeholder 2"/>
          <p:cNvSpPr>
            <a:spLocks noGrp="1"/>
          </p:cNvSpPr>
          <p:nvPr>
            <p:ph idx="1"/>
          </p:nvPr>
        </p:nvSpPr>
        <p:spPr/>
        <p:txBody>
          <a:bodyPr/>
          <a:lstStyle/>
          <a:p>
            <a:pPr marL="0" indent="0">
              <a:buNone/>
            </a:pPr>
            <a:r>
              <a:rPr lang="en-GB" dirty="0" err="1"/>
              <a:t>Dayle</a:t>
            </a:r>
            <a:r>
              <a:rPr lang="en-GB" dirty="0"/>
              <a:t> </a:t>
            </a:r>
            <a:r>
              <a:rPr lang="en-GB" dirty="0" err="1"/>
              <a:t>Luce</a:t>
            </a:r>
            <a:r>
              <a:rPr lang="en-GB" dirty="0"/>
              <a:t> </a:t>
            </a:r>
            <a:r>
              <a:rPr lang="en-GB" i="1" dirty="0"/>
              <a:t>'An Investigation into the impact the Youth Engagement and Progression Framework (WG, 2013) has had on Cardiff Youth Service' </a:t>
            </a:r>
            <a:endParaRPr lang="en-GB" dirty="0"/>
          </a:p>
          <a:p>
            <a:pPr marL="0" indent="0">
              <a:buNone/>
            </a:pPr>
            <a:r>
              <a:rPr lang="en-GB" dirty="0"/>
              <a:t>Chapter 7</a:t>
            </a:r>
          </a:p>
          <a:p>
            <a:pPr marL="0" indent="0">
              <a:buNone/>
            </a:pPr>
            <a:endParaRPr lang="en-GB" dirty="0"/>
          </a:p>
          <a:p>
            <a:pPr marL="0" indent="0">
              <a:buNone/>
            </a:pPr>
            <a:r>
              <a:rPr lang="en-GB" dirty="0">
                <a:hlinkClick r:id="rId2"/>
              </a:rPr>
              <a:t>http://www.youthworkwales.org.uk/wp-content/uploads/2017/11/diss_all_pdf.pdf</a:t>
            </a:r>
            <a:endParaRPr lang="en-GB" dirty="0"/>
          </a:p>
        </p:txBody>
      </p:sp>
    </p:spTree>
    <p:extLst>
      <p:ext uri="{BB962C8B-B14F-4D97-AF65-F5344CB8AC3E}">
        <p14:creationId xmlns:p14="http://schemas.microsoft.com/office/powerpoint/2010/main" val="259233473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US" dirty="0" err="1"/>
              <a:t>Analysing</a:t>
            </a:r>
            <a:r>
              <a:rPr lang="en-US" dirty="0"/>
              <a:t> Information</a:t>
            </a:r>
          </a:p>
        </p:txBody>
      </p:sp>
      <p:sp>
        <p:nvSpPr>
          <p:cNvPr id="3" name="Content Placeholder 2"/>
          <p:cNvSpPr>
            <a:spLocks noGrp="1"/>
          </p:cNvSpPr>
          <p:nvPr>
            <p:ph idx="1"/>
          </p:nvPr>
        </p:nvSpPr>
        <p:spPr>
          <a:xfrm>
            <a:off x="838200" y="1825625"/>
            <a:ext cx="10515600" cy="3831160"/>
          </a:xfrm>
        </p:spPr>
        <p:txBody>
          <a:bodyPr>
            <a:normAutofit lnSpcReduction="10000"/>
          </a:bodyPr>
          <a:lstStyle/>
          <a:p>
            <a:pPr marL="0" indent="0">
              <a:buNone/>
            </a:pPr>
            <a:r>
              <a:rPr lang="en-US" dirty="0"/>
              <a:t>When </a:t>
            </a:r>
            <a:r>
              <a:rPr lang="en-US" dirty="0" err="1"/>
              <a:t>analysing</a:t>
            </a:r>
            <a:r>
              <a:rPr lang="en-US" dirty="0"/>
              <a:t> your project or </a:t>
            </a:r>
            <a:r>
              <a:rPr lang="en-US" dirty="0" err="1"/>
              <a:t>programme</a:t>
            </a:r>
            <a:r>
              <a:rPr lang="en-US" dirty="0"/>
              <a:t>, critically review what it tells you.</a:t>
            </a:r>
          </a:p>
          <a:p>
            <a:r>
              <a:rPr lang="en-US" dirty="0"/>
              <a:t>What difference you made (your outcomes)</a:t>
            </a:r>
          </a:p>
          <a:p>
            <a:r>
              <a:rPr lang="en-US" dirty="0"/>
              <a:t>Whether these were planned or unintended outcomes</a:t>
            </a:r>
          </a:p>
          <a:p>
            <a:r>
              <a:rPr lang="en-US" dirty="0"/>
              <a:t>What you did to deliver your outcomes</a:t>
            </a:r>
          </a:p>
          <a:p>
            <a:r>
              <a:rPr lang="en-US" dirty="0"/>
              <a:t>Which activities or processes were most effective or important</a:t>
            </a:r>
          </a:p>
          <a:p>
            <a:r>
              <a:rPr lang="en-US" dirty="0"/>
              <a:t>Whether things worked in the way you expected</a:t>
            </a:r>
          </a:p>
          <a:p>
            <a:pPr marL="0" indent="0" algn="r">
              <a:buNone/>
            </a:pPr>
            <a:r>
              <a:rPr lang="en-US" dirty="0"/>
              <a:t>(Youth Scotland, no date)</a:t>
            </a:r>
          </a:p>
        </p:txBody>
      </p:sp>
    </p:spTree>
    <p:extLst>
      <p:ext uri="{BB962C8B-B14F-4D97-AF65-F5344CB8AC3E}">
        <p14:creationId xmlns:p14="http://schemas.microsoft.com/office/powerpoint/2010/main" val="345362487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Questions to consider</a:t>
            </a:r>
          </a:p>
        </p:txBody>
      </p:sp>
      <p:sp>
        <p:nvSpPr>
          <p:cNvPr id="3" name="Content Placeholder 2"/>
          <p:cNvSpPr>
            <a:spLocks noGrp="1"/>
          </p:cNvSpPr>
          <p:nvPr>
            <p:ph idx="1"/>
          </p:nvPr>
        </p:nvSpPr>
        <p:spPr/>
        <p:txBody>
          <a:bodyPr>
            <a:normAutofit/>
          </a:bodyPr>
          <a:lstStyle/>
          <a:p>
            <a:r>
              <a:rPr lang="en-GB" dirty="0"/>
              <a:t>What worked well for you? </a:t>
            </a:r>
          </a:p>
          <a:p>
            <a:r>
              <a:rPr lang="en-GB" dirty="0"/>
              <a:t>What feedback did you gain from young people and stakeholders?</a:t>
            </a:r>
          </a:p>
          <a:p>
            <a:r>
              <a:rPr lang="en-GB" dirty="0"/>
              <a:t>What could you do to make this a better programme or project?</a:t>
            </a:r>
          </a:p>
          <a:p>
            <a:r>
              <a:rPr lang="en-GB" dirty="0"/>
              <a:t>What have you learnt from the process?</a:t>
            </a:r>
          </a:p>
          <a:p>
            <a:r>
              <a:rPr lang="en-GB" dirty="0"/>
              <a:t>Did your reflections tell you something about your project or programme? </a:t>
            </a:r>
          </a:p>
          <a:p>
            <a:endParaRPr lang="en-GB" dirty="0"/>
          </a:p>
        </p:txBody>
      </p:sp>
    </p:spTree>
    <p:extLst>
      <p:ext uri="{BB962C8B-B14F-4D97-AF65-F5344CB8AC3E}">
        <p14:creationId xmlns:p14="http://schemas.microsoft.com/office/powerpoint/2010/main" val="251173438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a:t>
            </a:r>
          </a:p>
        </p:txBody>
      </p:sp>
      <p:sp>
        <p:nvSpPr>
          <p:cNvPr id="3" name="Content Placeholder 2"/>
          <p:cNvSpPr>
            <a:spLocks noGrp="1"/>
          </p:cNvSpPr>
          <p:nvPr>
            <p:ph idx="1"/>
          </p:nvPr>
        </p:nvSpPr>
        <p:spPr>
          <a:xfrm>
            <a:off x="624745" y="1522107"/>
            <a:ext cx="11023916" cy="3896139"/>
          </a:xfrm>
        </p:spPr>
        <p:txBody>
          <a:bodyPr>
            <a:normAutofit fontScale="70000" lnSpcReduction="20000"/>
          </a:bodyPr>
          <a:lstStyle/>
          <a:p>
            <a:pPr marL="0" indent="0">
              <a:buNone/>
            </a:pPr>
            <a:r>
              <a:rPr lang="en-US" dirty="0"/>
              <a:t>Collins English Dictionary, ( no date) </a:t>
            </a:r>
            <a:r>
              <a:rPr lang="en-US" dirty="0">
                <a:hlinkClick r:id="rId2"/>
              </a:rPr>
              <a:t>https://www.collinsdictionary.com/dictionary/english/analysis</a:t>
            </a:r>
            <a:endParaRPr lang="en-US" dirty="0"/>
          </a:p>
          <a:p>
            <a:pPr marL="0" indent="0">
              <a:buNone/>
            </a:pPr>
            <a:r>
              <a:rPr lang="en-US" dirty="0"/>
              <a:t>(Accessed: 23 March 2017)</a:t>
            </a:r>
          </a:p>
          <a:p>
            <a:pPr marL="0" indent="0">
              <a:buNone/>
            </a:pPr>
            <a:r>
              <a:rPr lang="en-US" dirty="0"/>
              <a:t>CWVYS, (no date) Great Doing Business With You! The Social Enterprise Youth Work Methodology Handbook. Cardiff: CWVYS. [online]. Available at: </a:t>
            </a:r>
            <a:r>
              <a:rPr lang="en-US" dirty="0">
                <a:hlinkClick r:id="rId3"/>
              </a:rPr>
              <a:t>http://www.cwvys.org.uk/wp-content/uploads/2014/06/HB-Social-Enterprise.pdf</a:t>
            </a:r>
            <a:r>
              <a:rPr lang="en-US" dirty="0"/>
              <a:t> (Accessed: 21 March 2017)</a:t>
            </a:r>
          </a:p>
          <a:p>
            <a:pPr marL="0" indent="0">
              <a:buNone/>
            </a:pPr>
            <a:r>
              <a:rPr lang="en-US" dirty="0"/>
              <a:t>Hoggarth, L., Merton, B. and Tyler, M. (2009) </a:t>
            </a:r>
            <a:r>
              <a:rPr lang="en-US" i="1" dirty="0"/>
              <a:t>Managing Modern Youth Work</a:t>
            </a:r>
            <a:r>
              <a:rPr lang="en-US" dirty="0"/>
              <a:t>. London: Sage. </a:t>
            </a:r>
          </a:p>
          <a:p>
            <a:pPr marL="0" indent="0">
              <a:buNone/>
            </a:pPr>
            <a:r>
              <a:rPr lang="en-GB" dirty="0"/>
              <a:t>Ingram, G. and Harris, J. (2001)</a:t>
            </a:r>
            <a:r>
              <a:rPr lang="en-GB" i="1" dirty="0"/>
              <a:t> Delivering Good Youth Work. </a:t>
            </a:r>
            <a:r>
              <a:rPr lang="en-GB" dirty="0"/>
              <a:t>Lyme Regis: Russell House Publishing</a:t>
            </a:r>
          </a:p>
          <a:p>
            <a:pPr marL="0" indent="0">
              <a:buNone/>
            </a:pPr>
            <a:r>
              <a:rPr lang="en-US" dirty="0" err="1"/>
              <a:t>Lehal</a:t>
            </a:r>
            <a:r>
              <a:rPr lang="en-US" dirty="0"/>
              <a:t>, R. (2010) ‘Targeting for youth workers’ In </a:t>
            </a:r>
            <a:r>
              <a:rPr lang="en-US" dirty="0" err="1"/>
              <a:t>Batsleer</a:t>
            </a:r>
            <a:r>
              <a:rPr lang="en-US" dirty="0"/>
              <a:t>, J. &amp; Davies, B. (ed.) Exeter: Learning Matters pp. 90-103</a:t>
            </a:r>
          </a:p>
          <a:p>
            <a:pPr marL="0" indent="0">
              <a:buNone/>
            </a:pPr>
            <a:r>
              <a:rPr lang="en-US" dirty="0" err="1"/>
              <a:t>Sapin</a:t>
            </a:r>
            <a:r>
              <a:rPr lang="en-US" dirty="0"/>
              <a:t>, K. (2013</a:t>
            </a:r>
            <a:r>
              <a:rPr lang="en-US" i="1" dirty="0"/>
              <a:t>) Essential Skills for Youth Work Practice </a:t>
            </a:r>
            <a:r>
              <a:rPr lang="en-US" dirty="0"/>
              <a:t>2</a:t>
            </a:r>
            <a:r>
              <a:rPr lang="en-US" baseline="30000" dirty="0"/>
              <a:t>nd</a:t>
            </a:r>
            <a:r>
              <a:rPr lang="en-US" dirty="0"/>
              <a:t> </a:t>
            </a:r>
            <a:r>
              <a:rPr lang="en-US" dirty="0" err="1"/>
              <a:t>edn</a:t>
            </a:r>
            <a:r>
              <a:rPr lang="en-US" dirty="0"/>
              <a:t>. London: Sage. </a:t>
            </a:r>
          </a:p>
          <a:p>
            <a:pPr marL="0" indent="0">
              <a:buNone/>
            </a:pPr>
            <a:r>
              <a:rPr lang="en-US" dirty="0"/>
              <a:t>Youth Scotland, (no date)  </a:t>
            </a:r>
            <a:r>
              <a:rPr lang="en-US" dirty="0" err="1"/>
              <a:t>Analysing</a:t>
            </a:r>
            <a:r>
              <a:rPr lang="en-US" dirty="0"/>
              <a:t> Outcomes. Edinburgh: Youth Scotland [online]. Available at: </a:t>
            </a:r>
            <a:r>
              <a:rPr lang="en-US" dirty="0">
                <a:hlinkClick r:id="rId4"/>
              </a:rPr>
              <a:t>http://www.youthworkessentials.org/media/51552/analysing_outcomes_lres.pdf</a:t>
            </a:r>
            <a:endParaRPr lang="en-US" dirty="0"/>
          </a:p>
        </p:txBody>
      </p:sp>
    </p:spTree>
    <p:extLst>
      <p:ext uri="{BB962C8B-B14F-4D97-AF65-F5344CB8AC3E}">
        <p14:creationId xmlns:p14="http://schemas.microsoft.com/office/powerpoint/2010/main" val="1422198772"/>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542EBDA-A4F5-41A3-A105-12E1AEC83494}"/>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CD59205A8D1D184496904719E204B53A" ma:contentTypeVersion="16" ma:contentTypeDescription="Create a new document." ma:contentTypeScope="" ma:versionID="6e86df21b4958fa5f230638cfd0289fa">
  <xsd:schema xmlns:xsd="http://www.w3.org/2001/XMLSchema" xmlns:xs="http://www.w3.org/2001/XMLSchema" xmlns:p="http://schemas.microsoft.com/office/2006/metadata/properties" xmlns:ns2="8f3237d2-625f-43bb-8348-f3f22b69b297" xmlns:ns3="c207088d-bfeb-4b85-b1f3-57d2a57f6bae" targetNamespace="http://schemas.microsoft.com/office/2006/metadata/properties" ma:root="true" ma:fieldsID="0d08a048b3789d24c965d294cfb4583a" ns2:_="" ns3:_="">
    <xsd:import namespace="8f3237d2-625f-43bb-8348-f3f22b69b297"/>
    <xsd:import namespace="c207088d-bfeb-4b85-b1f3-57d2a57f6bae"/>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SearchProperties"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ServiceDateTaken" minOccurs="0"/>
                <xsd:element ref="ns2:MediaLengthInSecond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f3237d2-625f-43bb-8348-f3f22b69b29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DateTaken" ma:index="21" nillable="true" ma:displayName="MediaServiceDateTaken" ma:hidden="true" ma:indexed="true" ma:internalName="MediaServiceDateTaken" ma:readOnly="true">
      <xsd:simpleType>
        <xsd:restriction base="dms:Text"/>
      </xsd:simpleType>
    </xsd:element>
    <xsd:element name="MediaLengthInSeconds" ma:index="22" nillable="true" ma:displayName="MediaLengthInSeconds" ma:hidden="true" ma:internalName="MediaLengthInSeconds" ma:readOnly="true">
      <xsd:simpleType>
        <xsd:restriction base="dms:Unknown"/>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c207088d-bfeb-4b85-b1f3-57d2a57f6bae"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07d1c251-b0f0-4b80-a4ff-dc3701487768}" ma:internalName="TaxCatchAll" ma:showField="CatchAllData" ma:web="c207088d-bfeb-4b85-b1f3-57d2a57f6bae">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8f3237d2-625f-43bb-8348-f3f22b69b297">
      <Terms xmlns="http://schemas.microsoft.com/office/infopath/2007/PartnerControls"/>
    </lcf76f155ced4ddcb4097134ff3c332f>
    <TaxCatchAll xmlns="c207088d-bfeb-4b85-b1f3-57d2a57f6bae" xsi:nil="true"/>
  </documentManagement>
</p:properties>
</file>

<file path=customXml/itemProps1.xml><?xml version="1.0" encoding="utf-8"?>
<ds:datastoreItem xmlns:ds="http://schemas.openxmlformats.org/officeDocument/2006/customXml" ds:itemID="{8DDB7AF1-E1E9-47D5-9D2A-AA2426246E6A}">
  <ds:schemaRefs>
    <ds:schemaRef ds:uri="8f3237d2-625f-43bb-8348-f3f22b69b297"/>
    <ds:schemaRef ds:uri="c207088d-bfeb-4b85-b1f3-57d2a57f6bae"/>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B04D7CDE-545D-42FB-9D8B-91B46711CAE1}">
  <ds:schemaRefs>
    <ds:schemaRef ds:uri="http://schemas.microsoft.com/sharepoint/v3/contenttype/forms"/>
  </ds:schemaRefs>
</ds:datastoreItem>
</file>

<file path=customXml/itemProps3.xml><?xml version="1.0" encoding="utf-8"?>
<ds:datastoreItem xmlns:ds="http://schemas.openxmlformats.org/officeDocument/2006/customXml" ds:itemID="{66000189-FBB6-4115-8384-F675E184D031}">
  <ds:schemaRefs>
    <ds:schemaRef ds:uri="8f3237d2-625f-43bb-8348-f3f22b69b297"/>
    <ds:schemaRef ds:uri="c207088d-bfeb-4b85-b1f3-57d2a57f6bae"/>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emplate>Template for PP</Template>
  <TotalTime>0</TotalTime>
  <Words>1411</Words>
  <Application>Microsoft Office PowerPoint</Application>
  <PresentationFormat>Widescreen</PresentationFormat>
  <Paragraphs>118</Paragraphs>
  <Slides>25</Slides>
  <Notes>0</Notes>
  <HiddenSlides>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25</vt:i4>
      </vt:variant>
    </vt:vector>
  </HeadingPairs>
  <TitlesOfParts>
    <vt:vector size="30" baseType="lpstr">
      <vt:lpstr>Arial</vt:lpstr>
      <vt:lpstr>Calibri</vt:lpstr>
      <vt:lpstr>Calibri Light</vt:lpstr>
      <vt:lpstr>Holding PAge</vt:lpstr>
      <vt:lpstr>Accessible 2</vt:lpstr>
      <vt:lpstr>Analysis of a project or programme</vt:lpstr>
      <vt:lpstr>Assessment Component 1 – 80%</vt:lpstr>
      <vt:lpstr>PowerPoint Presentation</vt:lpstr>
      <vt:lpstr>Definition of analysis</vt:lpstr>
      <vt:lpstr>Your task…</vt:lpstr>
      <vt:lpstr>Why do we need to analyse our work?</vt:lpstr>
      <vt:lpstr>Where Does This Programme Come From?</vt:lpstr>
      <vt:lpstr>Delivery of the curriculum</vt:lpstr>
      <vt:lpstr>Check list for your programme</vt:lpstr>
      <vt:lpstr>High Quality Youth Work</vt:lpstr>
      <vt:lpstr>High Quality Youth Work</vt:lpstr>
      <vt:lpstr>Tools and Techniques</vt:lpstr>
      <vt:lpstr>SWOT Analysis</vt:lpstr>
      <vt:lpstr>SWOT Analysis </vt:lpstr>
      <vt:lpstr>SWOT Strategy</vt:lpstr>
      <vt:lpstr>Example SWOT Profile  Social Enterprise </vt:lpstr>
      <vt:lpstr>PowerPoint Presentation</vt:lpstr>
      <vt:lpstr>McKinsey 7-S Framework</vt:lpstr>
      <vt:lpstr>McKinsey 7-S Framework</vt:lpstr>
      <vt:lpstr>McKinsey 7-S Framework</vt:lpstr>
      <vt:lpstr>PowerPoint Presentation</vt:lpstr>
      <vt:lpstr>Example McKinsey 7-S Framework </vt:lpstr>
      <vt:lpstr>Analysing Information</vt:lpstr>
      <vt:lpstr>Questions to consider</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Natasha Young</dc:creator>
  <cp:lastModifiedBy>Alana Enoch</cp:lastModifiedBy>
  <cp:revision>5</cp:revision>
  <dcterms:created xsi:type="dcterms:W3CDTF">2022-06-22T10:03:12Z</dcterms:created>
  <dcterms:modified xsi:type="dcterms:W3CDTF">2025-06-17T11:05:52Z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0x010100CD59205A8D1D184496904719E204B53A</vt:lpwstr>
  </property>
  <property fmtid="{D5CDD505-2E9C-101B-9397-08002B2CF9AE}" pid="3" name="MediaServiceImageTags">
    <vt:lpwstr/>
  </property>
</Properties>
</file>