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Lst>
  <p:sldSz cx="16256000" cy="9144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alpha val="0"/>
          </a:srgbClr>
        </a:solidFill>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png" Type="http://schemas.openxmlformats.org/officeDocument/2006/relationships/image"/><Relationship Id="rId7" Target="../media/image6.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7.png" Type="http://schemas.openxmlformats.org/officeDocument/2006/relationships/image"/><Relationship Id="rId4" Target="../media/image8.png" Type="http://schemas.openxmlformats.org/officeDocument/2006/relationships/image"/><Relationship Id="rId5" Target="../media/image9.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10.png" Type="http://schemas.openxmlformats.org/officeDocument/2006/relationships/image"/><Relationship Id="rId4" Target="../media/image11.png" Type="http://schemas.openxmlformats.org/officeDocument/2006/relationships/image"/><Relationship Id="rId5" Target="../media/image12.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13.png" Type="http://schemas.openxmlformats.org/officeDocument/2006/relationships/image"/><Relationship Id="rId4" Target="../media/image14.png" Type="http://schemas.openxmlformats.org/officeDocument/2006/relationships/image"/><Relationship Id="rId5" Target="../media/image15.png" Type="http://schemas.openxmlformats.org/officeDocument/2006/relationships/image"/><Relationship Id="rId6" Target="../media/image16.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17.png" Type="http://schemas.openxmlformats.org/officeDocument/2006/relationships/image"/><Relationship Id="rId4" Target="../media/image18.png" Type="http://schemas.openxmlformats.org/officeDocument/2006/relationships/image"/><Relationship Id="rId5" Target="../media/image19.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0" y="0"/>
            <a:ext cx="16256000" cy="9144000"/>
          </a:xfrm>
          <a:prstGeom prst="rect">
            <a:avLst/>
          </a:prstGeom>
          <a:solidFill>
            <a:srgbClr val="0D0A2C">
              <a:alpha val="74902"/>
            </a:srgbClr>
          </a:solidFill>
        </p:spPr>
      </p:sp>
      <p:pic>
        <p:nvPicPr>
          <p:cNvPr name="Picture 3" id="3"/>
          <p:cNvPicPr>
            <a:picLocks noChangeAspect="true"/>
          </p:cNvPicPr>
          <p:nvPr/>
        </p:nvPicPr>
        <p:blipFill>
          <a:blip r:embed="rId2"/>
          <a:srcRect l="1000" r="1000"/>
          <a:stretch>
            <a:fillRect/>
          </a:stretch>
        </p:blipFill>
        <p:spPr>
          <a:xfrm>
            <a:off x="0" y="0"/>
            <a:ext cx="16256000" cy="9144000"/>
          </a:xfrm>
          <a:prstGeom prst="rect">
            <a:avLst/>
          </a:prstGeom>
        </p:spPr>
      </p:pic>
      <p:sp>
        <p:nvSpPr>
          <p:cNvPr name="AutoShape 4" id="4"/>
          <p:cNvSpPr/>
          <p:nvPr/>
        </p:nvSpPr>
        <p:spPr>
          <a:xfrm>
            <a:off x="876300" y="1524000"/>
            <a:ext cx="14490700" cy="6934200"/>
          </a:xfrm>
          <a:prstGeom prst="rect">
            <a:avLst/>
          </a:prstGeom>
          <a:solidFill>
            <a:srgbClr val="000000">
              <a:alpha val="0"/>
            </a:srgbClr>
          </a:solidFill>
        </p:spPr>
      </p:sp>
      <p:sp>
        <p:nvSpPr>
          <p:cNvPr name="AutoShape 5" id="5"/>
          <p:cNvSpPr/>
          <p:nvPr/>
        </p:nvSpPr>
        <p:spPr>
          <a:xfrm>
            <a:off x="876300" y="1524000"/>
            <a:ext cx="14490700" cy="2184400"/>
          </a:xfrm>
          <a:prstGeom prst="rect">
            <a:avLst/>
          </a:prstGeom>
          <a:solidFill>
            <a:srgbClr val="000000">
              <a:alpha val="0"/>
            </a:srgbClr>
          </a:solidFill>
        </p:spPr>
      </p:sp>
      <p:sp>
        <p:nvSpPr>
          <p:cNvPr name="AutoShape 6" id="6"/>
          <p:cNvSpPr/>
          <p:nvPr/>
        </p:nvSpPr>
        <p:spPr>
          <a:xfrm>
            <a:off x="876300" y="1524000"/>
            <a:ext cx="14490700" cy="2184400"/>
          </a:xfrm>
          <a:prstGeom prst="roundRect">
            <a:avLst>
              <a:gd name="adj" fmla="val 3488"/>
            </a:avLst>
          </a:prstGeom>
          <a:solidFill>
            <a:srgbClr val="000000">
              <a:alpha val="0"/>
            </a:srgbClr>
          </a:solidFill>
        </p:spPr>
      </p:sp>
      <p:sp>
        <p:nvSpPr>
          <p:cNvPr name="AutoShape 7" id="7"/>
          <p:cNvSpPr/>
          <p:nvPr/>
        </p:nvSpPr>
        <p:spPr>
          <a:xfrm>
            <a:off x="876300" y="1524000"/>
            <a:ext cx="241300" cy="2184400"/>
          </a:xfrm>
          <a:prstGeom prst="roundRect">
            <a:avLst>
              <a:gd name="adj" fmla="val 36842"/>
            </a:avLst>
          </a:prstGeom>
          <a:solidFill>
            <a:srgbClr val="C0D6C3"/>
          </a:solidFill>
        </p:spPr>
      </p:sp>
      <p:sp>
        <p:nvSpPr>
          <p:cNvPr name="AutoShape 8" id="8"/>
          <p:cNvSpPr/>
          <p:nvPr/>
        </p:nvSpPr>
        <p:spPr>
          <a:xfrm>
            <a:off x="1257300" y="3898900"/>
            <a:ext cx="14109700" cy="2184400"/>
          </a:xfrm>
          <a:prstGeom prst="rect">
            <a:avLst/>
          </a:prstGeom>
          <a:solidFill>
            <a:srgbClr val="000000">
              <a:alpha val="0"/>
            </a:srgbClr>
          </a:solidFill>
        </p:spPr>
      </p:sp>
      <p:sp>
        <p:nvSpPr>
          <p:cNvPr name="AutoShape 9" id="9"/>
          <p:cNvSpPr/>
          <p:nvPr/>
        </p:nvSpPr>
        <p:spPr>
          <a:xfrm>
            <a:off x="1257300" y="3898900"/>
            <a:ext cx="14109700" cy="2184400"/>
          </a:xfrm>
          <a:prstGeom prst="roundRect">
            <a:avLst>
              <a:gd name="adj" fmla="val 3488"/>
            </a:avLst>
          </a:prstGeom>
          <a:solidFill>
            <a:srgbClr val="000000">
              <a:alpha val="0"/>
            </a:srgbClr>
          </a:solidFill>
        </p:spPr>
      </p:sp>
      <p:sp>
        <p:nvSpPr>
          <p:cNvPr name="AutoShape 10" id="10"/>
          <p:cNvSpPr/>
          <p:nvPr/>
        </p:nvSpPr>
        <p:spPr>
          <a:xfrm>
            <a:off x="1257300" y="3898900"/>
            <a:ext cx="241300" cy="2184400"/>
          </a:xfrm>
          <a:prstGeom prst="roundRect">
            <a:avLst>
              <a:gd name="adj" fmla="val 36842"/>
            </a:avLst>
          </a:prstGeom>
          <a:solidFill>
            <a:srgbClr val="C0D6C3"/>
          </a:solidFill>
        </p:spPr>
      </p:sp>
      <p:sp>
        <p:nvSpPr>
          <p:cNvPr name="AutoShape 11" id="11"/>
          <p:cNvSpPr/>
          <p:nvPr/>
        </p:nvSpPr>
        <p:spPr>
          <a:xfrm>
            <a:off x="1625600" y="6273800"/>
            <a:ext cx="13728700" cy="2184400"/>
          </a:xfrm>
          <a:prstGeom prst="rect">
            <a:avLst/>
          </a:prstGeom>
          <a:solidFill>
            <a:srgbClr val="000000">
              <a:alpha val="0"/>
            </a:srgbClr>
          </a:solidFill>
        </p:spPr>
      </p:sp>
      <p:sp>
        <p:nvSpPr>
          <p:cNvPr name="AutoShape 12" id="12"/>
          <p:cNvSpPr/>
          <p:nvPr/>
        </p:nvSpPr>
        <p:spPr>
          <a:xfrm>
            <a:off x="1625600" y="6273800"/>
            <a:ext cx="13728700" cy="2184400"/>
          </a:xfrm>
          <a:prstGeom prst="roundRect">
            <a:avLst>
              <a:gd name="adj" fmla="val 3488"/>
            </a:avLst>
          </a:prstGeom>
          <a:solidFill>
            <a:srgbClr val="000000">
              <a:alpha val="0"/>
            </a:srgbClr>
          </a:solidFill>
        </p:spPr>
      </p:sp>
      <p:sp>
        <p:nvSpPr>
          <p:cNvPr name="AutoShape 13" id="13"/>
          <p:cNvSpPr/>
          <p:nvPr/>
        </p:nvSpPr>
        <p:spPr>
          <a:xfrm>
            <a:off x="1625600" y="6273800"/>
            <a:ext cx="241300" cy="2184400"/>
          </a:xfrm>
          <a:prstGeom prst="roundRect">
            <a:avLst>
              <a:gd name="adj" fmla="val 36842"/>
            </a:avLst>
          </a:prstGeom>
          <a:solidFill>
            <a:srgbClr val="C0D6C3"/>
          </a:solidFill>
        </p:spPr>
      </p:sp>
      <p:sp>
        <p:nvSpPr>
          <p:cNvPr name="TextBox 14" id="14"/>
          <p:cNvSpPr txBox="true"/>
          <p:nvPr/>
        </p:nvSpPr>
        <p:spPr>
          <a:xfrm>
            <a:off x="876300" y="660400"/>
            <a:ext cx="14490700" cy="5842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3800" b="true">
                <a:solidFill>
                  <a:srgbClr val="197342"/>
                </a:solidFill>
                <a:latin typeface="Poppins"/>
              </a:rPr>
              <a:t>Our Research Philosophy &amp; Core Principles</a:t>
            </a:r>
            <a:endParaRPr lang="en-US" sz="1100"/>
          </a:p>
        </p:txBody>
      </p:sp>
      <p:sp>
        <p:nvSpPr>
          <p:cNvPr name="TextBox 15" id="15"/>
          <p:cNvSpPr txBox="true"/>
          <p:nvPr/>
        </p:nvSpPr>
        <p:spPr>
          <a:xfrm>
            <a:off x="1384300" y="1765300"/>
            <a:ext cx="13982700" cy="4318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800" b="true">
                <a:solidFill>
                  <a:srgbClr val="197342"/>
                </a:solidFill>
                <a:latin typeface="Poppins"/>
              </a:rPr>
              <a:t>Community First Approach</a:t>
            </a:r>
            <a:endParaRPr lang="en-US" sz="1100"/>
          </a:p>
        </p:txBody>
      </p:sp>
      <p:sp>
        <p:nvSpPr>
          <p:cNvPr name="TextBox 16" id="16"/>
          <p:cNvSpPr txBox="true"/>
          <p:nvPr/>
        </p:nvSpPr>
        <p:spPr>
          <a:xfrm>
            <a:off x="1752600" y="4140200"/>
            <a:ext cx="13601700" cy="4318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800" b="true">
                <a:solidFill>
                  <a:srgbClr val="197342"/>
                </a:solidFill>
                <a:latin typeface="Poppins"/>
              </a:rPr>
              <a:t>Evidence-Based Solutions</a:t>
            </a:r>
            <a:endParaRPr lang="en-US" sz="1100"/>
          </a:p>
        </p:txBody>
      </p:sp>
      <p:sp>
        <p:nvSpPr>
          <p:cNvPr name="TextBox 17" id="17"/>
          <p:cNvSpPr txBox="true"/>
          <p:nvPr/>
        </p:nvSpPr>
        <p:spPr>
          <a:xfrm>
            <a:off x="2133600" y="6515100"/>
            <a:ext cx="13220700" cy="4318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800" b="true">
                <a:solidFill>
                  <a:srgbClr val="197342"/>
                </a:solidFill>
                <a:latin typeface="Poppins"/>
              </a:rPr>
              <a:t>Collaborative Innovation</a:t>
            </a:r>
            <a:endParaRPr lang="en-US" sz="1100"/>
          </a:p>
        </p:txBody>
      </p:sp>
      <p:sp>
        <p:nvSpPr>
          <p:cNvPr name="TextBox 18" id="18"/>
          <p:cNvSpPr txBox="true"/>
          <p:nvPr/>
        </p:nvSpPr>
        <p:spPr>
          <a:xfrm>
            <a:off x="1384300" y="2374900"/>
            <a:ext cx="13982700" cy="10922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We prioritize deep community engagement, conducting comprehensive needs assessments and stakeholder analysis to ensure our research addresses genuine challenges and creates meaningful, sustainable impact for those we serve.</a:t>
            </a:r>
            <a:endParaRPr lang="en-US" sz="1100"/>
          </a:p>
        </p:txBody>
      </p:sp>
      <p:sp>
        <p:nvSpPr>
          <p:cNvPr name="TextBox 19" id="19"/>
          <p:cNvSpPr txBox="true"/>
          <p:nvPr/>
        </p:nvSpPr>
        <p:spPr>
          <a:xfrm>
            <a:off x="1752600" y="4749800"/>
            <a:ext cx="13601700" cy="10922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Our rigorous methodology combines quantitative data analysis, qualitative field research, and systematic validation processes to develop solutions that are scientifically sound, practically viable, and demonstrably effective.</a:t>
            </a:r>
            <a:endParaRPr lang="en-US" sz="1100"/>
          </a:p>
        </p:txBody>
      </p:sp>
      <p:sp>
        <p:nvSpPr>
          <p:cNvPr name="TextBox 20" id="20"/>
          <p:cNvSpPr txBox="true"/>
          <p:nvPr/>
        </p:nvSpPr>
        <p:spPr>
          <a:xfrm>
            <a:off x="2133600" y="7124700"/>
            <a:ext cx="13220700" cy="10922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We foster strategic partnerships with local councils, community leaders, and stakeholders, employing co-design methodologies to ensure our innovations are culturally appropriate, operationally feasible, and collectively owned.</a:t>
            </a:r>
            <a:endParaRPr lang="en-US" sz="1100"/>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0" y="0"/>
            <a:ext cx="16256000" cy="9144000"/>
          </a:xfrm>
          <a:prstGeom prst="rect">
            <a:avLst/>
          </a:prstGeom>
          <a:solidFill>
            <a:srgbClr val="0D0A2C">
              <a:alpha val="74902"/>
            </a:srgbClr>
          </a:solidFill>
        </p:spPr>
      </p:sp>
      <p:pic>
        <p:nvPicPr>
          <p:cNvPr name="Picture 3" id="3"/>
          <p:cNvPicPr>
            <a:picLocks noChangeAspect="true"/>
          </p:cNvPicPr>
          <p:nvPr/>
        </p:nvPicPr>
        <p:blipFill>
          <a:blip r:embed="rId2"/>
          <a:srcRect l="1000" r="1000"/>
          <a:stretch>
            <a:fillRect/>
          </a:stretch>
        </p:blipFill>
        <p:spPr>
          <a:xfrm>
            <a:off x="0" y="0"/>
            <a:ext cx="16256000" cy="9144000"/>
          </a:xfrm>
          <a:prstGeom prst="rect">
            <a:avLst/>
          </a:prstGeom>
        </p:spPr>
      </p:pic>
      <p:sp>
        <p:nvSpPr>
          <p:cNvPr name="AutoShape 4" id="4"/>
          <p:cNvSpPr/>
          <p:nvPr/>
        </p:nvSpPr>
        <p:spPr>
          <a:xfrm>
            <a:off x="876300" y="2349500"/>
            <a:ext cx="14490700" cy="5321300"/>
          </a:xfrm>
          <a:prstGeom prst="rect">
            <a:avLst/>
          </a:prstGeom>
          <a:solidFill>
            <a:srgbClr val="000000">
              <a:alpha val="0"/>
            </a:srgbClr>
          </a:solidFill>
        </p:spPr>
      </p:sp>
      <p:sp>
        <p:nvSpPr>
          <p:cNvPr name="AutoShape 5" id="5"/>
          <p:cNvSpPr/>
          <p:nvPr/>
        </p:nvSpPr>
        <p:spPr>
          <a:xfrm>
            <a:off x="876300" y="2628900"/>
            <a:ext cx="14490700" cy="12700"/>
          </a:xfrm>
          <a:prstGeom prst="rect">
            <a:avLst/>
          </a:prstGeom>
          <a:solidFill>
            <a:srgbClr val="8AAB8A"/>
          </a:solidFill>
        </p:spPr>
      </p:sp>
      <p:sp>
        <p:nvSpPr>
          <p:cNvPr name="AutoShape 6" id="6"/>
          <p:cNvSpPr/>
          <p:nvPr/>
        </p:nvSpPr>
        <p:spPr>
          <a:xfrm>
            <a:off x="876300" y="2349500"/>
            <a:ext cx="3378200" cy="5321300"/>
          </a:xfrm>
          <a:prstGeom prst="rect">
            <a:avLst/>
          </a:prstGeom>
          <a:solidFill>
            <a:srgbClr val="000000">
              <a:alpha val="0"/>
            </a:srgbClr>
          </a:solidFill>
        </p:spPr>
      </p:sp>
      <p:sp>
        <p:nvSpPr>
          <p:cNvPr name="AutoShape 7" id="7"/>
          <p:cNvSpPr/>
          <p:nvPr/>
        </p:nvSpPr>
        <p:spPr>
          <a:xfrm>
            <a:off x="2286000" y="2349500"/>
            <a:ext cx="558800" cy="558800"/>
          </a:xfrm>
          <a:prstGeom prst="roundRect">
            <a:avLst>
              <a:gd name="adj" fmla="val 15909"/>
            </a:avLst>
          </a:prstGeom>
          <a:solidFill>
            <a:srgbClr val="C0D6C3"/>
          </a:solidFill>
        </p:spPr>
      </p:sp>
      <p:sp>
        <p:nvSpPr>
          <p:cNvPr name="AutoShape 8" id="8"/>
          <p:cNvSpPr/>
          <p:nvPr/>
        </p:nvSpPr>
        <p:spPr>
          <a:xfrm>
            <a:off x="2552700" y="2628900"/>
            <a:ext cx="12700" cy="749300"/>
          </a:xfrm>
          <a:prstGeom prst="rect">
            <a:avLst/>
          </a:prstGeom>
          <a:solidFill>
            <a:srgbClr val="8AAB8A"/>
          </a:solidFill>
        </p:spPr>
      </p:sp>
      <p:sp>
        <p:nvSpPr>
          <p:cNvPr name="AutoShape 9" id="9"/>
          <p:cNvSpPr/>
          <p:nvPr/>
        </p:nvSpPr>
        <p:spPr>
          <a:xfrm>
            <a:off x="1130300" y="3568700"/>
            <a:ext cx="2882900" cy="4102100"/>
          </a:xfrm>
          <a:prstGeom prst="rect">
            <a:avLst/>
          </a:prstGeom>
          <a:solidFill>
            <a:srgbClr val="000000">
              <a:alpha val="0"/>
            </a:srgbClr>
          </a:solidFill>
        </p:spPr>
      </p:sp>
      <p:sp>
        <p:nvSpPr>
          <p:cNvPr name="AutoShape 10" id="10"/>
          <p:cNvSpPr/>
          <p:nvPr/>
        </p:nvSpPr>
        <p:spPr>
          <a:xfrm>
            <a:off x="4572000" y="2349500"/>
            <a:ext cx="3378200" cy="5321300"/>
          </a:xfrm>
          <a:prstGeom prst="rect">
            <a:avLst/>
          </a:prstGeom>
          <a:solidFill>
            <a:srgbClr val="000000">
              <a:alpha val="0"/>
            </a:srgbClr>
          </a:solidFill>
        </p:spPr>
      </p:sp>
      <p:sp>
        <p:nvSpPr>
          <p:cNvPr name="AutoShape 11" id="11"/>
          <p:cNvSpPr/>
          <p:nvPr/>
        </p:nvSpPr>
        <p:spPr>
          <a:xfrm>
            <a:off x="5981700" y="2349500"/>
            <a:ext cx="558800" cy="558800"/>
          </a:xfrm>
          <a:prstGeom prst="roundRect">
            <a:avLst>
              <a:gd name="adj" fmla="val 15909"/>
            </a:avLst>
          </a:prstGeom>
          <a:solidFill>
            <a:srgbClr val="C0D6C3"/>
          </a:solidFill>
        </p:spPr>
      </p:sp>
      <p:sp>
        <p:nvSpPr>
          <p:cNvPr name="AutoShape 12" id="12"/>
          <p:cNvSpPr/>
          <p:nvPr/>
        </p:nvSpPr>
        <p:spPr>
          <a:xfrm>
            <a:off x="6261100" y="2628900"/>
            <a:ext cx="12700" cy="749300"/>
          </a:xfrm>
          <a:prstGeom prst="rect">
            <a:avLst/>
          </a:prstGeom>
          <a:solidFill>
            <a:srgbClr val="8AAB8A"/>
          </a:solidFill>
        </p:spPr>
      </p:sp>
      <p:sp>
        <p:nvSpPr>
          <p:cNvPr name="AutoShape 13" id="13"/>
          <p:cNvSpPr/>
          <p:nvPr/>
        </p:nvSpPr>
        <p:spPr>
          <a:xfrm>
            <a:off x="4826000" y="3568700"/>
            <a:ext cx="2882900" cy="3721100"/>
          </a:xfrm>
          <a:prstGeom prst="rect">
            <a:avLst/>
          </a:prstGeom>
          <a:solidFill>
            <a:srgbClr val="000000">
              <a:alpha val="0"/>
            </a:srgbClr>
          </a:solidFill>
        </p:spPr>
      </p:sp>
      <p:sp>
        <p:nvSpPr>
          <p:cNvPr name="AutoShape 14" id="14"/>
          <p:cNvSpPr/>
          <p:nvPr/>
        </p:nvSpPr>
        <p:spPr>
          <a:xfrm>
            <a:off x="8280400" y="2349500"/>
            <a:ext cx="3378200" cy="5321300"/>
          </a:xfrm>
          <a:prstGeom prst="rect">
            <a:avLst/>
          </a:prstGeom>
          <a:solidFill>
            <a:srgbClr val="000000">
              <a:alpha val="0"/>
            </a:srgbClr>
          </a:solidFill>
        </p:spPr>
      </p:sp>
      <p:sp>
        <p:nvSpPr>
          <p:cNvPr name="AutoShape 15" id="15"/>
          <p:cNvSpPr/>
          <p:nvPr/>
        </p:nvSpPr>
        <p:spPr>
          <a:xfrm>
            <a:off x="9690100" y="2349500"/>
            <a:ext cx="558800" cy="558800"/>
          </a:xfrm>
          <a:prstGeom prst="roundRect">
            <a:avLst>
              <a:gd name="adj" fmla="val 15909"/>
            </a:avLst>
          </a:prstGeom>
          <a:solidFill>
            <a:srgbClr val="C0D6C3"/>
          </a:solidFill>
        </p:spPr>
      </p:sp>
      <p:sp>
        <p:nvSpPr>
          <p:cNvPr name="AutoShape 16" id="16"/>
          <p:cNvSpPr/>
          <p:nvPr/>
        </p:nvSpPr>
        <p:spPr>
          <a:xfrm>
            <a:off x="9956800" y="2628900"/>
            <a:ext cx="12700" cy="749300"/>
          </a:xfrm>
          <a:prstGeom prst="rect">
            <a:avLst/>
          </a:prstGeom>
          <a:solidFill>
            <a:srgbClr val="8AAB8A"/>
          </a:solidFill>
        </p:spPr>
      </p:sp>
      <p:sp>
        <p:nvSpPr>
          <p:cNvPr name="AutoShape 17" id="17"/>
          <p:cNvSpPr/>
          <p:nvPr/>
        </p:nvSpPr>
        <p:spPr>
          <a:xfrm>
            <a:off x="8534400" y="3568700"/>
            <a:ext cx="2882900" cy="3340100"/>
          </a:xfrm>
          <a:prstGeom prst="rect">
            <a:avLst/>
          </a:prstGeom>
          <a:solidFill>
            <a:srgbClr val="000000">
              <a:alpha val="0"/>
            </a:srgbClr>
          </a:solidFill>
        </p:spPr>
      </p:sp>
      <p:sp>
        <p:nvSpPr>
          <p:cNvPr name="AutoShape 18" id="18"/>
          <p:cNvSpPr/>
          <p:nvPr/>
        </p:nvSpPr>
        <p:spPr>
          <a:xfrm>
            <a:off x="11976100" y="2349500"/>
            <a:ext cx="3378200" cy="5321300"/>
          </a:xfrm>
          <a:prstGeom prst="rect">
            <a:avLst/>
          </a:prstGeom>
          <a:solidFill>
            <a:srgbClr val="000000">
              <a:alpha val="0"/>
            </a:srgbClr>
          </a:solidFill>
        </p:spPr>
      </p:sp>
      <p:sp>
        <p:nvSpPr>
          <p:cNvPr name="AutoShape 19" id="19"/>
          <p:cNvSpPr/>
          <p:nvPr/>
        </p:nvSpPr>
        <p:spPr>
          <a:xfrm>
            <a:off x="13385800" y="2349500"/>
            <a:ext cx="558800" cy="558800"/>
          </a:xfrm>
          <a:prstGeom prst="roundRect">
            <a:avLst>
              <a:gd name="adj" fmla="val 15909"/>
            </a:avLst>
          </a:prstGeom>
          <a:solidFill>
            <a:srgbClr val="C0D6C3"/>
          </a:solidFill>
        </p:spPr>
      </p:sp>
      <p:sp>
        <p:nvSpPr>
          <p:cNvPr name="AutoShape 20" id="20"/>
          <p:cNvSpPr/>
          <p:nvPr/>
        </p:nvSpPr>
        <p:spPr>
          <a:xfrm>
            <a:off x="13665200" y="2628900"/>
            <a:ext cx="12700" cy="749300"/>
          </a:xfrm>
          <a:prstGeom prst="rect">
            <a:avLst/>
          </a:prstGeom>
          <a:solidFill>
            <a:srgbClr val="8AAB8A"/>
          </a:solidFill>
        </p:spPr>
      </p:sp>
      <p:sp>
        <p:nvSpPr>
          <p:cNvPr name="AutoShape 21" id="21"/>
          <p:cNvSpPr/>
          <p:nvPr/>
        </p:nvSpPr>
        <p:spPr>
          <a:xfrm>
            <a:off x="12230100" y="3568700"/>
            <a:ext cx="2882900" cy="3721100"/>
          </a:xfrm>
          <a:prstGeom prst="rect">
            <a:avLst/>
          </a:prstGeom>
          <a:solidFill>
            <a:srgbClr val="000000">
              <a:alpha val="0"/>
            </a:srgbClr>
          </a:solidFill>
        </p:spPr>
      </p:sp>
      <p:sp>
        <p:nvSpPr>
          <p:cNvPr name="TextBox 22" id="22"/>
          <p:cNvSpPr txBox="true"/>
          <p:nvPr/>
        </p:nvSpPr>
        <p:spPr>
          <a:xfrm>
            <a:off x="876300" y="1460500"/>
            <a:ext cx="14490700" cy="5969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3900" b="true">
                <a:solidFill>
                  <a:srgbClr val="197342"/>
                </a:solidFill>
                <a:latin typeface="Poppins"/>
              </a:rPr>
              <a:t>Research Approach &amp; Methodology</a:t>
            </a:r>
            <a:endParaRPr lang="en-US" sz="1100"/>
          </a:p>
        </p:txBody>
      </p:sp>
      <p:sp>
        <p:nvSpPr>
          <p:cNvPr name="TextBox 23" id="23"/>
          <p:cNvSpPr txBox="true"/>
          <p:nvPr/>
        </p:nvSpPr>
        <p:spPr>
          <a:xfrm>
            <a:off x="2501900" y="2438400"/>
            <a:ext cx="304800" cy="3683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400" b="true">
                <a:solidFill>
                  <a:srgbClr val="0F3B23"/>
                </a:solidFill>
                <a:highlight>
                  <a:srgbClr val="000000">
                    <a:alpha val="0"/>
                  </a:srgbClr>
                </a:highlight>
                <a:latin typeface="Poppins"/>
              </a:rPr>
              <a:t>1</a:t>
            </a:r>
            <a:endParaRPr lang="en-US" sz="1100"/>
          </a:p>
        </p:txBody>
      </p:sp>
      <p:sp>
        <p:nvSpPr>
          <p:cNvPr name="TextBox 24" id="24"/>
          <p:cNvSpPr txBox="true"/>
          <p:nvPr/>
        </p:nvSpPr>
        <p:spPr>
          <a:xfrm>
            <a:off x="1130300" y="3568700"/>
            <a:ext cx="2882900" cy="901700"/>
          </a:xfrm>
          <a:prstGeom prst="rect">
            <a:avLst/>
          </a:prstGeom>
          <a:solidFill>
            <a:srgbClr val="000000">
              <a:alpha val="0"/>
            </a:srgbClr>
          </a:solidFill>
        </p:spPr>
        <p:txBody>
          <a:bodyPr anchor="ctr" rtlCol="false" rIns="0" lIns="0" tIns="0" bIns="0"/>
          <a:lstStyle/>
          <a:p>
            <a:pPr algn="ctr" indent="0">
              <a:lnSpc>
                <a:spcPct val="120000"/>
              </a:lnSpc>
              <a:defRPr/>
            </a:pPr>
            <a:r>
              <a:rPr lang="en-US"/>
              <a:t/>
            </a:r>
            <a:r>
              <a:rPr lang="en-US" sz="2900" b="true">
                <a:solidFill>
                  <a:srgbClr val="197342"/>
                </a:solidFill>
                <a:latin typeface="Poppins"/>
              </a:rPr>
              <a:t>Discovery Phase</a:t>
            </a:r>
            <a:endParaRPr lang="en-US" sz="1100"/>
          </a:p>
        </p:txBody>
      </p:sp>
      <p:sp>
        <p:nvSpPr>
          <p:cNvPr name="TextBox 25" id="25"/>
          <p:cNvSpPr txBox="true"/>
          <p:nvPr/>
        </p:nvSpPr>
        <p:spPr>
          <a:xfrm>
            <a:off x="6184900" y="2438400"/>
            <a:ext cx="304800" cy="3683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400" b="true">
                <a:solidFill>
                  <a:srgbClr val="0F3B23"/>
                </a:solidFill>
                <a:highlight>
                  <a:srgbClr val="000000">
                    <a:alpha val="0"/>
                  </a:srgbClr>
                </a:highlight>
                <a:latin typeface="Poppins"/>
              </a:rPr>
              <a:t>2</a:t>
            </a:r>
            <a:endParaRPr lang="en-US" sz="1100"/>
          </a:p>
        </p:txBody>
      </p:sp>
      <p:sp>
        <p:nvSpPr>
          <p:cNvPr name="TextBox 26" id="26"/>
          <p:cNvSpPr txBox="true"/>
          <p:nvPr/>
        </p:nvSpPr>
        <p:spPr>
          <a:xfrm>
            <a:off x="4826000" y="3568700"/>
            <a:ext cx="2882900" cy="901700"/>
          </a:xfrm>
          <a:prstGeom prst="rect">
            <a:avLst/>
          </a:prstGeom>
          <a:solidFill>
            <a:srgbClr val="000000">
              <a:alpha val="0"/>
            </a:srgbClr>
          </a:solidFill>
        </p:spPr>
        <p:txBody>
          <a:bodyPr anchor="ctr" rtlCol="false" rIns="0" lIns="0" tIns="0" bIns="0"/>
          <a:lstStyle/>
          <a:p>
            <a:pPr algn="ctr" indent="0">
              <a:lnSpc>
                <a:spcPct val="120000"/>
              </a:lnSpc>
              <a:defRPr/>
            </a:pPr>
            <a:r>
              <a:rPr lang="en-US"/>
              <a:t/>
            </a:r>
            <a:r>
              <a:rPr lang="en-US" sz="2900" b="true">
                <a:solidFill>
                  <a:srgbClr val="197342"/>
                </a:solidFill>
                <a:latin typeface="Poppins"/>
              </a:rPr>
              <a:t>Investigation Phase</a:t>
            </a:r>
            <a:endParaRPr lang="en-US" sz="1100"/>
          </a:p>
        </p:txBody>
      </p:sp>
      <p:sp>
        <p:nvSpPr>
          <p:cNvPr name="TextBox 27" id="27"/>
          <p:cNvSpPr txBox="true"/>
          <p:nvPr/>
        </p:nvSpPr>
        <p:spPr>
          <a:xfrm>
            <a:off x="9880600" y="2438400"/>
            <a:ext cx="304800" cy="3683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400" b="true">
                <a:solidFill>
                  <a:srgbClr val="0F3B23"/>
                </a:solidFill>
                <a:highlight>
                  <a:srgbClr val="000000">
                    <a:alpha val="0"/>
                  </a:srgbClr>
                </a:highlight>
                <a:latin typeface="Poppins"/>
              </a:rPr>
              <a:t>3</a:t>
            </a:r>
            <a:endParaRPr lang="en-US" sz="1100"/>
          </a:p>
        </p:txBody>
      </p:sp>
      <p:sp>
        <p:nvSpPr>
          <p:cNvPr name="TextBox 28" id="28"/>
          <p:cNvSpPr txBox="true"/>
          <p:nvPr/>
        </p:nvSpPr>
        <p:spPr>
          <a:xfrm>
            <a:off x="8534400" y="3568700"/>
            <a:ext cx="2882900" cy="901700"/>
          </a:xfrm>
          <a:prstGeom prst="rect">
            <a:avLst/>
          </a:prstGeom>
          <a:solidFill>
            <a:srgbClr val="000000">
              <a:alpha val="0"/>
            </a:srgbClr>
          </a:solidFill>
        </p:spPr>
        <p:txBody>
          <a:bodyPr anchor="ctr" rtlCol="false" rIns="0" lIns="0" tIns="0" bIns="0"/>
          <a:lstStyle/>
          <a:p>
            <a:pPr algn="ctr" indent="0">
              <a:lnSpc>
                <a:spcPct val="120000"/>
              </a:lnSpc>
              <a:defRPr/>
            </a:pPr>
            <a:r>
              <a:rPr lang="en-US"/>
              <a:t/>
            </a:r>
            <a:r>
              <a:rPr lang="en-US" sz="2900" b="true">
                <a:solidFill>
                  <a:srgbClr val="197342"/>
                </a:solidFill>
                <a:latin typeface="Poppins"/>
              </a:rPr>
              <a:t>Co-Design Phase</a:t>
            </a:r>
            <a:endParaRPr lang="en-US" sz="1100"/>
          </a:p>
        </p:txBody>
      </p:sp>
      <p:sp>
        <p:nvSpPr>
          <p:cNvPr name="TextBox 29" id="29"/>
          <p:cNvSpPr txBox="true"/>
          <p:nvPr/>
        </p:nvSpPr>
        <p:spPr>
          <a:xfrm>
            <a:off x="13563600" y="2438400"/>
            <a:ext cx="304800" cy="3683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400" b="true">
                <a:solidFill>
                  <a:srgbClr val="0F3B23"/>
                </a:solidFill>
                <a:highlight>
                  <a:srgbClr val="000000">
                    <a:alpha val="0"/>
                  </a:srgbClr>
                </a:highlight>
                <a:latin typeface="Poppins"/>
              </a:rPr>
              <a:t>4</a:t>
            </a:r>
            <a:endParaRPr lang="en-US" sz="1100"/>
          </a:p>
        </p:txBody>
      </p:sp>
      <p:sp>
        <p:nvSpPr>
          <p:cNvPr name="TextBox 30" id="30"/>
          <p:cNvSpPr txBox="true"/>
          <p:nvPr/>
        </p:nvSpPr>
        <p:spPr>
          <a:xfrm>
            <a:off x="12230100" y="3568700"/>
            <a:ext cx="2882900" cy="901700"/>
          </a:xfrm>
          <a:prstGeom prst="rect">
            <a:avLst/>
          </a:prstGeom>
          <a:solidFill>
            <a:srgbClr val="000000">
              <a:alpha val="0"/>
            </a:srgbClr>
          </a:solidFill>
        </p:spPr>
        <p:txBody>
          <a:bodyPr anchor="ctr" rtlCol="false" rIns="0" lIns="0" tIns="0" bIns="0"/>
          <a:lstStyle/>
          <a:p>
            <a:pPr algn="ctr" indent="0">
              <a:lnSpc>
                <a:spcPct val="120000"/>
              </a:lnSpc>
              <a:defRPr/>
            </a:pPr>
            <a:r>
              <a:rPr lang="en-US"/>
              <a:t/>
            </a:r>
            <a:r>
              <a:rPr lang="en-US" sz="2900" b="true">
                <a:solidFill>
                  <a:srgbClr val="197342"/>
                </a:solidFill>
                <a:latin typeface="Poppins"/>
              </a:rPr>
              <a:t>Implementation Phase</a:t>
            </a:r>
            <a:endParaRPr lang="en-US" sz="1100"/>
          </a:p>
        </p:txBody>
      </p:sp>
      <p:sp>
        <p:nvSpPr>
          <p:cNvPr name="TextBox 31" id="31"/>
          <p:cNvSpPr txBox="true"/>
          <p:nvPr/>
        </p:nvSpPr>
        <p:spPr>
          <a:xfrm>
            <a:off x="1130300" y="4648200"/>
            <a:ext cx="2882900" cy="3022600"/>
          </a:xfrm>
          <a:prstGeom prst="rect">
            <a:avLst/>
          </a:prstGeom>
          <a:solidFill>
            <a:srgbClr val="000000">
              <a:alpha val="0"/>
            </a:srgbClr>
          </a:solidFill>
        </p:spPr>
        <p:txBody>
          <a:bodyPr anchor="ctr" rtlCol="false" rIns="0" lIns="0" tIns="0" bIns="0"/>
          <a:lstStyle/>
          <a:p>
            <a:pPr algn="ctr" indent="0">
              <a:lnSpc>
                <a:spcPct val="150000"/>
              </a:lnSpc>
              <a:defRPr/>
            </a:pPr>
            <a:r>
              <a:rPr lang="en-US"/>
              <a:t/>
            </a:r>
            <a:r>
              <a:rPr lang="en-US" sz="1900" b="true">
                <a:solidFill>
                  <a:srgbClr val="000000"/>
                </a:solidFill>
                <a:latin typeface="Poppins"/>
              </a:rPr>
              <a:t>Comprehensive stakeholder mapping, community needs assessment, and contextual analysis to identify core challenges and opportunities.</a:t>
            </a:r>
            <a:endParaRPr lang="en-US" sz="1100"/>
          </a:p>
        </p:txBody>
      </p:sp>
      <p:sp>
        <p:nvSpPr>
          <p:cNvPr name="TextBox 32" id="32"/>
          <p:cNvSpPr txBox="true"/>
          <p:nvPr/>
        </p:nvSpPr>
        <p:spPr>
          <a:xfrm>
            <a:off x="4826000" y="4648200"/>
            <a:ext cx="2882900" cy="2641600"/>
          </a:xfrm>
          <a:prstGeom prst="rect">
            <a:avLst/>
          </a:prstGeom>
          <a:solidFill>
            <a:srgbClr val="000000">
              <a:alpha val="0"/>
            </a:srgbClr>
          </a:solidFill>
        </p:spPr>
        <p:txBody>
          <a:bodyPr anchor="ctr" rtlCol="false" rIns="0" lIns="0" tIns="0" bIns="0"/>
          <a:lstStyle/>
          <a:p>
            <a:pPr algn="ctr" indent="0">
              <a:lnSpc>
                <a:spcPct val="150000"/>
              </a:lnSpc>
              <a:defRPr/>
            </a:pPr>
            <a:r>
              <a:rPr lang="en-US"/>
              <a:t/>
            </a:r>
            <a:r>
              <a:rPr lang="en-US" sz="1900" b="true">
                <a:solidFill>
                  <a:srgbClr val="000000"/>
                </a:solidFill>
                <a:latin typeface="Poppins"/>
              </a:rPr>
              <a:t>Multi-method data collection through interviews, observations, surveys, and document analysis to build evidence base.</a:t>
            </a:r>
            <a:endParaRPr lang="en-US" sz="1100"/>
          </a:p>
        </p:txBody>
      </p:sp>
      <p:sp>
        <p:nvSpPr>
          <p:cNvPr name="TextBox 33" id="33"/>
          <p:cNvSpPr txBox="true"/>
          <p:nvPr/>
        </p:nvSpPr>
        <p:spPr>
          <a:xfrm>
            <a:off x="8534400" y="4648200"/>
            <a:ext cx="2882900" cy="2260600"/>
          </a:xfrm>
          <a:prstGeom prst="rect">
            <a:avLst/>
          </a:prstGeom>
          <a:solidFill>
            <a:srgbClr val="000000">
              <a:alpha val="0"/>
            </a:srgbClr>
          </a:solidFill>
        </p:spPr>
        <p:txBody>
          <a:bodyPr anchor="ctr" rtlCol="false" rIns="0" lIns="0" tIns="0" bIns="0"/>
          <a:lstStyle/>
          <a:p>
            <a:pPr algn="ctr" indent="0">
              <a:lnSpc>
                <a:spcPct val="150000"/>
              </a:lnSpc>
              <a:defRPr/>
            </a:pPr>
            <a:r>
              <a:rPr lang="en-US"/>
              <a:t/>
            </a:r>
            <a:r>
              <a:rPr lang="en-US" sz="1900" b="true">
                <a:solidFill>
                  <a:srgbClr val="000000"/>
                </a:solidFill>
                <a:latin typeface="Poppins"/>
              </a:rPr>
              <a:t>Collaborative solution development with community partners, iterative prototyping, and stakeholder validation workshops.</a:t>
            </a:r>
            <a:endParaRPr lang="en-US" sz="1100"/>
          </a:p>
        </p:txBody>
      </p:sp>
      <p:sp>
        <p:nvSpPr>
          <p:cNvPr name="TextBox 34" id="34"/>
          <p:cNvSpPr txBox="true"/>
          <p:nvPr/>
        </p:nvSpPr>
        <p:spPr>
          <a:xfrm>
            <a:off x="12230100" y="4648200"/>
            <a:ext cx="2882900" cy="2641600"/>
          </a:xfrm>
          <a:prstGeom prst="rect">
            <a:avLst/>
          </a:prstGeom>
          <a:solidFill>
            <a:srgbClr val="000000">
              <a:alpha val="0"/>
            </a:srgbClr>
          </a:solidFill>
        </p:spPr>
        <p:txBody>
          <a:bodyPr anchor="ctr" rtlCol="false" rIns="0" lIns="0" tIns="0" bIns="0"/>
          <a:lstStyle/>
          <a:p>
            <a:pPr algn="ctr" indent="0">
              <a:lnSpc>
                <a:spcPct val="150000"/>
              </a:lnSpc>
              <a:defRPr/>
            </a:pPr>
            <a:r>
              <a:rPr lang="en-US"/>
              <a:t/>
            </a:r>
            <a:r>
              <a:rPr lang="en-US" sz="1900" b="true">
                <a:solidFill>
                  <a:srgbClr val="000000"/>
                </a:solidFill>
                <a:latin typeface="Poppins"/>
              </a:rPr>
              <a:t>Pilot testing, impact measurement, continuous refinement, and knowledge transfer to ensure sustainable adoption.</a:t>
            </a:r>
            <a:endParaRPr lang="en-US" sz="1100"/>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0" y="0"/>
            <a:ext cx="16256000" cy="9144000"/>
          </a:xfrm>
          <a:prstGeom prst="rect">
            <a:avLst/>
          </a:prstGeom>
          <a:solidFill>
            <a:srgbClr val="0D0A2C">
              <a:alpha val="74902"/>
            </a:srgbClr>
          </a:solidFill>
        </p:spPr>
      </p:sp>
      <p:pic>
        <p:nvPicPr>
          <p:cNvPr name="Picture 3" id="3"/>
          <p:cNvPicPr>
            <a:picLocks noChangeAspect="true"/>
          </p:cNvPicPr>
          <p:nvPr/>
        </p:nvPicPr>
        <p:blipFill>
          <a:blip r:embed="rId2"/>
          <a:srcRect l="1000" r="1000"/>
          <a:stretch>
            <a:fillRect/>
          </a:stretch>
        </p:blipFill>
        <p:spPr>
          <a:xfrm>
            <a:off x="0" y="0"/>
            <a:ext cx="16256000" cy="9144000"/>
          </a:xfrm>
          <a:prstGeom prst="rect">
            <a:avLst/>
          </a:prstGeom>
        </p:spPr>
      </p:pic>
      <p:sp>
        <p:nvSpPr>
          <p:cNvPr name="AutoShape 4" id="4"/>
          <p:cNvSpPr/>
          <p:nvPr/>
        </p:nvSpPr>
        <p:spPr>
          <a:xfrm>
            <a:off x="876300" y="1130300"/>
            <a:ext cx="14490700" cy="7493000"/>
          </a:xfrm>
          <a:prstGeom prst="rect">
            <a:avLst/>
          </a:prstGeom>
          <a:solidFill>
            <a:srgbClr val="000000">
              <a:alpha val="0"/>
            </a:srgbClr>
          </a:solidFill>
        </p:spPr>
      </p:sp>
      <p:sp>
        <p:nvSpPr>
          <p:cNvPr name="AutoShape 5" id="5"/>
          <p:cNvSpPr/>
          <p:nvPr/>
        </p:nvSpPr>
        <p:spPr>
          <a:xfrm>
            <a:off x="876300" y="1130300"/>
            <a:ext cx="8686800" cy="1600200"/>
          </a:xfrm>
          <a:prstGeom prst="roundRect">
            <a:avLst>
              <a:gd name="adj" fmla="val 3968"/>
            </a:avLst>
          </a:prstGeom>
          <a:solidFill>
            <a:srgbClr val="000000">
              <a:alpha val="0"/>
            </a:srgbClr>
          </a:solidFill>
          <a:ln w="12700">
            <a:solidFill>
              <a:srgbClr val="8AAB8A"/>
            </a:solidFill>
          </a:ln>
        </p:spPr>
      </p:sp>
      <p:sp>
        <p:nvSpPr>
          <p:cNvPr name="AutoShape 6" id="6"/>
          <p:cNvSpPr/>
          <p:nvPr/>
        </p:nvSpPr>
        <p:spPr>
          <a:xfrm>
            <a:off x="889000" y="1143000"/>
            <a:ext cx="1511300" cy="1574800"/>
          </a:xfrm>
          <a:prstGeom prst="roundRect">
            <a:avLst>
              <a:gd name="adj" fmla="val 4201"/>
            </a:avLst>
          </a:prstGeom>
          <a:solidFill>
            <a:srgbClr val="C0D6C3"/>
          </a:solidFill>
        </p:spPr>
      </p:sp>
      <p:sp>
        <p:nvSpPr>
          <p:cNvPr name="AutoShape 7" id="7"/>
          <p:cNvSpPr/>
          <p:nvPr/>
        </p:nvSpPr>
        <p:spPr>
          <a:xfrm>
            <a:off x="12877800" y="3835400"/>
            <a:ext cx="2082800" cy="2082800"/>
          </a:xfrm>
          <a:prstGeom prst="roundRect">
            <a:avLst>
              <a:gd name="adj" fmla="val 50000"/>
            </a:avLst>
          </a:prstGeom>
          <a:solidFill>
            <a:srgbClr val="C0D6C3"/>
          </a:solidFill>
        </p:spPr>
      </p:sp>
      <p:sp>
        <p:nvSpPr>
          <p:cNvPr name="AutoShape 8" id="8"/>
          <p:cNvSpPr/>
          <p:nvPr/>
        </p:nvSpPr>
        <p:spPr>
          <a:xfrm>
            <a:off x="876300" y="2921000"/>
            <a:ext cx="8686800" cy="1600200"/>
          </a:xfrm>
          <a:prstGeom prst="roundRect">
            <a:avLst>
              <a:gd name="adj" fmla="val 3968"/>
            </a:avLst>
          </a:prstGeom>
          <a:solidFill>
            <a:srgbClr val="000000">
              <a:alpha val="0"/>
            </a:srgbClr>
          </a:solidFill>
          <a:ln w="12700">
            <a:solidFill>
              <a:srgbClr val="8AAB8A"/>
            </a:solidFill>
          </a:ln>
        </p:spPr>
      </p:sp>
      <p:sp>
        <p:nvSpPr>
          <p:cNvPr name="AutoShape 9" id="9"/>
          <p:cNvSpPr/>
          <p:nvPr/>
        </p:nvSpPr>
        <p:spPr>
          <a:xfrm>
            <a:off x="889000" y="2933700"/>
            <a:ext cx="1511300" cy="1574800"/>
          </a:xfrm>
          <a:prstGeom prst="roundRect">
            <a:avLst>
              <a:gd name="adj" fmla="val 4201"/>
            </a:avLst>
          </a:prstGeom>
          <a:solidFill>
            <a:srgbClr val="C0D6C3"/>
          </a:solidFill>
        </p:spPr>
      </p:sp>
      <p:sp>
        <p:nvSpPr>
          <p:cNvPr name="AutoShape 10" id="10"/>
          <p:cNvSpPr/>
          <p:nvPr/>
        </p:nvSpPr>
        <p:spPr>
          <a:xfrm>
            <a:off x="876300" y="4699000"/>
            <a:ext cx="8686800" cy="1866900"/>
          </a:xfrm>
          <a:prstGeom prst="roundRect">
            <a:avLst>
              <a:gd name="adj" fmla="val 3401"/>
            </a:avLst>
          </a:prstGeom>
          <a:solidFill>
            <a:srgbClr val="000000">
              <a:alpha val="0"/>
            </a:srgbClr>
          </a:solidFill>
          <a:ln w="12700">
            <a:solidFill>
              <a:srgbClr val="8AAB8A"/>
            </a:solidFill>
          </a:ln>
        </p:spPr>
      </p:sp>
      <p:sp>
        <p:nvSpPr>
          <p:cNvPr name="AutoShape 11" id="11"/>
          <p:cNvSpPr/>
          <p:nvPr/>
        </p:nvSpPr>
        <p:spPr>
          <a:xfrm>
            <a:off x="889000" y="4711700"/>
            <a:ext cx="1511300" cy="1841500"/>
          </a:xfrm>
          <a:prstGeom prst="roundRect">
            <a:avLst>
              <a:gd name="adj" fmla="val 4201"/>
            </a:avLst>
          </a:prstGeom>
          <a:solidFill>
            <a:srgbClr val="C0D6C3"/>
          </a:solidFill>
        </p:spPr>
      </p:sp>
      <p:sp>
        <p:nvSpPr>
          <p:cNvPr name="AutoShape 12" id="12"/>
          <p:cNvSpPr/>
          <p:nvPr/>
        </p:nvSpPr>
        <p:spPr>
          <a:xfrm>
            <a:off x="876300" y="6756400"/>
            <a:ext cx="8686800" cy="1866900"/>
          </a:xfrm>
          <a:prstGeom prst="roundRect">
            <a:avLst>
              <a:gd name="adj" fmla="val 3401"/>
            </a:avLst>
          </a:prstGeom>
          <a:solidFill>
            <a:srgbClr val="000000">
              <a:alpha val="0"/>
            </a:srgbClr>
          </a:solidFill>
          <a:ln w="12700">
            <a:solidFill>
              <a:srgbClr val="8AAB8A"/>
            </a:solidFill>
          </a:ln>
        </p:spPr>
      </p:sp>
      <p:sp>
        <p:nvSpPr>
          <p:cNvPr name="AutoShape 13" id="13"/>
          <p:cNvSpPr/>
          <p:nvPr/>
        </p:nvSpPr>
        <p:spPr>
          <a:xfrm>
            <a:off x="889000" y="6769100"/>
            <a:ext cx="1511300" cy="1841500"/>
          </a:xfrm>
          <a:prstGeom prst="roundRect">
            <a:avLst>
              <a:gd name="adj" fmla="val 4201"/>
            </a:avLst>
          </a:prstGeom>
          <a:solidFill>
            <a:srgbClr val="C0D6C3"/>
          </a:solidFill>
        </p:spPr>
      </p:sp>
      <p:pic>
        <p:nvPicPr>
          <p:cNvPr name="Picture 14" id="14"/>
          <p:cNvPicPr>
            <a:picLocks noChangeAspect="true"/>
          </p:cNvPicPr>
          <p:nvPr/>
        </p:nvPicPr>
        <p:blipFill>
          <a:blip r:embed="rId3"/>
          <a:stretch>
            <a:fillRect/>
          </a:stretch>
        </p:blipFill>
        <p:spPr>
          <a:xfrm>
            <a:off x="2413000" y="1841500"/>
            <a:ext cx="101600" cy="177800"/>
          </a:xfrm>
          <a:prstGeom prst="rect">
            <a:avLst/>
          </a:prstGeom>
        </p:spPr>
      </p:pic>
      <p:pic>
        <p:nvPicPr>
          <p:cNvPr name="Picture 15" id="15"/>
          <p:cNvPicPr>
            <a:picLocks noChangeAspect="true"/>
          </p:cNvPicPr>
          <p:nvPr/>
        </p:nvPicPr>
        <p:blipFill>
          <a:blip r:embed="rId4"/>
          <a:stretch>
            <a:fillRect/>
          </a:stretch>
        </p:blipFill>
        <p:spPr>
          <a:xfrm>
            <a:off x="10388600" y="1130300"/>
            <a:ext cx="4152900" cy="7493000"/>
          </a:xfrm>
          <a:prstGeom prst="rect">
            <a:avLst/>
          </a:prstGeom>
        </p:spPr>
      </p:pic>
      <p:pic>
        <p:nvPicPr>
          <p:cNvPr name="Picture 16" id="16"/>
          <p:cNvPicPr>
            <a:picLocks noChangeAspect="true"/>
          </p:cNvPicPr>
          <p:nvPr/>
        </p:nvPicPr>
        <p:blipFill>
          <a:blip r:embed="rId3"/>
          <a:stretch>
            <a:fillRect/>
          </a:stretch>
        </p:blipFill>
        <p:spPr>
          <a:xfrm>
            <a:off x="2413000" y="3632200"/>
            <a:ext cx="101600" cy="177800"/>
          </a:xfrm>
          <a:prstGeom prst="rect">
            <a:avLst/>
          </a:prstGeom>
        </p:spPr>
      </p:pic>
      <p:pic>
        <p:nvPicPr>
          <p:cNvPr name="Picture 17" id="17"/>
          <p:cNvPicPr>
            <a:picLocks noChangeAspect="true"/>
          </p:cNvPicPr>
          <p:nvPr/>
        </p:nvPicPr>
        <p:blipFill>
          <a:blip r:embed="rId5"/>
          <a:stretch>
            <a:fillRect/>
          </a:stretch>
        </p:blipFill>
        <p:spPr>
          <a:xfrm>
            <a:off x="10388600" y="1130300"/>
            <a:ext cx="4152900" cy="7493000"/>
          </a:xfrm>
          <a:prstGeom prst="rect">
            <a:avLst/>
          </a:prstGeom>
        </p:spPr>
      </p:pic>
      <p:pic>
        <p:nvPicPr>
          <p:cNvPr name="Picture 18" id="18"/>
          <p:cNvPicPr>
            <a:picLocks noChangeAspect="true"/>
          </p:cNvPicPr>
          <p:nvPr/>
        </p:nvPicPr>
        <p:blipFill>
          <a:blip r:embed="rId3"/>
          <a:stretch>
            <a:fillRect/>
          </a:stretch>
        </p:blipFill>
        <p:spPr>
          <a:xfrm>
            <a:off x="2413000" y="5549900"/>
            <a:ext cx="101600" cy="177800"/>
          </a:xfrm>
          <a:prstGeom prst="rect">
            <a:avLst/>
          </a:prstGeom>
        </p:spPr>
      </p:pic>
      <p:pic>
        <p:nvPicPr>
          <p:cNvPr name="Picture 19" id="19"/>
          <p:cNvPicPr>
            <a:picLocks noChangeAspect="true"/>
          </p:cNvPicPr>
          <p:nvPr/>
        </p:nvPicPr>
        <p:blipFill>
          <a:blip r:embed="rId6"/>
          <a:stretch>
            <a:fillRect/>
          </a:stretch>
        </p:blipFill>
        <p:spPr>
          <a:xfrm>
            <a:off x="10388600" y="1130300"/>
            <a:ext cx="4152900" cy="7493000"/>
          </a:xfrm>
          <a:prstGeom prst="rect">
            <a:avLst/>
          </a:prstGeom>
        </p:spPr>
      </p:pic>
      <p:pic>
        <p:nvPicPr>
          <p:cNvPr name="Picture 20" id="20"/>
          <p:cNvPicPr>
            <a:picLocks noChangeAspect="true"/>
          </p:cNvPicPr>
          <p:nvPr/>
        </p:nvPicPr>
        <p:blipFill>
          <a:blip r:embed="rId3"/>
          <a:stretch>
            <a:fillRect/>
          </a:stretch>
        </p:blipFill>
        <p:spPr>
          <a:xfrm>
            <a:off x="2413000" y="7607300"/>
            <a:ext cx="101600" cy="177800"/>
          </a:xfrm>
          <a:prstGeom prst="rect">
            <a:avLst/>
          </a:prstGeom>
        </p:spPr>
      </p:pic>
      <p:pic>
        <p:nvPicPr>
          <p:cNvPr name="Picture 21" id="21"/>
          <p:cNvPicPr>
            <a:picLocks noChangeAspect="true"/>
          </p:cNvPicPr>
          <p:nvPr/>
        </p:nvPicPr>
        <p:blipFill>
          <a:blip r:embed="rId7"/>
          <a:stretch>
            <a:fillRect/>
          </a:stretch>
        </p:blipFill>
        <p:spPr>
          <a:xfrm>
            <a:off x="10388600" y="1130300"/>
            <a:ext cx="4152900" cy="7493000"/>
          </a:xfrm>
          <a:prstGeom prst="rect">
            <a:avLst/>
          </a:prstGeom>
        </p:spPr>
      </p:pic>
      <p:sp>
        <p:nvSpPr>
          <p:cNvPr name="TextBox 22" id="22"/>
          <p:cNvSpPr txBox="true"/>
          <p:nvPr/>
        </p:nvSpPr>
        <p:spPr>
          <a:xfrm>
            <a:off x="876300" y="495300"/>
            <a:ext cx="14490700" cy="4318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800" b="true">
                <a:solidFill>
                  <a:srgbClr val="197342"/>
                </a:solidFill>
                <a:latin typeface="Poppins"/>
              </a:rPr>
              <a:t>Key Problems Identified Through Research</a:t>
            </a:r>
            <a:endParaRPr lang="en-US" sz="1100"/>
          </a:p>
        </p:txBody>
      </p:sp>
      <p:sp>
        <p:nvSpPr>
          <p:cNvPr name="TextBox 23" id="23"/>
          <p:cNvSpPr txBox="true"/>
          <p:nvPr/>
        </p:nvSpPr>
        <p:spPr>
          <a:xfrm>
            <a:off x="1587500" y="1803400"/>
            <a:ext cx="304800" cy="2667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1700" b="true">
                <a:solidFill>
                  <a:srgbClr val="0F3B23"/>
                </a:solidFill>
                <a:highlight>
                  <a:srgbClr val="000000">
                    <a:alpha val="0"/>
                  </a:srgbClr>
                </a:highlight>
                <a:latin typeface="Poppins"/>
              </a:rPr>
              <a:t>1</a:t>
            </a:r>
            <a:endParaRPr lang="en-US" sz="1100"/>
          </a:p>
        </p:txBody>
      </p:sp>
      <p:sp>
        <p:nvSpPr>
          <p:cNvPr name="TextBox 24" id="24"/>
          <p:cNvSpPr txBox="true"/>
          <p:nvPr/>
        </p:nvSpPr>
        <p:spPr>
          <a:xfrm>
            <a:off x="3060700" y="1320800"/>
            <a:ext cx="6235700" cy="2667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1700" b="true">
                <a:solidFill>
                  <a:srgbClr val="0F3B23"/>
                </a:solidFill>
                <a:latin typeface="Poppins"/>
              </a:rPr>
              <a:t>Information Gaps</a:t>
            </a:r>
            <a:endParaRPr lang="en-US" sz="1100"/>
          </a:p>
        </p:txBody>
      </p:sp>
      <p:sp>
        <p:nvSpPr>
          <p:cNvPr name="TextBox 25" id="25"/>
          <p:cNvSpPr txBox="true"/>
          <p:nvPr/>
        </p:nvSpPr>
        <p:spPr>
          <a:xfrm>
            <a:off x="1562100" y="3581400"/>
            <a:ext cx="304800" cy="2667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1700" b="true">
                <a:solidFill>
                  <a:srgbClr val="0F3B23"/>
                </a:solidFill>
                <a:highlight>
                  <a:srgbClr val="000000">
                    <a:alpha val="0"/>
                  </a:srgbClr>
                </a:highlight>
                <a:latin typeface="Poppins"/>
              </a:rPr>
              <a:t>2</a:t>
            </a:r>
            <a:endParaRPr lang="en-US" sz="1100"/>
          </a:p>
        </p:txBody>
      </p:sp>
      <p:sp>
        <p:nvSpPr>
          <p:cNvPr name="TextBox 26" id="26"/>
          <p:cNvSpPr txBox="true"/>
          <p:nvPr/>
        </p:nvSpPr>
        <p:spPr>
          <a:xfrm>
            <a:off x="3060700" y="3111500"/>
            <a:ext cx="6235700" cy="2667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1700" b="true">
                <a:solidFill>
                  <a:srgbClr val="0F3B23"/>
                </a:solidFill>
                <a:latin typeface="Poppins"/>
              </a:rPr>
              <a:t>Resource Fragmentation</a:t>
            </a:r>
            <a:endParaRPr lang="en-US" sz="1100"/>
          </a:p>
        </p:txBody>
      </p:sp>
      <p:sp>
        <p:nvSpPr>
          <p:cNvPr name="TextBox 27" id="27"/>
          <p:cNvSpPr txBox="true"/>
          <p:nvPr/>
        </p:nvSpPr>
        <p:spPr>
          <a:xfrm>
            <a:off x="1549400" y="5511800"/>
            <a:ext cx="304800" cy="2667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1700" b="true">
                <a:solidFill>
                  <a:srgbClr val="0F3B23"/>
                </a:solidFill>
                <a:highlight>
                  <a:srgbClr val="000000">
                    <a:alpha val="0"/>
                  </a:srgbClr>
                </a:highlight>
                <a:latin typeface="Poppins"/>
              </a:rPr>
              <a:t>3</a:t>
            </a:r>
            <a:endParaRPr lang="en-US" sz="1100"/>
          </a:p>
        </p:txBody>
      </p:sp>
      <p:sp>
        <p:nvSpPr>
          <p:cNvPr name="TextBox 28" id="28"/>
          <p:cNvSpPr txBox="true"/>
          <p:nvPr/>
        </p:nvSpPr>
        <p:spPr>
          <a:xfrm>
            <a:off x="3060700" y="4902200"/>
            <a:ext cx="6235700" cy="2667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1700" b="true">
                <a:solidFill>
                  <a:srgbClr val="0F3B23"/>
                </a:solidFill>
                <a:latin typeface="Poppins"/>
              </a:rPr>
              <a:t>Stakeholder Disconnect</a:t>
            </a:r>
            <a:endParaRPr lang="en-US" sz="1100"/>
          </a:p>
        </p:txBody>
      </p:sp>
      <p:sp>
        <p:nvSpPr>
          <p:cNvPr name="TextBox 29" id="29"/>
          <p:cNvSpPr txBox="true"/>
          <p:nvPr/>
        </p:nvSpPr>
        <p:spPr>
          <a:xfrm>
            <a:off x="1536700" y="7569200"/>
            <a:ext cx="304800" cy="2667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1700" b="true">
                <a:solidFill>
                  <a:srgbClr val="0F3B23"/>
                </a:solidFill>
                <a:highlight>
                  <a:srgbClr val="000000">
                    <a:alpha val="0"/>
                  </a:srgbClr>
                </a:highlight>
                <a:latin typeface="Poppins"/>
              </a:rPr>
              <a:t>4</a:t>
            </a:r>
            <a:endParaRPr lang="en-US" sz="1100"/>
          </a:p>
        </p:txBody>
      </p:sp>
      <p:sp>
        <p:nvSpPr>
          <p:cNvPr name="TextBox 30" id="30"/>
          <p:cNvSpPr txBox="true"/>
          <p:nvPr/>
        </p:nvSpPr>
        <p:spPr>
          <a:xfrm>
            <a:off x="3060700" y="6959600"/>
            <a:ext cx="6235700" cy="2667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1700" b="true">
                <a:solidFill>
                  <a:srgbClr val="0F3B23"/>
                </a:solidFill>
                <a:latin typeface="Poppins"/>
              </a:rPr>
              <a:t>Implementation Barriers</a:t>
            </a:r>
            <a:endParaRPr lang="en-US" sz="1100"/>
          </a:p>
        </p:txBody>
      </p:sp>
      <p:sp>
        <p:nvSpPr>
          <p:cNvPr name="TextBox 31" id="31"/>
          <p:cNvSpPr txBox="true"/>
          <p:nvPr/>
        </p:nvSpPr>
        <p:spPr>
          <a:xfrm>
            <a:off x="3060700" y="1727200"/>
            <a:ext cx="6235700" cy="8128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400" b="true">
                <a:solidFill>
                  <a:srgbClr val="000000"/>
                </a:solidFill>
                <a:latin typeface="Poppins"/>
              </a:rPr>
              <a:t>Critical data deficiencies hindering evidence-based decision making and strategic planning processes within community systems.</a:t>
            </a:r>
            <a:endParaRPr lang="en-US" sz="1100"/>
          </a:p>
        </p:txBody>
      </p:sp>
      <p:sp>
        <p:nvSpPr>
          <p:cNvPr name="TextBox 32" id="32"/>
          <p:cNvSpPr txBox="true"/>
          <p:nvPr/>
        </p:nvSpPr>
        <p:spPr>
          <a:xfrm>
            <a:off x="12471400" y="4559300"/>
            <a:ext cx="3035300" cy="647700"/>
          </a:xfrm>
          <a:prstGeom prst="rect">
            <a:avLst/>
          </a:prstGeom>
          <a:solidFill>
            <a:srgbClr val="000000">
              <a:alpha val="0"/>
            </a:srgbClr>
          </a:solidFill>
        </p:spPr>
        <p:txBody>
          <a:bodyPr anchor="ctr" rtlCol="false" rIns="0" lIns="0" tIns="0" bIns="0"/>
          <a:lstStyle/>
          <a:p>
            <a:pPr algn="ctr" indent="0">
              <a:lnSpc>
                <a:spcPct val="120000"/>
              </a:lnSpc>
              <a:defRPr/>
            </a:pPr>
            <a:r>
              <a:rPr lang="en-US"/>
              <a:t/>
            </a:r>
            <a:r>
              <a:rPr lang="en-US" sz="2100" b="true">
                <a:solidFill>
                  <a:srgbClr val="197342"/>
                </a:solidFill>
                <a:highlight>
                  <a:srgbClr val="000000">
                    <a:alpha val="0"/>
                  </a:srgbClr>
                </a:highlight>
                <a:latin typeface="Poppins"/>
              </a:rPr>
              <a:t>Core Challenges</a:t>
            </a:r>
            <a:endParaRPr lang="en-US" sz="1100"/>
          </a:p>
        </p:txBody>
      </p:sp>
      <p:sp>
        <p:nvSpPr>
          <p:cNvPr name="TextBox 33" id="33"/>
          <p:cNvSpPr txBox="true"/>
          <p:nvPr/>
        </p:nvSpPr>
        <p:spPr>
          <a:xfrm>
            <a:off x="3060700" y="3517900"/>
            <a:ext cx="6235700" cy="8128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400" b="true">
                <a:solidFill>
                  <a:srgbClr val="000000"/>
                </a:solidFill>
                <a:latin typeface="Poppins"/>
              </a:rPr>
              <a:t>Disconnected services and duplicated efforts resulting in inefficient resource allocation and reduced community impact outcomes.</a:t>
            </a:r>
            <a:endParaRPr lang="en-US" sz="1100"/>
          </a:p>
        </p:txBody>
      </p:sp>
      <p:sp>
        <p:nvSpPr>
          <p:cNvPr name="TextBox 34" id="34"/>
          <p:cNvSpPr txBox="true"/>
          <p:nvPr/>
        </p:nvSpPr>
        <p:spPr>
          <a:xfrm>
            <a:off x="3060700" y="5295900"/>
            <a:ext cx="6235700" cy="10795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400" b="true">
                <a:solidFill>
                  <a:srgbClr val="000000"/>
                </a:solidFill>
                <a:latin typeface="Poppins"/>
              </a:rPr>
              <a:t>Limited communication channels and misaligned priorities between community members, service providers, and governing bodies.</a:t>
            </a:r>
            <a:endParaRPr lang="en-US" sz="1100"/>
          </a:p>
        </p:txBody>
      </p:sp>
      <p:sp>
        <p:nvSpPr>
          <p:cNvPr name="TextBox 35" id="35"/>
          <p:cNvSpPr txBox="true"/>
          <p:nvPr/>
        </p:nvSpPr>
        <p:spPr>
          <a:xfrm>
            <a:off x="3060700" y="7353300"/>
            <a:ext cx="6235700" cy="10795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400" b="true">
                <a:solidFill>
                  <a:srgbClr val="000000"/>
                </a:solidFill>
                <a:latin typeface="Poppins"/>
              </a:rPr>
              <a:t>Systemic obstacles preventing effective translation of research findings into practical, sustainable community-level interventions and solutions.</a:t>
            </a:r>
            <a:endParaRPr lang="en-US" sz="1100"/>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0" y="0"/>
            <a:ext cx="16256000" cy="9144000"/>
          </a:xfrm>
          <a:prstGeom prst="rect">
            <a:avLst/>
          </a:prstGeom>
          <a:solidFill>
            <a:srgbClr val="0D0A2C">
              <a:alpha val="74902"/>
            </a:srgbClr>
          </a:solidFill>
        </p:spPr>
      </p:sp>
      <p:pic>
        <p:nvPicPr>
          <p:cNvPr name="Picture 3" id="3"/>
          <p:cNvPicPr>
            <a:picLocks noChangeAspect="true"/>
          </p:cNvPicPr>
          <p:nvPr/>
        </p:nvPicPr>
        <p:blipFill>
          <a:blip r:embed="rId2"/>
          <a:srcRect l="1000" r="1000"/>
          <a:stretch>
            <a:fillRect/>
          </a:stretch>
        </p:blipFill>
        <p:spPr>
          <a:xfrm>
            <a:off x="0" y="0"/>
            <a:ext cx="16256000" cy="9144000"/>
          </a:xfrm>
          <a:prstGeom prst="rect">
            <a:avLst/>
          </a:prstGeom>
        </p:spPr>
      </p:pic>
      <p:sp>
        <p:nvSpPr>
          <p:cNvPr name="AutoShape 4" id="4"/>
          <p:cNvSpPr/>
          <p:nvPr/>
        </p:nvSpPr>
        <p:spPr>
          <a:xfrm>
            <a:off x="876300" y="1625600"/>
            <a:ext cx="14490700" cy="6769100"/>
          </a:xfrm>
          <a:prstGeom prst="rect">
            <a:avLst/>
          </a:prstGeom>
          <a:solidFill>
            <a:srgbClr val="000000">
              <a:alpha val="0"/>
            </a:srgbClr>
          </a:solidFill>
        </p:spPr>
      </p:sp>
      <p:sp>
        <p:nvSpPr>
          <p:cNvPr name="AutoShape 5" id="5"/>
          <p:cNvSpPr/>
          <p:nvPr/>
        </p:nvSpPr>
        <p:spPr>
          <a:xfrm>
            <a:off x="876300" y="1816100"/>
            <a:ext cx="4673600" cy="2946400"/>
          </a:xfrm>
          <a:prstGeom prst="roundRect">
            <a:avLst>
              <a:gd name="adj" fmla="val 3017"/>
            </a:avLst>
          </a:prstGeom>
          <a:solidFill>
            <a:srgbClr val="C0D6C3"/>
          </a:solidFill>
        </p:spPr>
      </p:sp>
      <p:sp>
        <p:nvSpPr>
          <p:cNvPr name="AutoShape 6" id="6"/>
          <p:cNvSpPr/>
          <p:nvPr/>
        </p:nvSpPr>
        <p:spPr>
          <a:xfrm>
            <a:off x="6311900" y="3200400"/>
            <a:ext cx="3619500" cy="3619500"/>
          </a:xfrm>
          <a:prstGeom prst="roundRect">
            <a:avLst>
              <a:gd name="adj" fmla="val 49824"/>
            </a:avLst>
          </a:prstGeom>
          <a:solidFill>
            <a:srgbClr val="C0D6C3"/>
          </a:solidFill>
        </p:spPr>
      </p:sp>
      <p:sp>
        <p:nvSpPr>
          <p:cNvPr name="AutoShape 7" id="7"/>
          <p:cNvSpPr/>
          <p:nvPr/>
        </p:nvSpPr>
        <p:spPr>
          <a:xfrm>
            <a:off x="10693400" y="1625600"/>
            <a:ext cx="4673600" cy="3314700"/>
          </a:xfrm>
          <a:prstGeom prst="roundRect">
            <a:avLst>
              <a:gd name="adj" fmla="val 2681"/>
            </a:avLst>
          </a:prstGeom>
          <a:solidFill>
            <a:srgbClr val="C0D6C3"/>
          </a:solidFill>
        </p:spPr>
      </p:sp>
      <p:sp>
        <p:nvSpPr>
          <p:cNvPr name="AutoShape 8" id="8"/>
          <p:cNvSpPr/>
          <p:nvPr/>
        </p:nvSpPr>
        <p:spPr>
          <a:xfrm>
            <a:off x="10693400" y="5638800"/>
            <a:ext cx="4673600" cy="2565400"/>
          </a:xfrm>
          <a:prstGeom prst="roundRect">
            <a:avLst>
              <a:gd name="adj" fmla="val 3465"/>
            </a:avLst>
          </a:prstGeom>
          <a:solidFill>
            <a:srgbClr val="C0D6C3"/>
          </a:solidFill>
        </p:spPr>
      </p:sp>
      <p:sp>
        <p:nvSpPr>
          <p:cNvPr name="AutoShape 9" id="9"/>
          <p:cNvSpPr/>
          <p:nvPr/>
        </p:nvSpPr>
        <p:spPr>
          <a:xfrm>
            <a:off x="876300" y="5448300"/>
            <a:ext cx="4673600" cy="2946400"/>
          </a:xfrm>
          <a:prstGeom prst="roundRect">
            <a:avLst>
              <a:gd name="adj" fmla="val 3017"/>
            </a:avLst>
          </a:prstGeom>
          <a:solidFill>
            <a:srgbClr val="C0D6C3"/>
          </a:solidFill>
        </p:spPr>
      </p:sp>
      <p:sp>
        <p:nvSpPr>
          <p:cNvPr name="TextBox 10" id="10"/>
          <p:cNvSpPr txBox="true"/>
          <p:nvPr/>
        </p:nvSpPr>
        <p:spPr>
          <a:xfrm>
            <a:off x="876300" y="736600"/>
            <a:ext cx="14490700" cy="5969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3900" b="true">
                <a:solidFill>
                  <a:srgbClr val="197342"/>
                </a:solidFill>
                <a:latin typeface="Poppins"/>
              </a:rPr>
              <a:t>User &amp; System Requirements</a:t>
            </a:r>
            <a:endParaRPr lang="en-US" sz="1100"/>
          </a:p>
        </p:txBody>
      </p:sp>
      <p:sp>
        <p:nvSpPr>
          <p:cNvPr name="TextBox 11" id="11"/>
          <p:cNvSpPr txBox="true"/>
          <p:nvPr/>
        </p:nvSpPr>
        <p:spPr>
          <a:xfrm>
            <a:off x="1130300" y="2057400"/>
            <a:ext cx="4165600" cy="368300"/>
          </a:xfrm>
          <a:prstGeom prst="rect">
            <a:avLst/>
          </a:prstGeom>
          <a:solidFill>
            <a:srgbClr val="000000">
              <a:alpha val="0"/>
            </a:srgbClr>
          </a:solidFill>
        </p:spPr>
        <p:txBody>
          <a:bodyPr anchor="ctr" rtlCol="false" rIns="0" lIns="0" tIns="0" bIns="0"/>
          <a:lstStyle/>
          <a:p>
            <a:pPr algn="r" indent="0">
              <a:lnSpc>
                <a:spcPct val="120000"/>
              </a:lnSpc>
              <a:defRPr/>
            </a:pPr>
            <a:r>
              <a:rPr lang="en-US"/>
              <a:t/>
            </a:r>
            <a:r>
              <a:rPr lang="en-US" sz="2400" b="true">
                <a:solidFill>
                  <a:srgbClr val="0F3B23"/>
                </a:solidFill>
                <a:latin typeface="Poppins"/>
              </a:rPr>
              <a:t>Community User Needs</a:t>
            </a:r>
            <a:endParaRPr lang="en-US" sz="1100"/>
          </a:p>
        </p:txBody>
      </p:sp>
      <p:sp>
        <p:nvSpPr>
          <p:cNvPr name="TextBox 12" id="12"/>
          <p:cNvSpPr txBox="true"/>
          <p:nvPr/>
        </p:nvSpPr>
        <p:spPr>
          <a:xfrm>
            <a:off x="10934700" y="1866900"/>
            <a:ext cx="4165600" cy="7493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400" b="true">
                <a:solidFill>
                  <a:srgbClr val="0F3B23"/>
                </a:solidFill>
                <a:latin typeface="Poppins"/>
              </a:rPr>
              <a:t>Administrative Requirements</a:t>
            </a:r>
            <a:endParaRPr lang="en-US" sz="1100"/>
          </a:p>
        </p:txBody>
      </p:sp>
      <p:sp>
        <p:nvSpPr>
          <p:cNvPr name="TextBox 13" id="13"/>
          <p:cNvSpPr txBox="true"/>
          <p:nvPr/>
        </p:nvSpPr>
        <p:spPr>
          <a:xfrm>
            <a:off x="10934700" y="5892800"/>
            <a:ext cx="4165600" cy="3683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400" b="true">
                <a:solidFill>
                  <a:srgbClr val="0F3B23"/>
                </a:solidFill>
                <a:latin typeface="Poppins"/>
              </a:rPr>
              <a:t>Technical Specifications</a:t>
            </a:r>
            <a:endParaRPr lang="en-US" sz="1100"/>
          </a:p>
        </p:txBody>
      </p:sp>
      <p:sp>
        <p:nvSpPr>
          <p:cNvPr name="TextBox 14" id="14"/>
          <p:cNvSpPr txBox="true"/>
          <p:nvPr/>
        </p:nvSpPr>
        <p:spPr>
          <a:xfrm>
            <a:off x="1130300" y="5702300"/>
            <a:ext cx="4165600" cy="368300"/>
          </a:xfrm>
          <a:prstGeom prst="rect">
            <a:avLst/>
          </a:prstGeom>
          <a:solidFill>
            <a:srgbClr val="000000">
              <a:alpha val="0"/>
            </a:srgbClr>
          </a:solidFill>
        </p:spPr>
        <p:txBody>
          <a:bodyPr anchor="ctr" rtlCol="false" rIns="0" lIns="0" tIns="0" bIns="0"/>
          <a:lstStyle/>
          <a:p>
            <a:pPr algn="r" indent="0">
              <a:lnSpc>
                <a:spcPct val="120000"/>
              </a:lnSpc>
              <a:defRPr/>
            </a:pPr>
            <a:r>
              <a:rPr lang="en-US"/>
              <a:t/>
            </a:r>
            <a:r>
              <a:rPr lang="en-US" sz="2400" b="true">
                <a:solidFill>
                  <a:srgbClr val="0F3B23"/>
                </a:solidFill>
                <a:latin typeface="Poppins"/>
              </a:rPr>
              <a:t>Compliance Standards</a:t>
            </a:r>
            <a:endParaRPr lang="en-US" sz="1100"/>
          </a:p>
        </p:txBody>
      </p:sp>
      <p:sp>
        <p:nvSpPr>
          <p:cNvPr name="TextBox 15" id="15"/>
          <p:cNvSpPr txBox="true"/>
          <p:nvPr/>
        </p:nvSpPr>
        <p:spPr>
          <a:xfrm>
            <a:off x="1130300" y="2616200"/>
            <a:ext cx="4165600" cy="1879600"/>
          </a:xfrm>
          <a:prstGeom prst="rect">
            <a:avLst/>
          </a:prstGeom>
          <a:solidFill>
            <a:srgbClr val="000000">
              <a:alpha val="0"/>
            </a:srgbClr>
          </a:solidFill>
        </p:spPr>
        <p:txBody>
          <a:bodyPr anchor="ctr" rtlCol="false" rIns="0" lIns="0" tIns="0" bIns="0"/>
          <a:lstStyle/>
          <a:p>
            <a:pPr algn="r" indent="0">
              <a:lnSpc>
                <a:spcPct val="150000"/>
              </a:lnSpc>
              <a:defRPr/>
            </a:pPr>
            <a:r>
              <a:rPr lang="en-US"/>
              <a:t/>
            </a:r>
            <a:r>
              <a:rPr lang="en-US" sz="1900" b="true">
                <a:solidFill>
                  <a:srgbClr val="000000"/>
                </a:solidFill>
                <a:latin typeface="Poppins"/>
              </a:rPr>
              <a:t>Easy-to-use interfaces, language options, offline support, and simple workflows that work for people of all ages and tech levels.</a:t>
            </a:r>
            <a:endParaRPr lang="en-US" sz="1100"/>
          </a:p>
        </p:txBody>
      </p:sp>
      <p:sp>
        <p:nvSpPr>
          <p:cNvPr name="TextBox 16" id="16"/>
          <p:cNvSpPr txBox="true"/>
          <p:nvPr/>
        </p:nvSpPr>
        <p:spPr>
          <a:xfrm>
            <a:off x="6311900" y="4559300"/>
            <a:ext cx="3797300" cy="901700"/>
          </a:xfrm>
          <a:prstGeom prst="rect">
            <a:avLst/>
          </a:prstGeom>
          <a:solidFill>
            <a:srgbClr val="000000">
              <a:alpha val="0"/>
            </a:srgbClr>
          </a:solidFill>
        </p:spPr>
        <p:txBody>
          <a:bodyPr anchor="ctr" rtlCol="false" rIns="0" lIns="0" tIns="0" bIns="0"/>
          <a:lstStyle/>
          <a:p>
            <a:pPr algn="ctr" indent="0">
              <a:lnSpc>
                <a:spcPct val="120000"/>
              </a:lnSpc>
              <a:defRPr/>
            </a:pPr>
            <a:r>
              <a:rPr lang="en-US"/>
              <a:t/>
            </a:r>
            <a:r>
              <a:rPr lang="en-US" sz="2900" b="true">
                <a:solidFill>
                  <a:srgbClr val="197342"/>
                </a:solidFill>
                <a:highlight>
                  <a:srgbClr val="000000">
                    <a:alpha val="0"/>
                  </a:srgbClr>
                </a:highlight>
                <a:latin typeface="Poppins"/>
              </a:rPr>
              <a:t>Integrated Solution Design</a:t>
            </a:r>
            <a:endParaRPr lang="en-US" sz="1100"/>
          </a:p>
        </p:txBody>
      </p:sp>
      <p:sp>
        <p:nvSpPr>
          <p:cNvPr name="TextBox 17" id="17"/>
          <p:cNvSpPr txBox="true"/>
          <p:nvPr/>
        </p:nvSpPr>
        <p:spPr>
          <a:xfrm>
            <a:off x="10934700" y="2806700"/>
            <a:ext cx="4165600" cy="18796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Tools that allow councils to review reports, track actions, control user permissions, and connect smoothly with their existing systems.</a:t>
            </a:r>
            <a:endParaRPr lang="en-US" sz="1100"/>
          </a:p>
        </p:txBody>
      </p:sp>
      <p:sp>
        <p:nvSpPr>
          <p:cNvPr name="TextBox 18" id="18"/>
          <p:cNvSpPr txBox="true"/>
          <p:nvPr/>
        </p:nvSpPr>
        <p:spPr>
          <a:xfrm>
            <a:off x="10934700" y="6451600"/>
            <a:ext cx="4165600" cy="15113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A strong system that works on different devices, keeps data secure, updates in real time, and can grow as more users join.</a:t>
            </a:r>
            <a:endParaRPr lang="en-US" sz="1100"/>
          </a:p>
        </p:txBody>
      </p:sp>
      <p:sp>
        <p:nvSpPr>
          <p:cNvPr name="TextBox 19" id="19"/>
          <p:cNvSpPr txBox="true"/>
          <p:nvPr/>
        </p:nvSpPr>
        <p:spPr>
          <a:xfrm>
            <a:off x="1130300" y="6261100"/>
            <a:ext cx="4165600" cy="1879600"/>
          </a:xfrm>
          <a:prstGeom prst="rect">
            <a:avLst/>
          </a:prstGeom>
          <a:solidFill>
            <a:srgbClr val="000000">
              <a:alpha val="0"/>
            </a:srgbClr>
          </a:solidFill>
        </p:spPr>
        <p:txBody>
          <a:bodyPr anchor="ctr" rtlCol="false" rIns="0" lIns="0" tIns="0" bIns="0"/>
          <a:lstStyle/>
          <a:p>
            <a:pPr algn="r" indent="0">
              <a:lnSpc>
                <a:spcPct val="150000"/>
              </a:lnSpc>
              <a:defRPr/>
            </a:pPr>
            <a:r>
              <a:rPr lang="en-US"/>
              <a:t/>
            </a:r>
            <a:r>
              <a:rPr lang="en-US" sz="1900" b="true">
                <a:solidFill>
                  <a:srgbClr val="000000"/>
                </a:solidFill>
                <a:latin typeface="Poppins"/>
              </a:rPr>
              <a:t>Follow rules for data protection, accessibility, and government guidelines to make sure the system is safe and suitable for public use.</a:t>
            </a:r>
            <a:endParaRPr lang="en-US" sz="1100"/>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0" y="0"/>
            <a:ext cx="16256000" cy="9144000"/>
          </a:xfrm>
          <a:prstGeom prst="rect">
            <a:avLst/>
          </a:prstGeom>
          <a:solidFill>
            <a:srgbClr val="0D0A2C">
              <a:alpha val="74902"/>
            </a:srgbClr>
          </a:solidFill>
        </p:spPr>
      </p:sp>
      <p:pic>
        <p:nvPicPr>
          <p:cNvPr name="Picture 3" id="3"/>
          <p:cNvPicPr>
            <a:picLocks noChangeAspect="true"/>
          </p:cNvPicPr>
          <p:nvPr/>
        </p:nvPicPr>
        <p:blipFill>
          <a:blip r:embed="rId2"/>
          <a:srcRect l="1000" r="1000"/>
          <a:stretch>
            <a:fillRect/>
          </a:stretch>
        </p:blipFill>
        <p:spPr>
          <a:xfrm>
            <a:off x="0" y="0"/>
            <a:ext cx="16256000" cy="9144000"/>
          </a:xfrm>
          <a:prstGeom prst="rect">
            <a:avLst/>
          </a:prstGeom>
        </p:spPr>
      </p:pic>
      <p:sp>
        <p:nvSpPr>
          <p:cNvPr name="AutoShape 4" id="4"/>
          <p:cNvSpPr/>
          <p:nvPr/>
        </p:nvSpPr>
        <p:spPr>
          <a:xfrm>
            <a:off x="876300" y="1663700"/>
            <a:ext cx="14490700" cy="6692900"/>
          </a:xfrm>
          <a:prstGeom prst="rect">
            <a:avLst/>
          </a:prstGeom>
          <a:solidFill>
            <a:srgbClr val="000000">
              <a:alpha val="0"/>
            </a:srgbClr>
          </a:solidFill>
        </p:spPr>
      </p:sp>
      <p:sp>
        <p:nvSpPr>
          <p:cNvPr name="AutoShape 5" id="5"/>
          <p:cNvSpPr/>
          <p:nvPr/>
        </p:nvSpPr>
        <p:spPr>
          <a:xfrm>
            <a:off x="876300" y="1663700"/>
            <a:ext cx="3619500" cy="6692900"/>
          </a:xfrm>
          <a:prstGeom prst="rect">
            <a:avLst/>
          </a:prstGeom>
          <a:solidFill>
            <a:srgbClr val="000000">
              <a:alpha val="0"/>
            </a:srgbClr>
          </a:solidFill>
        </p:spPr>
      </p:sp>
      <p:sp>
        <p:nvSpPr>
          <p:cNvPr name="AutoShape 6" id="6"/>
          <p:cNvSpPr/>
          <p:nvPr/>
        </p:nvSpPr>
        <p:spPr>
          <a:xfrm>
            <a:off x="876300" y="1663700"/>
            <a:ext cx="3619500" cy="3619500"/>
          </a:xfrm>
          <a:prstGeom prst="rect">
            <a:avLst/>
          </a:prstGeom>
          <a:solidFill>
            <a:srgbClr val="000000">
              <a:alpha val="0"/>
            </a:srgbClr>
          </a:solidFill>
        </p:spPr>
      </p:sp>
      <p:sp>
        <p:nvSpPr>
          <p:cNvPr name="AutoShape 7" id="7"/>
          <p:cNvSpPr/>
          <p:nvPr/>
        </p:nvSpPr>
        <p:spPr>
          <a:xfrm>
            <a:off x="4495800" y="1663700"/>
            <a:ext cx="3619500" cy="6692900"/>
          </a:xfrm>
          <a:prstGeom prst="rect">
            <a:avLst/>
          </a:prstGeom>
          <a:solidFill>
            <a:srgbClr val="000000">
              <a:alpha val="0"/>
            </a:srgbClr>
          </a:solidFill>
        </p:spPr>
      </p:sp>
      <p:sp>
        <p:nvSpPr>
          <p:cNvPr name="AutoShape 8" id="8"/>
          <p:cNvSpPr/>
          <p:nvPr/>
        </p:nvSpPr>
        <p:spPr>
          <a:xfrm>
            <a:off x="4495800" y="1663700"/>
            <a:ext cx="3619500" cy="3619500"/>
          </a:xfrm>
          <a:prstGeom prst="rect">
            <a:avLst/>
          </a:prstGeom>
          <a:solidFill>
            <a:srgbClr val="000000">
              <a:alpha val="0"/>
            </a:srgbClr>
          </a:solidFill>
        </p:spPr>
      </p:sp>
      <p:sp>
        <p:nvSpPr>
          <p:cNvPr name="AutoShape 9" id="9"/>
          <p:cNvSpPr/>
          <p:nvPr/>
        </p:nvSpPr>
        <p:spPr>
          <a:xfrm>
            <a:off x="8115300" y="1663700"/>
            <a:ext cx="3619500" cy="6692900"/>
          </a:xfrm>
          <a:prstGeom prst="rect">
            <a:avLst/>
          </a:prstGeom>
          <a:solidFill>
            <a:srgbClr val="000000">
              <a:alpha val="0"/>
            </a:srgbClr>
          </a:solidFill>
        </p:spPr>
      </p:sp>
      <p:sp>
        <p:nvSpPr>
          <p:cNvPr name="AutoShape 10" id="10"/>
          <p:cNvSpPr/>
          <p:nvPr/>
        </p:nvSpPr>
        <p:spPr>
          <a:xfrm>
            <a:off x="8115300" y="1663700"/>
            <a:ext cx="3619500" cy="3619500"/>
          </a:xfrm>
          <a:prstGeom prst="rect">
            <a:avLst/>
          </a:prstGeom>
          <a:solidFill>
            <a:srgbClr val="000000">
              <a:alpha val="0"/>
            </a:srgbClr>
          </a:solidFill>
        </p:spPr>
      </p:sp>
      <p:sp>
        <p:nvSpPr>
          <p:cNvPr name="AutoShape 11" id="11"/>
          <p:cNvSpPr/>
          <p:nvPr/>
        </p:nvSpPr>
        <p:spPr>
          <a:xfrm>
            <a:off x="11747500" y="1663700"/>
            <a:ext cx="3619500" cy="6692900"/>
          </a:xfrm>
          <a:prstGeom prst="rect">
            <a:avLst/>
          </a:prstGeom>
          <a:solidFill>
            <a:srgbClr val="000000">
              <a:alpha val="0"/>
            </a:srgbClr>
          </a:solidFill>
        </p:spPr>
      </p:sp>
      <p:sp>
        <p:nvSpPr>
          <p:cNvPr name="AutoShape 12" id="12"/>
          <p:cNvSpPr/>
          <p:nvPr/>
        </p:nvSpPr>
        <p:spPr>
          <a:xfrm>
            <a:off x="11747500" y="1663700"/>
            <a:ext cx="3619500" cy="3619500"/>
          </a:xfrm>
          <a:prstGeom prst="rect">
            <a:avLst/>
          </a:prstGeom>
          <a:solidFill>
            <a:srgbClr val="000000">
              <a:alpha val="0"/>
            </a:srgbClr>
          </a:solidFill>
        </p:spPr>
      </p:sp>
      <p:pic>
        <p:nvPicPr>
          <p:cNvPr name="Picture 13" id="13"/>
          <p:cNvPicPr>
            <a:picLocks noChangeAspect="true"/>
          </p:cNvPicPr>
          <p:nvPr/>
        </p:nvPicPr>
        <p:blipFill>
          <a:blip r:embed="rId3"/>
          <a:stretch>
            <a:fillRect/>
          </a:stretch>
        </p:blipFill>
        <p:spPr>
          <a:xfrm>
            <a:off x="876300" y="1663700"/>
            <a:ext cx="4191000" cy="3606800"/>
          </a:xfrm>
          <a:prstGeom prst="rect">
            <a:avLst/>
          </a:prstGeom>
        </p:spPr>
      </p:pic>
      <p:pic>
        <p:nvPicPr>
          <p:cNvPr name="Picture 14" id="14"/>
          <p:cNvPicPr>
            <a:picLocks noChangeAspect="true"/>
          </p:cNvPicPr>
          <p:nvPr/>
        </p:nvPicPr>
        <p:blipFill>
          <a:blip r:embed="rId4"/>
          <a:stretch>
            <a:fillRect/>
          </a:stretch>
        </p:blipFill>
        <p:spPr>
          <a:xfrm>
            <a:off x="4495800" y="1663700"/>
            <a:ext cx="4191000" cy="3606800"/>
          </a:xfrm>
          <a:prstGeom prst="rect">
            <a:avLst/>
          </a:prstGeom>
        </p:spPr>
      </p:pic>
      <p:pic>
        <p:nvPicPr>
          <p:cNvPr name="Picture 15" id="15"/>
          <p:cNvPicPr>
            <a:picLocks noChangeAspect="true"/>
          </p:cNvPicPr>
          <p:nvPr/>
        </p:nvPicPr>
        <p:blipFill>
          <a:blip r:embed="rId3"/>
          <a:stretch>
            <a:fillRect/>
          </a:stretch>
        </p:blipFill>
        <p:spPr>
          <a:xfrm>
            <a:off x="8115300" y="1663700"/>
            <a:ext cx="4191000" cy="3606800"/>
          </a:xfrm>
          <a:prstGeom prst="rect">
            <a:avLst/>
          </a:prstGeom>
        </p:spPr>
      </p:pic>
      <p:pic>
        <p:nvPicPr>
          <p:cNvPr name="Picture 16" id="16"/>
          <p:cNvPicPr>
            <a:picLocks noChangeAspect="true"/>
          </p:cNvPicPr>
          <p:nvPr/>
        </p:nvPicPr>
        <p:blipFill>
          <a:blip r:embed="rId5"/>
          <a:stretch>
            <a:fillRect/>
          </a:stretch>
        </p:blipFill>
        <p:spPr>
          <a:xfrm>
            <a:off x="11747500" y="1663700"/>
            <a:ext cx="4191000" cy="3606800"/>
          </a:xfrm>
          <a:prstGeom prst="rect">
            <a:avLst/>
          </a:prstGeom>
        </p:spPr>
      </p:pic>
      <p:sp>
        <p:nvSpPr>
          <p:cNvPr name="TextBox 17" id="17"/>
          <p:cNvSpPr txBox="true"/>
          <p:nvPr/>
        </p:nvSpPr>
        <p:spPr>
          <a:xfrm>
            <a:off x="876300" y="774700"/>
            <a:ext cx="14490700" cy="5969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3900" b="true">
                <a:solidFill>
                  <a:srgbClr val="197342"/>
                </a:solidFill>
                <a:latin typeface="Poppins"/>
              </a:rPr>
              <a:t>Risk Management</a:t>
            </a:r>
            <a:endParaRPr lang="en-US" sz="1100"/>
          </a:p>
        </p:txBody>
      </p:sp>
      <p:sp>
        <p:nvSpPr>
          <p:cNvPr name="TextBox 18" id="18"/>
          <p:cNvSpPr txBox="true"/>
          <p:nvPr/>
        </p:nvSpPr>
        <p:spPr>
          <a:xfrm>
            <a:off x="2628900" y="3289300"/>
            <a:ext cx="304800" cy="3683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400" b="true">
                <a:solidFill>
                  <a:srgbClr val="0F3B23"/>
                </a:solidFill>
                <a:highlight>
                  <a:srgbClr val="000000">
                    <a:alpha val="0"/>
                  </a:srgbClr>
                </a:highlight>
                <a:latin typeface="Poppins"/>
              </a:rPr>
              <a:t>1</a:t>
            </a:r>
            <a:endParaRPr lang="en-US" sz="1100"/>
          </a:p>
        </p:txBody>
      </p:sp>
      <p:sp>
        <p:nvSpPr>
          <p:cNvPr name="TextBox 19" id="19"/>
          <p:cNvSpPr txBox="true"/>
          <p:nvPr/>
        </p:nvSpPr>
        <p:spPr>
          <a:xfrm>
            <a:off x="1003300" y="5537200"/>
            <a:ext cx="3365500" cy="368300"/>
          </a:xfrm>
          <a:prstGeom prst="rect">
            <a:avLst/>
          </a:prstGeom>
          <a:solidFill>
            <a:srgbClr val="000000">
              <a:alpha val="0"/>
            </a:srgbClr>
          </a:solidFill>
        </p:spPr>
        <p:txBody>
          <a:bodyPr anchor="ctr" rtlCol="false" rIns="0" lIns="0" tIns="0" bIns="0"/>
          <a:lstStyle/>
          <a:p>
            <a:pPr algn="ctr" indent="0">
              <a:lnSpc>
                <a:spcPct val="120000"/>
              </a:lnSpc>
              <a:defRPr/>
            </a:pPr>
            <a:r>
              <a:rPr lang="en-US"/>
              <a:t/>
            </a:r>
            <a:r>
              <a:rPr lang="en-US" sz="2400" b="true">
                <a:solidFill>
                  <a:srgbClr val="0F3B23"/>
                </a:solidFill>
                <a:latin typeface="Poppins"/>
              </a:rPr>
              <a:t>Data Security Risks</a:t>
            </a:r>
            <a:endParaRPr lang="en-US" sz="1100"/>
          </a:p>
        </p:txBody>
      </p:sp>
      <p:sp>
        <p:nvSpPr>
          <p:cNvPr name="TextBox 20" id="20"/>
          <p:cNvSpPr txBox="true"/>
          <p:nvPr/>
        </p:nvSpPr>
        <p:spPr>
          <a:xfrm>
            <a:off x="6223000" y="3289300"/>
            <a:ext cx="304800" cy="3683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400" b="true">
                <a:solidFill>
                  <a:srgbClr val="0F3B23"/>
                </a:solidFill>
                <a:highlight>
                  <a:srgbClr val="000000">
                    <a:alpha val="0"/>
                  </a:srgbClr>
                </a:highlight>
                <a:latin typeface="Poppins"/>
              </a:rPr>
              <a:t>2</a:t>
            </a:r>
            <a:endParaRPr lang="en-US" sz="1100"/>
          </a:p>
        </p:txBody>
      </p:sp>
      <p:sp>
        <p:nvSpPr>
          <p:cNvPr name="TextBox 21" id="21"/>
          <p:cNvSpPr txBox="true"/>
          <p:nvPr/>
        </p:nvSpPr>
        <p:spPr>
          <a:xfrm>
            <a:off x="4622800" y="5537200"/>
            <a:ext cx="3365500" cy="749300"/>
          </a:xfrm>
          <a:prstGeom prst="rect">
            <a:avLst/>
          </a:prstGeom>
          <a:solidFill>
            <a:srgbClr val="000000">
              <a:alpha val="0"/>
            </a:srgbClr>
          </a:solidFill>
        </p:spPr>
        <p:txBody>
          <a:bodyPr anchor="ctr" rtlCol="false" rIns="0" lIns="0" tIns="0" bIns="0"/>
          <a:lstStyle/>
          <a:p>
            <a:pPr algn="ctr" indent="0">
              <a:lnSpc>
                <a:spcPct val="120000"/>
              </a:lnSpc>
              <a:defRPr/>
            </a:pPr>
            <a:r>
              <a:rPr lang="en-US"/>
              <a:t/>
            </a:r>
            <a:r>
              <a:rPr lang="en-US" sz="2400" b="true">
                <a:solidFill>
                  <a:srgbClr val="0F3B23"/>
                </a:solidFill>
                <a:latin typeface="Poppins"/>
              </a:rPr>
              <a:t>Technology Failure Risks</a:t>
            </a:r>
            <a:endParaRPr lang="en-US" sz="1100"/>
          </a:p>
        </p:txBody>
      </p:sp>
      <p:sp>
        <p:nvSpPr>
          <p:cNvPr name="TextBox 22" id="22"/>
          <p:cNvSpPr txBox="true"/>
          <p:nvPr/>
        </p:nvSpPr>
        <p:spPr>
          <a:xfrm>
            <a:off x="9842500" y="3289300"/>
            <a:ext cx="304800" cy="3683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400" b="true">
                <a:solidFill>
                  <a:srgbClr val="0F3B23"/>
                </a:solidFill>
                <a:highlight>
                  <a:srgbClr val="000000">
                    <a:alpha val="0"/>
                  </a:srgbClr>
                </a:highlight>
                <a:latin typeface="Poppins"/>
              </a:rPr>
              <a:t>3</a:t>
            </a:r>
            <a:endParaRPr lang="en-US" sz="1100"/>
          </a:p>
        </p:txBody>
      </p:sp>
      <p:sp>
        <p:nvSpPr>
          <p:cNvPr name="TextBox 23" id="23"/>
          <p:cNvSpPr txBox="true"/>
          <p:nvPr/>
        </p:nvSpPr>
        <p:spPr>
          <a:xfrm>
            <a:off x="8242300" y="5537200"/>
            <a:ext cx="3365500" cy="368300"/>
          </a:xfrm>
          <a:prstGeom prst="rect">
            <a:avLst/>
          </a:prstGeom>
          <a:solidFill>
            <a:srgbClr val="000000">
              <a:alpha val="0"/>
            </a:srgbClr>
          </a:solidFill>
        </p:spPr>
        <p:txBody>
          <a:bodyPr anchor="ctr" rtlCol="false" rIns="0" lIns="0" tIns="0" bIns="0"/>
          <a:lstStyle/>
          <a:p>
            <a:pPr algn="ctr" indent="0">
              <a:lnSpc>
                <a:spcPct val="120000"/>
              </a:lnSpc>
              <a:defRPr/>
            </a:pPr>
            <a:r>
              <a:rPr lang="en-US"/>
              <a:t/>
            </a:r>
            <a:r>
              <a:rPr lang="en-US" sz="2400" b="true">
                <a:solidFill>
                  <a:srgbClr val="0F3B23"/>
                </a:solidFill>
                <a:latin typeface="Poppins"/>
              </a:rPr>
              <a:t>User Adoption Risks</a:t>
            </a:r>
            <a:endParaRPr lang="en-US" sz="1100"/>
          </a:p>
        </p:txBody>
      </p:sp>
      <p:sp>
        <p:nvSpPr>
          <p:cNvPr name="TextBox 24" id="24"/>
          <p:cNvSpPr txBox="true"/>
          <p:nvPr/>
        </p:nvSpPr>
        <p:spPr>
          <a:xfrm>
            <a:off x="13449300" y="3289300"/>
            <a:ext cx="304800" cy="3683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400" b="true">
                <a:solidFill>
                  <a:srgbClr val="0F3B23"/>
                </a:solidFill>
                <a:highlight>
                  <a:srgbClr val="000000">
                    <a:alpha val="0"/>
                  </a:srgbClr>
                </a:highlight>
                <a:latin typeface="Poppins"/>
              </a:rPr>
              <a:t>4</a:t>
            </a:r>
            <a:endParaRPr lang="en-US" sz="1100"/>
          </a:p>
        </p:txBody>
      </p:sp>
      <p:sp>
        <p:nvSpPr>
          <p:cNvPr name="TextBox 25" id="25"/>
          <p:cNvSpPr txBox="true"/>
          <p:nvPr/>
        </p:nvSpPr>
        <p:spPr>
          <a:xfrm>
            <a:off x="11874500" y="5537200"/>
            <a:ext cx="3365500" cy="749300"/>
          </a:xfrm>
          <a:prstGeom prst="rect">
            <a:avLst/>
          </a:prstGeom>
          <a:solidFill>
            <a:srgbClr val="000000">
              <a:alpha val="0"/>
            </a:srgbClr>
          </a:solidFill>
        </p:spPr>
        <p:txBody>
          <a:bodyPr anchor="ctr" rtlCol="false" rIns="0" lIns="0" tIns="0" bIns="0"/>
          <a:lstStyle/>
          <a:p>
            <a:pPr algn="ctr" indent="0">
              <a:lnSpc>
                <a:spcPct val="120000"/>
              </a:lnSpc>
              <a:defRPr/>
            </a:pPr>
            <a:r>
              <a:rPr lang="en-US"/>
              <a:t/>
            </a:r>
            <a:r>
              <a:rPr lang="en-US" sz="2400" b="true">
                <a:solidFill>
                  <a:srgbClr val="0F3B23"/>
                </a:solidFill>
                <a:latin typeface="Poppins"/>
              </a:rPr>
              <a:t>Budget &amp; Timeline Risks</a:t>
            </a:r>
            <a:endParaRPr lang="en-US" sz="1100"/>
          </a:p>
        </p:txBody>
      </p:sp>
      <p:sp>
        <p:nvSpPr>
          <p:cNvPr name="TextBox 26" id="26"/>
          <p:cNvSpPr txBox="true"/>
          <p:nvPr/>
        </p:nvSpPr>
        <p:spPr>
          <a:xfrm>
            <a:off x="1003300" y="6096000"/>
            <a:ext cx="3365500" cy="1511300"/>
          </a:xfrm>
          <a:prstGeom prst="rect">
            <a:avLst/>
          </a:prstGeom>
          <a:solidFill>
            <a:srgbClr val="000000">
              <a:alpha val="0"/>
            </a:srgbClr>
          </a:solidFill>
        </p:spPr>
        <p:txBody>
          <a:bodyPr anchor="ctr" rtlCol="false" rIns="0" lIns="0" tIns="0" bIns="0"/>
          <a:lstStyle/>
          <a:p>
            <a:pPr algn="ctr" indent="0">
              <a:lnSpc>
                <a:spcPct val="150000"/>
              </a:lnSpc>
              <a:defRPr/>
            </a:pPr>
            <a:r>
              <a:rPr lang="en-US"/>
              <a:t/>
            </a:r>
            <a:r>
              <a:rPr lang="en-US" sz="1900" b="true">
                <a:solidFill>
                  <a:srgbClr val="000000"/>
                </a:solidFill>
                <a:latin typeface="Poppins"/>
              </a:rPr>
              <a:t>Protect user information, prevent data breaches, and ensure safe storage of community data.</a:t>
            </a:r>
            <a:endParaRPr lang="en-US" sz="1100"/>
          </a:p>
        </p:txBody>
      </p:sp>
      <p:sp>
        <p:nvSpPr>
          <p:cNvPr name="TextBox 27" id="27"/>
          <p:cNvSpPr txBox="true"/>
          <p:nvPr/>
        </p:nvSpPr>
        <p:spPr>
          <a:xfrm>
            <a:off x="4622800" y="6464300"/>
            <a:ext cx="3365500" cy="1511300"/>
          </a:xfrm>
          <a:prstGeom prst="rect">
            <a:avLst/>
          </a:prstGeom>
          <a:solidFill>
            <a:srgbClr val="000000">
              <a:alpha val="0"/>
            </a:srgbClr>
          </a:solidFill>
        </p:spPr>
        <p:txBody>
          <a:bodyPr anchor="ctr" rtlCol="false" rIns="0" lIns="0" tIns="0" bIns="0"/>
          <a:lstStyle/>
          <a:p>
            <a:pPr algn="ctr" indent="0">
              <a:lnSpc>
                <a:spcPct val="150000"/>
              </a:lnSpc>
              <a:defRPr/>
            </a:pPr>
            <a:r>
              <a:rPr lang="en-US"/>
              <a:t/>
            </a:r>
            <a:r>
              <a:rPr lang="en-US" sz="1900" b="true">
                <a:solidFill>
                  <a:srgbClr val="000000"/>
                </a:solidFill>
                <a:latin typeface="Poppins"/>
              </a:rPr>
              <a:t>Plan for system downtime, backup solutions, and quick recovery when technical problems occur.</a:t>
            </a:r>
            <a:endParaRPr lang="en-US" sz="1100"/>
          </a:p>
        </p:txBody>
      </p:sp>
      <p:sp>
        <p:nvSpPr>
          <p:cNvPr name="TextBox 28" id="28"/>
          <p:cNvSpPr txBox="true"/>
          <p:nvPr/>
        </p:nvSpPr>
        <p:spPr>
          <a:xfrm>
            <a:off x="8242300" y="6096000"/>
            <a:ext cx="3365500" cy="1879600"/>
          </a:xfrm>
          <a:prstGeom prst="rect">
            <a:avLst/>
          </a:prstGeom>
          <a:solidFill>
            <a:srgbClr val="000000">
              <a:alpha val="0"/>
            </a:srgbClr>
          </a:solidFill>
        </p:spPr>
        <p:txBody>
          <a:bodyPr anchor="ctr" rtlCol="false" rIns="0" lIns="0" tIns="0" bIns="0"/>
          <a:lstStyle/>
          <a:p>
            <a:pPr algn="ctr" indent="0">
              <a:lnSpc>
                <a:spcPct val="150000"/>
              </a:lnSpc>
              <a:defRPr/>
            </a:pPr>
            <a:r>
              <a:rPr lang="en-US"/>
              <a:t/>
            </a:r>
            <a:r>
              <a:rPr lang="en-US" sz="1900" b="true">
                <a:solidFill>
                  <a:srgbClr val="000000"/>
                </a:solidFill>
                <a:latin typeface="Poppins"/>
              </a:rPr>
              <a:t>Address low usage, provide proper training, and make sure the community actually uses the system.</a:t>
            </a:r>
            <a:endParaRPr lang="en-US" sz="1100"/>
          </a:p>
        </p:txBody>
      </p:sp>
      <p:sp>
        <p:nvSpPr>
          <p:cNvPr name="TextBox 29" id="29"/>
          <p:cNvSpPr txBox="true"/>
          <p:nvPr/>
        </p:nvSpPr>
        <p:spPr>
          <a:xfrm>
            <a:off x="11874500" y="6464300"/>
            <a:ext cx="3365500" cy="1879600"/>
          </a:xfrm>
          <a:prstGeom prst="rect">
            <a:avLst/>
          </a:prstGeom>
          <a:solidFill>
            <a:srgbClr val="000000">
              <a:alpha val="0"/>
            </a:srgbClr>
          </a:solidFill>
        </p:spPr>
        <p:txBody>
          <a:bodyPr anchor="ctr" rtlCol="false" rIns="0" lIns="0" tIns="0" bIns="0"/>
          <a:lstStyle/>
          <a:p>
            <a:pPr algn="ctr" indent="0">
              <a:lnSpc>
                <a:spcPct val="150000"/>
              </a:lnSpc>
              <a:defRPr/>
            </a:pPr>
            <a:r>
              <a:rPr lang="en-US"/>
              <a:t/>
            </a:r>
            <a:r>
              <a:rPr lang="en-US" sz="1900" b="true">
                <a:solidFill>
                  <a:srgbClr val="000000"/>
                </a:solidFill>
                <a:latin typeface="Poppins"/>
              </a:rPr>
              <a:t>Control project costs, manage delays, and deliver the solution within agreed time and money limits.</a:t>
            </a:r>
            <a:endParaRPr lang="en-US" sz="1100"/>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0" y="0"/>
            <a:ext cx="16256000" cy="9144000"/>
          </a:xfrm>
          <a:prstGeom prst="rect">
            <a:avLst/>
          </a:prstGeom>
          <a:solidFill>
            <a:srgbClr val="0D0A2C">
              <a:alpha val="74902"/>
            </a:srgbClr>
          </a:solidFill>
        </p:spPr>
      </p:sp>
      <p:pic>
        <p:nvPicPr>
          <p:cNvPr name="Picture 3" id="3"/>
          <p:cNvPicPr>
            <a:picLocks noChangeAspect="true"/>
          </p:cNvPicPr>
          <p:nvPr/>
        </p:nvPicPr>
        <p:blipFill>
          <a:blip r:embed="rId2"/>
          <a:srcRect l="1000" r="1000"/>
          <a:stretch>
            <a:fillRect/>
          </a:stretch>
        </p:blipFill>
        <p:spPr>
          <a:xfrm>
            <a:off x="0" y="0"/>
            <a:ext cx="16256000" cy="9144000"/>
          </a:xfrm>
          <a:prstGeom prst="rect">
            <a:avLst/>
          </a:prstGeom>
        </p:spPr>
      </p:pic>
      <p:sp>
        <p:nvSpPr>
          <p:cNvPr name="AutoShape 4" id="4"/>
          <p:cNvSpPr/>
          <p:nvPr/>
        </p:nvSpPr>
        <p:spPr>
          <a:xfrm>
            <a:off x="876300" y="1282700"/>
            <a:ext cx="14490700" cy="7289800"/>
          </a:xfrm>
          <a:prstGeom prst="rect">
            <a:avLst/>
          </a:prstGeom>
          <a:solidFill>
            <a:srgbClr val="000000">
              <a:alpha val="0"/>
            </a:srgbClr>
          </a:solidFill>
        </p:spPr>
      </p:sp>
      <p:sp>
        <p:nvSpPr>
          <p:cNvPr name="AutoShape 5" id="5"/>
          <p:cNvSpPr/>
          <p:nvPr/>
        </p:nvSpPr>
        <p:spPr>
          <a:xfrm>
            <a:off x="876300" y="1282700"/>
            <a:ext cx="14490700" cy="2387600"/>
          </a:xfrm>
          <a:prstGeom prst="rect">
            <a:avLst/>
          </a:prstGeom>
          <a:solidFill>
            <a:srgbClr val="000000">
              <a:alpha val="0"/>
            </a:srgbClr>
          </a:solidFill>
        </p:spPr>
      </p:sp>
      <p:sp>
        <p:nvSpPr>
          <p:cNvPr name="AutoShape 6" id="6"/>
          <p:cNvSpPr/>
          <p:nvPr/>
        </p:nvSpPr>
        <p:spPr>
          <a:xfrm>
            <a:off x="8153400" y="1244600"/>
            <a:ext cx="7150100" cy="12700"/>
          </a:xfrm>
          <a:prstGeom prst="roundRect">
            <a:avLst>
              <a:gd name="adj" fmla="val 50000"/>
            </a:avLst>
          </a:prstGeom>
          <a:solidFill>
            <a:srgbClr val="8AAB8A"/>
          </a:solidFill>
        </p:spPr>
      </p:sp>
      <p:sp>
        <p:nvSpPr>
          <p:cNvPr name="AutoShape 7" id="7"/>
          <p:cNvSpPr/>
          <p:nvPr/>
        </p:nvSpPr>
        <p:spPr>
          <a:xfrm>
            <a:off x="876300" y="3733800"/>
            <a:ext cx="14490700" cy="2387600"/>
          </a:xfrm>
          <a:prstGeom prst="rect">
            <a:avLst/>
          </a:prstGeom>
          <a:solidFill>
            <a:srgbClr val="000000">
              <a:alpha val="0"/>
            </a:srgbClr>
          </a:solidFill>
        </p:spPr>
      </p:sp>
      <p:sp>
        <p:nvSpPr>
          <p:cNvPr name="AutoShape 8" id="8"/>
          <p:cNvSpPr/>
          <p:nvPr/>
        </p:nvSpPr>
        <p:spPr>
          <a:xfrm>
            <a:off x="6946900" y="3695700"/>
            <a:ext cx="8343900" cy="12700"/>
          </a:xfrm>
          <a:prstGeom prst="roundRect">
            <a:avLst>
              <a:gd name="adj" fmla="val 50000"/>
            </a:avLst>
          </a:prstGeom>
          <a:solidFill>
            <a:srgbClr val="8AAB8A"/>
          </a:solidFill>
        </p:spPr>
      </p:sp>
      <p:sp>
        <p:nvSpPr>
          <p:cNvPr name="AutoShape 9" id="9"/>
          <p:cNvSpPr/>
          <p:nvPr/>
        </p:nvSpPr>
        <p:spPr>
          <a:xfrm>
            <a:off x="876300" y="6172200"/>
            <a:ext cx="14490700" cy="2387600"/>
          </a:xfrm>
          <a:prstGeom prst="rect">
            <a:avLst/>
          </a:prstGeom>
          <a:solidFill>
            <a:srgbClr val="000000">
              <a:alpha val="0"/>
            </a:srgbClr>
          </a:solidFill>
        </p:spPr>
      </p:sp>
      <p:sp>
        <p:nvSpPr>
          <p:cNvPr name="AutoShape 10" id="10"/>
          <p:cNvSpPr/>
          <p:nvPr/>
        </p:nvSpPr>
        <p:spPr>
          <a:xfrm>
            <a:off x="5753100" y="6146800"/>
            <a:ext cx="9537700" cy="12700"/>
          </a:xfrm>
          <a:prstGeom prst="roundRect">
            <a:avLst>
              <a:gd name="adj" fmla="val 50000"/>
            </a:avLst>
          </a:prstGeom>
          <a:solidFill>
            <a:srgbClr val="8AAB8A"/>
          </a:solidFill>
        </p:spPr>
      </p:sp>
      <p:pic>
        <p:nvPicPr>
          <p:cNvPr name="Picture 11" id="11"/>
          <p:cNvPicPr>
            <a:picLocks noChangeAspect="true"/>
          </p:cNvPicPr>
          <p:nvPr/>
        </p:nvPicPr>
        <p:blipFill>
          <a:blip r:embed="rId3"/>
          <a:stretch>
            <a:fillRect/>
          </a:stretch>
        </p:blipFill>
        <p:spPr>
          <a:xfrm>
            <a:off x="1574800" y="1282700"/>
            <a:ext cx="5816600" cy="2387600"/>
          </a:xfrm>
          <a:prstGeom prst="rect">
            <a:avLst/>
          </a:prstGeom>
        </p:spPr>
      </p:pic>
      <p:pic>
        <p:nvPicPr>
          <p:cNvPr name="Picture 12" id="12"/>
          <p:cNvPicPr>
            <a:picLocks noChangeAspect="true"/>
          </p:cNvPicPr>
          <p:nvPr/>
        </p:nvPicPr>
        <p:blipFill>
          <a:blip r:embed="rId4"/>
          <a:stretch>
            <a:fillRect/>
          </a:stretch>
        </p:blipFill>
        <p:spPr>
          <a:xfrm>
            <a:off x="2565400" y="3733800"/>
            <a:ext cx="3860800" cy="2387600"/>
          </a:xfrm>
          <a:prstGeom prst="rect">
            <a:avLst/>
          </a:prstGeom>
        </p:spPr>
      </p:pic>
      <p:pic>
        <p:nvPicPr>
          <p:cNvPr name="Picture 13" id="13"/>
          <p:cNvPicPr>
            <a:picLocks noChangeAspect="true"/>
          </p:cNvPicPr>
          <p:nvPr/>
        </p:nvPicPr>
        <p:blipFill>
          <a:blip r:embed="rId5"/>
          <a:stretch>
            <a:fillRect/>
          </a:stretch>
        </p:blipFill>
        <p:spPr>
          <a:xfrm>
            <a:off x="3530600" y="6172200"/>
            <a:ext cx="1930400" cy="2387600"/>
          </a:xfrm>
          <a:prstGeom prst="rect">
            <a:avLst/>
          </a:prstGeom>
        </p:spPr>
      </p:pic>
      <p:sp>
        <p:nvSpPr>
          <p:cNvPr name="TextBox 14" id="14"/>
          <p:cNvSpPr txBox="true"/>
          <p:nvPr/>
        </p:nvSpPr>
        <p:spPr>
          <a:xfrm>
            <a:off x="876300" y="558800"/>
            <a:ext cx="14490700" cy="4826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3200" b="true">
                <a:solidFill>
                  <a:srgbClr val="197342"/>
                </a:solidFill>
                <a:ea typeface="Poppins"/>
              </a:rPr>
              <a:t>🔨 Development Costs — £3,000 (Estimated)</a:t>
            </a:r>
            <a:endParaRPr lang="en-US" sz="1100"/>
          </a:p>
        </p:txBody>
      </p:sp>
      <p:sp>
        <p:nvSpPr>
          <p:cNvPr name="TextBox 15" id="15"/>
          <p:cNvSpPr txBox="true"/>
          <p:nvPr/>
        </p:nvSpPr>
        <p:spPr>
          <a:xfrm>
            <a:off x="4445000" y="2336800"/>
            <a:ext cx="279400" cy="266700"/>
          </a:xfrm>
          <a:prstGeom prst="rect">
            <a:avLst/>
          </a:prstGeom>
          <a:solidFill>
            <a:srgbClr val="000000">
              <a:alpha val="0"/>
            </a:srgbClr>
          </a:solidFill>
        </p:spPr>
        <p:txBody>
          <a:bodyPr anchor="ctr" rtlCol="false" rIns="0" lIns="0" tIns="0" bIns="0"/>
          <a:lstStyle/>
          <a:p>
            <a:pPr algn="ctr" indent="0">
              <a:lnSpc>
                <a:spcPct val="120000"/>
              </a:lnSpc>
              <a:defRPr/>
            </a:pPr>
            <a:r>
              <a:rPr lang="en-US"/>
              <a:t/>
            </a:r>
            <a:r>
              <a:rPr lang="en-US" sz="1800" b="true">
                <a:solidFill>
                  <a:srgbClr val="0F3B23"/>
                </a:solidFill>
                <a:highlight>
                  <a:srgbClr val="000000">
                    <a:alpha val="0"/>
                  </a:srgbClr>
                </a:highlight>
                <a:latin typeface="Poppins"/>
              </a:rPr>
              <a:t>1</a:t>
            </a:r>
            <a:endParaRPr lang="en-US" sz="1100"/>
          </a:p>
        </p:txBody>
      </p:sp>
      <p:sp>
        <p:nvSpPr>
          <p:cNvPr name="TextBox 16" id="16"/>
          <p:cNvSpPr txBox="true"/>
          <p:nvPr/>
        </p:nvSpPr>
        <p:spPr>
          <a:xfrm>
            <a:off x="8331200" y="1485900"/>
            <a:ext cx="6769100" cy="3048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000" b="true">
                <a:solidFill>
                  <a:srgbClr val="0F3B23"/>
                </a:solidFill>
                <a:latin typeface="Poppins"/>
              </a:rPr>
              <a:t>System Architecture &amp; Planning</a:t>
            </a:r>
            <a:endParaRPr lang="en-US" sz="1100"/>
          </a:p>
        </p:txBody>
      </p:sp>
      <p:sp>
        <p:nvSpPr>
          <p:cNvPr name="TextBox 17" id="17"/>
          <p:cNvSpPr txBox="true"/>
          <p:nvPr/>
        </p:nvSpPr>
        <p:spPr>
          <a:xfrm>
            <a:off x="4419600" y="4787900"/>
            <a:ext cx="279400" cy="266700"/>
          </a:xfrm>
          <a:prstGeom prst="rect">
            <a:avLst/>
          </a:prstGeom>
          <a:solidFill>
            <a:srgbClr val="000000">
              <a:alpha val="0"/>
            </a:srgbClr>
          </a:solidFill>
        </p:spPr>
        <p:txBody>
          <a:bodyPr anchor="ctr" rtlCol="false" rIns="0" lIns="0" tIns="0" bIns="0"/>
          <a:lstStyle/>
          <a:p>
            <a:pPr algn="ctr" indent="0">
              <a:lnSpc>
                <a:spcPct val="120000"/>
              </a:lnSpc>
              <a:defRPr/>
            </a:pPr>
            <a:r>
              <a:rPr lang="en-US"/>
              <a:t/>
            </a:r>
            <a:r>
              <a:rPr lang="en-US" sz="1800" b="true">
                <a:solidFill>
                  <a:srgbClr val="0F3B23"/>
                </a:solidFill>
                <a:highlight>
                  <a:srgbClr val="000000">
                    <a:alpha val="0"/>
                  </a:srgbClr>
                </a:highlight>
                <a:latin typeface="Poppins"/>
              </a:rPr>
              <a:t>2</a:t>
            </a:r>
            <a:endParaRPr lang="en-US" sz="1100"/>
          </a:p>
        </p:txBody>
      </p:sp>
      <p:sp>
        <p:nvSpPr>
          <p:cNvPr name="TextBox 18" id="18"/>
          <p:cNvSpPr txBox="true"/>
          <p:nvPr/>
        </p:nvSpPr>
        <p:spPr>
          <a:xfrm>
            <a:off x="7137400" y="4241800"/>
            <a:ext cx="7962900" cy="3048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000" b="true">
                <a:solidFill>
                  <a:srgbClr val="0F3B23"/>
                </a:solidFill>
                <a:latin typeface="Poppins"/>
              </a:rPr>
              <a:t>Core Development &amp; Programming</a:t>
            </a:r>
            <a:endParaRPr lang="en-US" sz="1100"/>
          </a:p>
        </p:txBody>
      </p:sp>
      <p:sp>
        <p:nvSpPr>
          <p:cNvPr name="TextBox 19" id="19"/>
          <p:cNvSpPr txBox="true"/>
          <p:nvPr/>
        </p:nvSpPr>
        <p:spPr>
          <a:xfrm>
            <a:off x="4406900" y="7239000"/>
            <a:ext cx="279400" cy="266700"/>
          </a:xfrm>
          <a:prstGeom prst="rect">
            <a:avLst/>
          </a:prstGeom>
          <a:solidFill>
            <a:srgbClr val="000000">
              <a:alpha val="0"/>
            </a:srgbClr>
          </a:solidFill>
        </p:spPr>
        <p:txBody>
          <a:bodyPr anchor="ctr" rtlCol="false" rIns="0" lIns="0" tIns="0" bIns="0"/>
          <a:lstStyle/>
          <a:p>
            <a:pPr algn="ctr" indent="0">
              <a:lnSpc>
                <a:spcPct val="120000"/>
              </a:lnSpc>
              <a:defRPr/>
            </a:pPr>
            <a:r>
              <a:rPr lang="en-US"/>
              <a:t/>
            </a:r>
            <a:r>
              <a:rPr lang="en-US" sz="1800" b="true">
                <a:solidFill>
                  <a:srgbClr val="0F3B23"/>
                </a:solidFill>
                <a:highlight>
                  <a:srgbClr val="000000">
                    <a:alpha val="0"/>
                  </a:srgbClr>
                </a:highlight>
                <a:latin typeface="Poppins"/>
              </a:rPr>
              <a:t>3</a:t>
            </a:r>
            <a:endParaRPr lang="en-US" sz="1100"/>
          </a:p>
        </p:txBody>
      </p:sp>
      <p:sp>
        <p:nvSpPr>
          <p:cNvPr name="TextBox 20" id="20"/>
          <p:cNvSpPr txBox="true"/>
          <p:nvPr/>
        </p:nvSpPr>
        <p:spPr>
          <a:xfrm>
            <a:off x="5943600" y="6692900"/>
            <a:ext cx="9169400" cy="3048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000" b="true">
                <a:solidFill>
                  <a:srgbClr val="0F3B23"/>
                </a:solidFill>
                <a:latin typeface="Poppins"/>
              </a:rPr>
              <a:t>Testing &amp; Quality Assurance</a:t>
            </a:r>
            <a:endParaRPr lang="en-US" sz="1100"/>
          </a:p>
        </p:txBody>
      </p:sp>
      <p:sp>
        <p:nvSpPr>
          <p:cNvPr name="TextBox 21" id="21"/>
          <p:cNvSpPr txBox="true"/>
          <p:nvPr/>
        </p:nvSpPr>
        <p:spPr>
          <a:xfrm>
            <a:off x="8331200" y="1930400"/>
            <a:ext cx="6769100" cy="15367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600" b="true">
                <a:solidFill>
                  <a:srgbClr val="000000"/>
                </a:solidFill>
                <a:latin typeface="Poppins"/>
              </a:rPr>
              <a:t>Initial system design, database structure planning, and technical requirements mapping. This foundation work ensures the platform is built correctly from the start and can handle future growth.</a:t>
            </a:r>
            <a:endParaRPr lang="en-US" sz="1100"/>
          </a:p>
        </p:txBody>
      </p:sp>
      <p:sp>
        <p:nvSpPr>
          <p:cNvPr name="TextBox 22" id="22"/>
          <p:cNvSpPr txBox="true"/>
          <p:nvPr/>
        </p:nvSpPr>
        <p:spPr>
          <a:xfrm>
            <a:off x="7137400" y="4686300"/>
            <a:ext cx="7962900" cy="9144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600" b="true">
                <a:solidFill>
                  <a:srgbClr val="000000"/>
                </a:solidFill>
                <a:latin typeface="Poppins"/>
              </a:rPr>
              <a:t>Building the main software features, creating user interfaces, and developing the core functions that communities and councils will use daily to report and track issues.</a:t>
            </a:r>
            <a:endParaRPr lang="en-US" sz="1100"/>
          </a:p>
        </p:txBody>
      </p:sp>
      <p:sp>
        <p:nvSpPr>
          <p:cNvPr name="TextBox 23" id="23"/>
          <p:cNvSpPr txBox="true"/>
          <p:nvPr/>
        </p:nvSpPr>
        <p:spPr>
          <a:xfrm>
            <a:off x="5943600" y="7137400"/>
            <a:ext cx="9169400" cy="9144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600" b="true">
                <a:solidFill>
                  <a:srgbClr val="000000"/>
                </a:solidFill>
                <a:latin typeface="Poppins"/>
              </a:rPr>
              <a:t>Thorough testing on different devices, security checks, and user experience validation to ensure the system works reliably and safely for all users before launch.</a:t>
            </a:r>
            <a:endParaRPr lang="en-US" sz="1100"/>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0" y="0"/>
            <a:ext cx="16256000" cy="9144000"/>
          </a:xfrm>
          <a:prstGeom prst="rect">
            <a:avLst/>
          </a:prstGeom>
          <a:solidFill>
            <a:srgbClr val="0D0A2C">
              <a:alpha val="74902"/>
            </a:srgbClr>
          </a:solidFill>
        </p:spPr>
      </p:sp>
      <p:pic>
        <p:nvPicPr>
          <p:cNvPr name="Picture 3" id="3"/>
          <p:cNvPicPr>
            <a:picLocks noChangeAspect="true"/>
          </p:cNvPicPr>
          <p:nvPr/>
        </p:nvPicPr>
        <p:blipFill>
          <a:blip r:embed="rId2"/>
          <a:srcRect l="1000" r="1000"/>
          <a:stretch>
            <a:fillRect/>
          </a:stretch>
        </p:blipFill>
        <p:spPr>
          <a:xfrm>
            <a:off x="0" y="0"/>
            <a:ext cx="16256000" cy="9144000"/>
          </a:xfrm>
          <a:prstGeom prst="rect">
            <a:avLst/>
          </a:prstGeom>
        </p:spPr>
      </p:pic>
      <p:sp>
        <p:nvSpPr>
          <p:cNvPr name="AutoShape 4" id="4"/>
          <p:cNvSpPr/>
          <p:nvPr/>
        </p:nvSpPr>
        <p:spPr>
          <a:xfrm>
            <a:off x="876300" y="2616200"/>
            <a:ext cx="14490700" cy="4787900"/>
          </a:xfrm>
          <a:prstGeom prst="rect">
            <a:avLst/>
          </a:prstGeom>
          <a:solidFill>
            <a:srgbClr val="000000">
              <a:alpha val="0"/>
            </a:srgbClr>
          </a:solidFill>
        </p:spPr>
      </p:sp>
      <p:sp>
        <p:nvSpPr>
          <p:cNvPr name="AutoShape 5" id="5"/>
          <p:cNvSpPr/>
          <p:nvPr/>
        </p:nvSpPr>
        <p:spPr>
          <a:xfrm>
            <a:off x="876300" y="2895600"/>
            <a:ext cx="14490700" cy="12700"/>
          </a:xfrm>
          <a:prstGeom prst="rect">
            <a:avLst/>
          </a:prstGeom>
          <a:solidFill>
            <a:srgbClr val="8AAB8A"/>
          </a:solidFill>
        </p:spPr>
      </p:sp>
      <p:sp>
        <p:nvSpPr>
          <p:cNvPr name="AutoShape 6" id="6"/>
          <p:cNvSpPr/>
          <p:nvPr/>
        </p:nvSpPr>
        <p:spPr>
          <a:xfrm>
            <a:off x="876300" y="2616200"/>
            <a:ext cx="4610100" cy="4787900"/>
          </a:xfrm>
          <a:prstGeom prst="rect">
            <a:avLst/>
          </a:prstGeom>
          <a:solidFill>
            <a:srgbClr val="000000">
              <a:alpha val="0"/>
            </a:srgbClr>
          </a:solidFill>
        </p:spPr>
      </p:sp>
      <p:sp>
        <p:nvSpPr>
          <p:cNvPr name="AutoShape 7" id="7"/>
          <p:cNvSpPr/>
          <p:nvPr/>
        </p:nvSpPr>
        <p:spPr>
          <a:xfrm>
            <a:off x="2908300" y="2616200"/>
            <a:ext cx="558800" cy="558800"/>
          </a:xfrm>
          <a:prstGeom prst="roundRect">
            <a:avLst>
              <a:gd name="adj" fmla="val 15909"/>
            </a:avLst>
          </a:prstGeom>
          <a:solidFill>
            <a:srgbClr val="C0D6C3"/>
          </a:solidFill>
        </p:spPr>
      </p:sp>
      <p:sp>
        <p:nvSpPr>
          <p:cNvPr name="AutoShape 8" id="8"/>
          <p:cNvSpPr/>
          <p:nvPr/>
        </p:nvSpPr>
        <p:spPr>
          <a:xfrm>
            <a:off x="3175000" y="2895600"/>
            <a:ext cx="12700" cy="749300"/>
          </a:xfrm>
          <a:prstGeom prst="rect">
            <a:avLst/>
          </a:prstGeom>
          <a:solidFill>
            <a:srgbClr val="8AAB8A"/>
          </a:solidFill>
        </p:spPr>
      </p:sp>
      <p:sp>
        <p:nvSpPr>
          <p:cNvPr name="AutoShape 9" id="9"/>
          <p:cNvSpPr/>
          <p:nvPr/>
        </p:nvSpPr>
        <p:spPr>
          <a:xfrm>
            <a:off x="1130300" y="3835400"/>
            <a:ext cx="4114800" cy="3568700"/>
          </a:xfrm>
          <a:prstGeom prst="rect">
            <a:avLst/>
          </a:prstGeom>
          <a:solidFill>
            <a:srgbClr val="000000">
              <a:alpha val="0"/>
            </a:srgbClr>
          </a:solidFill>
        </p:spPr>
      </p:sp>
      <p:sp>
        <p:nvSpPr>
          <p:cNvPr name="AutoShape 10" id="10"/>
          <p:cNvSpPr/>
          <p:nvPr/>
        </p:nvSpPr>
        <p:spPr>
          <a:xfrm>
            <a:off x="5816600" y="2616200"/>
            <a:ext cx="4610100" cy="4787900"/>
          </a:xfrm>
          <a:prstGeom prst="rect">
            <a:avLst/>
          </a:prstGeom>
          <a:solidFill>
            <a:srgbClr val="000000">
              <a:alpha val="0"/>
            </a:srgbClr>
          </a:solidFill>
        </p:spPr>
      </p:sp>
      <p:sp>
        <p:nvSpPr>
          <p:cNvPr name="AutoShape 11" id="11"/>
          <p:cNvSpPr/>
          <p:nvPr/>
        </p:nvSpPr>
        <p:spPr>
          <a:xfrm>
            <a:off x="7835900" y="2616200"/>
            <a:ext cx="558800" cy="558800"/>
          </a:xfrm>
          <a:prstGeom prst="roundRect">
            <a:avLst>
              <a:gd name="adj" fmla="val 15909"/>
            </a:avLst>
          </a:prstGeom>
          <a:solidFill>
            <a:srgbClr val="C0D6C3"/>
          </a:solidFill>
        </p:spPr>
      </p:sp>
      <p:sp>
        <p:nvSpPr>
          <p:cNvPr name="AutoShape 12" id="12"/>
          <p:cNvSpPr/>
          <p:nvPr/>
        </p:nvSpPr>
        <p:spPr>
          <a:xfrm>
            <a:off x="8115300" y="2895600"/>
            <a:ext cx="12700" cy="749300"/>
          </a:xfrm>
          <a:prstGeom prst="rect">
            <a:avLst/>
          </a:prstGeom>
          <a:solidFill>
            <a:srgbClr val="8AAB8A"/>
          </a:solidFill>
        </p:spPr>
      </p:sp>
      <p:sp>
        <p:nvSpPr>
          <p:cNvPr name="AutoShape 13" id="13"/>
          <p:cNvSpPr/>
          <p:nvPr/>
        </p:nvSpPr>
        <p:spPr>
          <a:xfrm>
            <a:off x="6057900" y="3835400"/>
            <a:ext cx="4114800" cy="3568700"/>
          </a:xfrm>
          <a:prstGeom prst="rect">
            <a:avLst/>
          </a:prstGeom>
          <a:solidFill>
            <a:srgbClr val="000000">
              <a:alpha val="0"/>
            </a:srgbClr>
          </a:solidFill>
        </p:spPr>
      </p:sp>
      <p:sp>
        <p:nvSpPr>
          <p:cNvPr name="AutoShape 14" id="14"/>
          <p:cNvSpPr/>
          <p:nvPr/>
        </p:nvSpPr>
        <p:spPr>
          <a:xfrm>
            <a:off x="10744200" y="2616200"/>
            <a:ext cx="4610100" cy="4787900"/>
          </a:xfrm>
          <a:prstGeom prst="rect">
            <a:avLst/>
          </a:prstGeom>
          <a:solidFill>
            <a:srgbClr val="000000">
              <a:alpha val="0"/>
            </a:srgbClr>
          </a:solidFill>
        </p:spPr>
      </p:sp>
      <p:sp>
        <p:nvSpPr>
          <p:cNvPr name="AutoShape 15" id="15"/>
          <p:cNvSpPr/>
          <p:nvPr/>
        </p:nvSpPr>
        <p:spPr>
          <a:xfrm>
            <a:off x="12776200" y="2616200"/>
            <a:ext cx="558800" cy="558800"/>
          </a:xfrm>
          <a:prstGeom prst="roundRect">
            <a:avLst>
              <a:gd name="adj" fmla="val 15909"/>
            </a:avLst>
          </a:prstGeom>
          <a:solidFill>
            <a:srgbClr val="C0D6C3"/>
          </a:solidFill>
        </p:spPr>
      </p:sp>
      <p:sp>
        <p:nvSpPr>
          <p:cNvPr name="AutoShape 16" id="16"/>
          <p:cNvSpPr/>
          <p:nvPr/>
        </p:nvSpPr>
        <p:spPr>
          <a:xfrm>
            <a:off x="13042900" y="2895600"/>
            <a:ext cx="12700" cy="749300"/>
          </a:xfrm>
          <a:prstGeom prst="rect">
            <a:avLst/>
          </a:prstGeom>
          <a:solidFill>
            <a:srgbClr val="8AAB8A"/>
          </a:solidFill>
        </p:spPr>
      </p:sp>
      <p:sp>
        <p:nvSpPr>
          <p:cNvPr name="AutoShape 17" id="17"/>
          <p:cNvSpPr/>
          <p:nvPr/>
        </p:nvSpPr>
        <p:spPr>
          <a:xfrm>
            <a:off x="10998200" y="3835400"/>
            <a:ext cx="4114800" cy="3568700"/>
          </a:xfrm>
          <a:prstGeom prst="rect">
            <a:avLst/>
          </a:prstGeom>
          <a:solidFill>
            <a:srgbClr val="000000">
              <a:alpha val="0"/>
            </a:srgbClr>
          </a:solidFill>
        </p:spPr>
      </p:sp>
      <p:sp>
        <p:nvSpPr>
          <p:cNvPr name="TextBox 18" id="18"/>
          <p:cNvSpPr txBox="true"/>
          <p:nvPr/>
        </p:nvSpPr>
        <p:spPr>
          <a:xfrm>
            <a:off x="876300" y="1727200"/>
            <a:ext cx="14490700" cy="5969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3900" b="true">
                <a:solidFill>
                  <a:srgbClr val="197342"/>
                </a:solidFill>
                <a:latin typeface="Poppins"/>
              </a:rPr>
              <a:t>Project Timeline</a:t>
            </a:r>
            <a:endParaRPr lang="en-US" sz="1100"/>
          </a:p>
        </p:txBody>
      </p:sp>
      <p:sp>
        <p:nvSpPr>
          <p:cNvPr name="TextBox 19" id="19"/>
          <p:cNvSpPr txBox="true"/>
          <p:nvPr/>
        </p:nvSpPr>
        <p:spPr>
          <a:xfrm>
            <a:off x="3124200" y="2705100"/>
            <a:ext cx="304800" cy="3683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400" b="true">
                <a:solidFill>
                  <a:srgbClr val="0F3B23"/>
                </a:solidFill>
                <a:highlight>
                  <a:srgbClr val="000000">
                    <a:alpha val="0"/>
                  </a:srgbClr>
                </a:highlight>
                <a:latin typeface="Poppins"/>
              </a:rPr>
              <a:t>1</a:t>
            </a:r>
            <a:endParaRPr lang="en-US" sz="1100"/>
          </a:p>
        </p:txBody>
      </p:sp>
      <p:sp>
        <p:nvSpPr>
          <p:cNvPr name="TextBox 20" id="20"/>
          <p:cNvSpPr txBox="true"/>
          <p:nvPr/>
        </p:nvSpPr>
        <p:spPr>
          <a:xfrm>
            <a:off x="1130300" y="3835400"/>
            <a:ext cx="4114800" cy="749300"/>
          </a:xfrm>
          <a:prstGeom prst="rect">
            <a:avLst/>
          </a:prstGeom>
          <a:solidFill>
            <a:srgbClr val="000000">
              <a:alpha val="0"/>
            </a:srgbClr>
          </a:solidFill>
        </p:spPr>
        <p:txBody>
          <a:bodyPr anchor="ctr" rtlCol="false" rIns="0" lIns="0" tIns="0" bIns="0"/>
          <a:lstStyle/>
          <a:p>
            <a:pPr algn="ctr" indent="0">
              <a:lnSpc>
                <a:spcPct val="120000"/>
              </a:lnSpc>
              <a:defRPr/>
            </a:pPr>
            <a:r>
              <a:rPr lang="en-US"/>
              <a:t/>
            </a:r>
            <a:r>
              <a:rPr lang="en-US" sz="2400" b="true">
                <a:solidFill>
                  <a:srgbClr val="0F3B23"/>
                </a:solidFill>
                <a:latin typeface="Poppins"/>
              </a:rPr>
              <a:t>Phase 1: Planning &amp; Design (Weeks 1-3)</a:t>
            </a:r>
            <a:endParaRPr lang="en-US" sz="1100"/>
          </a:p>
        </p:txBody>
      </p:sp>
      <p:sp>
        <p:nvSpPr>
          <p:cNvPr name="TextBox 21" id="21"/>
          <p:cNvSpPr txBox="true"/>
          <p:nvPr/>
        </p:nvSpPr>
        <p:spPr>
          <a:xfrm>
            <a:off x="8026400" y="2705100"/>
            <a:ext cx="304800" cy="3683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400" b="true">
                <a:solidFill>
                  <a:srgbClr val="0F3B23"/>
                </a:solidFill>
                <a:highlight>
                  <a:srgbClr val="000000">
                    <a:alpha val="0"/>
                  </a:srgbClr>
                </a:highlight>
                <a:latin typeface="Poppins"/>
              </a:rPr>
              <a:t>2</a:t>
            </a:r>
            <a:endParaRPr lang="en-US" sz="1100"/>
          </a:p>
        </p:txBody>
      </p:sp>
      <p:sp>
        <p:nvSpPr>
          <p:cNvPr name="TextBox 22" id="22"/>
          <p:cNvSpPr txBox="true"/>
          <p:nvPr/>
        </p:nvSpPr>
        <p:spPr>
          <a:xfrm>
            <a:off x="6057900" y="3835400"/>
            <a:ext cx="4114800" cy="749300"/>
          </a:xfrm>
          <a:prstGeom prst="rect">
            <a:avLst/>
          </a:prstGeom>
          <a:solidFill>
            <a:srgbClr val="000000">
              <a:alpha val="0"/>
            </a:srgbClr>
          </a:solidFill>
        </p:spPr>
        <p:txBody>
          <a:bodyPr anchor="ctr" rtlCol="false" rIns="0" lIns="0" tIns="0" bIns="0"/>
          <a:lstStyle/>
          <a:p>
            <a:pPr algn="ctr" indent="0">
              <a:lnSpc>
                <a:spcPct val="120000"/>
              </a:lnSpc>
              <a:defRPr/>
            </a:pPr>
            <a:r>
              <a:rPr lang="en-US"/>
              <a:t/>
            </a:r>
            <a:r>
              <a:rPr lang="en-US" sz="2400" b="true">
                <a:solidFill>
                  <a:srgbClr val="0F3B23"/>
                </a:solidFill>
                <a:latin typeface="Poppins"/>
              </a:rPr>
              <a:t>Phase 2: Development &amp; Build (Weeks 4-8)</a:t>
            </a:r>
            <a:endParaRPr lang="en-US" sz="1100"/>
          </a:p>
        </p:txBody>
      </p:sp>
      <p:sp>
        <p:nvSpPr>
          <p:cNvPr name="TextBox 23" id="23"/>
          <p:cNvSpPr txBox="true"/>
          <p:nvPr/>
        </p:nvSpPr>
        <p:spPr>
          <a:xfrm>
            <a:off x="12966700" y="2705100"/>
            <a:ext cx="304800" cy="3683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400" b="true">
                <a:solidFill>
                  <a:srgbClr val="0F3B23"/>
                </a:solidFill>
                <a:highlight>
                  <a:srgbClr val="000000">
                    <a:alpha val="0"/>
                  </a:srgbClr>
                </a:highlight>
                <a:latin typeface="Poppins"/>
              </a:rPr>
              <a:t>3</a:t>
            </a:r>
            <a:endParaRPr lang="en-US" sz="1100"/>
          </a:p>
        </p:txBody>
      </p:sp>
      <p:sp>
        <p:nvSpPr>
          <p:cNvPr name="TextBox 24" id="24"/>
          <p:cNvSpPr txBox="true"/>
          <p:nvPr/>
        </p:nvSpPr>
        <p:spPr>
          <a:xfrm>
            <a:off x="10998200" y="3835400"/>
            <a:ext cx="4114800" cy="749300"/>
          </a:xfrm>
          <a:prstGeom prst="rect">
            <a:avLst/>
          </a:prstGeom>
          <a:solidFill>
            <a:srgbClr val="000000">
              <a:alpha val="0"/>
            </a:srgbClr>
          </a:solidFill>
        </p:spPr>
        <p:txBody>
          <a:bodyPr anchor="ctr" rtlCol="false" rIns="0" lIns="0" tIns="0" bIns="0"/>
          <a:lstStyle/>
          <a:p>
            <a:pPr algn="ctr" indent="0">
              <a:lnSpc>
                <a:spcPct val="120000"/>
              </a:lnSpc>
              <a:defRPr/>
            </a:pPr>
            <a:r>
              <a:rPr lang="en-US"/>
              <a:t/>
            </a:r>
            <a:r>
              <a:rPr lang="en-US" sz="2400" b="true">
                <a:solidFill>
                  <a:srgbClr val="0F3B23"/>
                </a:solidFill>
                <a:latin typeface="Poppins"/>
              </a:rPr>
              <a:t>Phase 3: Testing &amp; Launch (Weeks 9-12)</a:t>
            </a:r>
            <a:endParaRPr lang="en-US" sz="1100"/>
          </a:p>
        </p:txBody>
      </p:sp>
      <p:sp>
        <p:nvSpPr>
          <p:cNvPr name="TextBox 25" id="25"/>
          <p:cNvSpPr txBox="true"/>
          <p:nvPr/>
        </p:nvSpPr>
        <p:spPr>
          <a:xfrm>
            <a:off x="1130300" y="4762500"/>
            <a:ext cx="4114800" cy="2641600"/>
          </a:xfrm>
          <a:prstGeom prst="rect">
            <a:avLst/>
          </a:prstGeom>
          <a:solidFill>
            <a:srgbClr val="000000">
              <a:alpha val="0"/>
            </a:srgbClr>
          </a:solidFill>
        </p:spPr>
        <p:txBody>
          <a:bodyPr anchor="ctr" rtlCol="false" rIns="0" lIns="0" tIns="0" bIns="0"/>
          <a:lstStyle/>
          <a:p>
            <a:pPr algn="ctr" indent="0">
              <a:lnSpc>
                <a:spcPct val="150000"/>
              </a:lnSpc>
              <a:defRPr/>
            </a:pPr>
            <a:r>
              <a:rPr lang="en-US"/>
              <a:t/>
            </a:r>
            <a:r>
              <a:rPr lang="en-US" sz="1900" b="true">
                <a:solidFill>
                  <a:srgbClr val="000000"/>
                </a:solidFill>
                <a:latin typeface="Poppins"/>
              </a:rPr>
              <a:t>Set up the project team, create detailed system designs, and plan the technical work. Meet with community groups and councils to confirm what they need and make sure everyone agrees on the goals.</a:t>
            </a:r>
            <a:endParaRPr lang="en-US" sz="1100"/>
          </a:p>
        </p:txBody>
      </p:sp>
      <p:sp>
        <p:nvSpPr>
          <p:cNvPr name="TextBox 26" id="26"/>
          <p:cNvSpPr txBox="true"/>
          <p:nvPr/>
        </p:nvSpPr>
        <p:spPr>
          <a:xfrm>
            <a:off x="6057900" y="4762500"/>
            <a:ext cx="4114800" cy="2641600"/>
          </a:xfrm>
          <a:prstGeom prst="rect">
            <a:avLst/>
          </a:prstGeom>
          <a:solidFill>
            <a:srgbClr val="000000">
              <a:alpha val="0"/>
            </a:srgbClr>
          </a:solidFill>
        </p:spPr>
        <p:txBody>
          <a:bodyPr anchor="ctr" rtlCol="false" rIns="0" lIns="0" tIns="0" bIns="0"/>
          <a:lstStyle/>
          <a:p>
            <a:pPr algn="ctr" indent="0">
              <a:lnSpc>
                <a:spcPct val="150000"/>
              </a:lnSpc>
              <a:defRPr/>
            </a:pPr>
            <a:r>
              <a:rPr lang="en-US"/>
              <a:t/>
            </a:r>
            <a:r>
              <a:rPr lang="en-US" sz="1900" b="true">
                <a:solidFill>
                  <a:srgbClr val="000000"/>
                </a:solidFill>
                <a:latin typeface="Poppins"/>
              </a:rPr>
              <a:t>Build the main software, create user interfaces, and set up the database systems. Test basic functions as we go and make sure everything works properly on phones, tablets, and computers.</a:t>
            </a:r>
            <a:endParaRPr lang="en-US" sz="1100"/>
          </a:p>
        </p:txBody>
      </p:sp>
      <p:sp>
        <p:nvSpPr>
          <p:cNvPr name="TextBox 27" id="27"/>
          <p:cNvSpPr txBox="true"/>
          <p:nvPr/>
        </p:nvSpPr>
        <p:spPr>
          <a:xfrm>
            <a:off x="10998200" y="4762500"/>
            <a:ext cx="4114800" cy="2641600"/>
          </a:xfrm>
          <a:prstGeom prst="rect">
            <a:avLst/>
          </a:prstGeom>
          <a:solidFill>
            <a:srgbClr val="000000">
              <a:alpha val="0"/>
            </a:srgbClr>
          </a:solidFill>
        </p:spPr>
        <p:txBody>
          <a:bodyPr anchor="ctr" rtlCol="false" rIns="0" lIns="0" tIns="0" bIns="0"/>
          <a:lstStyle/>
          <a:p>
            <a:pPr algn="ctr" indent="0">
              <a:lnSpc>
                <a:spcPct val="150000"/>
              </a:lnSpc>
              <a:defRPr/>
            </a:pPr>
            <a:r>
              <a:rPr lang="en-US"/>
              <a:t/>
            </a:r>
            <a:r>
              <a:rPr lang="en-US" sz="1900" b="true">
                <a:solidFill>
                  <a:srgbClr val="000000"/>
                </a:solidFill>
                <a:latin typeface="Poppins"/>
              </a:rPr>
              <a:t>Run full system tests, train council staff and community volunteers, and launch the platform with a small pilot group. Fix any problems and prepare for the full public launch to all users.</a:t>
            </a:r>
            <a:endParaRPr lang="en-US" sz="1100"/>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0" y="0"/>
            <a:ext cx="16256000" cy="9144000"/>
          </a:xfrm>
          <a:prstGeom prst="rect">
            <a:avLst/>
          </a:prstGeom>
          <a:solidFill>
            <a:srgbClr val="0D0A2C">
              <a:alpha val="74902"/>
            </a:srgbClr>
          </a:solidFill>
        </p:spPr>
      </p:sp>
      <p:pic>
        <p:nvPicPr>
          <p:cNvPr name="Picture 3" id="3"/>
          <p:cNvPicPr>
            <a:picLocks noChangeAspect="true"/>
          </p:cNvPicPr>
          <p:nvPr/>
        </p:nvPicPr>
        <p:blipFill>
          <a:blip r:embed="rId2"/>
          <a:srcRect l="1000" r="1000"/>
          <a:stretch>
            <a:fillRect/>
          </a:stretch>
        </p:blipFill>
        <p:spPr>
          <a:xfrm>
            <a:off x="0" y="0"/>
            <a:ext cx="16256000" cy="9144000"/>
          </a:xfrm>
          <a:prstGeom prst="rect">
            <a:avLst/>
          </a:prstGeom>
        </p:spPr>
      </p:pic>
      <p:sp>
        <p:nvSpPr>
          <p:cNvPr name="AutoShape 4" id="4"/>
          <p:cNvSpPr/>
          <p:nvPr/>
        </p:nvSpPr>
        <p:spPr>
          <a:xfrm>
            <a:off x="876300" y="1524000"/>
            <a:ext cx="14490700" cy="6946900"/>
          </a:xfrm>
          <a:prstGeom prst="rect">
            <a:avLst/>
          </a:prstGeom>
          <a:solidFill>
            <a:srgbClr val="000000">
              <a:alpha val="0"/>
            </a:srgbClr>
          </a:solidFill>
        </p:spPr>
      </p:sp>
      <p:sp>
        <p:nvSpPr>
          <p:cNvPr name="AutoShape 5" id="5"/>
          <p:cNvSpPr/>
          <p:nvPr/>
        </p:nvSpPr>
        <p:spPr>
          <a:xfrm>
            <a:off x="876300" y="1524000"/>
            <a:ext cx="3429000" cy="6946900"/>
          </a:xfrm>
          <a:prstGeom prst="roundRect">
            <a:avLst>
              <a:gd name="adj" fmla="val 2592"/>
            </a:avLst>
          </a:prstGeom>
          <a:solidFill>
            <a:srgbClr val="C0D6C3"/>
          </a:solidFill>
        </p:spPr>
      </p:sp>
      <p:sp>
        <p:nvSpPr>
          <p:cNvPr name="AutoShape 6" id="6"/>
          <p:cNvSpPr/>
          <p:nvPr/>
        </p:nvSpPr>
        <p:spPr>
          <a:xfrm>
            <a:off x="1143000" y="1765300"/>
            <a:ext cx="723900" cy="723900"/>
          </a:xfrm>
          <a:prstGeom prst="roundRect">
            <a:avLst>
              <a:gd name="adj" fmla="val 49122"/>
            </a:avLst>
          </a:prstGeom>
          <a:solidFill>
            <a:srgbClr val="5C805A"/>
          </a:solidFill>
        </p:spPr>
      </p:sp>
      <p:sp>
        <p:nvSpPr>
          <p:cNvPr name="AutoShape 7" id="7"/>
          <p:cNvSpPr/>
          <p:nvPr/>
        </p:nvSpPr>
        <p:spPr>
          <a:xfrm>
            <a:off x="4559300" y="1524000"/>
            <a:ext cx="3429000" cy="6946900"/>
          </a:xfrm>
          <a:prstGeom prst="roundRect">
            <a:avLst>
              <a:gd name="adj" fmla="val 2592"/>
            </a:avLst>
          </a:prstGeom>
          <a:solidFill>
            <a:srgbClr val="C0D6C3"/>
          </a:solidFill>
        </p:spPr>
      </p:sp>
      <p:sp>
        <p:nvSpPr>
          <p:cNvPr name="AutoShape 8" id="8"/>
          <p:cNvSpPr/>
          <p:nvPr/>
        </p:nvSpPr>
        <p:spPr>
          <a:xfrm>
            <a:off x="4826000" y="1765300"/>
            <a:ext cx="723900" cy="723900"/>
          </a:xfrm>
          <a:prstGeom prst="roundRect">
            <a:avLst>
              <a:gd name="adj" fmla="val 49122"/>
            </a:avLst>
          </a:prstGeom>
          <a:solidFill>
            <a:srgbClr val="5C805A"/>
          </a:solidFill>
        </p:spPr>
      </p:sp>
      <p:sp>
        <p:nvSpPr>
          <p:cNvPr name="AutoShape 9" id="9"/>
          <p:cNvSpPr/>
          <p:nvPr/>
        </p:nvSpPr>
        <p:spPr>
          <a:xfrm>
            <a:off x="8242300" y="1524000"/>
            <a:ext cx="3429000" cy="6946900"/>
          </a:xfrm>
          <a:prstGeom prst="roundRect">
            <a:avLst>
              <a:gd name="adj" fmla="val 2592"/>
            </a:avLst>
          </a:prstGeom>
          <a:solidFill>
            <a:srgbClr val="C0D6C3"/>
          </a:solidFill>
        </p:spPr>
      </p:sp>
      <p:sp>
        <p:nvSpPr>
          <p:cNvPr name="AutoShape 10" id="10"/>
          <p:cNvSpPr/>
          <p:nvPr/>
        </p:nvSpPr>
        <p:spPr>
          <a:xfrm>
            <a:off x="8509000" y="1765300"/>
            <a:ext cx="723900" cy="723900"/>
          </a:xfrm>
          <a:prstGeom prst="roundRect">
            <a:avLst>
              <a:gd name="adj" fmla="val 49122"/>
            </a:avLst>
          </a:prstGeom>
          <a:solidFill>
            <a:srgbClr val="5C805A"/>
          </a:solidFill>
        </p:spPr>
      </p:sp>
      <p:sp>
        <p:nvSpPr>
          <p:cNvPr name="AutoShape 11" id="11"/>
          <p:cNvSpPr/>
          <p:nvPr/>
        </p:nvSpPr>
        <p:spPr>
          <a:xfrm>
            <a:off x="11938000" y="1524000"/>
            <a:ext cx="3429000" cy="6946900"/>
          </a:xfrm>
          <a:prstGeom prst="roundRect">
            <a:avLst>
              <a:gd name="adj" fmla="val 2592"/>
            </a:avLst>
          </a:prstGeom>
          <a:solidFill>
            <a:srgbClr val="C0D6C3"/>
          </a:solidFill>
        </p:spPr>
      </p:sp>
      <p:sp>
        <p:nvSpPr>
          <p:cNvPr name="AutoShape 12" id="12"/>
          <p:cNvSpPr/>
          <p:nvPr/>
        </p:nvSpPr>
        <p:spPr>
          <a:xfrm>
            <a:off x="12204700" y="1765300"/>
            <a:ext cx="723900" cy="723900"/>
          </a:xfrm>
          <a:prstGeom prst="roundRect">
            <a:avLst>
              <a:gd name="adj" fmla="val 49122"/>
            </a:avLst>
          </a:prstGeom>
          <a:solidFill>
            <a:srgbClr val="5C805A"/>
          </a:solidFill>
        </p:spPr>
      </p:sp>
      <p:sp>
        <p:nvSpPr>
          <p:cNvPr name="TextBox 13" id="13"/>
          <p:cNvSpPr txBox="true"/>
          <p:nvPr/>
        </p:nvSpPr>
        <p:spPr>
          <a:xfrm>
            <a:off x="876300" y="660400"/>
            <a:ext cx="14490700" cy="5715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3800" b="true">
                <a:solidFill>
                  <a:srgbClr val="197342"/>
                </a:solidFill>
                <a:latin typeface="Poppins"/>
              </a:rPr>
              <a:t>                                           Reflection on My Role </a:t>
            </a:r>
            <a:endParaRPr lang="en-US" sz="1100"/>
          </a:p>
        </p:txBody>
      </p:sp>
      <p:sp>
        <p:nvSpPr>
          <p:cNvPr name="TextBox 14" id="14"/>
          <p:cNvSpPr txBox="true"/>
          <p:nvPr/>
        </p:nvSpPr>
        <p:spPr>
          <a:xfrm>
            <a:off x="1130300" y="2730500"/>
            <a:ext cx="2921000" cy="13081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800" b="true">
                <a:solidFill>
                  <a:srgbClr val="197342"/>
                </a:solidFill>
                <a:latin typeface="Poppins"/>
              </a:rPr>
              <a:t>Research Leadership Role</a:t>
            </a:r>
            <a:endParaRPr lang="en-US" sz="1100"/>
          </a:p>
        </p:txBody>
      </p:sp>
      <p:sp>
        <p:nvSpPr>
          <p:cNvPr name="TextBox 15" id="15"/>
          <p:cNvSpPr txBox="true"/>
          <p:nvPr/>
        </p:nvSpPr>
        <p:spPr>
          <a:xfrm>
            <a:off x="4813300" y="2730500"/>
            <a:ext cx="2921000" cy="13081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800" b="true">
                <a:solidFill>
                  <a:srgbClr val="197342"/>
                </a:solidFill>
                <a:latin typeface="Poppins"/>
              </a:rPr>
              <a:t>Community Engagement Skills</a:t>
            </a:r>
            <a:endParaRPr lang="en-US" sz="1100"/>
          </a:p>
        </p:txBody>
      </p:sp>
      <p:sp>
        <p:nvSpPr>
          <p:cNvPr name="TextBox 16" id="16"/>
          <p:cNvSpPr txBox="true"/>
          <p:nvPr/>
        </p:nvSpPr>
        <p:spPr>
          <a:xfrm>
            <a:off x="8496300" y="2730500"/>
            <a:ext cx="2921000" cy="13081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800" b="true">
                <a:solidFill>
                  <a:srgbClr val="197342"/>
                </a:solidFill>
                <a:latin typeface="Poppins"/>
              </a:rPr>
              <a:t>Technical Project Management</a:t>
            </a:r>
            <a:endParaRPr lang="en-US" sz="1100"/>
          </a:p>
        </p:txBody>
      </p:sp>
      <p:sp>
        <p:nvSpPr>
          <p:cNvPr name="TextBox 17" id="17"/>
          <p:cNvSpPr txBox="true"/>
          <p:nvPr/>
        </p:nvSpPr>
        <p:spPr>
          <a:xfrm>
            <a:off x="12179300" y="2730500"/>
            <a:ext cx="2921000" cy="13081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800" b="true">
                <a:solidFill>
                  <a:srgbClr val="197342"/>
                </a:solidFill>
                <a:latin typeface="Poppins"/>
              </a:rPr>
              <a:t>Personal Growth &amp; Learning</a:t>
            </a:r>
            <a:endParaRPr lang="en-US" sz="1100"/>
          </a:p>
        </p:txBody>
      </p:sp>
      <p:sp>
        <p:nvSpPr>
          <p:cNvPr name="TextBox 18" id="18"/>
          <p:cNvSpPr txBox="true"/>
          <p:nvPr/>
        </p:nvSpPr>
        <p:spPr>
          <a:xfrm>
            <a:off x="1130300" y="4216400"/>
            <a:ext cx="2921000" cy="40005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Led the community research project from start to finish. Organized meetings with local councils, managed timelines, and made sure all stakeholders stayed involved and informed throughout the process.</a:t>
            </a:r>
            <a:endParaRPr lang="en-US" sz="1100"/>
          </a:p>
        </p:txBody>
      </p:sp>
      <p:sp>
        <p:nvSpPr>
          <p:cNvPr name="TextBox 19" id="19"/>
          <p:cNvSpPr txBox="true"/>
          <p:nvPr/>
        </p:nvSpPr>
        <p:spPr>
          <a:xfrm>
            <a:off x="4813300" y="4216400"/>
            <a:ext cx="2921000" cy="36449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Developed strong skills in talking with diverse community groups. Learned how to ask the right questions, listen carefully, and build trust with people from different backgrounds and tech levels.</a:t>
            </a:r>
            <a:endParaRPr lang="en-US" sz="1100"/>
          </a:p>
        </p:txBody>
      </p:sp>
      <p:sp>
        <p:nvSpPr>
          <p:cNvPr name="TextBox 20" id="20"/>
          <p:cNvSpPr txBox="true"/>
          <p:nvPr/>
        </p:nvSpPr>
        <p:spPr>
          <a:xfrm>
            <a:off x="8496300" y="4216400"/>
            <a:ext cx="2921000" cy="40005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Gained experience managing technical requirements, budgets, and timelines. Learned to balance what communities want with what's technically possible and financially realistic for councils.</a:t>
            </a:r>
            <a:endParaRPr lang="en-US" sz="1100"/>
          </a:p>
        </p:txBody>
      </p:sp>
      <p:sp>
        <p:nvSpPr>
          <p:cNvPr name="TextBox 21" id="21"/>
          <p:cNvSpPr txBox="true"/>
          <p:nvPr/>
        </p:nvSpPr>
        <p:spPr>
          <a:xfrm>
            <a:off x="12179300" y="4216400"/>
            <a:ext cx="2921000" cy="32766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This project taught me how real-world research works. I learned that good solutions come from listening to people, working together, and being flexible when plans need to change.</a:t>
            </a:r>
            <a:endParaRPr lang="en-US" sz="1100"/>
          </a:p>
        </p:txBody>
      </p:sp>
      <p:pic>
        <p:nvPicPr>
          <p:cNvPr name="Picture 22" id="22"/>
          <p:cNvPicPr>
            <a:picLocks noChangeAspect="true"/>
          </p:cNvPicPr>
          <p:nvPr/>
        </p:nvPicPr>
        <p:blipFill>
          <a:blip r:embed="rId3"/>
          <a:srcRect l="14000" r="14000"/>
          <a:stretch>
            <a:fillRect/>
          </a:stretch>
        </p:blipFill>
        <p:spPr>
          <a:xfrm>
            <a:off x="1409700" y="2006600"/>
            <a:ext cx="177800" cy="241300"/>
          </a:xfrm>
          <a:prstGeom prst="rect">
            <a:avLst/>
          </a:prstGeom>
        </p:spPr>
      </p:pic>
      <p:pic>
        <p:nvPicPr>
          <p:cNvPr name="Picture 23" id="23"/>
          <p:cNvPicPr>
            <a:picLocks noChangeAspect="true"/>
          </p:cNvPicPr>
          <p:nvPr/>
        </p:nvPicPr>
        <p:blipFill>
          <a:blip r:embed="rId4"/>
          <a:srcRect t="11000" b="11000"/>
          <a:stretch>
            <a:fillRect/>
          </a:stretch>
        </p:blipFill>
        <p:spPr>
          <a:xfrm>
            <a:off x="5029200" y="2006600"/>
            <a:ext cx="304800" cy="241300"/>
          </a:xfrm>
          <a:prstGeom prst="rect">
            <a:avLst/>
          </a:prstGeom>
        </p:spPr>
      </p:pic>
      <p:pic>
        <p:nvPicPr>
          <p:cNvPr name="Picture 24" id="24"/>
          <p:cNvPicPr>
            <a:picLocks noChangeAspect="true"/>
          </p:cNvPicPr>
          <p:nvPr/>
        </p:nvPicPr>
        <p:blipFill>
          <a:blip r:embed="rId5"/>
          <a:srcRect l="0" r="0"/>
          <a:stretch>
            <a:fillRect/>
          </a:stretch>
        </p:blipFill>
        <p:spPr>
          <a:xfrm>
            <a:off x="8750300" y="2006600"/>
            <a:ext cx="241300" cy="241300"/>
          </a:xfrm>
          <a:prstGeom prst="rect">
            <a:avLst/>
          </a:prstGeom>
        </p:spPr>
      </p:pic>
      <p:pic>
        <p:nvPicPr>
          <p:cNvPr name="Picture 25" id="25"/>
          <p:cNvPicPr>
            <a:picLocks noChangeAspect="true"/>
          </p:cNvPicPr>
          <p:nvPr/>
        </p:nvPicPr>
        <p:blipFill>
          <a:blip r:embed="rId6"/>
          <a:srcRect t="11000" b="11000"/>
          <a:stretch>
            <a:fillRect/>
          </a:stretch>
        </p:blipFill>
        <p:spPr>
          <a:xfrm>
            <a:off x="12407900" y="2006600"/>
            <a:ext cx="304800" cy="241300"/>
          </a:xfrm>
          <a:prstGeom prst="rect">
            <a:avLst/>
          </a:prstGeom>
        </p:spPr>
      </p:pic>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0" y="0"/>
            <a:ext cx="16256000" cy="9144000"/>
          </a:xfrm>
          <a:prstGeom prst="rect">
            <a:avLst/>
          </a:prstGeom>
          <a:solidFill>
            <a:srgbClr val="0D0A2C">
              <a:alpha val="74902"/>
            </a:srgbClr>
          </a:solidFill>
        </p:spPr>
      </p:sp>
      <p:pic>
        <p:nvPicPr>
          <p:cNvPr name="Picture 3" id="3"/>
          <p:cNvPicPr>
            <a:picLocks noChangeAspect="true"/>
          </p:cNvPicPr>
          <p:nvPr/>
        </p:nvPicPr>
        <p:blipFill>
          <a:blip r:embed="rId2"/>
          <a:srcRect l="1000" r="1000"/>
          <a:stretch>
            <a:fillRect/>
          </a:stretch>
        </p:blipFill>
        <p:spPr>
          <a:xfrm>
            <a:off x="0" y="0"/>
            <a:ext cx="16256000" cy="9144000"/>
          </a:xfrm>
          <a:prstGeom prst="rect">
            <a:avLst/>
          </a:prstGeom>
        </p:spPr>
      </p:pic>
      <p:sp>
        <p:nvSpPr>
          <p:cNvPr name="AutoShape 4" id="4"/>
          <p:cNvSpPr/>
          <p:nvPr/>
        </p:nvSpPr>
        <p:spPr>
          <a:xfrm>
            <a:off x="876300" y="3517900"/>
            <a:ext cx="14490700" cy="4025900"/>
          </a:xfrm>
          <a:prstGeom prst="rect">
            <a:avLst/>
          </a:prstGeom>
          <a:solidFill>
            <a:srgbClr val="000000">
              <a:alpha val="0"/>
            </a:srgbClr>
          </a:solidFill>
        </p:spPr>
      </p:sp>
      <p:sp>
        <p:nvSpPr>
          <p:cNvPr name="AutoShape 5" id="5"/>
          <p:cNvSpPr/>
          <p:nvPr/>
        </p:nvSpPr>
        <p:spPr>
          <a:xfrm>
            <a:off x="876300" y="3517900"/>
            <a:ext cx="4660900" cy="4025900"/>
          </a:xfrm>
          <a:prstGeom prst="roundRect">
            <a:avLst>
              <a:gd name="adj" fmla="val 2208"/>
            </a:avLst>
          </a:prstGeom>
          <a:solidFill>
            <a:srgbClr val="C0D6C3"/>
          </a:solidFill>
        </p:spPr>
      </p:sp>
      <p:sp>
        <p:nvSpPr>
          <p:cNvPr name="AutoShape 6" id="6"/>
          <p:cNvSpPr/>
          <p:nvPr/>
        </p:nvSpPr>
        <p:spPr>
          <a:xfrm>
            <a:off x="1130300" y="3771900"/>
            <a:ext cx="749300" cy="749300"/>
          </a:xfrm>
          <a:prstGeom prst="roundRect">
            <a:avLst>
              <a:gd name="adj" fmla="val 49152"/>
            </a:avLst>
          </a:prstGeom>
          <a:solidFill>
            <a:srgbClr val="5C805A"/>
          </a:solidFill>
        </p:spPr>
      </p:sp>
      <p:sp>
        <p:nvSpPr>
          <p:cNvPr name="AutoShape 7" id="7"/>
          <p:cNvSpPr/>
          <p:nvPr/>
        </p:nvSpPr>
        <p:spPr>
          <a:xfrm>
            <a:off x="5791200" y="3517900"/>
            <a:ext cx="4660900" cy="4025900"/>
          </a:xfrm>
          <a:prstGeom prst="roundRect">
            <a:avLst>
              <a:gd name="adj" fmla="val 2208"/>
            </a:avLst>
          </a:prstGeom>
          <a:solidFill>
            <a:srgbClr val="C0D6C3"/>
          </a:solidFill>
        </p:spPr>
      </p:sp>
      <p:sp>
        <p:nvSpPr>
          <p:cNvPr name="AutoShape 8" id="8"/>
          <p:cNvSpPr/>
          <p:nvPr/>
        </p:nvSpPr>
        <p:spPr>
          <a:xfrm>
            <a:off x="6045200" y="3771900"/>
            <a:ext cx="749300" cy="749300"/>
          </a:xfrm>
          <a:prstGeom prst="roundRect">
            <a:avLst>
              <a:gd name="adj" fmla="val 49152"/>
            </a:avLst>
          </a:prstGeom>
          <a:solidFill>
            <a:srgbClr val="5C805A"/>
          </a:solidFill>
        </p:spPr>
      </p:sp>
      <p:sp>
        <p:nvSpPr>
          <p:cNvPr name="AutoShape 9" id="9"/>
          <p:cNvSpPr/>
          <p:nvPr/>
        </p:nvSpPr>
        <p:spPr>
          <a:xfrm>
            <a:off x="10706100" y="3517900"/>
            <a:ext cx="4660900" cy="4025900"/>
          </a:xfrm>
          <a:prstGeom prst="roundRect">
            <a:avLst>
              <a:gd name="adj" fmla="val 2208"/>
            </a:avLst>
          </a:prstGeom>
          <a:solidFill>
            <a:srgbClr val="C0D6C3"/>
          </a:solidFill>
        </p:spPr>
      </p:sp>
      <p:sp>
        <p:nvSpPr>
          <p:cNvPr name="AutoShape 10" id="10"/>
          <p:cNvSpPr/>
          <p:nvPr/>
        </p:nvSpPr>
        <p:spPr>
          <a:xfrm>
            <a:off x="10960100" y="3771900"/>
            <a:ext cx="749300" cy="749300"/>
          </a:xfrm>
          <a:prstGeom prst="roundRect">
            <a:avLst>
              <a:gd name="adj" fmla="val 49152"/>
            </a:avLst>
          </a:prstGeom>
          <a:solidFill>
            <a:srgbClr val="5C805A"/>
          </a:solidFill>
        </p:spPr>
      </p:sp>
      <p:sp>
        <p:nvSpPr>
          <p:cNvPr name="TextBox 11" id="11"/>
          <p:cNvSpPr txBox="true"/>
          <p:nvPr/>
        </p:nvSpPr>
        <p:spPr>
          <a:xfrm>
            <a:off x="876300" y="1587500"/>
            <a:ext cx="14490700" cy="5969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3900" b="true">
                <a:solidFill>
                  <a:srgbClr val="197342"/>
                </a:solidFill>
                <a:latin typeface="Poppins"/>
              </a:rPr>
              <a:t>Real-World Example: FixMyStreet (Brussels)</a:t>
            </a:r>
            <a:endParaRPr lang="en-US" sz="1100"/>
          </a:p>
        </p:txBody>
      </p:sp>
      <p:sp>
        <p:nvSpPr>
          <p:cNvPr name="TextBox 12" id="12"/>
          <p:cNvSpPr txBox="true"/>
          <p:nvPr/>
        </p:nvSpPr>
        <p:spPr>
          <a:xfrm>
            <a:off x="1130300" y="4775200"/>
            <a:ext cx="4152900" cy="4445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900" b="true">
                <a:solidFill>
                  <a:srgbClr val="197342"/>
                </a:solidFill>
                <a:latin typeface="Poppins"/>
              </a:rPr>
              <a:t>Simple User Process</a:t>
            </a:r>
            <a:endParaRPr lang="en-US" sz="1100"/>
          </a:p>
        </p:txBody>
      </p:sp>
      <p:sp>
        <p:nvSpPr>
          <p:cNvPr name="TextBox 13" id="13"/>
          <p:cNvSpPr txBox="true"/>
          <p:nvPr/>
        </p:nvSpPr>
        <p:spPr>
          <a:xfrm>
            <a:off x="6045200" y="4775200"/>
            <a:ext cx="4152900" cy="4445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900" b="true">
                <a:solidFill>
                  <a:srgbClr val="197342"/>
                </a:solidFill>
                <a:latin typeface="Poppins"/>
              </a:rPr>
              <a:t>Impressive Results</a:t>
            </a:r>
            <a:endParaRPr lang="en-US" sz="1100"/>
          </a:p>
        </p:txBody>
      </p:sp>
      <p:sp>
        <p:nvSpPr>
          <p:cNvPr name="TextBox 14" id="14"/>
          <p:cNvSpPr txBox="true"/>
          <p:nvPr/>
        </p:nvSpPr>
        <p:spPr>
          <a:xfrm>
            <a:off x="10960100" y="4775200"/>
            <a:ext cx="4152900" cy="4445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2900" b="true">
                <a:solidFill>
                  <a:srgbClr val="197342"/>
                </a:solidFill>
                <a:latin typeface="Poppins"/>
              </a:rPr>
              <a:t>Proven Demand</a:t>
            </a:r>
            <a:endParaRPr lang="en-US" sz="1100"/>
          </a:p>
        </p:txBody>
      </p:sp>
      <p:sp>
        <p:nvSpPr>
          <p:cNvPr name="TextBox 15" id="15"/>
          <p:cNvSpPr txBox="true"/>
          <p:nvPr/>
        </p:nvSpPr>
        <p:spPr>
          <a:xfrm>
            <a:off x="876300" y="2476500"/>
            <a:ext cx="14490700" cy="7493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FixMyStreet is a public reporting app used across Brussels. Residents can take a photo, add the location, and report problems like potholes, broken lights, or waste.</a:t>
            </a:r>
            <a:endParaRPr lang="en-US" sz="1100"/>
          </a:p>
        </p:txBody>
      </p:sp>
      <p:sp>
        <p:nvSpPr>
          <p:cNvPr name="TextBox 16" id="16"/>
          <p:cNvSpPr txBox="true"/>
          <p:nvPr/>
        </p:nvSpPr>
        <p:spPr>
          <a:xfrm>
            <a:off x="1130300" y="5397500"/>
            <a:ext cx="4152900" cy="11303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Residents take a photo, add the location, and report community problems in just a few clicks.</a:t>
            </a:r>
            <a:endParaRPr lang="en-US" sz="1100"/>
          </a:p>
        </p:txBody>
      </p:sp>
      <p:sp>
        <p:nvSpPr>
          <p:cNvPr name="TextBox 17" id="17"/>
          <p:cNvSpPr txBox="true"/>
          <p:nvPr/>
        </p:nvSpPr>
        <p:spPr>
          <a:xfrm>
            <a:off x="6045200" y="5397500"/>
            <a:ext cx="4152900" cy="11303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In just one month, the platform received over 14,000 reports from citizens across Brussels.</a:t>
            </a:r>
            <a:endParaRPr lang="en-US" sz="1100"/>
          </a:p>
        </p:txBody>
      </p:sp>
      <p:sp>
        <p:nvSpPr>
          <p:cNvPr name="TextBox 18" id="18"/>
          <p:cNvSpPr txBox="true"/>
          <p:nvPr/>
        </p:nvSpPr>
        <p:spPr>
          <a:xfrm>
            <a:off x="10960100" y="5397500"/>
            <a:ext cx="4152900" cy="18796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This proves that people are willing to use simple digital tools to improve their community and shows our project idea has strong real-world demand.</a:t>
            </a:r>
            <a:endParaRPr lang="en-US" sz="1100"/>
          </a:p>
        </p:txBody>
      </p:sp>
      <p:pic>
        <p:nvPicPr>
          <p:cNvPr name="Picture 19" id="19"/>
          <p:cNvPicPr>
            <a:picLocks noChangeAspect="true"/>
          </p:cNvPicPr>
          <p:nvPr/>
        </p:nvPicPr>
        <p:blipFill>
          <a:blip r:embed="rId3"/>
          <a:srcRect l="0" r="0"/>
          <a:stretch>
            <a:fillRect/>
          </a:stretch>
        </p:blipFill>
        <p:spPr>
          <a:xfrm>
            <a:off x="1384300" y="4013200"/>
            <a:ext cx="241300" cy="241300"/>
          </a:xfrm>
          <a:prstGeom prst="rect">
            <a:avLst/>
          </a:prstGeom>
        </p:spPr>
      </p:pic>
      <p:pic>
        <p:nvPicPr>
          <p:cNvPr name="Picture 20" id="20"/>
          <p:cNvPicPr>
            <a:picLocks noChangeAspect="true"/>
          </p:cNvPicPr>
          <p:nvPr/>
        </p:nvPicPr>
        <p:blipFill>
          <a:blip r:embed="rId4"/>
          <a:srcRect l="0" r="0"/>
          <a:stretch>
            <a:fillRect/>
          </a:stretch>
        </p:blipFill>
        <p:spPr>
          <a:xfrm>
            <a:off x="6299200" y="4013200"/>
            <a:ext cx="241300" cy="241300"/>
          </a:xfrm>
          <a:prstGeom prst="rect">
            <a:avLst/>
          </a:prstGeom>
        </p:spPr>
      </p:pic>
      <p:pic>
        <p:nvPicPr>
          <p:cNvPr name="Picture 21" id="21"/>
          <p:cNvPicPr>
            <a:picLocks noChangeAspect="true"/>
          </p:cNvPicPr>
          <p:nvPr/>
        </p:nvPicPr>
        <p:blipFill>
          <a:blip r:embed="rId5"/>
          <a:srcRect l="0" r="0"/>
          <a:stretch>
            <a:fillRect/>
          </a:stretch>
        </p:blipFill>
        <p:spPr>
          <a:xfrm>
            <a:off x="11214100" y="4013200"/>
            <a:ext cx="241300" cy="241300"/>
          </a:xfrm>
          <a:prstGeom prst="rect">
            <a:avLst/>
          </a:prstGeom>
        </p:spPr>
      </p:pic>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0" y="0"/>
            <a:ext cx="16256000" cy="9144000"/>
          </a:xfrm>
          <a:prstGeom prst="rect">
            <a:avLst/>
          </a:prstGeom>
          <a:solidFill>
            <a:srgbClr val="0D0A2C">
              <a:alpha val="74902"/>
            </a:srgbClr>
          </a:solidFill>
        </p:spPr>
      </p:sp>
      <p:pic>
        <p:nvPicPr>
          <p:cNvPr name="Picture 3" id="3"/>
          <p:cNvPicPr>
            <a:picLocks noChangeAspect="true"/>
          </p:cNvPicPr>
          <p:nvPr/>
        </p:nvPicPr>
        <p:blipFill>
          <a:blip r:embed="rId2"/>
          <a:srcRect l="1000" r="1000"/>
          <a:stretch>
            <a:fillRect/>
          </a:stretch>
        </p:blipFill>
        <p:spPr>
          <a:xfrm>
            <a:off x="0" y="0"/>
            <a:ext cx="16256000" cy="9144000"/>
          </a:xfrm>
          <a:prstGeom prst="rect">
            <a:avLst/>
          </a:prstGeom>
        </p:spPr>
      </p:pic>
      <p:sp>
        <p:nvSpPr>
          <p:cNvPr name="TextBox 4" id="4"/>
          <p:cNvSpPr txBox="true"/>
          <p:nvPr/>
        </p:nvSpPr>
        <p:spPr>
          <a:xfrm>
            <a:off x="876300" y="1524000"/>
            <a:ext cx="14490700" cy="596900"/>
          </a:xfrm>
          <a:prstGeom prst="rect">
            <a:avLst/>
          </a:prstGeom>
          <a:solidFill>
            <a:srgbClr val="000000">
              <a:alpha val="0"/>
            </a:srgbClr>
          </a:solidFill>
        </p:spPr>
        <p:txBody>
          <a:bodyPr anchor="ctr" rtlCol="false" rIns="0" lIns="0" tIns="0" bIns="0"/>
          <a:lstStyle/>
          <a:p>
            <a:pPr algn="l" indent="0">
              <a:lnSpc>
                <a:spcPct val="120000"/>
              </a:lnSpc>
              <a:defRPr/>
            </a:pPr>
            <a:r>
              <a:rPr lang="en-US"/>
              <a:t/>
            </a:r>
            <a:r>
              <a:rPr lang="en-US" sz="3900" b="true">
                <a:solidFill>
                  <a:srgbClr val="197342"/>
                </a:solidFill>
                <a:latin typeface="Poppins"/>
              </a:rPr>
              <a:t>References</a:t>
            </a:r>
            <a:endParaRPr lang="en-US" sz="1100"/>
          </a:p>
        </p:txBody>
      </p:sp>
      <p:sp>
        <p:nvSpPr>
          <p:cNvPr name="TextBox 5" id="5"/>
          <p:cNvSpPr txBox="true"/>
          <p:nvPr/>
        </p:nvSpPr>
        <p:spPr>
          <a:xfrm>
            <a:off x="1130300" y="2438400"/>
            <a:ext cx="14236700" cy="3683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FixMyStreet Brussels. (2024). Community issue reporting platform. Retrieved from https://fixmystreet.brussels</a:t>
            </a:r>
            <a:endParaRPr lang="en-US" sz="1100"/>
          </a:p>
        </p:txBody>
      </p:sp>
      <p:sp>
        <p:nvSpPr>
          <p:cNvPr name="TextBox 6" id="6"/>
          <p:cNvSpPr txBox="true"/>
          <p:nvPr/>
        </p:nvSpPr>
        <p:spPr>
          <a:xfrm>
            <a:off x="1130300" y="3009900"/>
            <a:ext cx="14236700" cy="7493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National Lottery Community Fund. (2024). Community project funding guidelines. Retrieved from https://www.tnlcommunityfund.org.uk</a:t>
            </a:r>
            <a:endParaRPr lang="en-US" sz="1100"/>
          </a:p>
        </p:txBody>
      </p:sp>
      <p:sp>
        <p:nvSpPr>
          <p:cNvPr name="TextBox 7" id="7"/>
          <p:cNvSpPr txBox="true"/>
          <p:nvPr/>
        </p:nvSpPr>
        <p:spPr>
          <a:xfrm>
            <a:off x="1130300" y="3975100"/>
            <a:ext cx="14236700" cy="7493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UK Research &amp; Innovation (UKRI). (2024). Digital innovation grants and community technology initiatives. Retrieved from https://www.ukri.org</a:t>
            </a:r>
            <a:endParaRPr lang="en-US" sz="1100"/>
          </a:p>
        </p:txBody>
      </p:sp>
      <p:sp>
        <p:nvSpPr>
          <p:cNvPr name="TextBox 8" id="8"/>
          <p:cNvSpPr txBox="true"/>
          <p:nvPr/>
        </p:nvSpPr>
        <p:spPr>
          <a:xfrm>
            <a:off x="1130300" y="4927600"/>
            <a:ext cx="14236700" cy="7493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GOV.UK. (2024). Local council digital services and citizen engagement platforms. Retrieved from https://www.gov.uk</a:t>
            </a:r>
            <a:endParaRPr lang="en-US" sz="1100"/>
          </a:p>
        </p:txBody>
      </p:sp>
      <p:sp>
        <p:nvSpPr>
          <p:cNvPr name="TextBox 9" id="9"/>
          <p:cNvSpPr txBox="true"/>
          <p:nvPr/>
        </p:nvSpPr>
        <p:spPr>
          <a:xfrm>
            <a:off x="1130300" y="5892800"/>
            <a:ext cx="14236700" cy="7493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Medium.com. (2023) DC.gov 311 services and community reporting systems. Retrieved from https://medium.com</a:t>
            </a:r>
            <a:endParaRPr lang="en-US" sz="1100"/>
          </a:p>
        </p:txBody>
      </p:sp>
      <p:sp>
        <p:nvSpPr>
          <p:cNvPr name="TextBox 10" id="10"/>
          <p:cNvSpPr txBox="true"/>
          <p:nvPr/>
        </p:nvSpPr>
        <p:spPr>
          <a:xfrm>
            <a:off x="1130300" y="6845300"/>
            <a:ext cx="14236700" cy="749300"/>
          </a:xfrm>
          <a:prstGeom prst="rect">
            <a:avLst/>
          </a:prstGeom>
          <a:solidFill>
            <a:srgbClr val="000000">
              <a:alpha val="0"/>
            </a:srgbClr>
          </a:solidFill>
        </p:spPr>
        <p:txBody>
          <a:bodyPr anchor="ctr" rtlCol="false" rIns="0" lIns="0" tIns="0" bIns="0"/>
          <a:lstStyle/>
          <a:p>
            <a:pPr algn="l" indent="0">
              <a:lnSpc>
                <a:spcPct val="150000"/>
              </a:lnSpc>
              <a:defRPr/>
            </a:pPr>
            <a:r>
              <a:rPr lang="en-US"/>
              <a:t/>
            </a:r>
            <a:r>
              <a:rPr lang="en-US" sz="1900" b="true">
                <a:solidFill>
                  <a:srgbClr val="000000"/>
                </a:solidFill>
                <a:latin typeface="Poppins"/>
              </a:rPr>
              <a:t>Primary research data: Field observations, stakeholder interviews, and community surveys conducted during the 2025 study period.</a:t>
            </a:r>
            <a:endParaRPr lang="en-US" sz="1100"/>
          </a:p>
        </p:txBody>
      </p:sp>
      <p:sp>
        <p:nvSpPr>
          <p:cNvPr name="TextBox 11" id="11"/>
          <p:cNvSpPr txBox="true"/>
          <p:nvPr/>
        </p:nvSpPr>
        <p:spPr>
          <a:xfrm>
            <a:off x="749300" y="2489200"/>
            <a:ext cx="241300" cy="241300"/>
          </a:xfrm>
          <a:prstGeom prst="rect">
            <a:avLst/>
          </a:prstGeom>
          <a:solidFill>
            <a:srgbClr val="000000">
              <a:alpha val="0"/>
            </a:srgbClr>
          </a:solidFill>
        </p:spPr>
        <p:txBody>
          <a:bodyPr anchor="ctr" rtlCol="false" rIns="0" lIns="0" tIns="0" bIns="0"/>
          <a:lstStyle/>
          <a:p>
            <a:pPr algn="ctr">
              <a:lnSpc>
                <a:spcPct val="100000"/>
              </a:lnSpc>
              <a:defRPr/>
            </a:pPr>
            <a:r>
              <a:rPr lang="en-US"/>
              <a:t/>
            </a:r>
            <a:r>
              <a:rPr lang="en-US" sz="1900" b="false">
                <a:solidFill>
                  <a:srgbClr val="000000"/>
                </a:solidFill>
                <a:highlight>
                  <a:srgbClr val="000000">
                    <a:alpha val="0"/>
                  </a:srgbClr>
                </a:highlight>
                <a:ea typeface="Poppins"/>
              </a:rPr>
              <a:t>●</a:t>
            </a:r>
            <a:endParaRPr lang="en-US" sz="1100"/>
          </a:p>
        </p:txBody>
      </p:sp>
      <p:sp>
        <p:nvSpPr>
          <p:cNvPr name="TextBox 12" id="12"/>
          <p:cNvSpPr txBox="true"/>
          <p:nvPr/>
        </p:nvSpPr>
        <p:spPr>
          <a:xfrm>
            <a:off x="749300" y="3073400"/>
            <a:ext cx="241300" cy="241300"/>
          </a:xfrm>
          <a:prstGeom prst="rect">
            <a:avLst/>
          </a:prstGeom>
          <a:solidFill>
            <a:srgbClr val="000000">
              <a:alpha val="0"/>
            </a:srgbClr>
          </a:solidFill>
        </p:spPr>
        <p:txBody>
          <a:bodyPr anchor="ctr" rtlCol="false" rIns="0" lIns="0" tIns="0" bIns="0"/>
          <a:lstStyle/>
          <a:p>
            <a:pPr algn="ctr">
              <a:lnSpc>
                <a:spcPct val="100000"/>
              </a:lnSpc>
              <a:defRPr/>
            </a:pPr>
            <a:r>
              <a:rPr lang="en-US"/>
              <a:t/>
            </a:r>
            <a:r>
              <a:rPr lang="en-US" sz="1900" b="false">
                <a:solidFill>
                  <a:srgbClr val="000000"/>
                </a:solidFill>
                <a:highlight>
                  <a:srgbClr val="000000">
                    <a:alpha val="0"/>
                  </a:srgbClr>
                </a:highlight>
                <a:ea typeface="Poppins"/>
              </a:rPr>
              <a:t>●</a:t>
            </a:r>
            <a:endParaRPr lang="en-US" sz="1100"/>
          </a:p>
        </p:txBody>
      </p:sp>
      <p:sp>
        <p:nvSpPr>
          <p:cNvPr name="TextBox 13" id="13"/>
          <p:cNvSpPr txBox="true"/>
          <p:nvPr/>
        </p:nvSpPr>
        <p:spPr>
          <a:xfrm>
            <a:off x="749300" y="4025900"/>
            <a:ext cx="241300" cy="241300"/>
          </a:xfrm>
          <a:prstGeom prst="rect">
            <a:avLst/>
          </a:prstGeom>
          <a:solidFill>
            <a:srgbClr val="000000">
              <a:alpha val="0"/>
            </a:srgbClr>
          </a:solidFill>
        </p:spPr>
        <p:txBody>
          <a:bodyPr anchor="ctr" rtlCol="false" rIns="0" lIns="0" tIns="0" bIns="0"/>
          <a:lstStyle/>
          <a:p>
            <a:pPr algn="ctr">
              <a:lnSpc>
                <a:spcPct val="100000"/>
              </a:lnSpc>
              <a:defRPr/>
            </a:pPr>
            <a:r>
              <a:rPr lang="en-US"/>
              <a:t/>
            </a:r>
            <a:r>
              <a:rPr lang="en-US" sz="1900" b="false">
                <a:solidFill>
                  <a:srgbClr val="000000"/>
                </a:solidFill>
                <a:highlight>
                  <a:srgbClr val="000000">
                    <a:alpha val="0"/>
                  </a:srgbClr>
                </a:highlight>
                <a:ea typeface="Poppins"/>
              </a:rPr>
              <a:t>●</a:t>
            </a:r>
            <a:endParaRPr lang="en-US" sz="1100"/>
          </a:p>
        </p:txBody>
      </p:sp>
      <p:sp>
        <p:nvSpPr>
          <p:cNvPr name="TextBox 14" id="14"/>
          <p:cNvSpPr txBox="true"/>
          <p:nvPr/>
        </p:nvSpPr>
        <p:spPr>
          <a:xfrm>
            <a:off x="749300" y="4991100"/>
            <a:ext cx="241300" cy="241300"/>
          </a:xfrm>
          <a:prstGeom prst="rect">
            <a:avLst/>
          </a:prstGeom>
          <a:solidFill>
            <a:srgbClr val="000000">
              <a:alpha val="0"/>
            </a:srgbClr>
          </a:solidFill>
        </p:spPr>
        <p:txBody>
          <a:bodyPr anchor="ctr" rtlCol="false" rIns="0" lIns="0" tIns="0" bIns="0"/>
          <a:lstStyle/>
          <a:p>
            <a:pPr algn="ctr">
              <a:lnSpc>
                <a:spcPct val="100000"/>
              </a:lnSpc>
              <a:defRPr/>
            </a:pPr>
            <a:r>
              <a:rPr lang="en-US"/>
              <a:t/>
            </a:r>
            <a:r>
              <a:rPr lang="en-US" sz="1900" b="false">
                <a:solidFill>
                  <a:srgbClr val="000000"/>
                </a:solidFill>
                <a:highlight>
                  <a:srgbClr val="000000">
                    <a:alpha val="0"/>
                  </a:srgbClr>
                </a:highlight>
                <a:ea typeface="Poppins"/>
              </a:rPr>
              <a:t>●</a:t>
            </a:r>
            <a:endParaRPr lang="en-US" sz="1100"/>
          </a:p>
        </p:txBody>
      </p:sp>
      <p:sp>
        <p:nvSpPr>
          <p:cNvPr name="TextBox 15" id="15"/>
          <p:cNvSpPr txBox="true"/>
          <p:nvPr/>
        </p:nvSpPr>
        <p:spPr>
          <a:xfrm>
            <a:off x="749300" y="5943600"/>
            <a:ext cx="241300" cy="241300"/>
          </a:xfrm>
          <a:prstGeom prst="rect">
            <a:avLst/>
          </a:prstGeom>
          <a:solidFill>
            <a:srgbClr val="000000">
              <a:alpha val="0"/>
            </a:srgbClr>
          </a:solidFill>
        </p:spPr>
        <p:txBody>
          <a:bodyPr anchor="ctr" rtlCol="false" rIns="0" lIns="0" tIns="0" bIns="0"/>
          <a:lstStyle/>
          <a:p>
            <a:pPr algn="ctr">
              <a:lnSpc>
                <a:spcPct val="100000"/>
              </a:lnSpc>
              <a:defRPr/>
            </a:pPr>
            <a:r>
              <a:rPr lang="en-US"/>
              <a:t/>
            </a:r>
            <a:r>
              <a:rPr lang="en-US" sz="1900" b="false">
                <a:solidFill>
                  <a:srgbClr val="000000"/>
                </a:solidFill>
                <a:highlight>
                  <a:srgbClr val="000000">
                    <a:alpha val="0"/>
                  </a:srgbClr>
                </a:highlight>
                <a:ea typeface="Poppins"/>
              </a:rPr>
              <a:t>●</a:t>
            </a:r>
            <a:endParaRPr lang="en-US" sz="1100"/>
          </a:p>
        </p:txBody>
      </p:sp>
      <p:sp>
        <p:nvSpPr>
          <p:cNvPr name="TextBox 16" id="16"/>
          <p:cNvSpPr txBox="true"/>
          <p:nvPr/>
        </p:nvSpPr>
        <p:spPr>
          <a:xfrm>
            <a:off x="749300" y="6908800"/>
            <a:ext cx="241300" cy="241300"/>
          </a:xfrm>
          <a:prstGeom prst="rect">
            <a:avLst/>
          </a:prstGeom>
          <a:solidFill>
            <a:srgbClr val="000000">
              <a:alpha val="0"/>
            </a:srgbClr>
          </a:solidFill>
        </p:spPr>
        <p:txBody>
          <a:bodyPr anchor="ctr" rtlCol="false" rIns="0" lIns="0" tIns="0" bIns="0"/>
          <a:lstStyle/>
          <a:p>
            <a:pPr algn="ctr">
              <a:lnSpc>
                <a:spcPct val="100000"/>
              </a:lnSpc>
              <a:defRPr/>
            </a:pPr>
            <a:r>
              <a:rPr lang="en-US"/>
              <a:t/>
            </a:r>
            <a:r>
              <a:rPr lang="en-US" sz="1900" b="false">
                <a:solidFill>
                  <a:srgbClr val="000000"/>
                </a:solidFill>
                <a:highlight>
                  <a:srgbClr val="000000">
                    <a:alpha val="0"/>
                  </a:srgbClr>
                </a:highlight>
                <a:ea typeface="Poppins"/>
              </a:rPr>
              <a:t>●</a:t>
            </a:r>
            <a:endParaRPr lang="en-US" sz="11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terms:modified xsi:type="dcterms:W3CDTF">2011-08-01T06:04:30Z</dcterms:modified>
  <cp:revision>1</cp:revision>
</cp:coreProperties>
</file>