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7" r:id="rId13"/>
    <p:sldId id="264" r:id="rId14"/>
    <p:sldId id="266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5C5AD2-64AD-4945-905C-B6CDE1D191C4}" v="1066" dt="2022-07-17T12:28:58.0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78" y="62"/>
      </p:cViewPr>
      <p:guideLst>
        <p:guide orient="horz" pos="218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E731B6-A08F-45F2-85B0-D10E52BD8F29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59D8816-9BEE-49BC-8AD5-E4F4FA2C90CC}">
      <dgm:prSet/>
      <dgm:spPr/>
      <dgm:t>
        <a:bodyPr/>
        <a:lstStyle/>
        <a:p>
          <a:r>
            <a:rPr lang="en-US" dirty="0"/>
            <a:t>Major causes found for lack of staff in care</a:t>
          </a:r>
        </a:p>
      </dgm:t>
    </dgm:pt>
    <dgm:pt modelId="{37E22272-9099-42C0-8947-F9EE1BCBEC7A}" type="parTrans" cxnId="{58BE9D56-FC84-4118-BFC0-2EB5ACB81717}">
      <dgm:prSet/>
      <dgm:spPr/>
      <dgm:t>
        <a:bodyPr/>
        <a:lstStyle/>
        <a:p>
          <a:endParaRPr lang="en-US"/>
        </a:p>
      </dgm:t>
    </dgm:pt>
    <dgm:pt modelId="{6BCD5BFA-460A-41DC-A0ED-494BFC1024B2}" type="sibTrans" cxnId="{58BE9D56-FC84-4118-BFC0-2EB5ACB817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3672427-1FFE-4677-86F8-C28FFBB9FC2C}">
      <dgm:prSet/>
      <dgm:spPr/>
      <dgm:t>
        <a:bodyPr/>
        <a:lstStyle/>
        <a:p>
          <a:r>
            <a:rPr lang="en-US" dirty="0"/>
            <a:t>Low salaries</a:t>
          </a:r>
        </a:p>
      </dgm:t>
    </dgm:pt>
    <dgm:pt modelId="{9A88547E-52D7-43F0-AF16-6CC0CC4738AE}" type="parTrans" cxnId="{230D8690-B71A-4F0E-A63D-938E5F5A6454}">
      <dgm:prSet/>
      <dgm:spPr/>
      <dgm:t>
        <a:bodyPr/>
        <a:lstStyle/>
        <a:p>
          <a:endParaRPr lang="en-US"/>
        </a:p>
      </dgm:t>
    </dgm:pt>
    <dgm:pt modelId="{E69CC817-D911-4648-9129-6229B02561B1}" type="sibTrans" cxnId="{230D8690-B71A-4F0E-A63D-938E5F5A6454}">
      <dgm:prSet/>
      <dgm:spPr/>
      <dgm:t>
        <a:bodyPr/>
        <a:lstStyle/>
        <a:p>
          <a:endParaRPr lang="en-US"/>
        </a:p>
      </dgm:t>
    </dgm:pt>
    <dgm:pt modelId="{58B0AF1F-042A-4729-AC22-9A702DF34396}">
      <dgm:prSet/>
      <dgm:spPr/>
      <dgm:t>
        <a:bodyPr/>
        <a:lstStyle/>
        <a:p>
          <a:r>
            <a:rPr lang="en-US" dirty="0"/>
            <a:t>Poor work conditions</a:t>
          </a:r>
        </a:p>
      </dgm:t>
    </dgm:pt>
    <dgm:pt modelId="{003CE4B0-066C-4AFB-A742-8E549D30F90A}" type="parTrans" cxnId="{B0EB274A-6D4A-478C-BE5B-6214BEF4B570}">
      <dgm:prSet/>
      <dgm:spPr/>
      <dgm:t>
        <a:bodyPr/>
        <a:lstStyle/>
        <a:p>
          <a:endParaRPr lang="en-US"/>
        </a:p>
      </dgm:t>
    </dgm:pt>
    <dgm:pt modelId="{564902DB-224A-47BC-A9AB-EEDB9E7CF2DF}" type="sibTrans" cxnId="{B0EB274A-6D4A-478C-BE5B-6214BEF4B570}">
      <dgm:prSet/>
      <dgm:spPr/>
      <dgm:t>
        <a:bodyPr/>
        <a:lstStyle/>
        <a:p>
          <a:endParaRPr lang="en-US"/>
        </a:p>
      </dgm:t>
    </dgm:pt>
    <dgm:pt modelId="{F7C0EB0E-0B28-4DB7-A0F9-4D5D65A5CC48}">
      <dgm:prSet/>
      <dgm:spPr/>
      <dgm:t>
        <a:bodyPr/>
        <a:lstStyle/>
        <a:p>
          <a:r>
            <a:rPr lang="en-US" dirty="0"/>
            <a:t>Brexit limiting new workforce</a:t>
          </a:r>
        </a:p>
      </dgm:t>
    </dgm:pt>
    <dgm:pt modelId="{4859CD81-F358-46C8-8E69-62A07C0D81E2}" type="parTrans" cxnId="{607AAEA6-4F63-49F6-912B-4C1C4F5CA5FA}">
      <dgm:prSet/>
      <dgm:spPr/>
      <dgm:t>
        <a:bodyPr/>
        <a:lstStyle/>
        <a:p>
          <a:endParaRPr lang="en-US"/>
        </a:p>
      </dgm:t>
    </dgm:pt>
    <dgm:pt modelId="{484AE524-C01B-46A3-8382-D6DED0C6476E}" type="sibTrans" cxnId="{607AAEA6-4F63-49F6-912B-4C1C4F5CA5FA}">
      <dgm:prSet/>
      <dgm:spPr/>
      <dgm:t>
        <a:bodyPr/>
        <a:lstStyle/>
        <a:p>
          <a:endParaRPr lang="en-US"/>
        </a:p>
      </dgm:t>
    </dgm:pt>
    <dgm:pt modelId="{9D480C3E-1E1C-4972-8522-89EBC0D55D0F}">
      <dgm:prSet/>
      <dgm:spPr/>
      <dgm:t>
        <a:bodyPr/>
        <a:lstStyle/>
        <a:p>
          <a:r>
            <a:rPr lang="en-US"/>
            <a:t>Solutions that address these causes</a:t>
          </a:r>
        </a:p>
      </dgm:t>
    </dgm:pt>
    <dgm:pt modelId="{72AEE5E9-29EC-42E6-9FA6-48AEB876C103}" type="parTrans" cxnId="{4FA12585-9040-40DD-BE83-95C6658157E3}">
      <dgm:prSet/>
      <dgm:spPr/>
      <dgm:t>
        <a:bodyPr/>
        <a:lstStyle/>
        <a:p>
          <a:endParaRPr lang="en-US"/>
        </a:p>
      </dgm:t>
    </dgm:pt>
    <dgm:pt modelId="{27DF7163-B889-4625-B390-5FC12E3DE595}" type="sibTrans" cxnId="{4FA12585-9040-40DD-BE83-95C6658157E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C31705D-C238-4B4A-9466-44BE465D2834}">
      <dgm:prSet/>
      <dgm:spPr/>
      <dgm:t>
        <a:bodyPr/>
        <a:lstStyle/>
        <a:p>
          <a:r>
            <a:rPr lang="en-US" dirty="0"/>
            <a:t> Increase budget for base salaries by the government, more tempting compensation (better paid overtime, holidays, NHS exclusive deals, lower tax rates), better distribution of funds between management and workers</a:t>
          </a:r>
        </a:p>
      </dgm:t>
    </dgm:pt>
    <dgm:pt modelId="{15585FAC-2A04-4F9A-A18B-8400953CD217}" type="parTrans" cxnId="{3125B021-1210-49AF-8027-B3BD15273F47}">
      <dgm:prSet/>
      <dgm:spPr/>
      <dgm:t>
        <a:bodyPr/>
        <a:lstStyle/>
        <a:p>
          <a:endParaRPr lang="en-US"/>
        </a:p>
      </dgm:t>
    </dgm:pt>
    <dgm:pt modelId="{A93DCF63-DD5F-4354-AE39-F61FE4CD070F}" type="sibTrans" cxnId="{3125B021-1210-49AF-8027-B3BD15273F47}">
      <dgm:prSet/>
      <dgm:spPr/>
      <dgm:t>
        <a:bodyPr/>
        <a:lstStyle/>
        <a:p>
          <a:endParaRPr lang="en-US"/>
        </a:p>
      </dgm:t>
    </dgm:pt>
    <dgm:pt modelId="{A6C91E41-355B-4E01-9CEF-9F8DB69E8628}">
      <dgm:prSet/>
      <dgm:spPr/>
      <dgm:t>
        <a:bodyPr/>
        <a:lstStyle/>
        <a:p>
          <a:r>
            <a:rPr lang="en-US" dirty="0"/>
            <a:t>Covid putting large strain</a:t>
          </a:r>
        </a:p>
      </dgm:t>
    </dgm:pt>
    <dgm:pt modelId="{03AF9007-C483-4BD0-AEDD-623047F5BBE0}" type="parTrans" cxnId="{5DA858B9-54B6-4792-A0BC-75815FB026BB}">
      <dgm:prSet/>
      <dgm:spPr/>
      <dgm:t>
        <a:bodyPr/>
        <a:lstStyle/>
        <a:p>
          <a:endParaRPr lang="en-GB"/>
        </a:p>
      </dgm:t>
    </dgm:pt>
    <dgm:pt modelId="{48589251-5188-4109-80C7-D676E6724271}" type="sibTrans" cxnId="{5DA858B9-54B6-4792-A0BC-75815FB026BB}">
      <dgm:prSet/>
      <dgm:spPr/>
      <dgm:t>
        <a:bodyPr/>
        <a:lstStyle/>
        <a:p>
          <a:endParaRPr lang="en-GB"/>
        </a:p>
      </dgm:t>
    </dgm:pt>
    <dgm:pt modelId="{449D4783-62FD-442B-BED7-459B63A50953}">
      <dgm:prSet/>
      <dgm:spPr/>
      <dgm:t>
        <a:bodyPr/>
        <a:lstStyle/>
        <a:p>
          <a:r>
            <a:rPr lang="en-US" dirty="0"/>
            <a:t> Improve facilities and equipment. </a:t>
          </a:r>
          <a:r>
            <a:rPr lang="bg-BG" dirty="0"/>
            <a:t>То </a:t>
          </a:r>
          <a:r>
            <a:rPr lang="en-US" dirty="0"/>
            <a:t>bring up the general public to respect healthcare workers. Shorten working hours. Provide stress-relief with relax zones and breaks.</a:t>
          </a:r>
        </a:p>
      </dgm:t>
    </dgm:pt>
    <dgm:pt modelId="{F770FD57-8DD9-4427-AD46-DA5533978714}" type="sibTrans" cxnId="{2CD74F71-FD05-467E-A71B-90E74AF1FA20}">
      <dgm:prSet/>
      <dgm:spPr/>
      <dgm:t>
        <a:bodyPr/>
        <a:lstStyle/>
        <a:p>
          <a:endParaRPr lang="en-US"/>
        </a:p>
      </dgm:t>
    </dgm:pt>
    <dgm:pt modelId="{BFDF34A7-B33D-4AEB-B9EA-413EA81EC96E}" type="parTrans" cxnId="{2CD74F71-FD05-467E-A71B-90E74AF1FA20}">
      <dgm:prSet/>
      <dgm:spPr/>
      <dgm:t>
        <a:bodyPr/>
        <a:lstStyle/>
        <a:p>
          <a:endParaRPr lang="en-US"/>
        </a:p>
      </dgm:t>
    </dgm:pt>
    <dgm:pt modelId="{7DFABACD-A72F-40C4-B0ED-ACD6B1CA4F60}">
      <dgm:prSet/>
      <dgm:spPr/>
      <dgm:t>
        <a:bodyPr/>
        <a:lstStyle/>
        <a:p>
          <a:r>
            <a:rPr lang="en-US" dirty="0"/>
            <a:t> Lightened conditions for established medics to enter and work in the country</a:t>
          </a:r>
        </a:p>
      </dgm:t>
    </dgm:pt>
    <dgm:pt modelId="{D61A8CCF-C5CC-438F-B009-5D532876B25D}" type="parTrans" cxnId="{DAE06BF3-3C1A-406C-98F4-1070BA8B6C56}">
      <dgm:prSet/>
      <dgm:spPr/>
      <dgm:t>
        <a:bodyPr/>
        <a:lstStyle/>
        <a:p>
          <a:endParaRPr lang="en-GB"/>
        </a:p>
      </dgm:t>
    </dgm:pt>
    <dgm:pt modelId="{3AF9AA64-0183-4D73-91EB-FF131DB042D8}" type="sibTrans" cxnId="{DAE06BF3-3C1A-406C-98F4-1070BA8B6C56}">
      <dgm:prSet/>
      <dgm:spPr/>
      <dgm:t>
        <a:bodyPr/>
        <a:lstStyle/>
        <a:p>
          <a:endParaRPr lang="en-GB"/>
        </a:p>
      </dgm:t>
    </dgm:pt>
    <dgm:pt modelId="{7001FA8E-C587-4410-AF94-082C8D20EB88}" type="pres">
      <dgm:prSet presAssocID="{E5E731B6-A08F-45F2-85B0-D10E52BD8F29}" presName="linearFlow" presStyleCnt="0">
        <dgm:presLayoutVars>
          <dgm:dir/>
          <dgm:animLvl val="lvl"/>
          <dgm:resizeHandles val="exact"/>
        </dgm:presLayoutVars>
      </dgm:prSet>
      <dgm:spPr/>
    </dgm:pt>
    <dgm:pt modelId="{155285C6-DA1E-4F75-93AD-E4ABBD662326}" type="pres">
      <dgm:prSet presAssocID="{F59D8816-9BEE-49BC-8AD5-E4F4FA2C90CC}" presName="compositeNode" presStyleCnt="0"/>
      <dgm:spPr/>
    </dgm:pt>
    <dgm:pt modelId="{291D8633-B152-4061-A7C0-CF74BCD8CC69}" type="pres">
      <dgm:prSet presAssocID="{F59D8816-9BEE-49BC-8AD5-E4F4FA2C90C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C495A62-F2B9-46B0-BAC2-F5948B569AD4}" type="pres">
      <dgm:prSet presAssocID="{F59D8816-9BEE-49BC-8AD5-E4F4FA2C90CC}" presName="parSh" presStyleCnt="0"/>
      <dgm:spPr/>
    </dgm:pt>
    <dgm:pt modelId="{84FBDEF2-D30C-4442-84E5-D70BDCDAC7B1}" type="pres">
      <dgm:prSet presAssocID="{F59D8816-9BEE-49BC-8AD5-E4F4FA2C90CC}" presName="lineNode" presStyleLbl="alignAccFollowNode1" presStyleIdx="0" presStyleCnt="6"/>
      <dgm:spPr/>
    </dgm:pt>
    <dgm:pt modelId="{DDAC8E14-058F-4443-B7BB-07E4C3DFBA81}" type="pres">
      <dgm:prSet presAssocID="{F59D8816-9BEE-49BC-8AD5-E4F4FA2C90CC}" presName="lineArrowNode" presStyleLbl="alignAccFollowNode1" presStyleIdx="1" presStyleCnt="6"/>
      <dgm:spPr/>
    </dgm:pt>
    <dgm:pt modelId="{F5CDE6E3-A2DA-4A27-AA84-4BE8A0B820EB}" type="pres">
      <dgm:prSet presAssocID="{6BCD5BFA-460A-41DC-A0ED-494BFC1024B2}" presName="sibTransNodeCircle" presStyleLbl="alignNode1" presStyleIdx="0" presStyleCnt="2" custScaleY="100000">
        <dgm:presLayoutVars>
          <dgm:chMax val="0"/>
          <dgm:bulletEnabled/>
        </dgm:presLayoutVars>
      </dgm:prSet>
      <dgm:spPr/>
    </dgm:pt>
    <dgm:pt modelId="{BD2164D5-04C6-45C4-8949-0B83CF24A3FD}" type="pres">
      <dgm:prSet presAssocID="{6BCD5BFA-460A-41DC-A0ED-494BFC1024B2}" presName="spacerBetweenCircleAndCallout" presStyleCnt="0">
        <dgm:presLayoutVars/>
      </dgm:prSet>
      <dgm:spPr/>
    </dgm:pt>
    <dgm:pt modelId="{E060D2CD-6084-45E8-8439-0A667A53A1AE}" type="pres">
      <dgm:prSet presAssocID="{F59D8816-9BEE-49BC-8AD5-E4F4FA2C90CC}" presName="nodeText" presStyleLbl="alignAccFollowNode1" presStyleIdx="2" presStyleCnt="6">
        <dgm:presLayoutVars>
          <dgm:bulletEnabled val="1"/>
        </dgm:presLayoutVars>
      </dgm:prSet>
      <dgm:spPr/>
    </dgm:pt>
    <dgm:pt modelId="{43D1031C-EA43-48DE-8C86-C477BD3D5517}" type="pres">
      <dgm:prSet presAssocID="{6BCD5BFA-460A-41DC-A0ED-494BFC1024B2}" presName="sibTransComposite" presStyleCnt="0"/>
      <dgm:spPr/>
    </dgm:pt>
    <dgm:pt modelId="{FD1500B4-83D0-4647-AEBC-AA48CF0723E5}" type="pres">
      <dgm:prSet presAssocID="{9D480C3E-1E1C-4972-8522-89EBC0D55D0F}" presName="compositeNode" presStyleCnt="0"/>
      <dgm:spPr/>
    </dgm:pt>
    <dgm:pt modelId="{C63B5F43-34A4-415E-92B8-D304D184F61B}" type="pres">
      <dgm:prSet presAssocID="{9D480C3E-1E1C-4972-8522-89EBC0D55D0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8727113-2FA9-4049-87CC-B7ECC66932E2}" type="pres">
      <dgm:prSet presAssocID="{9D480C3E-1E1C-4972-8522-89EBC0D55D0F}" presName="parSh" presStyleCnt="0"/>
      <dgm:spPr/>
    </dgm:pt>
    <dgm:pt modelId="{1F1BC294-D79F-4A22-8733-3D86E9A6C179}" type="pres">
      <dgm:prSet presAssocID="{9D480C3E-1E1C-4972-8522-89EBC0D55D0F}" presName="lineNode" presStyleLbl="alignAccFollowNode1" presStyleIdx="3" presStyleCnt="6"/>
      <dgm:spPr/>
    </dgm:pt>
    <dgm:pt modelId="{C237C113-63FB-48D4-BFD1-223708DFDEB4}" type="pres">
      <dgm:prSet presAssocID="{9D480C3E-1E1C-4972-8522-89EBC0D55D0F}" presName="lineArrowNode" presStyleLbl="alignAccFollowNode1" presStyleIdx="4" presStyleCnt="6"/>
      <dgm:spPr/>
    </dgm:pt>
    <dgm:pt modelId="{6718FBEC-2051-412A-BBD5-C294F1277F7B}" type="pres">
      <dgm:prSet presAssocID="{27DF7163-B889-4625-B390-5FC12E3DE595}" presName="sibTransNodeCircle" presStyleLbl="alignNode1" presStyleIdx="1" presStyleCnt="2">
        <dgm:presLayoutVars>
          <dgm:chMax val="0"/>
          <dgm:bulletEnabled/>
        </dgm:presLayoutVars>
      </dgm:prSet>
      <dgm:spPr/>
    </dgm:pt>
    <dgm:pt modelId="{65BE5570-C5C9-4AC8-8395-DE8E4EBCE1BC}" type="pres">
      <dgm:prSet presAssocID="{27DF7163-B889-4625-B390-5FC12E3DE595}" presName="spacerBetweenCircleAndCallout" presStyleCnt="0">
        <dgm:presLayoutVars/>
      </dgm:prSet>
      <dgm:spPr/>
    </dgm:pt>
    <dgm:pt modelId="{A47CD94A-06E4-47F6-B1F0-6915F76B93AF}" type="pres">
      <dgm:prSet presAssocID="{9D480C3E-1E1C-4972-8522-89EBC0D55D0F}" presName="nodeText" presStyleLbl="alignAccFollowNode1" presStyleIdx="5" presStyleCnt="6" custScaleY="127448" custLinFactNeighborX="-32" custLinFactNeighborY="17441">
        <dgm:presLayoutVars>
          <dgm:bulletEnabled val="1"/>
        </dgm:presLayoutVars>
      </dgm:prSet>
      <dgm:spPr/>
    </dgm:pt>
  </dgm:ptLst>
  <dgm:cxnLst>
    <dgm:cxn modelId="{CFE5B10C-DBD3-4B80-B86A-631D603C1885}" type="presOf" srcId="{F7C0EB0E-0B28-4DB7-A0F9-4D5D65A5CC48}" destId="{E060D2CD-6084-45E8-8439-0A667A53A1AE}" srcOrd="0" destOrd="3" presId="urn:microsoft.com/office/officeart/2016/7/layout/LinearArrowProcessNumbered"/>
    <dgm:cxn modelId="{3125B021-1210-49AF-8027-B3BD15273F47}" srcId="{9D480C3E-1E1C-4972-8522-89EBC0D55D0F}" destId="{1C31705D-C238-4B4A-9466-44BE465D2834}" srcOrd="0" destOrd="0" parTransId="{15585FAC-2A04-4F9A-A18B-8400953CD217}" sibTransId="{A93DCF63-DD5F-4354-AE39-F61FE4CD070F}"/>
    <dgm:cxn modelId="{CE581234-74BF-4560-B968-04010CB3397D}" type="presOf" srcId="{58B0AF1F-042A-4729-AC22-9A702DF34396}" destId="{E060D2CD-6084-45E8-8439-0A667A53A1AE}" srcOrd="0" destOrd="2" presId="urn:microsoft.com/office/officeart/2016/7/layout/LinearArrowProcessNumbered"/>
    <dgm:cxn modelId="{1D957E64-BF06-45AB-8494-ED73BA3BACE3}" type="presOf" srcId="{F59D8816-9BEE-49BC-8AD5-E4F4FA2C90CC}" destId="{E060D2CD-6084-45E8-8439-0A667A53A1AE}" srcOrd="0" destOrd="0" presId="urn:microsoft.com/office/officeart/2016/7/layout/LinearArrowProcessNumbered"/>
    <dgm:cxn modelId="{40C05568-7A34-4E08-83AC-C9B7A018DF45}" type="presOf" srcId="{9D480C3E-1E1C-4972-8522-89EBC0D55D0F}" destId="{A47CD94A-06E4-47F6-B1F0-6915F76B93AF}" srcOrd="0" destOrd="0" presId="urn:microsoft.com/office/officeart/2016/7/layout/LinearArrowProcessNumbered"/>
    <dgm:cxn modelId="{B0EB274A-6D4A-478C-BE5B-6214BEF4B570}" srcId="{F59D8816-9BEE-49BC-8AD5-E4F4FA2C90CC}" destId="{58B0AF1F-042A-4729-AC22-9A702DF34396}" srcOrd="1" destOrd="0" parTransId="{003CE4B0-066C-4AFB-A742-8E549D30F90A}" sibTransId="{564902DB-224A-47BC-A9AB-EEDB9E7CF2DF}"/>
    <dgm:cxn modelId="{BF751B6F-42A7-438A-86B5-1DDC01814317}" type="presOf" srcId="{1C31705D-C238-4B4A-9466-44BE465D2834}" destId="{A47CD94A-06E4-47F6-B1F0-6915F76B93AF}" srcOrd="0" destOrd="1" presId="urn:microsoft.com/office/officeart/2016/7/layout/LinearArrowProcessNumbered"/>
    <dgm:cxn modelId="{2CD74F71-FD05-467E-A71B-90E74AF1FA20}" srcId="{9D480C3E-1E1C-4972-8522-89EBC0D55D0F}" destId="{449D4783-62FD-442B-BED7-459B63A50953}" srcOrd="1" destOrd="0" parTransId="{BFDF34A7-B33D-4AEB-B9EA-413EA81EC96E}" sibTransId="{F770FD57-8DD9-4427-AD46-DA5533978714}"/>
    <dgm:cxn modelId="{22AAE972-6C9F-4C4F-A4BD-36E88CEFF61D}" type="presOf" srcId="{6BCD5BFA-460A-41DC-A0ED-494BFC1024B2}" destId="{F5CDE6E3-A2DA-4A27-AA84-4BE8A0B820EB}" srcOrd="0" destOrd="0" presId="urn:microsoft.com/office/officeart/2016/7/layout/LinearArrowProcessNumbered"/>
    <dgm:cxn modelId="{58BE9D56-FC84-4118-BFC0-2EB5ACB81717}" srcId="{E5E731B6-A08F-45F2-85B0-D10E52BD8F29}" destId="{F59D8816-9BEE-49BC-8AD5-E4F4FA2C90CC}" srcOrd="0" destOrd="0" parTransId="{37E22272-9099-42C0-8947-F9EE1BCBEC7A}" sibTransId="{6BCD5BFA-460A-41DC-A0ED-494BFC1024B2}"/>
    <dgm:cxn modelId="{4FA12585-9040-40DD-BE83-95C6658157E3}" srcId="{E5E731B6-A08F-45F2-85B0-D10E52BD8F29}" destId="{9D480C3E-1E1C-4972-8522-89EBC0D55D0F}" srcOrd="1" destOrd="0" parTransId="{72AEE5E9-29EC-42E6-9FA6-48AEB876C103}" sibTransId="{27DF7163-B889-4625-B390-5FC12E3DE595}"/>
    <dgm:cxn modelId="{E145A788-D5AC-4877-A40E-7774BA89FE35}" type="presOf" srcId="{A6C91E41-355B-4E01-9CEF-9F8DB69E8628}" destId="{E060D2CD-6084-45E8-8439-0A667A53A1AE}" srcOrd="0" destOrd="4" presId="urn:microsoft.com/office/officeart/2016/7/layout/LinearArrowProcessNumbered"/>
    <dgm:cxn modelId="{230D8690-B71A-4F0E-A63D-938E5F5A6454}" srcId="{F59D8816-9BEE-49BC-8AD5-E4F4FA2C90CC}" destId="{A3672427-1FFE-4677-86F8-C28FFBB9FC2C}" srcOrd="0" destOrd="0" parTransId="{9A88547E-52D7-43F0-AF16-6CC0CC4738AE}" sibTransId="{E69CC817-D911-4648-9129-6229B02561B1}"/>
    <dgm:cxn modelId="{87C45E91-FBD5-41C0-9C64-D32E93CCF600}" type="presOf" srcId="{449D4783-62FD-442B-BED7-459B63A50953}" destId="{A47CD94A-06E4-47F6-B1F0-6915F76B93AF}" srcOrd="0" destOrd="2" presId="urn:microsoft.com/office/officeart/2016/7/layout/LinearArrowProcessNumbered"/>
    <dgm:cxn modelId="{64C0209E-E05C-46B7-B00D-3307CE7916BE}" type="presOf" srcId="{7DFABACD-A72F-40C4-B0ED-ACD6B1CA4F60}" destId="{A47CD94A-06E4-47F6-B1F0-6915F76B93AF}" srcOrd="0" destOrd="3" presId="urn:microsoft.com/office/officeart/2016/7/layout/LinearArrowProcessNumbered"/>
    <dgm:cxn modelId="{607AAEA6-4F63-49F6-912B-4C1C4F5CA5FA}" srcId="{F59D8816-9BEE-49BC-8AD5-E4F4FA2C90CC}" destId="{F7C0EB0E-0B28-4DB7-A0F9-4D5D65A5CC48}" srcOrd="2" destOrd="0" parTransId="{4859CD81-F358-46C8-8E69-62A07C0D81E2}" sibTransId="{484AE524-C01B-46A3-8382-D6DED0C6476E}"/>
    <dgm:cxn modelId="{C0DB95A8-9DA1-4320-AF92-94B4FD5CA0C4}" type="presOf" srcId="{A3672427-1FFE-4677-86F8-C28FFBB9FC2C}" destId="{E060D2CD-6084-45E8-8439-0A667A53A1AE}" srcOrd="0" destOrd="1" presId="urn:microsoft.com/office/officeart/2016/7/layout/LinearArrowProcessNumbered"/>
    <dgm:cxn modelId="{5DA858B9-54B6-4792-A0BC-75815FB026BB}" srcId="{F59D8816-9BEE-49BC-8AD5-E4F4FA2C90CC}" destId="{A6C91E41-355B-4E01-9CEF-9F8DB69E8628}" srcOrd="3" destOrd="0" parTransId="{03AF9007-C483-4BD0-AEDD-623047F5BBE0}" sibTransId="{48589251-5188-4109-80C7-D676E6724271}"/>
    <dgm:cxn modelId="{416B67D1-1AE9-4279-B7DE-6B2B153EA540}" type="presOf" srcId="{27DF7163-B889-4625-B390-5FC12E3DE595}" destId="{6718FBEC-2051-412A-BBD5-C294F1277F7B}" srcOrd="0" destOrd="0" presId="urn:microsoft.com/office/officeart/2016/7/layout/LinearArrowProcessNumbered"/>
    <dgm:cxn modelId="{DAE06BF3-3C1A-406C-98F4-1070BA8B6C56}" srcId="{9D480C3E-1E1C-4972-8522-89EBC0D55D0F}" destId="{7DFABACD-A72F-40C4-B0ED-ACD6B1CA4F60}" srcOrd="2" destOrd="0" parTransId="{D61A8CCF-C5CC-438F-B009-5D532876B25D}" sibTransId="{3AF9AA64-0183-4D73-91EB-FF131DB042D8}"/>
    <dgm:cxn modelId="{F29A38F6-1508-4526-8F12-515E2710392D}" type="presOf" srcId="{E5E731B6-A08F-45F2-85B0-D10E52BD8F29}" destId="{7001FA8E-C587-4410-AF94-082C8D20EB88}" srcOrd="0" destOrd="0" presId="urn:microsoft.com/office/officeart/2016/7/layout/LinearArrowProcessNumbered"/>
    <dgm:cxn modelId="{ED06C28F-197C-487B-8EA9-FC4BFB66E8CE}" type="presParOf" srcId="{7001FA8E-C587-4410-AF94-082C8D20EB88}" destId="{155285C6-DA1E-4F75-93AD-E4ABBD662326}" srcOrd="0" destOrd="0" presId="urn:microsoft.com/office/officeart/2016/7/layout/LinearArrowProcessNumbered"/>
    <dgm:cxn modelId="{57A75C27-298D-4324-98BC-906D1BDD63F2}" type="presParOf" srcId="{155285C6-DA1E-4F75-93AD-E4ABBD662326}" destId="{291D8633-B152-4061-A7C0-CF74BCD8CC69}" srcOrd="0" destOrd="0" presId="urn:microsoft.com/office/officeart/2016/7/layout/LinearArrowProcessNumbered"/>
    <dgm:cxn modelId="{F95D2656-E337-4E0D-9F65-A8CA91089C72}" type="presParOf" srcId="{155285C6-DA1E-4F75-93AD-E4ABBD662326}" destId="{5C495A62-F2B9-46B0-BAC2-F5948B569AD4}" srcOrd="1" destOrd="0" presId="urn:microsoft.com/office/officeart/2016/7/layout/LinearArrowProcessNumbered"/>
    <dgm:cxn modelId="{33894CB3-14B6-4DD5-963C-27A4A413F5E1}" type="presParOf" srcId="{5C495A62-F2B9-46B0-BAC2-F5948B569AD4}" destId="{84FBDEF2-D30C-4442-84E5-D70BDCDAC7B1}" srcOrd="0" destOrd="0" presId="urn:microsoft.com/office/officeart/2016/7/layout/LinearArrowProcessNumbered"/>
    <dgm:cxn modelId="{47222A7B-95A5-4717-A593-C4A9B54FE45E}" type="presParOf" srcId="{5C495A62-F2B9-46B0-BAC2-F5948B569AD4}" destId="{DDAC8E14-058F-4443-B7BB-07E4C3DFBA81}" srcOrd="1" destOrd="0" presId="urn:microsoft.com/office/officeart/2016/7/layout/LinearArrowProcessNumbered"/>
    <dgm:cxn modelId="{480E884F-B7B0-48C5-8C4B-6286EFC2CADB}" type="presParOf" srcId="{5C495A62-F2B9-46B0-BAC2-F5948B569AD4}" destId="{F5CDE6E3-A2DA-4A27-AA84-4BE8A0B820EB}" srcOrd="2" destOrd="0" presId="urn:microsoft.com/office/officeart/2016/7/layout/LinearArrowProcessNumbered"/>
    <dgm:cxn modelId="{F33EAED6-B59A-46CC-865D-214FA4DA3069}" type="presParOf" srcId="{5C495A62-F2B9-46B0-BAC2-F5948B569AD4}" destId="{BD2164D5-04C6-45C4-8949-0B83CF24A3FD}" srcOrd="3" destOrd="0" presId="urn:microsoft.com/office/officeart/2016/7/layout/LinearArrowProcessNumbered"/>
    <dgm:cxn modelId="{E2FC19B2-0E12-4799-83E0-EB723853DFAA}" type="presParOf" srcId="{155285C6-DA1E-4F75-93AD-E4ABBD662326}" destId="{E060D2CD-6084-45E8-8439-0A667A53A1AE}" srcOrd="2" destOrd="0" presId="urn:microsoft.com/office/officeart/2016/7/layout/LinearArrowProcessNumbered"/>
    <dgm:cxn modelId="{17A7FBB6-8B38-49B6-998E-9B9E3FA9B249}" type="presParOf" srcId="{7001FA8E-C587-4410-AF94-082C8D20EB88}" destId="{43D1031C-EA43-48DE-8C86-C477BD3D5517}" srcOrd="1" destOrd="0" presId="urn:microsoft.com/office/officeart/2016/7/layout/LinearArrowProcessNumbered"/>
    <dgm:cxn modelId="{DA99F4A7-B64F-4BA2-99BB-A8C7DC416124}" type="presParOf" srcId="{7001FA8E-C587-4410-AF94-082C8D20EB88}" destId="{FD1500B4-83D0-4647-AEBC-AA48CF0723E5}" srcOrd="2" destOrd="0" presId="urn:microsoft.com/office/officeart/2016/7/layout/LinearArrowProcessNumbered"/>
    <dgm:cxn modelId="{24BAE975-662E-46AE-87B5-BF281B8B286D}" type="presParOf" srcId="{FD1500B4-83D0-4647-AEBC-AA48CF0723E5}" destId="{C63B5F43-34A4-415E-92B8-D304D184F61B}" srcOrd="0" destOrd="0" presId="urn:microsoft.com/office/officeart/2016/7/layout/LinearArrowProcessNumbered"/>
    <dgm:cxn modelId="{B727ABF1-D43E-4F08-8806-7C5109A33830}" type="presParOf" srcId="{FD1500B4-83D0-4647-AEBC-AA48CF0723E5}" destId="{58727113-2FA9-4049-87CC-B7ECC66932E2}" srcOrd="1" destOrd="0" presId="urn:microsoft.com/office/officeart/2016/7/layout/LinearArrowProcessNumbered"/>
    <dgm:cxn modelId="{C06C6E34-6985-439E-AFDA-BF0EB79B189B}" type="presParOf" srcId="{58727113-2FA9-4049-87CC-B7ECC66932E2}" destId="{1F1BC294-D79F-4A22-8733-3D86E9A6C179}" srcOrd="0" destOrd="0" presId="urn:microsoft.com/office/officeart/2016/7/layout/LinearArrowProcessNumbered"/>
    <dgm:cxn modelId="{7244D2EB-A736-41B6-AA58-0D1722083CBA}" type="presParOf" srcId="{58727113-2FA9-4049-87CC-B7ECC66932E2}" destId="{C237C113-63FB-48D4-BFD1-223708DFDEB4}" srcOrd="1" destOrd="0" presId="urn:microsoft.com/office/officeart/2016/7/layout/LinearArrowProcessNumbered"/>
    <dgm:cxn modelId="{26D2BC61-9B90-4038-A086-41D9FDC32BB0}" type="presParOf" srcId="{58727113-2FA9-4049-87CC-B7ECC66932E2}" destId="{6718FBEC-2051-412A-BBD5-C294F1277F7B}" srcOrd="2" destOrd="0" presId="urn:microsoft.com/office/officeart/2016/7/layout/LinearArrowProcessNumbered"/>
    <dgm:cxn modelId="{3E5DB451-CE9A-4A74-8290-F22F2962A337}" type="presParOf" srcId="{58727113-2FA9-4049-87CC-B7ECC66932E2}" destId="{65BE5570-C5C9-4AC8-8395-DE8E4EBCE1BC}" srcOrd="3" destOrd="0" presId="urn:microsoft.com/office/officeart/2016/7/layout/LinearArrowProcessNumbered"/>
    <dgm:cxn modelId="{7E67DF41-2E58-4F15-854A-4F37F9DAFE23}" type="presParOf" srcId="{FD1500B4-83D0-4647-AEBC-AA48CF0723E5}" destId="{A47CD94A-06E4-47F6-B1F0-6915F76B93AF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03E8A0-E9EB-4069-A4F1-D19A8141A4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1A9E95D-A58B-4DC9-8B2B-FFEEEA332524}">
      <dgm:prSet/>
      <dgm:spPr/>
      <dgm:t>
        <a:bodyPr/>
        <a:lstStyle/>
        <a:p>
          <a:r>
            <a:rPr lang="en-US" b="0" i="0" baseline="0" dirty="0"/>
            <a:t>Adair, J. (2013) Decision making and problem-solving strategies.</a:t>
          </a:r>
          <a:endParaRPr lang="en-US" dirty="0"/>
        </a:p>
      </dgm:t>
    </dgm:pt>
    <dgm:pt modelId="{CB053586-58EA-414C-A271-98DCFB7F2929}" type="parTrans" cxnId="{E003419F-0A36-4854-9288-61811A748F17}">
      <dgm:prSet/>
      <dgm:spPr/>
      <dgm:t>
        <a:bodyPr/>
        <a:lstStyle/>
        <a:p>
          <a:endParaRPr lang="en-US"/>
        </a:p>
      </dgm:t>
    </dgm:pt>
    <dgm:pt modelId="{CBEFD272-8EC5-4FA6-959D-B0E4CCC21CF1}" type="sibTrans" cxnId="{E003419F-0A36-4854-9288-61811A748F17}">
      <dgm:prSet/>
      <dgm:spPr/>
      <dgm:t>
        <a:bodyPr/>
        <a:lstStyle/>
        <a:p>
          <a:endParaRPr lang="en-US"/>
        </a:p>
      </dgm:t>
    </dgm:pt>
    <dgm:pt modelId="{AD545619-41EB-45FA-B03E-F06E8C788F2D}">
      <dgm:prSet/>
      <dgm:spPr/>
      <dgm:t>
        <a:bodyPr/>
        <a:lstStyle/>
        <a:p>
          <a:r>
            <a:rPr lang="en-US" b="0" i="0" baseline="0"/>
            <a:t>2nd. London: Kogan Page.</a:t>
          </a:r>
          <a:endParaRPr lang="en-US"/>
        </a:p>
      </dgm:t>
    </dgm:pt>
    <dgm:pt modelId="{E19E924D-BCAC-43EE-967A-44B7DC812D7B}" type="parTrans" cxnId="{9D0ACFA3-F035-4611-95B6-9F621C33FEFA}">
      <dgm:prSet/>
      <dgm:spPr/>
      <dgm:t>
        <a:bodyPr/>
        <a:lstStyle/>
        <a:p>
          <a:endParaRPr lang="en-US"/>
        </a:p>
      </dgm:t>
    </dgm:pt>
    <dgm:pt modelId="{6C2350F6-A7CD-451E-AEDE-DE71F9B021CB}" type="sibTrans" cxnId="{9D0ACFA3-F035-4611-95B6-9F621C33FEFA}">
      <dgm:prSet/>
      <dgm:spPr/>
      <dgm:t>
        <a:bodyPr/>
        <a:lstStyle/>
        <a:p>
          <a:endParaRPr lang="en-US"/>
        </a:p>
      </dgm:t>
    </dgm:pt>
    <dgm:pt modelId="{A6677068-76E3-42D9-852C-5FCEF7600AD4}">
      <dgm:prSet/>
      <dgm:spPr/>
      <dgm:t>
        <a:bodyPr/>
        <a:lstStyle/>
        <a:p>
          <a:r>
            <a:rPr lang="en-US" b="0" i="0" baseline="0"/>
            <a:t>Belton, V. and Stewart, T.J. (2001) Multiple criteria decision</a:t>
          </a:r>
          <a:endParaRPr lang="en-US"/>
        </a:p>
      </dgm:t>
    </dgm:pt>
    <dgm:pt modelId="{597D590B-4BE4-49C4-8385-A10F3B0601B1}" type="parTrans" cxnId="{0BC6E0D3-09C8-4AF3-BD60-4D9F1D57F363}">
      <dgm:prSet/>
      <dgm:spPr/>
      <dgm:t>
        <a:bodyPr/>
        <a:lstStyle/>
        <a:p>
          <a:endParaRPr lang="en-US"/>
        </a:p>
      </dgm:t>
    </dgm:pt>
    <dgm:pt modelId="{CE4FC73B-4315-4EE4-960E-F4547B1A356C}" type="sibTrans" cxnId="{0BC6E0D3-09C8-4AF3-BD60-4D9F1D57F363}">
      <dgm:prSet/>
      <dgm:spPr/>
      <dgm:t>
        <a:bodyPr/>
        <a:lstStyle/>
        <a:p>
          <a:endParaRPr lang="en-US"/>
        </a:p>
      </dgm:t>
    </dgm:pt>
    <dgm:pt modelId="{DE311C2B-2923-4BD5-8296-12871F8730D7}">
      <dgm:prSet/>
      <dgm:spPr/>
      <dgm:t>
        <a:bodyPr/>
        <a:lstStyle/>
        <a:p>
          <a:r>
            <a:rPr lang="en-US" b="0" i="0" baseline="0"/>
            <a:t>analysis: An integrated approach. 2nd edn. Boston, MA: Kluwer</a:t>
          </a:r>
          <a:endParaRPr lang="en-US"/>
        </a:p>
      </dgm:t>
    </dgm:pt>
    <dgm:pt modelId="{C996032F-ACEC-4D2F-B16C-D601344FAE55}" type="parTrans" cxnId="{BDF50360-434F-4056-81A5-EEC346A8B521}">
      <dgm:prSet/>
      <dgm:spPr/>
      <dgm:t>
        <a:bodyPr/>
        <a:lstStyle/>
        <a:p>
          <a:endParaRPr lang="en-US"/>
        </a:p>
      </dgm:t>
    </dgm:pt>
    <dgm:pt modelId="{1786B585-DAB5-49AA-9C82-C4FF6AF8C840}" type="sibTrans" cxnId="{BDF50360-434F-4056-81A5-EEC346A8B521}">
      <dgm:prSet/>
      <dgm:spPr/>
      <dgm:t>
        <a:bodyPr/>
        <a:lstStyle/>
        <a:p>
          <a:endParaRPr lang="en-US"/>
        </a:p>
      </dgm:t>
    </dgm:pt>
    <dgm:pt modelId="{B895C95E-94BA-4FCF-904F-2ED3F5EF766B}">
      <dgm:prSet/>
      <dgm:spPr/>
      <dgm:t>
        <a:bodyPr/>
        <a:lstStyle/>
        <a:p>
          <a:r>
            <a:rPr lang="en-US" b="0" i="0" baseline="0"/>
            <a:t>Academic Publishers.</a:t>
          </a:r>
          <a:endParaRPr lang="en-US"/>
        </a:p>
      </dgm:t>
    </dgm:pt>
    <dgm:pt modelId="{48926BAD-CA4E-470F-882B-43C9E46E90E6}" type="parTrans" cxnId="{55073E19-F5F3-4077-BA4A-F28B071A1CDD}">
      <dgm:prSet/>
      <dgm:spPr/>
      <dgm:t>
        <a:bodyPr/>
        <a:lstStyle/>
        <a:p>
          <a:endParaRPr lang="en-US"/>
        </a:p>
      </dgm:t>
    </dgm:pt>
    <dgm:pt modelId="{D2EFE024-FBC1-47A5-A9A3-5CAFCAD279C6}" type="sibTrans" cxnId="{55073E19-F5F3-4077-BA4A-F28B071A1CDD}">
      <dgm:prSet/>
      <dgm:spPr/>
      <dgm:t>
        <a:bodyPr/>
        <a:lstStyle/>
        <a:p>
          <a:endParaRPr lang="en-US"/>
        </a:p>
      </dgm:t>
    </dgm:pt>
    <dgm:pt modelId="{B1803F31-A74A-48CB-9D87-30CAA4E56E54}">
      <dgm:prSet/>
      <dgm:spPr/>
      <dgm:t>
        <a:bodyPr/>
        <a:lstStyle/>
        <a:p>
          <a:r>
            <a:rPr lang="en-US" b="0" i="0" baseline="0"/>
            <a:t>Cottrell, S. (2011) Critical thinking skills: Developing effective</a:t>
          </a:r>
          <a:endParaRPr lang="en-US"/>
        </a:p>
      </dgm:t>
    </dgm:pt>
    <dgm:pt modelId="{0662AD9A-FD75-41A4-8C21-98F57EBD4621}" type="parTrans" cxnId="{DF5CAA2A-FC11-4B0D-A471-EC3A726D6EC6}">
      <dgm:prSet/>
      <dgm:spPr/>
      <dgm:t>
        <a:bodyPr/>
        <a:lstStyle/>
        <a:p>
          <a:endParaRPr lang="en-US"/>
        </a:p>
      </dgm:t>
    </dgm:pt>
    <dgm:pt modelId="{182B8D02-C113-42A9-926F-B9F403A2A676}" type="sibTrans" cxnId="{DF5CAA2A-FC11-4B0D-A471-EC3A726D6EC6}">
      <dgm:prSet/>
      <dgm:spPr/>
      <dgm:t>
        <a:bodyPr/>
        <a:lstStyle/>
        <a:p>
          <a:endParaRPr lang="en-US"/>
        </a:p>
      </dgm:t>
    </dgm:pt>
    <dgm:pt modelId="{EF72038C-8E90-4E0B-B7BF-D094893777FD}">
      <dgm:prSet/>
      <dgm:spPr/>
      <dgm:t>
        <a:bodyPr/>
        <a:lstStyle/>
        <a:p>
          <a:r>
            <a:rPr lang="en-US" b="0" i="0" baseline="0"/>
            <a:t>analysis and argument (Palgrave study skills). 2nd edn.</a:t>
          </a:r>
          <a:endParaRPr lang="en-US"/>
        </a:p>
      </dgm:t>
    </dgm:pt>
    <dgm:pt modelId="{B3BA405B-AD72-46A6-93D5-EA0F8C0AF34D}" type="parTrans" cxnId="{04BEBA93-F49C-462D-A119-3D87CE81DDE3}">
      <dgm:prSet/>
      <dgm:spPr/>
      <dgm:t>
        <a:bodyPr/>
        <a:lstStyle/>
        <a:p>
          <a:endParaRPr lang="en-US"/>
        </a:p>
      </dgm:t>
    </dgm:pt>
    <dgm:pt modelId="{EC99B16D-4657-4CE9-A627-F5BE2C213FD6}" type="sibTrans" cxnId="{04BEBA93-F49C-462D-A119-3D87CE81DDE3}">
      <dgm:prSet/>
      <dgm:spPr/>
      <dgm:t>
        <a:bodyPr/>
        <a:lstStyle/>
        <a:p>
          <a:endParaRPr lang="en-US"/>
        </a:p>
      </dgm:t>
    </dgm:pt>
    <dgm:pt modelId="{C8BB7A19-F20F-4316-ADD9-3AC2DCB6119C}">
      <dgm:prSet/>
      <dgm:spPr/>
      <dgm:t>
        <a:bodyPr/>
        <a:lstStyle/>
        <a:p>
          <a:r>
            <a:rPr lang="en-US" b="0" i="0" baseline="0"/>
            <a:t>Basingstoke: Palgrave Macmillan.</a:t>
          </a:r>
          <a:endParaRPr lang="en-US"/>
        </a:p>
      </dgm:t>
    </dgm:pt>
    <dgm:pt modelId="{6972B7E5-302F-439A-8864-DDD03ADA0750}" type="parTrans" cxnId="{71546363-A3AC-48BD-A662-C5EDF5D9848C}">
      <dgm:prSet/>
      <dgm:spPr/>
      <dgm:t>
        <a:bodyPr/>
        <a:lstStyle/>
        <a:p>
          <a:endParaRPr lang="en-US"/>
        </a:p>
      </dgm:t>
    </dgm:pt>
    <dgm:pt modelId="{42905905-BE55-4D5F-AE19-04E93326953A}" type="sibTrans" cxnId="{71546363-A3AC-48BD-A662-C5EDF5D9848C}">
      <dgm:prSet/>
      <dgm:spPr/>
      <dgm:t>
        <a:bodyPr/>
        <a:lstStyle/>
        <a:p>
          <a:endParaRPr lang="en-US"/>
        </a:p>
      </dgm:t>
    </dgm:pt>
    <dgm:pt modelId="{A01C3A55-BADB-457D-BB42-B2CBDE70E34D}">
      <dgm:prSet/>
      <dgm:spPr/>
      <dgm:t>
        <a:bodyPr/>
        <a:lstStyle/>
        <a:p>
          <a:r>
            <a:rPr lang="en-US" b="0" i="0" baseline="0"/>
            <a:t>Gano, D. (2011) Seven steps to effective problem solving and</a:t>
          </a:r>
          <a:endParaRPr lang="en-US"/>
        </a:p>
      </dgm:t>
    </dgm:pt>
    <dgm:pt modelId="{1815E69D-BC9D-4A5E-B8B0-059B4D0BB2B5}" type="parTrans" cxnId="{9E638A83-CD41-4D6D-86BE-DCEC9EF965AE}">
      <dgm:prSet/>
      <dgm:spPr/>
      <dgm:t>
        <a:bodyPr/>
        <a:lstStyle/>
        <a:p>
          <a:endParaRPr lang="en-US"/>
        </a:p>
      </dgm:t>
    </dgm:pt>
    <dgm:pt modelId="{24A86EB8-3878-443B-898A-8E0BB4E6C121}" type="sibTrans" cxnId="{9E638A83-CD41-4D6D-86BE-DCEC9EF965AE}">
      <dgm:prSet/>
      <dgm:spPr/>
      <dgm:t>
        <a:bodyPr/>
        <a:lstStyle/>
        <a:p>
          <a:endParaRPr lang="en-US"/>
        </a:p>
      </dgm:t>
    </dgm:pt>
    <dgm:pt modelId="{12CF5E15-F492-4435-8D8B-723686755D06}">
      <dgm:prSet/>
      <dgm:spPr/>
      <dgm:t>
        <a:bodyPr/>
        <a:lstStyle/>
        <a:p>
          <a:r>
            <a:rPr lang="en-US" b="0" i="0" baseline="0"/>
            <a:t>strategies for personal success. 1st edn. EBook: Reality Charting.</a:t>
          </a:r>
          <a:endParaRPr lang="en-US"/>
        </a:p>
      </dgm:t>
    </dgm:pt>
    <dgm:pt modelId="{3B2982E5-AA5B-48E3-8AF7-602568935387}" type="parTrans" cxnId="{596666DF-C5A9-4DBA-80EE-A11393BA6356}">
      <dgm:prSet/>
      <dgm:spPr/>
      <dgm:t>
        <a:bodyPr/>
        <a:lstStyle/>
        <a:p>
          <a:endParaRPr lang="en-US"/>
        </a:p>
      </dgm:t>
    </dgm:pt>
    <dgm:pt modelId="{C3F034FB-A93C-40B3-B0D1-0A58CC4286DF}" type="sibTrans" cxnId="{596666DF-C5A9-4DBA-80EE-A11393BA6356}">
      <dgm:prSet/>
      <dgm:spPr/>
      <dgm:t>
        <a:bodyPr/>
        <a:lstStyle/>
        <a:p>
          <a:endParaRPr lang="en-US"/>
        </a:p>
      </dgm:t>
    </dgm:pt>
    <dgm:pt modelId="{FDAC27D5-0526-4A12-B64B-B486BEA9984C}">
      <dgm:prSet/>
      <dgm:spPr/>
      <dgm:t>
        <a:bodyPr/>
        <a:lstStyle/>
        <a:p>
          <a:r>
            <a:rPr lang="en-US" b="0" i="0" baseline="0"/>
            <a:t>Mayer, R.E. (1992) Thinking, problem solving, cognition. 2nd edn.</a:t>
          </a:r>
          <a:endParaRPr lang="en-US"/>
        </a:p>
      </dgm:t>
    </dgm:pt>
    <dgm:pt modelId="{5BFFFCFE-89C9-4454-BEA1-DFA97E366DB7}" type="parTrans" cxnId="{053337FE-3A11-4FD8-8E67-B44A4A40C49D}">
      <dgm:prSet/>
      <dgm:spPr/>
      <dgm:t>
        <a:bodyPr/>
        <a:lstStyle/>
        <a:p>
          <a:endParaRPr lang="en-US"/>
        </a:p>
      </dgm:t>
    </dgm:pt>
    <dgm:pt modelId="{A8B4251A-884F-417C-8D44-46A6CD91E2E8}" type="sibTrans" cxnId="{053337FE-3A11-4FD8-8E67-B44A4A40C49D}">
      <dgm:prSet/>
      <dgm:spPr/>
      <dgm:t>
        <a:bodyPr/>
        <a:lstStyle/>
        <a:p>
          <a:endParaRPr lang="en-US"/>
        </a:p>
      </dgm:t>
    </dgm:pt>
    <dgm:pt modelId="{65CA520E-6262-46E8-B84E-2A2C2310E02A}">
      <dgm:prSet/>
      <dgm:spPr/>
      <dgm:t>
        <a:bodyPr/>
        <a:lstStyle/>
        <a:p>
          <a:r>
            <a:rPr lang="en-US" b="0" i="0" baseline="0"/>
            <a:t>New York: W.H. Freeman &amp; Co.</a:t>
          </a:r>
          <a:endParaRPr lang="en-US"/>
        </a:p>
      </dgm:t>
    </dgm:pt>
    <dgm:pt modelId="{5653D326-A478-45DE-A1AC-F5B88B8AEF8A}" type="parTrans" cxnId="{266668E9-768C-4A90-AF93-BF7FF35F9DA5}">
      <dgm:prSet/>
      <dgm:spPr/>
      <dgm:t>
        <a:bodyPr/>
        <a:lstStyle/>
        <a:p>
          <a:endParaRPr lang="en-US"/>
        </a:p>
      </dgm:t>
    </dgm:pt>
    <dgm:pt modelId="{8DE0412F-255D-4A90-A878-082EA479A9A6}" type="sibTrans" cxnId="{266668E9-768C-4A90-AF93-BF7FF35F9DA5}">
      <dgm:prSet/>
      <dgm:spPr/>
      <dgm:t>
        <a:bodyPr/>
        <a:lstStyle/>
        <a:p>
          <a:endParaRPr lang="en-US"/>
        </a:p>
      </dgm:t>
    </dgm:pt>
    <dgm:pt modelId="{3F4CFCA1-FD43-4CB0-B6D5-DA79AB165180}">
      <dgm:prSet/>
      <dgm:spPr/>
      <dgm:t>
        <a:bodyPr/>
        <a:lstStyle/>
        <a:p>
          <a:r>
            <a:rPr lang="en-US"/>
            <a:t>Department of Health and Social Care (2019c). The Department of Health and Social Care’s</a:t>
          </a:r>
          <a:endParaRPr lang="en-GB"/>
        </a:p>
      </dgm:t>
    </dgm:pt>
    <dgm:pt modelId="{BA2FED30-8F42-46A7-92F2-6C88CC53BEC8}" type="parTrans" cxnId="{6E4ADB0D-0515-48D5-80AF-374EFA421A5E}">
      <dgm:prSet/>
      <dgm:spPr/>
      <dgm:t>
        <a:bodyPr/>
        <a:lstStyle/>
        <a:p>
          <a:endParaRPr lang="en-GB"/>
        </a:p>
      </dgm:t>
    </dgm:pt>
    <dgm:pt modelId="{6CC18F1E-B035-4346-BFE7-AF322774A8B4}" type="sibTrans" cxnId="{6E4ADB0D-0515-48D5-80AF-374EFA421A5E}">
      <dgm:prSet/>
      <dgm:spPr/>
      <dgm:t>
        <a:bodyPr/>
        <a:lstStyle/>
        <a:p>
          <a:endParaRPr lang="en-GB"/>
        </a:p>
      </dgm:t>
    </dgm:pt>
    <dgm:pt modelId="{2F8C8D94-1803-4036-8CC3-2444F4E2BB27}">
      <dgm:prSet/>
      <dgm:spPr/>
      <dgm:t>
        <a:bodyPr/>
        <a:lstStyle/>
        <a:p>
          <a:r>
            <a:rPr lang="en-US"/>
            <a:t>written evidence to the NHS Pay Review Body (NHSPRB): 2019/20 Pay Round. Available at:</a:t>
          </a:r>
          <a:endParaRPr lang="en-GB"/>
        </a:p>
      </dgm:t>
    </dgm:pt>
    <dgm:pt modelId="{16EF8BBD-534A-4984-92B1-0D4854643216}" type="parTrans" cxnId="{0E66B13F-83F4-490D-9428-0B2045EC7644}">
      <dgm:prSet/>
      <dgm:spPr/>
      <dgm:t>
        <a:bodyPr/>
        <a:lstStyle/>
        <a:p>
          <a:endParaRPr lang="en-GB"/>
        </a:p>
      </dgm:t>
    </dgm:pt>
    <dgm:pt modelId="{1A7EC8A4-6CF0-44EA-B0D5-0134C12381E9}" type="sibTrans" cxnId="{0E66B13F-83F4-490D-9428-0B2045EC7644}">
      <dgm:prSet/>
      <dgm:spPr/>
      <dgm:t>
        <a:bodyPr/>
        <a:lstStyle/>
        <a:p>
          <a:endParaRPr lang="en-GB"/>
        </a:p>
      </dgm:t>
    </dgm:pt>
    <dgm:pt modelId="{8B71D601-0737-446A-8320-B9F7A3C70364}">
      <dgm:prSet/>
      <dgm:spPr/>
      <dgm:t>
        <a:bodyPr/>
        <a:lstStyle/>
        <a:p>
          <a:r>
            <a:rPr lang="en-GB"/>
            <a:t>www.gov.uk/government/publications/evidence-for-the-nhsprb-pay-round-2019-to-2020</a:t>
          </a:r>
        </a:p>
      </dgm:t>
    </dgm:pt>
    <dgm:pt modelId="{76F3DC0E-EE68-4528-AFC8-A9EB95A64546}" type="parTrans" cxnId="{72249B02-C4E2-40C5-BF30-0E5D4700A936}">
      <dgm:prSet/>
      <dgm:spPr/>
      <dgm:t>
        <a:bodyPr/>
        <a:lstStyle/>
        <a:p>
          <a:endParaRPr lang="en-GB"/>
        </a:p>
      </dgm:t>
    </dgm:pt>
    <dgm:pt modelId="{3D3EDCCE-2396-46AB-8F3F-7A50E8298972}" type="sibTrans" cxnId="{72249B02-C4E2-40C5-BF30-0E5D4700A936}">
      <dgm:prSet/>
      <dgm:spPr/>
      <dgm:t>
        <a:bodyPr/>
        <a:lstStyle/>
        <a:p>
          <a:endParaRPr lang="en-GB"/>
        </a:p>
      </dgm:t>
    </dgm:pt>
    <dgm:pt modelId="{C6AC2D2A-5FB3-4531-BE30-5C1F0CBE632E}">
      <dgm:prSet/>
      <dgm:spPr/>
      <dgm:t>
        <a:bodyPr/>
        <a:lstStyle/>
        <a:p>
          <a:r>
            <a:rPr lang="en-US"/>
            <a:t>(accessed on 6 March 2019).</a:t>
          </a:r>
          <a:endParaRPr lang="en-GB"/>
        </a:p>
      </dgm:t>
    </dgm:pt>
    <dgm:pt modelId="{CBBD5163-3682-4DD3-AAFC-DF93D5E70669}" type="parTrans" cxnId="{33AF6C53-951E-4904-8E31-A416C6A957EC}">
      <dgm:prSet/>
      <dgm:spPr/>
      <dgm:t>
        <a:bodyPr/>
        <a:lstStyle/>
        <a:p>
          <a:endParaRPr lang="en-GB"/>
        </a:p>
      </dgm:t>
    </dgm:pt>
    <dgm:pt modelId="{4A18134E-5BD7-4ACD-8685-5C810005FA8E}" type="sibTrans" cxnId="{33AF6C53-951E-4904-8E31-A416C6A957EC}">
      <dgm:prSet/>
      <dgm:spPr/>
      <dgm:t>
        <a:bodyPr/>
        <a:lstStyle/>
        <a:p>
          <a:endParaRPr lang="en-GB"/>
        </a:p>
      </dgm:t>
    </dgm:pt>
    <dgm:pt modelId="{BC3EC6A3-8569-4704-A56D-1FEA5536C2DC}" type="pres">
      <dgm:prSet presAssocID="{0B03E8A0-E9EB-4069-A4F1-D19A8141A489}" presName="linear" presStyleCnt="0">
        <dgm:presLayoutVars>
          <dgm:animLvl val="lvl"/>
          <dgm:resizeHandles val="exact"/>
        </dgm:presLayoutVars>
      </dgm:prSet>
      <dgm:spPr/>
    </dgm:pt>
    <dgm:pt modelId="{296D8169-BC74-43EA-BCD5-CAF9CA268FC0}" type="pres">
      <dgm:prSet presAssocID="{41A9E95D-A58B-4DC9-8B2B-FFEEEA332524}" presName="parentText" presStyleLbl="node1" presStyleIdx="0" presStyleCnt="16">
        <dgm:presLayoutVars>
          <dgm:chMax val="0"/>
          <dgm:bulletEnabled val="1"/>
        </dgm:presLayoutVars>
      </dgm:prSet>
      <dgm:spPr/>
    </dgm:pt>
    <dgm:pt modelId="{A1E662F9-92FF-4CE8-B797-3379929FA428}" type="pres">
      <dgm:prSet presAssocID="{CBEFD272-8EC5-4FA6-959D-B0E4CCC21CF1}" presName="spacer" presStyleCnt="0"/>
      <dgm:spPr/>
    </dgm:pt>
    <dgm:pt modelId="{B3865A0A-F9B3-48C6-B4AF-126B1D7C9FA9}" type="pres">
      <dgm:prSet presAssocID="{AD545619-41EB-45FA-B03E-F06E8C788F2D}" presName="parentText" presStyleLbl="node1" presStyleIdx="1" presStyleCnt="16">
        <dgm:presLayoutVars>
          <dgm:chMax val="0"/>
          <dgm:bulletEnabled val="1"/>
        </dgm:presLayoutVars>
      </dgm:prSet>
      <dgm:spPr/>
    </dgm:pt>
    <dgm:pt modelId="{865C5A3D-A0B7-4875-BD46-F70DF353FAB4}" type="pres">
      <dgm:prSet presAssocID="{6C2350F6-A7CD-451E-AEDE-DE71F9B021CB}" presName="spacer" presStyleCnt="0"/>
      <dgm:spPr/>
    </dgm:pt>
    <dgm:pt modelId="{105E1772-D7C5-4099-A7E7-93973169F178}" type="pres">
      <dgm:prSet presAssocID="{A6677068-76E3-42D9-852C-5FCEF7600AD4}" presName="parentText" presStyleLbl="node1" presStyleIdx="2" presStyleCnt="16">
        <dgm:presLayoutVars>
          <dgm:chMax val="0"/>
          <dgm:bulletEnabled val="1"/>
        </dgm:presLayoutVars>
      </dgm:prSet>
      <dgm:spPr/>
    </dgm:pt>
    <dgm:pt modelId="{2F6EA4CC-1193-4E28-9C9D-A3E24E161155}" type="pres">
      <dgm:prSet presAssocID="{CE4FC73B-4315-4EE4-960E-F4547B1A356C}" presName="spacer" presStyleCnt="0"/>
      <dgm:spPr/>
    </dgm:pt>
    <dgm:pt modelId="{D7713C1D-7BD7-4327-858D-8918E177343D}" type="pres">
      <dgm:prSet presAssocID="{DE311C2B-2923-4BD5-8296-12871F8730D7}" presName="parentText" presStyleLbl="node1" presStyleIdx="3" presStyleCnt="16">
        <dgm:presLayoutVars>
          <dgm:chMax val="0"/>
          <dgm:bulletEnabled val="1"/>
        </dgm:presLayoutVars>
      </dgm:prSet>
      <dgm:spPr/>
    </dgm:pt>
    <dgm:pt modelId="{849B3BFD-D630-487B-A7C2-645647BE4EDC}" type="pres">
      <dgm:prSet presAssocID="{1786B585-DAB5-49AA-9C82-C4FF6AF8C840}" presName="spacer" presStyleCnt="0"/>
      <dgm:spPr/>
    </dgm:pt>
    <dgm:pt modelId="{C5085D02-30B3-4623-B67C-D542232CFFFD}" type="pres">
      <dgm:prSet presAssocID="{B895C95E-94BA-4FCF-904F-2ED3F5EF766B}" presName="parentText" presStyleLbl="node1" presStyleIdx="4" presStyleCnt="16">
        <dgm:presLayoutVars>
          <dgm:chMax val="0"/>
          <dgm:bulletEnabled val="1"/>
        </dgm:presLayoutVars>
      </dgm:prSet>
      <dgm:spPr/>
    </dgm:pt>
    <dgm:pt modelId="{E8670430-2BAA-4053-8DC8-15DDD701C43B}" type="pres">
      <dgm:prSet presAssocID="{D2EFE024-FBC1-47A5-A9A3-5CAFCAD279C6}" presName="spacer" presStyleCnt="0"/>
      <dgm:spPr/>
    </dgm:pt>
    <dgm:pt modelId="{54D7EC51-15A2-49C3-9860-2541C0F45877}" type="pres">
      <dgm:prSet presAssocID="{B1803F31-A74A-48CB-9D87-30CAA4E56E54}" presName="parentText" presStyleLbl="node1" presStyleIdx="5" presStyleCnt="16">
        <dgm:presLayoutVars>
          <dgm:chMax val="0"/>
          <dgm:bulletEnabled val="1"/>
        </dgm:presLayoutVars>
      </dgm:prSet>
      <dgm:spPr/>
    </dgm:pt>
    <dgm:pt modelId="{24676E0D-64B6-4CD6-A0DA-8AB02C4BD80F}" type="pres">
      <dgm:prSet presAssocID="{182B8D02-C113-42A9-926F-B9F403A2A676}" presName="spacer" presStyleCnt="0"/>
      <dgm:spPr/>
    </dgm:pt>
    <dgm:pt modelId="{4ABFA623-C06C-4EB5-82D3-9204E96CFD00}" type="pres">
      <dgm:prSet presAssocID="{EF72038C-8E90-4E0B-B7BF-D094893777FD}" presName="parentText" presStyleLbl="node1" presStyleIdx="6" presStyleCnt="16">
        <dgm:presLayoutVars>
          <dgm:chMax val="0"/>
          <dgm:bulletEnabled val="1"/>
        </dgm:presLayoutVars>
      </dgm:prSet>
      <dgm:spPr/>
    </dgm:pt>
    <dgm:pt modelId="{8EFF1AD5-CFC3-4CCA-8F24-7D5FEED779A9}" type="pres">
      <dgm:prSet presAssocID="{EC99B16D-4657-4CE9-A627-F5BE2C213FD6}" presName="spacer" presStyleCnt="0"/>
      <dgm:spPr/>
    </dgm:pt>
    <dgm:pt modelId="{A24EE038-51A8-4EB7-BDB0-EC9C4751C2E5}" type="pres">
      <dgm:prSet presAssocID="{C8BB7A19-F20F-4316-ADD9-3AC2DCB6119C}" presName="parentText" presStyleLbl="node1" presStyleIdx="7" presStyleCnt="16">
        <dgm:presLayoutVars>
          <dgm:chMax val="0"/>
          <dgm:bulletEnabled val="1"/>
        </dgm:presLayoutVars>
      </dgm:prSet>
      <dgm:spPr/>
    </dgm:pt>
    <dgm:pt modelId="{A73EC8D4-327B-4753-B35E-E34A1AA3C7CA}" type="pres">
      <dgm:prSet presAssocID="{42905905-BE55-4D5F-AE19-04E93326953A}" presName="spacer" presStyleCnt="0"/>
      <dgm:spPr/>
    </dgm:pt>
    <dgm:pt modelId="{F470A74D-931B-468C-9BA3-A016335AAEF6}" type="pres">
      <dgm:prSet presAssocID="{A01C3A55-BADB-457D-BB42-B2CBDE70E34D}" presName="parentText" presStyleLbl="node1" presStyleIdx="8" presStyleCnt="16">
        <dgm:presLayoutVars>
          <dgm:chMax val="0"/>
          <dgm:bulletEnabled val="1"/>
        </dgm:presLayoutVars>
      </dgm:prSet>
      <dgm:spPr/>
    </dgm:pt>
    <dgm:pt modelId="{98E315B7-4F06-4976-B422-80F6CAA45505}" type="pres">
      <dgm:prSet presAssocID="{24A86EB8-3878-443B-898A-8E0BB4E6C121}" presName="spacer" presStyleCnt="0"/>
      <dgm:spPr/>
    </dgm:pt>
    <dgm:pt modelId="{1FB3E250-46E2-46E5-A0AE-6856D1D62457}" type="pres">
      <dgm:prSet presAssocID="{12CF5E15-F492-4435-8D8B-723686755D06}" presName="parentText" presStyleLbl="node1" presStyleIdx="9" presStyleCnt="16">
        <dgm:presLayoutVars>
          <dgm:chMax val="0"/>
          <dgm:bulletEnabled val="1"/>
        </dgm:presLayoutVars>
      </dgm:prSet>
      <dgm:spPr/>
    </dgm:pt>
    <dgm:pt modelId="{6F26E3EB-B3B2-45B9-8772-D52520B34C47}" type="pres">
      <dgm:prSet presAssocID="{C3F034FB-A93C-40B3-B0D1-0A58CC4286DF}" presName="spacer" presStyleCnt="0"/>
      <dgm:spPr/>
    </dgm:pt>
    <dgm:pt modelId="{89FB58D3-8179-414C-AF94-DB0FB15F7C2F}" type="pres">
      <dgm:prSet presAssocID="{FDAC27D5-0526-4A12-B64B-B486BEA9984C}" presName="parentText" presStyleLbl="node1" presStyleIdx="10" presStyleCnt="16">
        <dgm:presLayoutVars>
          <dgm:chMax val="0"/>
          <dgm:bulletEnabled val="1"/>
        </dgm:presLayoutVars>
      </dgm:prSet>
      <dgm:spPr/>
    </dgm:pt>
    <dgm:pt modelId="{3C89B213-3113-44D1-98A9-0C9EAC7C0F48}" type="pres">
      <dgm:prSet presAssocID="{A8B4251A-884F-417C-8D44-46A6CD91E2E8}" presName="spacer" presStyleCnt="0"/>
      <dgm:spPr/>
    </dgm:pt>
    <dgm:pt modelId="{0514D850-78A4-4103-85E8-5D46F4BC813A}" type="pres">
      <dgm:prSet presAssocID="{65CA520E-6262-46E8-B84E-2A2C2310E02A}" presName="parentText" presStyleLbl="node1" presStyleIdx="11" presStyleCnt="16">
        <dgm:presLayoutVars>
          <dgm:chMax val="0"/>
          <dgm:bulletEnabled val="1"/>
        </dgm:presLayoutVars>
      </dgm:prSet>
      <dgm:spPr/>
    </dgm:pt>
    <dgm:pt modelId="{A9149B42-0EE0-4D4A-9A98-C1757636D1F9}" type="pres">
      <dgm:prSet presAssocID="{8DE0412F-255D-4A90-A878-082EA479A9A6}" presName="spacer" presStyleCnt="0"/>
      <dgm:spPr/>
    </dgm:pt>
    <dgm:pt modelId="{7034ED35-9691-4553-B9A1-6B6BCE5BF763}" type="pres">
      <dgm:prSet presAssocID="{3F4CFCA1-FD43-4CB0-B6D5-DA79AB165180}" presName="parentText" presStyleLbl="node1" presStyleIdx="12" presStyleCnt="16">
        <dgm:presLayoutVars>
          <dgm:chMax val="0"/>
          <dgm:bulletEnabled val="1"/>
        </dgm:presLayoutVars>
      </dgm:prSet>
      <dgm:spPr/>
    </dgm:pt>
    <dgm:pt modelId="{2959E463-3268-4876-A49A-1BDC17A5714A}" type="pres">
      <dgm:prSet presAssocID="{6CC18F1E-B035-4346-BFE7-AF322774A8B4}" presName="spacer" presStyleCnt="0"/>
      <dgm:spPr/>
    </dgm:pt>
    <dgm:pt modelId="{ABF03E07-1DA2-4AF9-9555-A280F4E98FF7}" type="pres">
      <dgm:prSet presAssocID="{2F8C8D94-1803-4036-8CC3-2444F4E2BB27}" presName="parentText" presStyleLbl="node1" presStyleIdx="13" presStyleCnt="16">
        <dgm:presLayoutVars>
          <dgm:chMax val="0"/>
          <dgm:bulletEnabled val="1"/>
        </dgm:presLayoutVars>
      </dgm:prSet>
      <dgm:spPr/>
    </dgm:pt>
    <dgm:pt modelId="{57DF0BD7-F87E-4878-BBB2-675E34832436}" type="pres">
      <dgm:prSet presAssocID="{1A7EC8A4-6CF0-44EA-B0D5-0134C12381E9}" presName="spacer" presStyleCnt="0"/>
      <dgm:spPr/>
    </dgm:pt>
    <dgm:pt modelId="{29025541-23D0-49A0-B355-6C3AF96564DC}" type="pres">
      <dgm:prSet presAssocID="{8B71D601-0737-446A-8320-B9F7A3C70364}" presName="parentText" presStyleLbl="node1" presStyleIdx="14" presStyleCnt="16">
        <dgm:presLayoutVars>
          <dgm:chMax val="0"/>
          <dgm:bulletEnabled val="1"/>
        </dgm:presLayoutVars>
      </dgm:prSet>
      <dgm:spPr/>
    </dgm:pt>
    <dgm:pt modelId="{EA8A633B-CDCF-4E8B-B65C-942B1002F6E4}" type="pres">
      <dgm:prSet presAssocID="{3D3EDCCE-2396-46AB-8F3F-7A50E8298972}" presName="spacer" presStyleCnt="0"/>
      <dgm:spPr/>
    </dgm:pt>
    <dgm:pt modelId="{D903454C-9AC4-4818-9FB0-BE3E87BE5F48}" type="pres">
      <dgm:prSet presAssocID="{C6AC2D2A-5FB3-4531-BE30-5C1F0CBE632E}" presName="parentText" presStyleLbl="node1" presStyleIdx="15" presStyleCnt="16">
        <dgm:presLayoutVars>
          <dgm:chMax val="0"/>
          <dgm:bulletEnabled val="1"/>
        </dgm:presLayoutVars>
      </dgm:prSet>
      <dgm:spPr/>
    </dgm:pt>
  </dgm:ptLst>
  <dgm:cxnLst>
    <dgm:cxn modelId="{72249B02-C4E2-40C5-BF30-0E5D4700A936}" srcId="{0B03E8A0-E9EB-4069-A4F1-D19A8141A489}" destId="{8B71D601-0737-446A-8320-B9F7A3C70364}" srcOrd="14" destOrd="0" parTransId="{76F3DC0E-EE68-4528-AFC8-A9EB95A64546}" sibTransId="{3D3EDCCE-2396-46AB-8F3F-7A50E8298972}"/>
    <dgm:cxn modelId="{DB317108-612C-40B7-AE78-3812B759B69B}" type="presOf" srcId="{B1803F31-A74A-48CB-9D87-30CAA4E56E54}" destId="{54D7EC51-15A2-49C3-9860-2541C0F45877}" srcOrd="0" destOrd="0" presId="urn:microsoft.com/office/officeart/2005/8/layout/vList2"/>
    <dgm:cxn modelId="{03376F0A-3304-4DB3-83E8-847C23426F24}" type="presOf" srcId="{EF72038C-8E90-4E0B-B7BF-D094893777FD}" destId="{4ABFA623-C06C-4EB5-82D3-9204E96CFD00}" srcOrd="0" destOrd="0" presId="urn:microsoft.com/office/officeart/2005/8/layout/vList2"/>
    <dgm:cxn modelId="{6E4ADB0D-0515-48D5-80AF-374EFA421A5E}" srcId="{0B03E8A0-E9EB-4069-A4F1-D19A8141A489}" destId="{3F4CFCA1-FD43-4CB0-B6D5-DA79AB165180}" srcOrd="12" destOrd="0" parTransId="{BA2FED30-8F42-46A7-92F2-6C88CC53BEC8}" sibTransId="{6CC18F1E-B035-4346-BFE7-AF322774A8B4}"/>
    <dgm:cxn modelId="{55073E19-F5F3-4077-BA4A-F28B071A1CDD}" srcId="{0B03E8A0-E9EB-4069-A4F1-D19A8141A489}" destId="{B895C95E-94BA-4FCF-904F-2ED3F5EF766B}" srcOrd="4" destOrd="0" parTransId="{48926BAD-CA4E-470F-882B-43C9E46E90E6}" sibTransId="{D2EFE024-FBC1-47A5-A9A3-5CAFCAD279C6}"/>
    <dgm:cxn modelId="{C0B5B11A-D1F1-4BA8-BD0E-B74DFF673BFA}" type="presOf" srcId="{FDAC27D5-0526-4A12-B64B-B486BEA9984C}" destId="{89FB58D3-8179-414C-AF94-DB0FB15F7C2F}" srcOrd="0" destOrd="0" presId="urn:microsoft.com/office/officeart/2005/8/layout/vList2"/>
    <dgm:cxn modelId="{76E59029-AA48-47EE-A736-C2ACE4C2D67B}" type="presOf" srcId="{8B71D601-0737-446A-8320-B9F7A3C70364}" destId="{29025541-23D0-49A0-B355-6C3AF96564DC}" srcOrd="0" destOrd="0" presId="urn:microsoft.com/office/officeart/2005/8/layout/vList2"/>
    <dgm:cxn modelId="{DF5CAA2A-FC11-4B0D-A471-EC3A726D6EC6}" srcId="{0B03E8A0-E9EB-4069-A4F1-D19A8141A489}" destId="{B1803F31-A74A-48CB-9D87-30CAA4E56E54}" srcOrd="5" destOrd="0" parTransId="{0662AD9A-FD75-41A4-8C21-98F57EBD4621}" sibTransId="{182B8D02-C113-42A9-926F-B9F403A2A676}"/>
    <dgm:cxn modelId="{1C8A783A-16B5-44ED-8D33-9D7FCA27C8C0}" type="presOf" srcId="{DE311C2B-2923-4BD5-8296-12871F8730D7}" destId="{D7713C1D-7BD7-4327-858D-8918E177343D}" srcOrd="0" destOrd="0" presId="urn:microsoft.com/office/officeart/2005/8/layout/vList2"/>
    <dgm:cxn modelId="{C569AA3E-5403-41C8-9C14-79F8193E013C}" type="presOf" srcId="{C6AC2D2A-5FB3-4531-BE30-5C1F0CBE632E}" destId="{D903454C-9AC4-4818-9FB0-BE3E87BE5F48}" srcOrd="0" destOrd="0" presId="urn:microsoft.com/office/officeart/2005/8/layout/vList2"/>
    <dgm:cxn modelId="{0E66B13F-83F4-490D-9428-0B2045EC7644}" srcId="{0B03E8A0-E9EB-4069-A4F1-D19A8141A489}" destId="{2F8C8D94-1803-4036-8CC3-2444F4E2BB27}" srcOrd="13" destOrd="0" parTransId="{16EF8BBD-534A-4984-92B1-0D4854643216}" sibTransId="{1A7EC8A4-6CF0-44EA-B0D5-0134C12381E9}"/>
    <dgm:cxn modelId="{BDF50360-434F-4056-81A5-EEC346A8B521}" srcId="{0B03E8A0-E9EB-4069-A4F1-D19A8141A489}" destId="{DE311C2B-2923-4BD5-8296-12871F8730D7}" srcOrd="3" destOrd="0" parTransId="{C996032F-ACEC-4D2F-B16C-D601344FAE55}" sibTransId="{1786B585-DAB5-49AA-9C82-C4FF6AF8C840}"/>
    <dgm:cxn modelId="{71546363-A3AC-48BD-A662-C5EDF5D9848C}" srcId="{0B03E8A0-E9EB-4069-A4F1-D19A8141A489}" destId="{C8BB7A19-F20F-4316-ADD9-3AC2DCB6119C}" srcOrd="7" destOrd="0" parTransId="{6972B7E5-302F-439A-8864-DDD03ADA0750}" sibTransId="{42905905-BE55-4D5F-AE19-04E93326953A}"/>
    <dgm:cxn modelId="{DF3AEE68-0CCE-4CC9-867C-902B14A2022D}" type="presOf" srcId="{2F8C8D94-1803-4036-8CC3-2444F4E2BB27}" destId="{ABF03E07-1DA2-4AF9-9555-A280F4E98FF7}" srcOrd="0" destOrd="0" presId="urn:microsoft.com/office/officeart/2005/8/layout/vList2"/>
    <dgm:cxn modelId="{FA383F70-68B3-4A0D-BF92-27660FE3D132}" type="presOf" srcId="{12CF5E15-F492-4435-8D8B-723686755D06}" destId="{1FB3E250-46E2-46E5-A0AE-6856D1D62457}" srcOrd="0" destOrd="0" presId="urn:microsoft.com/office/officeart/2005/8/layout/vList2"/>
    <dgm:cxn modelId="{33AF6C53-951E-4904-8E31-A416C6A957EC}" srcId="{0B03E8A0-E9EB-4069-A4F1-D19A8141A489}" destId="{C6AC2D2A-5FB3-4531-BE30-5C1F0CBE632E}" srcOrd="15" destOrd="0" parTransId="{CBBD5163-3682-4DD3-AAFC-DF93D5E70669}" sibTransId="{4A18134E-5BD7-4ACD-8685-5C810005FA8E}"/>
    <dgm:cxn modelId="{9E638A83-CD41-4D6D-86BE-DCEC9EF965AE}" srcId="{0B03E8A0-E9EB-4069-A4F1-D19A8141A489}" destId="{A01C3A55-BADB-457D-BB42-B2CBDE70E34D}" srcOrd="8" destOrd="0" parTransId="{1815E69D-BC9D-4A5E-B8B0-059B4D0BB2B5}" sibTransId="{24A86EB8-3878-443B-898A-8E0BB4E6C121}"/>
    <dgm:cxn modelId="{04BEBA93-F49C-462D-A119-3D87CE81DDE3}" srcId="{0B03E8A0-E9EB-4069-A4F1-D19A8141A489}" destId="{EF72038C-8E90-4E0B-B7BF-D094893777FD}" srcOrd="6" destOrd="0" parTransId="{B3BA405B-AD72-46A6-93D5-EA0F8C0AF34D}" sibTransId="{EC99B16D-4657-4CE9-A627-F5BE2C213FD6}"/>
    <dgm:cxn modelId="{F0C31B99-EDE1-480B-863E-AE92994B89CE}" type="presOf" srcId="{AD545619-41EB-45FA-B03E-F06E8C788F2D}" destId="{B3865A0A-F9B3-48C6-B4AF-126B1D7C9FA9}" srcOrd="0" destOrd="0" presId="urn:microsoft.com/office/officeart/2005/8/layout/vList2"/>
    <dgm:cxn modelId="{32E0BE9A-74CD-497E-9CC6-9749CEAAC262}" type="presOf" srcId="{0B03E8A0-E9EB-4069-A4F1-D19A8141A489}" destId="{BC3EC6A3-8569-4704-A56D-1FEA5536C2DC}" srcOrd="0" destOrd="0" presId="urn:microsoft.com/office/officeart/2005/8/layout/vList2"/>
    <dgm:cxn modelId="{E003419F-0A36-4854-9288-61811A748F17}" srcId="{0B03E8A0-E9EB-4069-A4F1-D19A8141A489}" destId="{41A9E95D-A58B-4DC9-8B2B-FFEEEA332524}" srcOrd="0" destOrd="0" parTransId="{CB053586-58EA-414C-A271-98DCFB7F2929}" sibTransId="{CBEFD272-8EC5-4FA6-959D-B0E4CCC21CF1}"/>
    <dgm:cxn modelId="{9D0ACFA3-F035-4611-95B6-9F621C33FEFA}" srcId="{0B03E8A0-E9EB-4069-A4F1-D19A8141A489}" destId="{AD545619-41EB-45FA-B03E-F06E8C788F2D}" srcOrd="1" destOrd="0" parTransId="{E19E924D-BCAC-43EE-967A-44B7DC812D7B}" sibTransId="{6C2350F6-A7CD-451E-AEDE-DE71F9B021CB}"/>
    <dgm:cxn modelId="{0B7E89BD-B397-41C2-8D35-EEBB1E860F26}" type="presOf" srcId="{41A9E95D-A58B-4DC9-8B2B-FFEEEA332524}" destId="{296D8169-BC74-43EA-BCD5-CAF9CA268FC0}" srcOrd="0" destOrd="0" presId="urn:microsoft.com/office/officeart/2005/8/layout/vList2"/>
    <dgm:cxn modelId="{2F0C35C3-EF0E-46D1-BA80-5D3951F9320A}" type="presOf" srcId="{A6677068-76E3-42D9-852C-5FCEF7600AD4}" destId="{105E1772-D7C5-4099-A7E7-93973169F178}" srcOrd="0" destOrd="0" presId="urn:microsoft.com/office/officeart/2005/8/layout/vList2"/>
    <dgm:cxn modelId="{530B33C4-7A6D-49B4-86FA-6F2B5DA895B7}" type="presOf" srcId="{C8BB7A19-F20F-4316-ADD9-3AC2DCB6119C}" destId="{A24EE038-51A8-4EB7-BDB0-EC9C4751C2E5}" srcOrd="0" destOrd="0" presId="urn:microsoft.com/office/officeart/2005/8/layout/vList2"/>
    <dgm:cxn modelId="{937502C5-5317-47DD-8D3A-A01EC1B3F434}" type="presOf" srcId="{A01C3A55-BADB-457D-BB42-B2CBDE70E34D}" destId="{F470A74D-931B-468C-9BA3-A016335AAEF6}" srcOrd="0" destOrd="0" presId="urn:microsoft.com/office/officeart/2005/8/layout/vList2"/>
    <dgm:cxn modelId="{0BC6E0D3-09C8-4AF3-BD60-4D9F1D57F363}" srcId="{0B03E8A0-E9EB-4069-A4F1-D19A8141A489}" destId="{A6677068-76E3-42D9-852C-5FCEF7600AD4}" srcOrd="2" destOrd="0" parTransId="{597D590B-4BE4-49C4-8385-A10F3B0601B1}" sibTransId="{CE4FC73B-4315-4EE4-960E-F4547B1A356C}"/>
    <dgm:cxn modelId="{B74ED2D4-8C9A-4AE6-A340-34E19E24939C}" type="presOf" srcId="{65CA520E-6262-46E8-B84E-2A2C2310E02A}" destId="{0514D850-78A4-4103-85E8-5D46F4BC813A}" srcOrd="0" destOrd="0" presId="urn:microsoft.com/office/officeart/2005/8/layout/vList2"/>
    <dgm:cxn modelId="{596666DF-C5A9-4DBA-80EE-A11393BA6356}" srcId="{0B03E8A0-E9EB-4069-A4F1-D19A8141A489}" destId="{12CF5E15-F492-4435-8D8B-723686755D06}" srcOrd="9" destOrd="0" parTransId="{3B2982E5-AA5B-48E3-8AF7-602568935387}" sibTransId="{C3F034FB-A93C-40B3-B0D1-0A58CC4286DF}"/>
    <dgm:cxn modelId="{266668E9-768C-4A90-AF93-BF7FF35F9DA5}" srcId="{0B03E8A0-E9EB-4069-A4F1-D19A8141A489}" destId="{65CA520E-6262-46E8-B84E-2A2C2310E02A}" srcOrd="11" destOrd="0" parTransId="{5653D326-A478-45DE-A1AC-F5B88B8AEF8A}" sibTransId="{8DE0412F-255D-4A90-A878-082EA479A9A6}"/>
    <dgm:cxn modelId="{55DF75EE-E298-4FD9-9696-46EAF94E8A36}" type="presOf" srcId="{B895C95E-94BA-4FCF-904F-2ED3F5EF766B}" destId="{C5085D02-30B3-4623-B67C-D542232CFFFD}" srcOrd="0" destOrd="0" presId="urn:microsoft.com/office/officeart/2005/8/layout/vList2"/>
    <dgm:cxn modelId="{2E2892FA-9C34-4776-BFD8-59F0CCCC3F42}" type="presOf" srcId="{3F4CFCA1-FD43-4CB0-B6D5-DA79AB165180}" destId="{7034ED35-9691-4553-B9A1-6B6BCE5BF763}" srcOrd="0" destOrd="0" presId="urn:microsoft.com/office/officeart/2005/8/layout/vList2"/>
    <dgm:cxn modelId="{053337FE-3A11-4FD8-8E67-B44A4A40C49D}" srcId="{0B03E8A0-E9EB-4069-A4F1-D19A8141A489}" destId="{FDAC27D5-0526-4A12-B64B-B486BEA9984C}" srcOrd="10" destOrd="0" parTransId="{5BFFFCFE-89C9-4454-BEA1-DFA97E366DB7}" sibTransId="{A8B4251A-884F-417C-8D44-46A6CD91E2E8}"/>
    <dgm:cxn modelId="{D50FA0AA-AAA0-4376-B1BB-D5BF5B290A9F}" type="presParOf" srcId="{BC3EC6A3-8569-4704-A56D-1FEA5536C2DC}" destId="{296D8169-BC74-43EA-BCD5-CAF9CA268FC0}" srcOrd="0" destOrd="0" presId="urn:microsoft.com/office/officeart/2005/8/layout/vList2"/>
    <dgm:cxn modelId="{4EDC71AC-4985-4B81-851C-E0CB5AD382B0}" type="presParOf" srcId="{BC3EC6A3-8569-4704-A56D-1FEA5536C2DC}" destId="{A1E662F9-92FF-4CE8-B797-3379929FA428}" srcOrd="1" destOrd="0" presId="urn:microsoft.com/office/officeart/2005/8/layout/vList2"/>
    <dgm:cxn modelId="{B440A5CC-958E-49B7-BBBD-37784A19C1B7}" type="presParOf" srcId="{BC3EC6A3-8569-4704-A56D-1FEA5536C2DC}" destId="{B3865A0A-F9B3-48C6-B4AF-126B1D7C9FA9}" srcOrd="2" destOrd="0" presId="urn:microsoft.com/office/officeart/2005/8/layout/vList2"/>
    <dgm:cxn modelId="{6C804D58-CD27-4B83-97A3-B3DA2B55AF11}" type="presParOf" srcId="{BC3EC6A3-8569-4704-A56D-1FEA5536C2DC}" destId="{865C5A3D-A0B7-4875-BD46-F70DF353FAB4}" srcOrd="3" destOrd="0" presId="urn:microsoft.com/office/officeart/2005/8/layout/vList2"/>
    <dgm:cxn modelId="{2F178734-2CC0-48F9-8ADB-F410FEC66E09}" type="presParOf" srcId="{BC3EC6A3-8569-4704-A56D-1FEA5536C2DC}" destId="{105E1772-D7C5-4099-A7E7-93973169F178}" srcOrd="4" destOrd="0" presId="urn:microsoft.com/office/officeart/2005/8/layout/vList2"/>
    <dgm:cxn modelId="{D5F3C72C-9B55-469B-802A-1D8E0CB1120D}" type="presParOf" srcId="{BC3EC6A3-8569-4704-A56D-1FEA5536C2DC}" destId="{2F6EA4CC-1193-4E28-9C9D-A3E24E161155}" srcOrd="5" destOrd="0" presId="urn:microsoft.com/office/officeart/2005/8/layout/vList2"/>
    <dgm:cxn modelId="{2B3A10D8-7A88-40E8-8772-B4CE2B25D3E1}" type="presParOf" srcId="{BC3EC6A3-8569-4704-A56D-1FEA5536C2DC}" destId="{D7713C1D-7BD7-4327-858D-8918E177343D}" srcOrd="6" destOrd="0" presId="urn:microsoft.com/office/officeart/2005/8/layout/vList2"/>
    <dgm:cxn modelId="{768C8B89-3155-4113-B866-3B3ABA85BEA2}" type="presParOf" srcId="{BC3EC6A3-8569-4704-A56D-1FEA5536C2DC}" destId="{849B3BFD-D630-487B-A7C2-645647BE4EDC}" srcOrd="7" destOrd="0" presId="urn:microsoft.com/office/officeart/2005/8/layout/vList2"/>
    <dgm:cxn modelId="{C732529F-9E42-4BE7-AB0B-3154820C7024}" type="presParOf" srcId="{BC3EC6A3-8569-4704-A56D-1FEA5536C2DC}" destId="{C5085D02-30B3-4623-B67C-D542232CFFFD}" srcOrd="8" destOrd="0" presId="urn:microsoft.com/office/officeart/2005/8/layout/vList2"/>
    <dgm:cxn modelId="{C0567E23-2EDC-4F70-8590-D95299817F42}" type="presParOf" srcId="{BC3EC6A3-8569-4704-A56D-1FEA5536C2DC}" destId="{E8670430-2BAA-4053-8DC8-15DDD701C43B}" srcOrd="9" destOrd="0" presId="urn:microsoft.com/office/officeart/2005/8/layout/vList2"/>
    <dgm:cxn modelId="{487FFAD4-D4C5-45ED-8240-1B76C494B126}" type="presParOf" srcId="{BC3EC6A3-8569-4704-A56D-1FEA5536C2DC}" destId="{54D7EC51-15A2-49C3-9860-2541C0F45877}" srcOrd="10" destOrd="0" presId="urn:microsoft.com/office/officeart/2005/8/layout/vList2"/>
    <dgm:cxn modelId="{03A44694-0D4F-4E37-828A-317DE82AA502}" type="presParOf" srcId="{BC3EC6A3-8569-4704-A56D-1FEA5536C2DC}" destId="{24676E0D-64B6-4CD6-A0DA-8AB02C4BD80F}" srcOrd="11" destOrd="0" presId="urn:microsoft.com/office/officeart/2005/8/layout/vList2"/>
    <dgm:cxn modelId="{84B180F9-E881-4EC6-B91A-AF22B047EE24}" type="presParOf" srcId="{BC3EC6A3-8569-4704-A56D-1FEA5536C2DC}" destId="{4ABFA623-C06C-4EB5-82D3-9204E96CFD00}" srcOrd="12" destOrd="0" presId="urn:microsoft.com/office/officeart/2005/8/layout/vList2"/>
    <dgm:cxn modelId="{29E7D7D7-D845-4CAE-BDF8-88C56F18437A}" type="presParOf" srcId="{BC3EC6A3-8569-4704-A56D-1FEA5536C2DC}" destId="{8EFF1AD5-CFC3-4CCA-8F24-7D5FEED779A9}" srcOrd="13" destOrd="0" presId="urn:microsoft.com/office/officeart/2005/8/layout/vList2"/>
    <dgm:cxn modelId="{48135995-B7B2-431B-81AB-17A0C696E1CC}" type="presParOf" srcId="{BC3EC6A3-8569-4704-A56D-1FEA5536C2DC}" destId="{A24EE038-51A8-4EB7-BDB0-EC9C4751C2E5}" srcOrd="14" destOrd="0" presId="urn:microsoft.com/office/officeart/2005/8/layout/vList2"/>
    <dgm:cxn modelId="{D17C79B2-9F15-4070-BA84-6F77DA57A7ED}" type="presParOf" srcId="{BC3EC6A3-8569-4704-A56D-1FEA5536C2DC}" destId="{A73EC8D4-327B-4753-B35E-E34A1AA3C7CA}" srcOrd="15" destOrd="0" presId="urn:microsoft.com/office/officeart/2005/8/layout/vList2"/>
    <dgm:cxn modelId="{F2FFC400-83FC-459D-BE58-CB5CC909256D}" type="presParOf" srcId="{BC3EC6A3-8569-4704-A56D-1FEA5536C2DC}" destId="{F470A74D-931B-468C-9BA3-A016335AAEF6}" srcOrd="16" destOrd="0" presId="urn:microsoft.com/office/officeart/2005/8/layout/vList2"/>
    <dgm:cxn modelId="{BF9C2D5D-6D9F-49AD-9EA0-2FC92E75A382}" type="presParOf" srcId="{BC3EC6A3-8569-4704-A56D-1FEA5536C2DC}" destId="{98E315B7-4F06-4976-B422-80F6CAA45505}" srcOrd="17" destOrd="0" presId="urn:microsoft.com/office/officeart/2005/8/layout/vList2"/>
    <dgm:cxn modelId="{5D76135C-0490-4CDA-934D-A060CD73A8FC}" type="presParOf" srcId="{BC3EC6A3-8569-4704-A56D-1FEA5536C2DC}" destId="{1FB3E250-46E2-46E5-A0AE-6856D1D62457}" srcOrd="18" destOrd="0" presId="urn:microsoft.com/office/officeart/2005/8/layout/vList2"/>
    <dgm:cxn modelId="{EA83D98B-8966-4A7D-9DCF-889AED57C59E}" type="presParOf" srcId="{BC3EC6A3-8569-4704-A56D-1FEA5536C2DC}" destId="{6F26E3EB-B3B2-45B9-8772-D52520B34C47}" srcOrd="19" destOrd="0" presId="urn:microsoft.com/office/officeart/2005/8/layout/vList2"/>
    <dgm:cxn modelId="{17FAEEE1-1AEB-4DCA-BAC9-3EDAA8A9295F}" type="presParOf" srcId="{BC3EC6A3-8569-4704-A56D-1FEA5536C2DC}" destId="{89FB58D3-8179-414C-AF94-DB0FB15F7C2F}" srcOrd="20" destOrd="0" presId="urn:microsoft.com/office/officeart/2005/8/layout/vList2"/>
    <dgm:cxn modelId="{B7BF2EC7-4020-4B1D-AB16-3531A84A07B9}" type="presParOf" srcId="{BC3EC6A3-8569-4704-A56D-1FEA5536C2DC}" destId="{3C89B213-3113-44D1-98A9-0C9EAC7C0F48}" srcOrd="21" destOrd="0" presId="urn:microsoft.com/office/officeart/2005/8/layout/vList2"/>
    <dgm:cxn modelId="{5C34D323-1954-4AB6-A440-1A9A343ADEB8}" type="presParOf" srcId="{BC3EC6A3-8569-4704-A56D-1FEA5536C2DC}" destId="{0514D850-78A4-4103-85E8-5D46F4BC813A}" srcOrd="22" destOrd="0" presId="urn:microsoft.com/office/officeart/2005/8/layout/vList2"/>
    <dgm:cxn modelId="{BE4DB643-8CB4-4A82-BF84-D627349ED22A}" type="presParOf" srcId="{BC3EC6A3-8569-4704-A56D-1FEA5536C2DC}" destId="{A9149B42-0EE0-4D4A-9A98-C1757636D1F9}" srcOrd="23" destOrd="0" presId="urn:microsoft.com/office/officeart/2005/8/layout/vList2"/>
    <dgm:cxn modelId="{3E5D0839-6C31-4B3C-B8D8-06026A75DBFA}" type="presParOf" srcId="{BC3EC6A3-8569-4704-A56D-1FEA5536C2DC}" destId="{7034ED35-9691-4553-B9A1-6B6BCE5BF763}" srcOrd="24" destOrd="0" presId="urn:microsoft.com/office/officeart/2005/8/layout/vList2"/>
    <dgm:cxn modelId="{7D9F22C7-BFF4-4369-A701-1D8EA7070895}" type="presParOf" srcId="{BC3EC6A3-8569-4704-A56D-1FEA5536C2DC}" destId="{2959E463-3268-4876-A49A-1BDC17A5714A}" srcOrd="25" destOrd="0" presId="urn:microsoft.com/office/officeart/2005/8/layout/vList2"/>
    <dgm:cxn modelId="{8B6A7599-14A4-44D0-A703-FC2DCC1556A7}" type="presParOf" srcId="{BC3EC6A3-8569-4704-A56D-1FEA5536C2DC}" destId="{ABF03E07-1DA2-4AF9-9555-A280F4E98FF7}" srcOrd="26" destOrd="0" presId="urn:microsoft.com/office/officeart/2005/8/layout/vList2"/>
    <dgm:cxn modelId="{C7D4E0B3-4437-41D6-B9C2-AB8FA457BC76}" type="presParOf" srcId="{BC3EC6A3-8569-4704-A56D-1FEA5536C2DC}" destId="{57DF0BD7-F87E-4878-BBB2-675E34832436}" srcOrd="27" destOrd="0" presId="urn:microsoft.com/office/officeart/2005/8/layout/vList2"/>
    <dgm:cxn modelId="{979D6A62-FDF1-4DE5-9998-D65E007E5019}" type="presParOf" srcId="{BC3EC6A3-8569-4704-A56D-1FEA5536C2DC}" destId="{29025541-23D0-49A0-B355-6C3AF96564DC}" srcOrd="28" destOrd="0" presId="urn:microsoft.com/office/officeart/2005/8/layout/vList2"/>
    <dgm:cxn modelId="{517EED82-FCB3-4132-8684-612D755DC8F3}" type="presParOf" srcId="{BC3EC6A3-8569-4704-A56D-1FEA5536C2DC}" destId="{EA8A633B-CDCF-4E8B-B65C-942B1002F6E4}" srcOrd="29" destOrd="0" presId="urn:microsoft.com/office/officeart/2005/8/layout/vList2"/>
    <dgm:cxn modelId="{14A9BB78-3C3E-472F-9544-B8527B991E9D}" type="presParOf" srcId="{BC3EC6A3-8569-4704-A56D-1FEA5536C2DC}" destId="{D903454C-9AC4-4818-9FB0-BE3E87BE5F48}" srcOrd="3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BDEF2-D30C-4442-84E5-D70BDCDAC7B1}">
      <dsp:nvSpPr>
        <dsp:cNvPr id="0" name=""/>
        <dsp:cNvSpPr/>
      </dsp:nvSpPr>
      <dsp:spPr>
        <a:xfrm>
          <a:off x="2631467" y="729813"/>
          <a:ext cx="210106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C8E14-058F-4443-B7BB-07E4C3DFBA81}">
      <dsp:nvSpPr>
        <dsp:cNvPr id="0" name=""/>
        <dsp:cNvSpPr/>
      </dsp:nvSpPr>
      <dsp:spPr>
        <a:xfrm>
          <a:off x="4858597" y="611913"/>
          <a:ext cx="241622" cy="300619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CDE6E3-A2DA-4A27-AA84-4BE8A0B820EB}">
      <dsp:nvSpPr>
        <dsp:cNvPr id="0" name=""/>
        <dsp:cNvSpPr/>
      </dsp:nvSpPr>
      <dsp:spPr>
        <a:xfrm>
          <a:off x="1608512" y="-30472"/>
          <a:ext cx="1520643" cy="15206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09" tIns="59009" rIns="59009" bIns="59009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1</a:t>
          </a:r>
        </a:p>
      </dsp:txBody>
      <dsp:txXfrm>
        <a:off x="1831205" y="192221"/>
        <a:ext cx="1075257" cy="1075257"/>
      </dsp:txXfrm>
    </dsp:sp>
    <dsp:sp modelId="{E060D2CD-6084-45E8-8439-0A667A53A1AE}">
      <dsp:nvSpPr>
        <dsp:cNvPr id="0" name=""/>
        <dsp:cNvSpPr/>
      </dsp:nvSpPr>
      <dsp:spPr>
        <a:xfrm>
          <a:off x="5134" y="1654327"/>
          <a:ext cx="472739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2902" tIns="165100" rIns="372902" bIns="1651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Major causes found for lack of staff in care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Low salaries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Poor work conditions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Brexit limiting new workforce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Covid putting large strain</a:t>
          </a:r>
        </a:p>
      </dsp:txBody>
      <dsp:txXfrm>
        <a:off x="5134" y="2047447"/>
        <a:ext cx="4727398" cy="1572480"/>
      </dsp:txXfrm>
    </dsp:sp>
    <dsp:sp modelId="{1F1BC294-D79F-4A22-8733-3D86E9A6C179}">
      <dsp:nvSpPr>
        <dsp:cNvPr id="0" name=""/>
        <dsp:cNvSpPr/>
      </dsp:nvSpPr>
      <dsp:spPr>
        <a:xfrm>
          <a:off x="5257799" y="736504"/>
          <a:ext cx="2363699" cy="6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8FBEC-2051-412A-BBD5-C294F1277F7B}">
      <dsp:nvSpPr>
        <dsp:cNvPr id="0" name=""/>
        <dsp:cNvSpPr/>
      </dsp:nvSpPr>
      <dsp:spPr>
        <a:xfrm>
          <a:off x="6861177" y="-23784"/>
          <a:ext cx="1520643" cy="15206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09" tIns="59009" rIns="59009" bIns="59009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2</a:t>
          </a:r>
        </a:p>
      </dsp:txBody>
      <dsp:txXfrm>
        <a:off x="7083870" y="198909"/>
        <a:ext cx="1075257" cy="1075257"/>
      </dsp:txXfrm>
    </dsp:sp>
    <dsp:sp modelId="{A47CD94A-06E4-47F6-B1F0-6915F76B93AF}">
      <dsp:nvSpPr>
        <dsp:cNvPr id="0" name=""/>
        <dsp:cNvSpPr/>
      </dsp:nvSpPr>
      <dsp:spPr>
        <a:xfrm>
          <a:off x="5256287" y="1384568"/>
          <a:ext cx="4727398" cy="2505117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2902" tIns="165100" rIns="372902" bIns="1651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Solutions that address these causes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 Increase budget for base salaries by the government, more tempting compensation (better paid overtime, holidays, NHS exclusive deals, lower tax rates), better distribution of funds between management and workers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 Improve facilities and equipment. </a:t>
          </a:r>
          <a:r>
            <a:rPr lang="bg-BG" sz="1100" kern="1200" dirty="0"/>
            <a:t>То </a:t>
          </a:r>
          <a:r>
            <a:rPr lang="en-US" sz="1100" kern="1200" dirty="0"/>
            <a:t>bring up the general public to respect healthcare workers. Shorten working hours. Provide stress-relief with relax zones and breaks.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 Lightened conditions for established medics to enter and work in the country</a:t>
          </a:r>
        </a:p>
      </dsp:txBody>
      <dsp:txXfrm>
        <a:off x="5256287" y="1885591"/>
        <a:ext cx="4727398" cy="2004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6D8169-BC74-43EA-BCD5-CAF9CA268FC0}">
      <dsp:nvSpPr>
        <dsp:cNvPr id="0" name=""/>
        <dsp:cNvSpPr/>
      </dsp:nvSpPr>
      <dsp:spPr>
        <a:xfrm>
          <a:off x="0" y="432139"/>
          <a:ext cx="6303729" cy="2638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 dirty="0"/>
            <a:t>Adair, J. (2013) Decision making and problem-solving strategies.</a:t>
          </a:r>
          <a:endParaRPr lang="en-US" sz="1100" kern="1200" dirty="0"/>
        </a:p>
      </dsp:txBody>
      <dsp:txXfrm>
        <a:off x="12879" y="445018"/>
        <a:ext cx="6277971" cy="238077"/>
      </dsp:txXfrm>
    </dsp:sp>
    <dsp:sp modelId="{B3865A0A-F9B3-48C6-B4AF-126B1D7C9FA9}">
      <dsp:nvSpPr>
        <dsp:cNvPr id="0" name=""/>
        <dsp:cNvSpPr/>
      </dsp:nvSpPr>
      <dsp:spPr>
        <a:xfrm>
          <a:off x="0" y="727654"/>
          <a:ext cx="6303729" cy="263835"/>
        </a:xfrm>
        <a:prstGeom prst="roundRect">
          <a:avLst/>
        </a:prstGeom>
        <a:solidFill>
          <a:schemeClr val="accent2">
            <a:hueOff val="-97024"/>
            <a:satOff val="-5595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2nd. London: Kogan Page.</a:t>
          </a:r>
          <a:endParaRPr lang="en-US" sz="1100" kern="1200"/>
        </a:p>
      </dsp:txBody>
      <dsp:txXfrm>
        <a:off x="12879" y="740533"/>
        <a:ext cx="6277971" cy="238077"/>
      </dsp:txXfrm>
    </dsp:sp>
    <dsp:sp modelId="{105E1772-D7C5-4099-A7E7-93973169F178}">
      <dsp:nvSpPr>
        <dsp:cNvPr id="0" name=""/>
        <dsp:cNvSpPr/>
      </dsp:nvSpPr>
      <dsp:spPr>
        <a:xfrm>
          <a:off x="0" y="1023169"/>
          <a:ext cx="6303729" cy="263835"/>
        </a:xfrm>
        <a:prstGeom prst="roundRect">
          <a:avLst/>
        </a:prstGeom>
        <a:solidFill>
          <a:schemeClr val="accent2">
            <a:hueOff val="-194048"/>
            <a:satOff val="-11190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Belton, V. and Stewart, T.J. (2001) Multiple criteria decision</a:t>
          </a:r>
          <a:endParaRPr lang="en-US" sz="1100" kern="1200"/>
        </a:p>
      </dsp:txBody>
      <dsp:txXfrm>
        <a:off x="12879" y="1036048"/>
        <a:ext cx="6277971" cy="238077"/>
      </dsp:txXfrm>
    </dsp:sp>
    <dsp:sp modelId="{D7713C1D-7BD7-4327-858D-8918E177343D}">
      <dsp:nvSpPr>
        <dsp:cNvPr id="0" name=""/>
        <dsp:cNvSpPr/>
      </dsp:nvSpPr>
      <dsp:spPr>
        <a:xfrm>
          <a:off x="0" y="1318684"/>
          <a:ext cx="6303729" cy="263835"/>
        </a:xfrm>
        <a:prstGeom prst="roundRect">
          <a:avLst/>
        </a:prstGeom>
        <a:solidFill>
          <a:schemeClr val="accent2">
            <a:hueOff val="-291073"/>
            <a:satOff val="-16786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analysis: An integrated approach. 2nd edn. Boston, MA: Kluwer</a:t>
          </a:r>
          <a:endParaRPr lang="en-US" sz="1100" kern="1200"/>
        </a:p>
      </dsp:txBody>
      <dsp:txXfrm>
        <a:off x="12879" y="1331563"/>
        <a:ext cx="6277971" cy="238077"/>
      </dsp:txXfrm>
    </dsp:sp>
    <dsp:sp modelId="{C5085D02-30B3-4623-B67C-D542232CFFFD}">
      <dsp:nvSpPr>
        <dsp:cNvPr id="0" name=""/>
        <dsp:cNvSpPr/>
      </dsp:nvSpPr>
      <dsp:spPr>
        <a:xfrm>
          <a:off x="0" y="1614199"/>
          <a:ext cx="6303729" cy="263835"/>
        </a:xfrm>
        <a:prstGeom prst="roundRect">
          <a:avLst/>
        </a:prstGeom>
        <a:solidFill>
          <a:schemeClr val="accent2">
            <a:hueOff val="-388097"/>
            <a:satOff val="-22381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Academic Publishers.</a:t>
          </a:r>
          <a:endParaRPr lang="en-US" sz="1100" kern="1200"/>
        </a:p>
      </dsp:txBody>
      <dsp:txXfrm>
        <a:off x="12879" y="1627078"/>
        <a:ext cx="6277971" cy="238077"/>
      </dsp:txXfrm>
    </dsp:sp>
    <dsp:sp modelId="{54D7EC51-15A2-49C3-9860-2541C0F45877}">
      <dsp:nvSpPr>
        <dsp:cNvPr id="0" name=""/>
        <dsp:cNvSpPr/>
      </dsp:nvSpPr>
      <dsp:spPr>
        <a:xfrm>
          <a:off x="0" y="1909714"/>
          <a:ext cx="6303729" cy="263835"/>
        </a:xfrm>
        <a:prstGeom prst="roundRect">
          <a:avLst/>
        </a:prstGeom>
        <a:solidFill>
          <a:schemeClr val="accent2">
            <a:hueOff val="-485121"/>
            <a:satOff val="-27976"/>
            <a:lumOff val="2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Cottrell, S. (2011) Critical thinking skills: Developing effective</a:t>
          </a:r>
          <a:endParaRPr lang="en-US" sz="1100" kern="1200"/>
        </a:p>
      </dsp:txBody>
      <dsp:txXfrm>
        <a:off x="12879" y="1922593"/>
        <a:ext cx="6277971" cy="238077"/>
      </dsp:txXfrm>
    </dsp:sp>
    <dsp:sp modelId="{4ABFA623-C06C-4EB5-82D3-9204E96CFD00}">
      <dsp:nvSpPr>
        <dsp:cNvPr id="0" name=""/>
        <dsp:cNvSpPr/>
      </dsp:nvSpPr>
      <dsp:spPr>
        <a:xfrm>
          <a:off x="0" y="2205229"/>
          <a:ext cx="6303729" cy="263835"/>
        </a:xfrm>
        <a:prstGeom prst="roundRect">
          <a:avLst/>
        </a:prstGeom>
        <a:solidFill>
          <a:schemeClr val="accent2">
            <a:hueOff val="-582145"/>
            <a:satOff val="-33571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analysis and argument (Palgrave study skills). 2nd edn.</a:t>
          </a:r>
          <a:endParaRPr lang="en-US" sz="1100" kern="1200"/>
        </a:p>
      </dsp:txBody>
      <dsp:txXfrm>
        <a:off x="12879" y="2218108"/>
        <a:ext cx="6277971" cy="238077"/>
      </dsp:txXfrm>
    </dsp:sp>
    <dsp:sp modelId="{A24EE038-51A8-4EB7-BDB0-EC9C4751C2E5}">
      <dsp:nvSpPr>
        <dsp:cNvPr id="0" name=""/>
        <dsp:cNvSpPr/>
      </dsp:nvSpPr>
      <dsp:spPr>
        <a:xfrm>
          <a:off x="0" y="2500744"/>
          <a:ext cx="6303729" cy="263835"/>
        </a:xfrm>
        <a:prstGeom prst="roundRect">
          <a:avLst/>
        </a:prstGeom>
        <a:solidFill>
          <a:schemeClr val="accent2">
            <a:hueOff val="-679169"/>
            <a:satOff val="-39166"/>
            <a:lumOff val="36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Basingstoke: Palgrave Macmillan.</a:t>
          </a:r>
          <a:endParaRPr lang="en-US" sz="1100" kern="1200"/>
        </a:p>
      </dsp:txBody>
      <dsp:txXfrm>
        <a:off x="12879" y="2513623"/>
        <a:ext cx="6277971" cy="238077"/>
      </dsp:txXfrm>
    </dsp:sp>
    <dsp:sp modelId="{F470A74D-931B-468C-9BA3-A016335AAEF6}">
      <dsp:nvSpPr>
        <dsp:cNvPr id="0" name=""/>
        <dsp:cNvSpPr/>
      </dsp:nvSpPr>
      <dsp:spPr>
        <a:xfrm>
          <a:off x="0" y="2796259"/>
          <a:ext cx="6303729" cy="263835"/>
        </a:xfrm>
        <a:prstGeom prst="roundRect">
          <a:avLst/>
        </a:prstGeom>
        <a:solidFill>
          <a:schemeClr val="accent2">
            <a:hueOff val="-776194"/>
            <a:satOff val="-44762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Gano, D. (2011) Seven steps to effective problem solving and</a:t>
          </a:r>
          <a:endParaRPr lang="en-US" sz="1100" kern="1200"/>
        </a:p>
      </dsp:txBody>
      <dsp:txXfrm>
        <a:off x="12879" y="2809138"/>
        <a:ext cx="6277971" cy="238077"/>
      </dsp:txXfrm>
    </dsp:sp>
    <dsp:sp modelId="{1FB3E250-46E2-46E5-A0AE-6856D1D62457}">
      <dsp:nvSpPr>
        <dsp:cNvPr id="0" name=""/>
        <dsp:cNvSpPr/>
      </dsp:nvSpPr>
      <dsp:spPr>
        <a:xfrm>
          <a:off x="0" y="3091774"/>
          <a:ext cx="6303729" cy="263835"/>
        </a:xfrm>
        <a:prstGeom prst="roundRect">
          <a:avLst/>
        </a:prstGeom>
        <a:solidFill>
          <a:schemeClr val="accent2">
            <a:hueOff val="-873218"/>
            <a:satOff val="-50357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strategies for personal success. 1st edn. EBook: Reality Charting.</a:t>
          </a:r>
          <a:endParaRPr lang="en-US" sz="1100" kern="1200"/>
        </a:p>
      </dsp:txBody>
      <dsp:txXfrm>
        <a:off x="12879" y="3104653"/>
        <a:ext cx="6277971" cy="238077"/>
      </dsp:txXfrm>
    </dsp:sp>
    <dsp:sp modelId="{89FB58D3-8179-414C-AF94-DB0FB15F7C2F}">
      <dsp:nvSpPr>
        <dsp:cNvPr id="0" name=""/>
        <dsp:cNvSpPr/>
      </dsp:nvSpPr>
      <dsp:spPr>
        <a:xfrm>
          <a:off x="0" y="3387289"/>
          <a:ext cx="6303729" cy="263835"/>
        </a:xfrm>
        <a:prstGeom prst="roundRect">
          <a:avLst/>
        </a:prstGeom>
        <a:solidFill>
          <a:schemeClr val="accent2">
            <a:hueOff val="-970242"/>
            <a:satOff val="-55952"/>
            <a:lumOff val="5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Mayer, R.E. (1992) Thinking, problem solving, cognition. 2nd edn.</a:t>
          </a:r>
          <a:endParaRPr lang="en-US" sz="1100" kern="1200"/>
        </a:p>
      </dsp:txBody>
      <dsp:txXfrm>
        <a:off x="12879" y="3400168"/>
        <a:ext cx="6277971" cy="238077"/>
      </dsp:txXfrm>
    </dsp:sp>
    <dsp:sp modelId="{0514D850-78A4-4103-85E8-5D46F4BC813A}">
      <dsp:nvSpPr>
        <dsp:cNvPr id="0" name=""/>
        <dsp:cNvSpPr/>
      </dsp:nvSpPr>
      <dsp:spPr>
        <a:xfrm>
          <a:off x="0" y="3682804"/>
          <a:ext cx="6303729" cy="263835"/>
        </a:xfrm>
        <a:prstGeom prst="roundRect">
          <a:avLst/>
        </a:prstGeom>
        <a:solidFill>
          <a:schemeClr val="accent2">
            <a:hueOff val="-1067266"/>
            <a:satOff val="-61547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New York: W.H. Freeman &amp; Co.</a:t>
          </a:r>
          <a:endParaRPr lang="en-US" sz="1100" kern="1200"/>
        </a:p>
      </dsp:txBody>
      <dsp:txXfrm>
        <a:off x="12879" y="3695683"/>
        <a:ext cx="6277971" cy="238077"/>
      </dsp:txXfrm>
    </dsp:sp>
    <dsp:sp modelId="{7034ED35-9691-4553-B9A1-6B6BCE5BF763}">
      <dsp:nvSpPr>
        <dsp:cNvPr id="0" name=""/>
        <dsp:cNvSpPr/>
      </dsp:nvSpPr>
      <dsp:spPr>
        <a:xfrm>
          <a:off x="0" y="3978319"/>
          <a:ext cx="6303729" cy="263835"/>
        </a:xfrm>
        <a:prstGeom prst="roundRect">
          <a:avLst/>
        </a:prstGeom>
        <a:solidFill>
          <a:schemeClr val="accent2">
            <a:hueOff val="-1164290"/>
            <a:satOff val="-67142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Department of Health and Social Care (2019c). The Department of Health and Social Care’s</a:t>
          </a:r>
          <a:endParaRPr lang="en-GB" sz="1100" kern="1200"/>
        </a:p>
      </dsp:txBody>
      <dsp:txXfrm>
        <a:off x="12879" y="3991198"/>
        <a:ext cx="6277971" cy="238077"/>
      </dsp:txXfrm>
    </dsp:sp>
    <dsp:sp modelId="{ABF03E07-1DA2-4AF9-9555-A280F4E98FF7}">
      <dsp:nvSpPr>
        <dsp:cNvPr id="0" name=""/>
        <dsp:cNvSpPr/>
      </dsp:nvSpPr>
      <dsp:spPr>
        <a:xfrm>
          <a:off x="0" y="4273834"/>
          <a:ext cx="6303729" cy="263835"/>
        </a:xfrm>
        <a:prstGeom prst="roundRect">
          <a:avLst/>
        </a:prstGeom>
        <a:solidFill>
          <a:schemeClr val="accent2">
            <a:hueOff val="-1261315"/>
            <a:satOff val="-72738"/>
            <a:lumOff val="67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written evidence to the NHS Pay Review Body (NHSPRB): 2019/20 Pay Round. Available at:</a:t>
          </a:r>
          <a:endParaRPr lang="en-GB" sz="1100" kern="1200"/>
        </a:p>
      </dsp:txBody>
      <dsp:txXfrm>
        <a:off x="12879" y="4286713"/>
        <a:ext cx="6277971" cy="238077"/>
      </dsp:txXfrm>
    </dsp:sp>
    <dsp:sp modelId="{29025541-23D0-49A0-B355-6C3AF96564DC}">
      <dsp:nvSpPr>
        <dsp:cNvPr id="0" name=""/>
        <dsp:cNvSpPr/>
      </dsp:nvSpPr>
      <dsp:spPr>
        <a:xfrm>
          <a:off x="0" y="4569349"/>
          <a:ext cx="6303729" cy="263835"/>
        </a:xfrm>
        <a:prstGeom prst="roundRect">
          <a:avLst/>
        </a:prstGeom>
        <a:solidFill>
          <a:schemeClr val="accent2">
            <a:hueOff val="-1358339"/>
            <a:satOff val="-78333"/>
            <a:lumOff val="73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www.gov.uk/government/publications/evidence-for-the-nhsprb-pay-round-2019-to-2020</a:t>
          </a:r>
        </a:p>
      </dsp:txBody>
      <dsp:txXfrm>
        <a:off x="12879" y="4582228"/>
        <a:ext cx="6277971" cy="238077"/>
      </dsp:txXfrm>
    </dsp:sp>
    <dsp:sp modelId="{D903454C-9AC4-4818-9FB0-BE3E87BE5F48}">
      <dsp:nvSpPr>
        <dsp:cNvPr id="0" name=""/>
        <dsp:cNvSpPr/>
      </dsp:nvSpPr>
      <dsp:spPr>
        <a:xfrm>
          <a:off x="0" y="4864864"/>
          <a:ext cx="6303729" cy="263835"/>
        </a:xfrm>
        <a:prstGeom prst="roundRect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(accessed on 6 March 2019).</a:t>
          </a:r>
          <a:endParaRPr lang="en-GB" sz="1100" kern="1200"/>
        </a:p>
      </dsp:txBody>
      <dsp:txXfrm>
        <a:off x="12879" y="4877743"/>
        <a:ext cx="6277971" cy="23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2042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9896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150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8568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8426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2627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046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9007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0543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232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7/13/2022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8352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5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85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blog/employee-relations/covid-19-why-companies-may-need-to-relook-at-employee-health-policies-25168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2C0BA-7EB4-9D7A-BD63-C6A335DC7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 anchor="t">
            <a:normAutofit fontScale="90000"/>
          </a:bodyPr>
          <a:lstStyle/>
          <a:p>
            <a:r>
              <a:rPr lang="en-US" sz="3600" b="1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shortage in Proper Care in the UK – Comprehension of the problem,  finding solutions and decision making</a:t>
            </a:r>
            <a:endParaRPr lang="en-GB" sz="3600" b="1" dirty="0">
              <a:solidFill>
                <a:schemeClr val="accent5">
                  <a:lumMod val="7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4A77F7-752E-4B09-A54E-92149A9E0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Yordanka Kancheva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2017633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BMSW4004_BIRM Problem Solving and Decision Making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Lecture:  Chijioke Uba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936FF5-924B-FA4A-2A91-C5091CD759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875" r="21875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652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B4BAC-127C-CBA8-D0BE-13556896E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 are going to talk about</a:t>
            </a:r>
            <a:br>
              <a:rPr lang="en-US" dirty="0"/>
            </a:br>
            <a:endParaRPr lang="en-GB" dirty="0"/>
          </a:p>
        </p:txBody>
      </p:sp>
      <p:pic>
        <p:nvPicPr>
          <p:cNvPr id="6" name="Content Placeholder 5" descr="A picture containing person, standing, room&#10;&#10;Description automatically generated">
            <a:extLst>
              <a:ext uri="{FF2B5EF4-FFF2-40B4-BE49-F238E27FC236}">
                <a16:creationId xmlns:a16="http://schemas.microsoft.com/office/drawing/2014/main" id="{82476E9E-3839-969B-A5AF-3A93B701E6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595" y="1179282"/>
            <a:ext cx="5887505" cy="4689706"/>
          </a:xfrm>
          <a:prstGeom prst="flowChartDelay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6F5A81-C57B-2522-F45C-B3458064D8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rgbClr val="FFC000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the problem – its nature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and impact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Cause identification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solutions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of alternatives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plan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395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D3944DB-609A-6976-9DC1-F90D20BC3B4C}"/>
              </a:ext>
            </a:extLst>
          </p:cNvPr>
          <p:cNvGrpSpPr/>
          <p:nvPr/>
        </p:nvGrpSpPr>
        <p:grpSpPr>
          <a:xfrm>
            <a:off x="538021" y="38100"/>
            <a:ext cx="6857999" cy="6857999"/>
            <a:chOff x="2667000" y="0"/>
            <a:chExt cx="6857999" cy="6857999"/>
          </a:xfrm>
        </p:grpSpPr>
        <p:sp>
          <p:nvSpPr>
            <p:cNvPr id="11" name="Rectangle 10" descr="A picture containing text, outdoor, sign&#10;&#10;Description automatically generated">
              <a:extLst>
                <a:ext uri="{FF2B5EF4-FFF2-40B4-BE49-F238E27FC236}">
                  <a16:creationId xmlns:a16="http://schemas.microsoft.com/office/drawing/2014/main" id="{9E496243-38DA-9675-4029-BD3D6644C746}"/>
                </a:ext>
              </a:extLst>
            </p:cNvPr>
            <p:cNvSpPr/>
            <p:nvPr/>
          </p:nvSpPr>
          <p:spPr>
            <a:xfrm>
              <a:off x="2667000" y="0"/>
              <a:ext cx="6857999" cy="548639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l="-28000" r="-28000"/>
              </a:stretch>
            </a:blipFill>
            <a:scene3d>
              <a:camera prst="orthographicFront"/>
              <a:lightRig rig="chilly" dir="t"/>
            </a:scene3d>
            <a:sp3d z="-25700" extrusionH="63500" contourW="12700" prstMaterial="matte">
              <a:contourClr>
                <a:schemeClr val="lt1"/>
              </a:contourClr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55B0415-AEFB-F0AD-3F54-26EF33AD8A0E}"/>
                </a:ext>
              </a:extLst>
            </p:cNvPr>
            <p:cNvSpPr/>
            <p:nvPr/>
          </p:nvSpPr>
          <p:spPr>
            <a:xfrm>
              <a:off x="3308850" y="5182828"/>
              <a:ext cx="6216149" cy="1675171"/>
            </a:xfrm>
            <a:custGeom>
              <a:avLst/>
              <a:gdLst>
                <a:gd name="connsiteX0" fmla="*/ 0 w 6103619"/>
                <a:gd name="connsiteY0" fmla="*/ 0 h 1920239"/>
                <a:gd name="connsiteX1" fmla="*/ 3560444 w 6103619"/>
                <a:gd name="connsiteY1" fmla="*/ 0 h 1920239"/>
                <a:gd name="connsiteX2" fmla="*/ 4287792 w 6103619"/>
                <a:gd name="connsiteY2" fmla="*/ -205466 h 1920239"/>
                <a:gd name="connsiteX3" fmla="*/ 5086349 w 6103619"/>
                <a:gd name="connsiteY3" fmla="*/ 0 h 1920239"/>
                <a:gd name="connsiteX4" fmla="*/ 6103619 w 6103619"/>
                <a:gd name="connsiteY4" fmla="*/ 0 h 1920239"/>
                <a:gd name="connsiteX5" fmla="*/ 6103619 w 6103619"/>
                <a:gd name="connsiteY5" fmla="*/ 320040 h 1920239"/>
                <a:gd name="connsiteX6" fmla="*/ 6103619 w 6103619"/>
                <a:gd name="connsiteY6" fmla="*/ 320040 h 1920239"/>
                <a:gd name="connsiteX7" fmla="*/ 6103619 w 6103619"/>
                <a:gd name="connsiteY7" fmla="*/ 800100 h 1920239"/>
                <a:gd name="connsiteX8" fmla="*/ 6103619 w 6103619"/>
                <a:gd name="connsiteY8" fmla="*/ 1920239 h 1920239"/>
                <a:gd name="connsiteX9" fmla="*/ 5086349 w 6103619"/>
                <a:gd name="connsiteY9" fmla="*/ 1920239 h 1920239"/>
                <a:gd name="connsiteX10" fmla="*/ 3560444 w 6103619"/>
                <a:gd name="connsiteY10" fmla="*/ 1920239 h 1920239"/>
                <a:gd name="connsiteX11" fmla="*/ 3560444 w 6103619"/>
                <a:gd name="connsiteY11" fmla="*/ 1920239 h 1920239"/>
                <a:gd name="connsiteX12" fmla="*/ 0 w 6103619"/>
                <a:gd name="connsiteY12" fmla="*/ 1920239 h 1920239"/>
                <a:gd name="connsiteX13" fmla="*/ 0 w 6103619"/>
                <a:gd name="connsiteY13" fmla="*/ 800100 h 1920239"/>
                <a:gd name="connsiteX14" fmla="*/ 0 w 6103619"/>
                <a:gd name="connsiteY14" fmla="*/ 320040 h 1920239"/>
                <a:gd name="connsiteX15" fmla="*/ 0 w 6103619"/>
                <a:gd name="connsiteY15" fmla="*/ 320040 h 1920239"/>
                <a:gd name="connsiteX16" fmla="*/ 0 w 6103619"/>
                <a:gd name="connsiteY16" fmla="*/ 0 h 192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103619" h="1920239">
                  <a:moveTo>
                    <a:pt x="0" y="0"/>
                  </a:moveTo>
                  <a:lnTo>
                    <a:pt x="3560444" y="0"/>
                  </a:lnTo>
                  <a:lnTo>
                    <a:pt x="4287792" y="-205466"/>
                  </a:lnTo>
                  <a:lnTo>
                    <a:pt x="5086349" y="0"/>
                  </a:lnTo>
                  <a:lnTo>
                    <a:pt x="6103619" y="0"/>
                  </a:lnTo>
                  <a:lnTo>
                    <a:pt x="6103619" y="320040"/>
                  </a:lnTo>
                  <a:lnTo>
                    <a:pt x="6103619" y="320040"/>
                  </a:lnTo>
                  <a:lnTo>
                    <a:pt x="6103619" y="800100"/>
                  </a:lnTo>
                  <a:lnTo>
                    <a:pt x="6103619" y="1920239"/>
                  </a:lnTo>
                  <a:lnTo>
                    <a:pt x="5086349" y="1920239"/>
                  </a:lnTo>
                  <a:lnTo>
                    <a:pt x="3560444" y="1920239"/>
                  </a:lnTo>
                  <a:lnTo>
                    <a:pt x="3560444" y="1920239"/>
                  </a:lnTo>
                  <a:lnTo>
                    <a:pt x="0" y="1920239"/>
                  </a:lnTo>
                  <a:lnTo>
                    <a:pt x="0" y="800100"/>
                  </a:lnTo>
                  <a:lnTo>
                    <a:pt x="0" y="320040"/>
                  </a:lnTo>
                  <a:lnTo>
                    <a:pt x="0" y="320040"/>
                  </a:lnTo>
                  <a:lnTo>
                    <a:pt x="0" y="0"/>
                  </a:lnTo>
                  <a:close/>
                </a:path>
              </a:pathLst>
            </a:custGeom>
            <a:scene3d>
              <a:camera prst="orthographicFront"/>
              <a:lightRig rig="chilly" dir="t"/>
            </a:scene3d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7650" tIns="247650" rIns="247650" bIns="247650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kern="1200" dirty="0">
                  <a:solidFill>
                    <a:schemeClr val="accent1">
                      <a:lumMod val="20000"/>
                      <a:lumOff val="8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is the nature of the problem, its scope and impact on those affected by it ?</a:t>
              </a:r>
              <a:endParaRPr lang="en-GB" sz="3200" kern="12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3D04EA58-F804-06CD-6C6C-8C5FDE51DC8A}"/>
              </a:ext>
            </a:extLst>
          </p:cNvPr>
          <p:cNvSpPr txBox="1"/>
          <p:nvPr/>
        </p:nvSpPr>
        <p:spPr>
          <a:xfrm>
            <a:off x="8224980" y="516369"/>
            <a:ext cx="3839376" cy="37856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 of the problem:</a:t>
            </a:r>
          </a:p>
          <a:p>
            <a:pPr algn="ctr"/>
            <a:endParaRPr lang="en-US" sz="20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shortage is a major problem in UK healthcare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NHS, Care homes and all patients in need affected by the problem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problem has been around for years and is getting worse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services provided are of very low quality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patient waiting list is getting longer and longer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shortage of staff to serve patients in need, and the existing staff are overworked and under great strain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377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Freeform: Shape 1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Arc 2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Rectangle 22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wall painted with an arrow and a dartboard">
            <a:extLst>
              <a:ext uri="{FF2B5EF4-FFF2-40B4-BE49-F238E27FC236}">
                <a16:creationId xmlns:a16="http://schemas.microsoft.com/office/drawing/2014/main" id="{761517B7-720F-18D4-000F-F2D9E82D0F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0194" b="11135"/>
          <a:stretch/>
        </p:blipFill>
        <p:spPr>
          <a:xfrm>
            <a:off x="20" y="38105"/>
            <a:ext cx="12191980" cy="6857990"/>
          </a:xfrm>
          <a:prstGeom prst="rect">
            <a:avLst/>
          </a:prstGeom>
        </p:spPr>
      </p:pic>
      <p:sp>
        <p:nvSpPr>
          <p:cNvPr id="57" name="Oval 24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D8DA7-A223-98E3-2C78-0AEFF9C10E3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41983" y="3049225"/>
            <a:ext cx="5037616" cy="169814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2800" kern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kern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Arc 26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Oval 28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3DB9888-ED14-6544-B268-2EB83BEAB4BA}"/>
              </a:ext>
            </a:extLst>
          </p:cNvPr>
          <p:cNvSpPr/>
          <p:nvPr/>
        </p:nvSpPr>
        <p:spPr>
          <a:xfrm>
            <a:off x="4095534" y="435043"/>
            <a:ext cx="3955773" cy="2281686"/>
          </a:xfrm>
          <a:prstGeom prst="ellipse">
            <a:avLst/>
          </a:prstGeom>
          <a:gradFill flip="none" rotWithShape="1">
            <a:gsLst>
              <a:gs pos="19000">
                <a:schemeClr val="accent2">
                  <a:lumMod val="75000"/>
                  <a:shade val="67500"/>
                  <a:satMod val="115000"/>
                </a:schemeClr>
              </a:gs>
              <a:gs pos="51000">
                <a:schemeClr val="accent2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Scope of the problem and impact of staff shortage on employees and all affected</a:t>
            </a:r>
            <a:endParaRPr lang="en-GB" sz="20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7F04F23-F8F6-1110-C2A7-F11A0BBC6546}"/>
              </a:ext>
            </a:extLst>
          </p:cNvPr>
          <p:cNvSpPr txBox="1"/>
          <p:nvPr/>
        </p:nvSpPr>
        <p:spPr>
          <a:xfrm>
            <a:off x="3941827" y="2716729"/>
            <a:ext cx="4432852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is a wide-ranging and long-term problem that affects the entire population of the UK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mental health of the staff deteriorates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Working under high pressure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People with health problems must wait months and sometimes years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quality of care has declined significantly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future sustainability of services is undermined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21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04FA2-A4E9-5F9F-EA23-DFD033596BA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Clarification of the causes for staff shortages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3C3FC-A0D6-0D0B-9D82-929354A726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766040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‘’One should never impose one’s views on a problem; one should rather study it, and in time a solution will reveal itself.’’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Albert Einstein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BEE34-9E33-8139-204D-8E1502DE7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766040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the existence of a problem, in addition to its definition, we must identify the main causes.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PESTEL analysis and Fishbone diagram have been used to understand and clarify the reasons for staff shortage in the health system in UK.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6487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1F731-AF5F-A90B-7755-85A9FBD83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6"/>
            <a:ext cx="5393360" cy="1456246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2800" kern="1200" dirty="0">
                <a:solidFill>
                  <a:schemeClr val="tx2">
                    <a:lumMod val="10000"/>
                    <a:lumOff val="9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PESTEL analysis to determine the external factors affecting the staff shortage in Proper care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A95ABD-FD1F-7D85-06BE-AB0639E59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1" y="1976283"/>
            <a:ext cx="5393360" cy="4200679"/>
          </a:xfr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Francis J. Aguilar (1967) is the earliest known using techniques for ‘’Scanning the Business Environment’’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helps us identify the factors that influence an organization from the outside. It helps us understand the “big picture” of the business environment.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current study, some of the six PESTEL factors were used: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Political: The Brexit vote has limited the flow of foreign medical workers; Fewer people are choosing the profession because of reduced government funding for nursing education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Economical: Inadequate remuneration; Budget and cost issues; Lack of bonuses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Environmental: Covid 19 caused a major breakdown in the healthcare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Career attitudes that do not favor training to choose the nursing profession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Content Placeholder 8" descr="Text, whiteboard&#10;&#10;Description automatically generated">
            <a:extLst>
              <a:ext uri="{FF2B5EF4-FFF2-40B4-BE49-F238E27FC236}">
                <a16:creationId xmlns:a16="http://schemas.microsoft.com/office/drawing/2014/main" id="{ED770626-CECE-C6FD-E391-75D8A2D6C2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63" r="19492" b="1"/>
          <a:stretch/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4254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23449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314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5E2991A-4BB0-A772-7280-882492DF9CE7}"/>
              </a:ext>
            </a:extLst>
          </p:cNvPr>
          <p:cNvSpPr txBox="1"/>
          <p:nvPr/>
        </p:nvSpPr>
        <p:spPr>
          <a:xfrm>
            <a:off x="3048000" y="513424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Causal analysis of staff shortages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895CD4-230A-5453-9471-D5A005A1BA1E}"/>
              </a:ext>
            </a:extLst>
          </p:cNvPr>
          <p:cNvSpPr txBox="1"/>
          <p:nvPr/>
        </p:nvSpPr>
        <p:spPr>
          <a:xfrm>
            <a:off x="452284" y="1574461"/>
            <a:ext cx="85344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fishbone diagram was also used to identify other causes not covered in PESTEL</a:t>
            </a:r>
          </a:p>
          <a:p>
            <a:endParaRPr lang="en-US" dirty="0"/>
          </a:p>
          <a:p>
            <a:r>
              <a:rPr lang="en-US" dirty="0"/>
              <a:t>We can view Fishbone as more in-depth follow-up to what we concluded with PESTEL. It goes into the very roots of each specific cause and shows a graphical representation of it</a:t>
            </a:r>
          </a:p>
          <a:p>
            <a:endParaRPr lang="en-US" dirty="0"/>
          </a:p>
          <a:p>
            <a:r>
              <a:rPr lang="en-US" dirty="0"/>
              <a:t>‘’Think of at least four factors which influence your problem. See if a shift in one of these causes can give you a different effect to explore.’’  (Ishikawa,1960)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 fishbone diagram presentation and discussion follows in the next slide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017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9E495-A29D-1B55-7EDC-7B42BFA81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 for staff shortage in Proper care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C5F7C5-886D-8D7D-F00F-D80FFEFDD7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6360" y="1144231"/>
            <a:ext cx="947928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504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Freeform: Shape 10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reeform: Shape 12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5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7D12B4-1084-2DFF-B630-19D82F185FAC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rgbClr val="C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POSSIBLE SOLUTIONS TO </a:t>
            </a:r>
            <a:r>
              <a:rPr lang="en-US" sz="3700" dirty="0">
                <a:solidFill>
                  <a:srgbClr val="C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ATTRACT NEW STAFF AND IMPROVE HEALTHCARE</a:t>
            </a:r>
            <a:endParaRPr lang="en-US" sz="3700" kern="1200" dirty="0">
              <a:solidFill>
                <a:srgbClr val="C0000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97" name="TextBox 4">
            <a:extLst>
              <a:ext uri="{FF2B5EF4-FFF2-40B4-BE49-F238E27FC236}">
                <a16:creationId xmlns:a16="http://schemas.microsoft.com/office/drawing/2014/main" id="{57D6BC58-9B7A-D54E-5692-BFDA17DD63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5507857"/>
              </p:ext>
            </p:extLst>
          </p:nvPr>
        </p:nvGraphicFramePr>
        <p:xfrm>
          <a:off x="838200" y="1825625"/>
          <a:ext cx="10515600" cy="3859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3345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98F54-6E53-779B-C19E-A44321C86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PMI score to determine the most suitable solution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FEE5A2A-E1ED-DFFA-1A5B-621DDF923F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4917253"/>
              </p:ext>
            </p:extLst>
          </p:nvPr>
        </p:nvGraphicFramePr>
        <p:xfrm>
          <a:off x="5537150" y="457200"/>
          <a:ext cx="6172200" cy="330332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43050">
                  <a:extLst>
                    <a:ext uri="{9D8B030D-6E8A-4147-A177-3AD203B41FA5}">
                      <a16:colId xmlns:a16="http://schemas.microsoft.com/office/drawing/2014/main" val="2128365964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3381700718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320020578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1226547731"/>
                    </a:ext>
                  </a:extLst>
                </a:gridCol>
              </a:tblGrid>
              <a:tr h="575187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Plus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Minus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Interesting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Total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0222472"/>
                  </a:ext>
                </a:extLst>
              </a:tr>
              <a:tr h="1193105">
                <a:tc>
                  <a:txBody>
                    <a:bodyPr/>
                    <a:lstStyle/>
                    <a:p>
                      <a:r>
                        <a:rPr lang="en-US" sz="1200" dirty="0"/>
                        <a:t>Higher salaries provide higher standard of living and overall happiness and healthier population (+9)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200" dirty="0"/>
                        <a:t>Funds come from raised taxes leaving the taxpayers unhappy (-2)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200" dirty="0"/>
                        <a:t>Transfer budget from another area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US" sz="1200" dirty="0"/>
                        <a:t>(-3)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Balance between health and wealth (+1)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171568"/>
                  </a:ext>
                </a:extLst>
              </a:tr>
              <a:tr h="807898">
                <a:tc>
                  <a:txBody>
                    <a:bodyPr/>
                    <a:lstStyle/>
                    <a:p>
                      <a:r>
                        <a:rPr lang="en-US" sz="1200" dirty="0"/>
                        <a:t>+9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-5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+1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5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8922193"/>
                  </a:ext>
                </a:extLst>
              </a:tr>
            </a:tbl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90EAC6-D3D3-1D61-0E11-606E2B679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PMI is an evaluation tool invented by psychologist Edward de Bono that helps us make the best decisions based on ‘’pros and cons’ type system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9A308-4083-C254-4DA5-4EB7B4B8AE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12099092"/>
              </p:ext>
            </p:extLst>
          </p:nvPr>
        </p:nvGraphicFramePr>
        <p:xfrm>
          <a:off x="5537150" y="3429000"/>
          <a:ext cx="6172200" cy="323562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43050">
                  <a:extLst>
                    <a:ext uri="{9D8B030D-6E8A-4147-A177-3AD203B41FA5}">
                      <a16:colId xmlns:a16="http://schemas.microsoft.com/office/drawing/2014/main" val="2128365964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3381700718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320020578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1226547731"/>
                    </a:ext>
                  </a:extLst>
                </a:gridCol>
              </a:tblGrid>
              <a:tr h="570271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Plus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Minus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Interesting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20000"/>
                              <a:lumOff val="80000"/>
                            </a:schemeClr>
                          </a:solidFill>
                        </a:rPr>
                        <a:t>Total</a:t>
                      </a:r>
                      <a:endParaRPr lang="en-GB" dirty="0">
                        <a:solidFill>
                          <a:schemeClr val="accent6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0222472"/>
                  </a:ext>
                </a:extLst>
              </a:tr>
              <a:tr h="1857452">
                <a:tc>
                  <a:txBody>
                    <a:bodyPr/>
                    <a:lstStyle/>
                    <a:p>
                      <a:r>
                        <a:rPr lang="en-US" sz="1200" dirty="0"/>
                        <a:t>Foreign qualified professionals provides time-effective solution against training new personnel (+6)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200" dirty="0"/>
                        <a:t>Prone to racism and harassment (-2)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200" dirty="0"/>
                        <a:t>Additional staff to handle immigration (-1)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Diversified culture (+1)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171568"/>
                  </a:ext>
                </a:extLst>
              </a:tr>
              <a:tr h="807898">
                <a:tc>
                  <a:txBody>
                    <a:bodyPr/>
                    <a:lstStyle/>
                    <a:p>
                      <a:r>
                        <a:rPr lang="en-US" sz="1200" dirty="0"/>
                        <a:t>+6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-3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+1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+4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89221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850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reeform: Shape 21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Arc 23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1" name="Rectangle 25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2" name="Rectangle 27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F3BF509-B10E-59CA-DC95-83334DB1E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742" y="1124988"/>
            <a:ext cx="44259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and answers</a:t>
            </a:r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515878E0-F676-E6CD-7AF5-997CB74E82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9" r="21749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64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385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0407D7-6FA9-466A-8071-871D548EC0AE}"/>
              </a:ext>
            </a:extLst>
          </p:cNvPr>
          <p:cNvSpPr txBox="1"/>
          <p:nvPr/>
        </p:nvSpPr>
        <p:spPr>
          <a:xfrm>
            <a:off x="838200" y="643467"/>
            <a:ext cx="2951205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  <a:ea typeface="+mj-ea"/>
                <a:cs typeface="+mj-cs"/>
              </a:rPr>
              <a:t>List of References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8E3AE3CE-BC81-7410-75F9-176AE62D68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0259930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4175038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7" ma:contentTypeDescription="Create a new document." ma:contentTypeScope="" ma:versionID="c444edad5484e0fe588ab14ebee84b5f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1c45131bc874c0b21cc6582116e34a9c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BCA24CF-E37E-4833-AF6D-DFEF558BA0B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CF8C4C3-03B2-4A11-BB25-7C12B818FE89}">
  <ds:schemaRefs>
    <ds:schemaRef ds:uri="5e11eeeb-aea2-48d1-b3ff-7dffc84c1762"/>
    <ds:schemaRef ds:uri="6730e359-ea60-4bf4-a90a-e4633981635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F9A81F8C-7C1E-4CE1-953B-E15E7707E568}">
  <ds:schemaRefs>
    <ds:schemaRef ds:uri="5e11eeeb-aea2-48d1-b3ff-7dffc84c1762"/>
    <ds:schemaRef ds:uri="6730e359-ea60-4bf4-a90a-e4633981635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5857</TotalTime>
  <Words>1017</Words>
  <Application>Microsoft Office PowerPoint</Application>
  <PresentationFormat>Widescreen</PresentationFormat>
  <Paragraphs>112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Aharoni</vt:lpstr>
      <vt:lpstr>Arial</vt:lpstr>
      <vt:lpstr>Avenir Next LT Pro</vt:lpstr>
      <vt:lpstr>Calibri</vt:lpstr>
      <vt:lpstr>Wingdings</vt:lpstr>
      <vt:lpstr>ShapesVTI</vt:lpstr>
      <vt:lpstr>Staff shortage in Proper Care in the UK – Comprehension of the problem,  finding solutions and decision making</vt:lpstr>
      <vt:lpstr>What we are going to talk about </vt:lpstr>
      <vt:lpstr>PowerPoint Presentation</vt:lpstr>
      <vt:lpstr>    </vt:lpstr>
      <vt:lpstr>Clarification of the causes for staff shortages</vt:lpstr>
      <vt:lpstr>Using PESTEL analysis to determine the external factors affecting the staff shortage in Proper care</vt:lpstr>
      <vt:lpstr>PowerPoint Presentation</vt:lpstr>
      <vt:lpstr>Fishbone diagram for staff shortage in Proper care</vt:lpstr>
      <vt:lpstr>PowerPoint Presentation</vt:lpstr>
      <vt:lpstr>Using PMI score to determine the most suitable solution</vt:lpstr>
      <vt:lpstr>Question and answers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shortage in Proper Care in UK – Comprehension  to the problem,  finding solutions and decision making</dc:title>
  <dc:creator>Yordanka Kancheva (2017633)</dc:creator>
  <cp:lastModifiedBy>Yordanka</cp:lastModifiedBy>
  <cp:revision>3</cp:revision>
  <dcterms:created xsi:type="dcterms:W3CDTF">2022-07-13T10:53:00Z</dcterms:created>
  <dcterms:modified xsi:type="dcterms:W3CDTF">2022-07-17T12:30:18Z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