
<file path=[Content_Types].xml><?xml version="1.0" encoding="utf-8"?>
<Types xmlns="http://schemas.openxmlformats.org/package/2006/content-types">
  <Default Extension="xml" ContentType="application/vnd.openxmlformats-package.core-properties+xml"/>
  <Default Extension="rels" ContentType="application/vnd.openxmlformats-package.relationships+xml"/>
  <Override PartName="/docProps/app.xml" ContentType="application/vnd.openxmlformats-officedocument.extended-properties+xml"/>
  <Override PartName="/ppt/presentation.xml" ContentType="application/vnd.openxmlformats-officedocument.presentationml.presentation.main+xml"/>
  <Override PartName="/ppt/theme/theme1.xml" ContentType="application/vnd.openxmlformats-officedocument.theme+xml"/>
  <Override PartName="/ppt/slideMasters/slideMaster1.xml" ContentType="application/vnd.openxmlformats-officedocument.presentationml.slideMaster+xml"/>
  <Override PartName="/ppt/slideMasters/theme/theme2.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notesMasters/notesMaster1.xml" ContentType="application/vnd.openxmlformats-officedocument.presentationml.notesMaster+xml"/>
  <Override PartName="/ppt/notesMasters/theme/theme3.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Types>
</file>

<file path=_rels/.rels>&#65279;<?xml version="1.0" encoding="utf-8"?><Relationships xmlns="http://schemas.openxmlformats.org/package/2006/relationships"><Relationship Type="http://schemas.openxmlformats.org/package/2006/relationships/metadata/core-properties" Target="/docProps/core.xml" Id="R414f1da8e30347a2" /><Relationship Type="http://schemas.openxmlformats.org/officeDocument/2006/relationships/extended-properties" Target="/docProps/app.xml" Id="R4b1b6a2e94044c7a" /><Relationship Type="http://schemas.openxmlformats.org/officeDocument/2006/relationships/officeDocument" Target="/ppt/presentation.xml" Id="Ra8793a99b51e48ef" /></Relationships>
</file>

<file path=ppt/presentation.xml><?xml version="1.0" encoding="utf-8"?>
<p:presentation xmlns:p="http://schemas.openxmlformats.org/presentationml/2006/main">
  <p:sldMasterIdLst>
    <p:sldMasterId xmlns:r="http://schemas.openxmlformats.org/officeDocument/2006/relationships" id="2147483648" r:id="Ree98df3bdea9499b"/>
  </p:sldMasterIdLst>
  <p:notesMasterIdLst>
    <p:notesMasterId xmlns:r="http://schemas.openxmlformats.org/officeDocument/2006/relationships" r:id="R82dc11499f0b4c5b"/>
  </p:notesMasterIdLst>
  <p:sldIdLst>
    <p:sldId xmlns:r="http://schemas.openxmlformats.org/officeDocument/2006/relationships" id="256" r:id="R9936dada165c494d"/>
    <p:sldId xmlns:r="http://schemas.openxmlformats.org/officeDocument/2006/relationships" id="257" r:id="R89dc382c639e4886"/>
    <p:sldId xmlns:r="http://schemas.openxmlformats.org/officeDocument/2006/relationships" id="258" r:id="R71b7d56271f249c1"/>
    <p:sldId xmlns:r="http://schemas.openxmlformats.org/officeDocument/2006/relationships" id="259" r:id="R04f1de03edf44ecd"/>
  </p:sldIdLst>
  <p:sldSz cx="12192000" cy="6858000"/>
  <p:notesSz cx="6858000" cy="9144000"/>
</p:presentation>
</file>

<file path=ppt/presProps.xml><?xml version="1.0" encoding="utf-8"?>
<p:presentationPr xmlns:p="http://schemas.openxmlformats.org/presentationml/2006/main">
  <p:extLst>
    <p:ext xmlns:p14="http://schemas.microsoft.com/office/powerpoint/2010/main" uri="{E76CE94A-603C-4142-B9EB-6D1370010A27}">
      <p14:discardImageEditData val="0"/>
    </p:ext>
    <p:ext xmlns:p14="http://schemas.microsoft.com/office/powerpoint/2010/main" uri="{D31A062A-798A-4329-ABDD-BBA856620510}">
      <p14:defaultImageDpi val="32767"/>
    </p:ext>
    <p:ext xmlns:p15="http://schemas.microsoft.com/office/powerpoint/2012/main" uri="{FD5EFAAD-0ECE-453E-9831-46B23BE46B34}">
      <p15:chartTrackingRefBased val="1"/>
    </p:ext>
  </p:extLst>
</p:presentationPr>
</file>

<file path=ppt/tableStyles.xml><?xml version="1.0" encoding="utf-8"?>
<a:tblStyleLst xmlns:a="http://schemas.openxmlformats.org/drawingml/2006/main" def="{5C22544A-7EE6-4342-B048-85BDC9FD1C3A}"/>
</file>

<file path=ppt/_rels/presentation.xml.rels>&#65279;<?xml version="1.0" encoding="utf-8"?><Relationships xmlns="http://schemas.openxmlformats.org/package/2006/relationships"><Relationship Type="http://schemas.openxmlformats.org/officeDocument/2006/relationships/theme" Target="/ppt/theme/theme1.xml" Id="R57c73df105e64045" /><Relationship Type="http://schemas.openxmlformats.org/officeDocument/2006/relationships/slideMaster" Target="/ppt/slideMasters/slideMaster1.xml" Id="Ree98df3bdea9499b" /><Relationship Type="http://schemas.openxmlformats.org/officeDocument/2006/relationships/notesMaster" Target="/ppt/notesMasters/notesMaster1.xml" Id="R82dc11499f0b4c5b" /><Relationship Type="http://schemas.openxmlformats.org/officeDocument/2006/relationships/presProps" Target="/ppt/presProps.xml" Id="Rcf351e61dd494878" /><Relationship Type="http://schemas.openxmlformats.org/officeDocument/2006/relationships/tableStyles" Target="/ppt/tableStyles.xml" Id="R82a4f3f89aad4ff5" /><Relationship Type="http://schemas.openxmlformats.org/officeDocument/2006/relationships/slide" Target="/ppt/slides/slide1.xml" Id="R9936dada165c494d" /><Relationship Type="http://schemas.openxmlformats.org/officeDocument/2006/relationships/slide" Target="/ppt/slides/slide2.xml" Id="R89dc382c639e4886" /><Relationship Type="http://schemas.openxmlformats.org/officeDocument/2006/relationships/slide" Target="/ppt/slides/slide3.xml" Id="R71b7d56271f249c1" /><Relationship Type="http://schemas.openxmlformats.org/officeDocument/2006/relationships/slide" Target="/ppt/slides/slide4.xml" Id="R04f1de03edf44ecd" /></Relationships>
</file>

<file path=ppt/notesMasters/_rels/notesMaster1.xml.rels>&#65279;<?xml version="1.0" encoding="utf-8"?><Relationships xmlns="http://schemas.openxmlformats.org/package/2006/relationships"><Relationship Type="http://schemas.openxmlformats.org/officeDocument/2006/relationships/theme" Target="/ppt/notesMasters/theme/theme3.xml" Id="Rf8ef9b8d9b1640f1" /></Relationships>
</file>

<file path=ppt/notesMasters/notesMaster1.xml><?xml version="1.0" encoding="utf-8"?>
<p:notes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Header Placeholder"/>
          <p:cNvSpPr/>
          <p:nvPr>
            <p:ph type="hdr" sz="quarter"/>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3" name="Date Placeholder"/>
          <p:cNvSpPr/>
          <p:nvPr>
            <p:ph type="dt" sz="quarter" idx="1"/>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4" name="Slide Image Placeholder"/>
          <p:cNvSpPr/>
          <p:nvPr>
            <p:ph type="sldImg" idx="2"/>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5" name="Notes Placeholder"/>
          <p:cNvSpPr/>
          <p:nvPr>
            <p:ph type="body" sz="quarter" idx="3"/>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6" name="Footer Placeholder"/>
          <p:cNvSpPr/>
          <p:nvPr>
            <p:ph type="ftr" sz="quarter" idx="4"/>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7" name="Slide Number Placeholder"/>
          <p:cNvSpPr/>
          <p:nvPr>
            <p:ph type="sldNum" sz="quarter" idx="5"/>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Tree>
  </p:cSld>
  <p:clrMap bg1="lt1" tx1="dk1" bg2="lt2" tx2="dk2" accent1="accent1" accent2="accent2" accent3="accent3" accent4="accent4" accent5="accent5" accent6="accent6" hlink="hlink" folHlink="folHlink"/>
  <p:notesStyle>
    <a:lvl1pPr xmlns:a="http://schemas.openxmlformats.org/drawingml/2006/main" marL="0" algn="l" defTabSz="914400" rtl="0" eaLnBrk="1" latinLnBrk="0" hangingPunct="1">
      <a:defRPr sz="1200" kern="1200"/>
    </a:lvl1pPr>
  </p:notesStyle>
</p:notesMaster>
</file>

<file path=ppt/notesMasters/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notesSlides/_rels/notesSlide1.xml.rels>&#65279;<?xml version="1.0" encoding="utf-8"?><Relationships xmlns="http://schemas.openxmlformats.org/package/2006/relationships"><Relationship Type="http://schemas.openxmlformats.org/officeDocument/2006/relationships/slide" Target="/ppt/slides/slide1.xml" Id="R4f77fda3650743c4" /><Relationship Type="http://schemas.openxmlformats.org/officeDocument/2006/relationships/notesMaster" Target="/ppt/notesMasters/notesMaster1.xml" Id="Ra458509b7c11408f" /></Relationships>
</file>

<file path=ppt/notesSlides/_rels/notesSlide2.xml.rels>&#65279;<?xml version="1.0" encoding="utf-8"?><Relationships xmlns="http://schemas.openxmlformats.org/package/2006/relationships"><Relationship Type="http://schemas.openxmlformats.org/officeDocument/2006/relationships/slide" Target="/ppt/slides/slide2.xml" Id="R684900fc61ac4af1" /><Relationship Type="http://schemas.openxmlformats.org/officeDocument/2006/relationships/notesMaster" Target="/ppt/notesMasters/notesMaster1.xml" Id="R81892937afc249ff" /></Relationships>
</file>

<file path=ppt/notesSlides/_rels/notesSlide3.xml.rels>&#65279;<?xml version="1.0" encoding="utf-8"?><Relationships xmlns="http://schemas.openxmlformats.org/package/2006/relationships"><Relationship Type="http://schemas.openxmlformats.org/officeDocument/2006/relationships/slide" Target="/ppt/slides/slide3.xml" Id="Rd6fe0ea05be14b8b" /><Relationship Type="http://schemas.openxmlformats.org/officeDocument/2006/relationships/notesMaster" Target="/ppt/notesMasters/notesMaster1.xml" Id="R86826fd59b47474b" /></Relationships>
</file>

<file path=ppt/notesSlides/_rels/notesSlide4.xml.rels>&#65279;<?xml version="1.0" encoding="utf-8"?><Relationships xmlns="http://schemas.openxmlformats.org/package/2006/relationships"><Relationship Type="http://schemas.openxmlformats.org/officeDocument/2006/relationships/slide" Target="/ppt/slides/slide4.xml" Id="Rce2afb05a31f4458" /><Relationship Type="http://schemas.openxmlformats.org/officeDocument/2006/relationships/notesMaster" Target="/ppt/notesMasters/notesMaster1.xml" Id="R6bd69b8df2724d60" /></Relationships>
</file>

<file path=ppt/notesSlides/notesSlide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0:00–0:40 | Introduction</a:t>
            </a:r>
          </a:p>
          <a:p xmlns:a="http://schemas.openxmlformats.org/drawingml/2006/main">
            <a:r>
              <a:t>Good afternoon. My name is Ahmad Hassan. This presentation critically examines the historical and contemporary treatment of bipolar disorder. I focus on bipolar type I disorder, classified as 6A60 in Chapter 6 of ICD-11, while recognising the distinction from bipolar type II. My argument is that scientific advances have improved treatment, but recovery also depends on whether services respect people’s choices and respond to social disadvantage. I will consider the history of care, present treatment options, cultural influences and practical recommendations. The service and policy examples mainly concern England, alongside UK medicines regulation and Great Britain’s equality legislation.</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0:40–1:50 | Understanding the diagnosis</a:t>
            </a:r>
          </a:p>
          <a:p xmlns:a="http://schemas.openxmlformats.org/drawingml/2006/main">
            <a:r>
              <a:t>Bipolar type I involves at least one manic or mixed episode. Depression is common, but a depressive episode is not required for the type I diagnosis. Type II involves hypomania and depression without a history of mania or mixed episodes. These are clinically important distinctions. Bipolar disorder should not be confused with ordinary changes in mood. Assessment considers the duration, severity and pattern of episodes, functional changes and alternative explanations. The WHO’s 2024 diagnostic manual supports consistent assessment, but classification cannot describe every aspect of someone’s experience. A person’s history and own interpretation remain important. For example, someone presenting during depression may not volunteer an earlier period of unusually high energy. Clinicians therefore need to explore previous episodes rather than treating the current mood in isolation.</a:t>
            </a:r>
          </a:p>
          <a:p xmlns:a="http://schemas.openxmlformats.org/drawingml/2006/main">
            <a:r>
              <a:t/>
            </a:r>
          </a:p>
          <a:p xmlns:a="http://schemas.openxmlformats.org/drawingml/2006/main">
            <a:r>
              <a:t>1:50–3:00 | Historical care and changing attitudes</a:t>
            </a:r>
          </a:p>
          <a:p xmlns:a="http://schemas.openxmlformats.org/drawingml/2006/main">
            <a:r>
              <a:t>NICE’s historical account describes a system in which many people with mental illness lived apart from their communities in large institutions. This is the wider history of mental healthcare, rather than evidence that everyone with bipolar disorder received identical treatment. Institutional provision could offer accommodation, but segregation and stigmatising language reinforced unequal power. John Cade’s 1949 report introduced evidence of lithium’s effects in people experiencing mania. His observations were a major development, although a small early study would not meet today’s expectations for demonstrating effectiveness and safety. Subsequent controlled research and monitoring made prescribing more systematic (Shorter, 2009). This history shows why we should distinguish an important discovery from sufficient evidence for routine clinical use. It also challenges the assumption that older treatments have necessarily become obsolete.</a:t>
            </a:r>
          </a:p>
          <a:p xmlns:a="http://schemas.openxmlformats.org/drawingml/2006/main">
            <a:r>
              <a:t/>
            </a:r>
          </a:p>
          <a:p xmlns:a="http://schemas.openxmlformats.org/drawingml/2006/main">
            <a:r>
              <a:t>3:00–4:00 | Political changes in provision</a:t>
            </a:r>
          </a:p>
          <a:p xmlns:a="http://schemas.openxmlformats.org/drawingml/2006/main">
            <a:r>
              <a:t>The Mental Health Act 1959 and subsequent policy encouraged care outside large institutions. The move towards community provision offered opportunities for ordinary social participation. However, changing the location of treatment does not guarantee adequate support. Housing, continuity of care and access to specialist help still determine how meaningful that change becomes (WHO, 2021). The political question is therefore how community services receive resources and coordinate responsibility. A hospital bed may remain necessary during a severe episode, while ongoing recovery usually requires support beyond hospital. This is a balance between different forms of provision rather than a simple judgement that one setting is always preferable.</a:t>
            </a:r>
          </a:p>
          <a:p xmlns:a="http://schemas.openxmlformats.org/drawingml/2006/main">
            <a:r>
              <a:t/>
            </a:r>
          </a:p>
          <a:p xmlns:a="http://schemas.openxmlformats.org/drawingml/2006/main">
            <a:r>
              <a:t>4:00–5:10 | Contemporary treatment and its limits</a:t>
            </a:r>
          </a:p>
          <a:p xmlns:a="http://schemas.openxmlformats.org/drawingml/2006/main">
            <a:r>
              <a:t>NICE recommends lithium as a first option for long-term pharmacological treatment, with blood levels and renal and thyroid monitoring. Medication choices depend on the episode, previous response and the person’s circumstances. Benefits must be balanced against adverse effects and the burden of monitoring. Someone who struggles to attend blood tests needs practical help and a treatment review, rather than an assumption that they do not care about recovery. ECT also remains an option for prolonged or severe mania when other treatments have failed or the condition is life-threatening. This is an important example of continuity within changing practice. Modern use requires attention to indications, consent and potential harms (NICE, 2003). Treatment progress should therefore be judged by safety and patient experience as well as symptom change.</a:t>
            </a:r>
          </a:p>
          <a:p xmlns:a="http://schemas.openxmlformats.org/drawingml/2006/main">
            <a:r>
              <a:t>Sources: WHO (2024); Cade (1949, reprinted 2000); NICE (2018; 2014, updated 2025).</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5:10–6:20 | Psychological support and evidence</a:t>
            </a:r>
          </a:p>
          <a:p xmlns:a="http://schemas.openxmlformats.org/drawingml/2006/main">
            <a:r>
              <a:t>Miklowitz and colleagues reviewed 39 randomised trials of psychological interventions added to medication. Their findings support structured approaches such as psychoeducation, family interventions and cognitive behavioural therapy in reducing recurrence. These approaches help people recognise early warning signs and develop responses before difficulties escalate (Geddes and Miklowitz, 2013). However, the trials differed in their participants and treatment formats, and indirect comparisons make firm rankings difficult. The findings support access to appropriate therapy but do not establish one universal programme for everyone. They also concern adjunctive treatment, so they should not be interpreted as evidence that psychological therapy routinely replaces medication. For a student, a useful personalised plan might address sleep disruption around deadlines and how to seek help early. That is an illustrative application, not a reported research finding.</a:t>
            </a:r>
          </a:p>
          <a:p xmlns:a="http://schemas.openxmlformats.org/drawingml/2006/main">
            <a:r>
              <a:t/>
            </a:r>
          </a:p>
          <a:p xmlns:a="http://schemas.openxmlformats.org/drawingml/2006/main">
            <a:r>
              <a:t>6:20–7:30 | Social and cultural inequalities</a:t>
            </a:r>
          </a:p>
          <a:p xmlns:a="http://schemas.openxmlformats.org/drawingml/2006/main">
            <a:r>
              <a:t>WHO identifies stigma and discrimination as barriers to healthcare and participation in education, work and housing. A diagnosis can help someone obtain support, while fear of labelling may discourage disclosure. Cultural understanding also matters. Professionals should ask how an individual and their family understand the experience, whether interpretation is needed, and what support they would welcome. They should avoid assuming that everyone within a particular community shares the same beliefs. NHS organisations’ Patient and Carer Race Equality Framework aims to make mental health services more accountable for racial inequalities. This framework concerns mental health services broadly, so it does not prove the size of any bipolar-specific disparity. Its value for this topic is the expectation that services work with communities and examine unequal access and experience.</a:t>
            </a:r>
          </a:p>
          <a:p xmlns:a="http://schemas.openxmlformats.org/drawingml/2006/main">
            <a:r>
              <a:t/>
            </a:r>
          </a:p>
          <a:p xmlns:a="http://schemas.openxmlformats.org/drawingml/2006/main">
            <a:r>
              <a:t>7:30–8:30 | Rights, choice and medicines safety</a:t>
            </a:r>
          </a:p>
          <a:p xmlns:a="http://schemas.openxmlformats.org/drawingml/2006/main">
            <a:r>
              <a:t>The Equality Act 2010 can protect people whose mental health condition meets its definition of disability. In practice, relevant adjustments might include flexibility around appointments or study arrangements, depending on individual needs and the setting. A diagnosis alone does not settle every legal question. Medicines regulation also demonstrates how practice changes as evidence develops. MHRA restrictions mean valproate should only be initiated in people under 55 under specified specialist conditions, with additional reproductive safeguards where applicable. This creates a responsibility to explain risks clearly and involve patients in decisions. It can also increase the work involved in arranging treatment. Staff should plan the necessary reviews so that a safety requirement becomes a supported process.</a:t>
            </a:r>
          </a:p>
          <a:p xmlns:a="http://schemas.openxmlformats.org/drawingml/2006/main">
            <a:r>
              <a:t/>
            </a:r>
          </a:p>
          <a:p xmlns:a="http://schemas.openxmlformats.org/drawingml/2006/main">
            <a:r>
              <a:t>8:30–9:30 | Recommendations for policy and practice</a:t>
            </a:r>
          </a:p>
          <a:p xmlns:a="http://schemas.openxmlformats.org/drawingml/2006/main">
            <a:r>
              <a:t>My first recommendation is that services offer a personalised relapse plan alongside appropriate medication and psychological support. This should identify warning signs, the person’s preferred actions and a clear route back to help. Second, commissioners should examine access to treatment and continuity of care across different groups, with patients and carers helping to interpret the findings. Measuring attendance alone could conceal barriers such as transport costs or language needs. Third, services and universities should agree adjustments with the individual and review whether they help. These recommendations follow from the evidence and legal principles, rather than claims that a single intervention will remove inequality. Evaluation should include recurrence and physical health monitoring, but also whether the person feels heard and can continue activities that matter to them.</a:t>
            </a:r>
          </a:p>
          <a:p xmlns:a="http://schemas.openxmlformats.org/drawingml/2006/main">
            <a:r>
              <a:t/>
            </a:r>
          </a:p>
          <a:p xmlns:a="http://schemas.openxmlformats.org/drawingml/2006/main">
            <a:r>
              <a:t>9:30–10:00 | Conclusion</a:t>
            </a:r>
          </a:p>
          <a:p xmlns:a="http://schemas.openxmlformats.org/drawingml/2006/main">
            <a:r>
              <a:t>To conclude, bipolar care has developed through changes in scientific knowledge, service organisation and expectations about rights. Effective medication and structured psychological interventions offer important benefits. Their value depends on accessible provision, informed decisions and respect for the individual. The central message is that improved treatments achieve more when services also address exclusion and unequal experiences of care. Thank you for listening. I welcome your questions.</a:t>
            </a:r>
          </a:p>
          <a:p xmlns:a="http://schemas.openxmlformats.org/drawingml/2006/main">
            <a:r>
              <a:t>Sources: Miklowitz et al. (2021); WHO (2026); South London and Maudsley NHS Foundation Trust (n.d.); Equality Act 2010; MHRA (2025).</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QUESTIONS AND SUGGESTED ANSWERS | 5-minute discussion</a:t>
            </a:r>
          </a:p>
          <a:p xmlns:a="http://schemas.openxmlformats.org/drawingml/2006/main">
            <a:r>
              <a:t/>
            </a:r>
          </a:p>
          <a:p xmlns:a="http://schemas.openxmlformats.org/drawingml/2006/main">
            <a:r>
              <a:t>1. Why did you choose bipolar disorder?</a:t>
            </a:r>
          </a:p>
          <a:p xmlns:a="http://schemas.openxmlformats.org/drawingml/2006/main">
            <a:r>
              <a:t>It allows comparison of developments in diagnosis, medication and community provision, alongside continuing questions about stigma, autonomy and inequality.</a:t>
            </a:r>
          </a:p>
          <a:p xmlns:a="http://schemas.openxmlformats.org/drawingml/2006/main">
            <a:r>
              <a:t/>
            </a:r>
          </a:p>
          <a:p xmlns:a="http://schemas.openxmlformats.org/drawingml/2006/main">
            <a:r>
              <a:t>2. What distinguishes bipolar I from bipolar II?</a:t>
            </a:r>
          </a:p>
          <a:p xmlns:a="http://schemas.openxmlformats.org/drawingml/2006/main">
            <a:r>
              <a:t>Type I involves a manic or mixed episode. Type II involves hypomanic and depressive episodes without a history of mania or mixed episodes. Type II can still cause substantial impairment (WHO, 2024).</a:t>
            </a:r>
          </a:p>
          <a:p xmlns:a="http://schemas.openxmlformats.org/drawingml/2006/main">
            <a:r>
              <a:t/>
            </a:r>
          </a:p>
          <a:p xmlns:a="http://schemas.openxmlformats.org/drawingml/2006/main">
            <a:r>
              <a:t>3. Is lithium outdated?</a:t>
            </a:r>
          </a:p>
          <a:p xmlns:a="http://schemas.openxmlformats.org/drawingml/2006/main">
            <a:r>
              <a:t>Its age does not determine its clinical value. NICE recommends it as a first option for long-term treatment, with individual assessment and appropriate monitoring (NICE, 2014, updated 2025).</a:t>
            </a:r>
          </a:p>
          <a:p xmlns:a="http://schemas.openxmlformats.org/drawingml/2006/main">
            <a:r>
              <a:t/>
            </a:r>
          </a:p>
          <a:p xmlns:a="http://schemas.openxmlformats.org/drawingml/2006/main">
            <a:r>
              <a:t>4. Can therapy replace medication?</a:t>
            </a:r>
          </a:p>
          <a:p xmlns:a="http://schemas.openxmlformats.org/drawingml/2006/main">
            <a:r>
              <a:t>The cited meta-analysis examined therapy alongside pharmacotherapy. It supports adding structured psychological support and cannot justify routine replacement of medication (Miklowitz et al., 2021).</a:t>
            </a:r>
          </a:p>
          <a:p xmlns:a="http://schemas.openxmlformats.org/drawingml/2006/main">
            <a:r>
              <a:t/>
            </a:r>
          </a:p>
          <a:p xmlns:a="http://schemas.openxmlformats.org/drawingml/2006/main">
            <a:r>
              <a:t>5. Why is ECT still used?</a:t>
            </a:r>
          </a:p>
          <a:p xmlns:a="http://schemas.openxmlformats.org/drawingml/2006/main">
            <a:r>
              <a:t>NICE permits it for prolonged or severe mania when alternatives have failed or the condition is life-threatening. Decisions must consider individual benefits, harms and consent (NICE, 2014, updated 2025).</a:t>
            </a:r>
          </a:p>
          <a:p xmlns:a="http://schemas.openxmlformats.org/drawingml/2006/main">
            <a:r>
              <a:t/>
            </a:r>
          </a:p>
          <a:p xmlns:a="http://schemas.openxmlformats.org/drawingml/2006/main">
            <a:r>
              <a:t>6. How would you measure whether your recommendations work?</a:t>
            </a:r>
          </a:p>
          <a:p xmlns:a="http://schemas.openxmlformats.org/drawingml/2006/main">
            <a:r>
              <a:t>Compare recurrence, continuity and access to psychological support over time. Include patient-reported choice and experience, and examine differences across groups. These are proposed evaluation measures.</a:t>
            </a:r>
          </a:p>
          <a:p xmlns:a="http://schemas.openxmlformats.org/drawingml/2006/main">
            <a:r>
              <a:t/>
            </a:r>
          </a:p>
          <a:p xmlns:a="http://schemas.openxmlformats.org/drawingml/2006/main">
            <a:r>
              <a:t>7. What is the main limitation of your review?</a:t>
            </a:r>
          </a:p>
          <a:p xmlns:a="http://schemas.openxmlformats.org/drawingml/2006/main">
            <a:r>
              <a:t>It is a focused narrative review, not a systematic review. Some policy sources concern mental health services generally, and England-based examples cannot describe every UK system. Treatment studies also vary in populations and methods.</a:t>
            </a:r>
          </a:p>
          <a:p xmlns:a="http://schemas.openxmlformats.org/drawingml/2006/main">
            <a:r>
              <a:t/>
            </a:r>
          </a:p>
          <a:p xmlns:a="http://schemas.openxmlformats.org/drawingml/2006/main">
            <a:r>
              <a:t>8. How can a university support a student?</a:t>
            </a:r>
          </a:p>
          <a:p xmlns:a="http://schemas.openxmlformats.org/drawingml/2006/main">
            <a:r>
              <a:t>Discuss individual needs confidentially and agree suitable adjustments where required. Examples could include flexibility for treatment appointments and an agreed support contact. Avoid assumptions based only on a diagnostic label.</a:t>
            </a:r>
          </a:p>
          <a:p xmlns:a="http://schemas.openxmlformats.org/drawingml/2006/main">
            <a:r>
              <a:t/>
            </a:r>
          </a:p>
          <a:p xmlns:a="http://schemas.openxmlformats.org/drawingml/2006/main">
            <a:r>
              <a:t>REHEARSAL</a:t>
            </a:r>
          </a:p>
          <a:p xmlns:a="http://schemas.openxmlformats.org/drawingml/2006/main">
            <a:r>
              <a:t>The script is intended for approximately ten minutes at a measured pace with short pauses. Rehearse aloud and adjust pauses to match your speaking speed. Do not read the reference page aloud. Use the two poster pages as visual prompts.</a:t>
            </a:r>
          </a:p>
          <a:p xmlns:a="http://schemas.openxmlformats.org/drawingml/2006/main">
            <a:r>
              <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5a72b66750e44c74" /></Relationships>
</file>

<file path=ppt/slideLayouts/_rels/slideLayout2.xml.rels>&#65279;<?xml version="1.0" encoding="utf-8"?><Relationships xmlns="http://schemas.openxmlformats.org/package/2006/relationships"><Relationship Type="http://schemas.openxmlformats.org/officeDocument/2006/relationships/slideMaster" Target="/ppt/slideMasters/slideMaster1.xml" Id="Rd30e2c2c105f4b53" /></Relationships>
</file>

<file path=ppt/slideLayouts/_rels/slideLayout3.xml.rels>&#65279;<?xml version="1.0" encoding="utf-8"?><Relationships xmlns="http://schemas.openxmlformats.org/package/2006/relationships"><Relationship Type="http://schemas.openxmlformats.org/officeDocument/2006/relationships/slideMaster" Target="/ppt/slideMasters/slideMaster1.xml" Id="R84646d23af644c39" /></Relationships>
</file>

<file path=ppt/slideLayouts/_rels/slideLayout4.xml.rels>&#65279;<?xml version="1.0" encoding="utf-8"?><Relationships xmlns="http://schemas.openxmlformats.org/package/2006/relationships"><Relationship Type="http://schemas.openxmlformats.org/officeDocument/2006/relationships/slideMaster" Target="/ppt/slideMasters/slideMaster1.xml" Id="R4263bfe6ef95449b" /></Relationships>
</file>

<file path=ppt/slideLayouts/_rels/slideLayout5.xml.rels>&#65279;<?xml version="1.0" encoding="utf-8"?><Relationships xmlns="http://schemas.openxmlformats.org/package/2006/relationships"><Relationship Type="http://schemas.openxmlformats.org/officeDocument/2006/relationships/slideMaster" Target="/ppt/slideMasters/slideMaster1.xml" Id="R7db4efda38334d97" /></Relationships>
</file>

<file path=ppt/slideLayouts/_rels/slideLayout6.xml.rels>&#65279;<?xml version="1.0" encoding="utf-8"?><Relationships xmlns="http://schemas.openxmlformats.org/package/2006/relationships"><Relationship Type="http://schemas.openxmlformats.org/officeDocument/2006/relationships/slideMaster" Target="/ppt/slideMasters/slideMaster1.xml" Id="Rc4b2f6dc60214b0c" /></Relationships>
</file>

<file path=ppt/slideLayouts/slideLayout1.xml><?xml version="1.0" encoding="utf-8"?>
<p:sldLayout xmlns:p="http://schemas.openxmlformats.org/presentationml/2006/main" type="title">
  <p:cSld name="Title Slide">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EF2A903B-F3C3-4C72-B893-BDA5DB1E3A8B}"/>
              </a:ext>
            </a:extLst>
          </p:cNvPr>
          <p:cNvSpPr>
            <a:spLocks xmlns:a="http://schemas.openxmlformats.org/drawingml/2006/main" noGrp="1"/>
          </p:cNvSpPr>
          <p:nvPr>
            <p:ph type="title" idx="0"/>
          </p:nvPr>
        </p:nvSpPr>
        <p:spPr>
          <a:xfrm xmlns:a="http://schemas.openxmlformats.org/drawingml/2006/main">
            <a:off x="1219200" y="2590800"/>
            <a:ext cx="9753600" cy="9906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4800" b="1">
                <a:solidFill>
                  <a:schemeClr val="tx1"/>
                </a:solidFill>
                <a:latin typeface="+mj-lt"/>
                <a:ea typeface="+mj-lt"/>
                <a:cs typeface="+mj-lt"/>
              </a:defRPr>
            </a:defPPr>
            <a:lvl1pPr marL="0" indent="0" algn="ctr">
              <a:lnSpc>
                <a:spcPct val="110000"/>
              </a:lnSpc>
              <a:spcBef>
                <a:spcPts val="0"/>
              </a:spcBef>
              <a:spcAft>
                <a:spcPts val="0"/>
              </a:spcAft>
              <a:buNone/>
              <a:defRPr sz="4800" b="1">
                <a:solidFill>
                  <a:schemeClr val="tx1"/>
                </a:solidFill>
                <a:latin typeface="+mj-lt"/>
                <a:ea typeface="+mj-lt"/>
                <a:cs typeface="+mj-lt"/>
              </a:defRPr>
            </a:lvl1pPr>
            <a:lvl2pPr marL="0" indent="0" algn="ctr">
              <a:lnSpc>
                <a:spcPct val="110000"/>
              </a:lnSpc>
              <a:spcBef>
                <a:spcPts val="0"/>
              </a:spcBef>
              <a:spcAft>
                <a:spcPts val="0"/>
              </a:spcAft>
              <a:buNone/>
              <a:defRPr sz="4800" b="1">
                <a:solidFill>
                  <a:schemeClr val="tx1"/>
                </a:solidFill>
                <a:latin typeface="+mj-lt"/>
                <a:ea typeface="+mj-lt"/>
                <a:cs typeface="+mj-lt"/>
              </a:defRPr>
            </a:lvl2pPr>
            <a:lvl3pPr marL="0" indent="0" algn="ctr">
              <a:lnSpc>
                <a:spcPct val="110000"/>
              </a:lnSpc>
              <a:spcBef>
                <a:spcPts val="0"/>
              </a:spcBef>
              <a:spcAft>
                <a:spcPts val="0"/>
              </a:spcAft>
              <a:buNone/>
              <a:defRPr sz="4800" b="1">
                <a:solidFill>
                  <a:schemeClr val="tx1"/>
                </a:solidFill>
                <a:latin typeface="+mj-lt"/>
                <a:ea typeface="+mj-lt"/>
                <a:cs typeface="+mj-lt"/>
              </a:defRPr>
            </a:lvl3pPr>
            <a:lvl4pPr marL="0" indent="0" algn="ctr">
              <a:lnSpc>
                <a:spcPct val="110000"/>
              </a:lnSpc>
              <a:spcBef>
                <a:spcPts val="0"/>
              </a:spcBef>
              <a:spcAft>
                <a:spcPts val="0"/>
              </a:spcAft>
              <a:buNone/>
              <a:defRPr sz="4800" b="1">
                <a:solidFill>
                  <a:schemeClr val="tx1"/>
                </a:solidFill>
                <a:latin typeface="+mj-lt"/>
                <a:ea typeface="+mj-lt"/>
                <a:cs typeface="+mj-lt"/>
              </a:defRPr>
            </a:lvl4pPr>
            <a:lvl5pPr marL="0" indent="0" algn="ctr">
              <a:lnSpc>
                <a:spcPct val="110000"/>
              </a:lnSpc>
              <a:spcBef>
                <a:spcPts val="0"/>
              </a:spcBef>
              <a:spcAft>
                <a:spcPts val="0"/>
              </a:spcAft>
              <a:buNone/>
              <a:defRPr sz="4800" b="1">
                <a:solidFill>
                  <a:schemeClr val="tx1"/>
                </a:solidFill>
                <a:latin typeface="+mj-lt"/>
                <a:ea typeface="+mj-lt"/>
                <a:cs typeface="+mj-lt"/>
              </a:defRPr>
            </a:lvl5pPr>
            <a:lvl6pPr marL="0" indent="0" algn="ctr">
              <a:lnSpc>
                <a:spcPct val="110000"/>
              </a:lnSpc>
              <a:spcBef>
                <a:spcPts val="0"/>
              </a:spcBef>
              <a:spcAft>
                <a:spcPts val="0"/>
              </a:spcAft>
              <a:buNone/>
              <a:defRPr sz="4800" b="1">
                <a:solidFill>
                  <a:schemeClr val="tx1"/>
                </a:solidFill>
                <a:latin typeface="+mj-lt"/>
                <a:ea typeface="+mj-lt"/>
                <a:cs typeface="+mj-lt"/>
              </a:defRPr>
            </a:lvl6pPr>
            <a:lvl7pPr marL="0" indent="0" algn="ctr">
              <a:lnSpc>
                <a:spcPct val="110000"/>
              </a:lnSpc>
              <a:spcBef>
                <a:spcPts val="0"/>
              </a:spcBef>
              <a:spcAft>
                <a:spcPts val="0"/>
              </a:spcAft>
              <a:buNone/>
              <a:defRPr sz="4800" b="1">
                <a:solidFill>
                  <a:schemeClr val="tx1"/>
                </a:solidFill>
                <a:latin typeface="+mj-lt"/>
                <a:ea typeface="+mj-lt"/>
                <a:cs typeface="+mj-lt"/>
              </a:defRPr>
            </a:lvl7pPr>
            <a:lvl8pPr marL="0" indent="0" algn="ctr">
              <a:lnSpc>
                <a:spcPct val="110000"/>
              </a:lnSpc>
              <a:spcBef>
                <a:spcPts val="0"/>
              </a:spcBef>
              <a:spcAft>
                <a:spcPts val="0"/>
              </a:spcAft>
              <a:buNone/>
              <a:defRPr sz="4800" b="1">
                <a:solidFill>
                  <a:schemeClr val="tx1"/>
                </a:solidFill>
                <a:latin typeface="+mj-lt"/>
                <a:ea typeface="+mj-lt"/>
                <a:cs typeface="+mj-lt"/>
              </a:defRPr>
            </a:lvl8pPr>
            <a:lvl9pPr marL="0" indent="0" algn="ctr">
              <a:lnSpc>
                <a:spcPct val="110000"/>
              </a:lnSpc>
              <a:spcBef>
                <a:spcPts val="0"/>
              </a:spcBef>
              <a:spcAft>
                <a:spcPts val="0"/>
              </a:spcAft>
              <a:buNone/>
              <a:defRPr sz="4800" b="1">
                <a:solidFill>
                  <a:schemeClr val="tx1"/>
                </a:solidFill>
                <a:latin typeface="+mj-lt"/>
                <a:ea typeface="+mj-lt"/>
                <a:cs typeface="+mj-lt"/>
              </a:defRPr>
            </a:lvl9pPr>
          </a:lstStyle>
          <a:p xmlns:a="http://schemas.openxmlformats.org/drawingml/2006/main"/>
        </p:txBody>
      </p:sp>
      <p:sp>
        <p:nvSpPr>
          <p:cNvPr id="2" name="Subtitle">
            <a:extLst xmlns:a="http://schemas.openxmlformats.org/drawingml/2006/main">
              <a:ext uri="{FF2B5EF4-FFF2-40B4-BE49-F238E27FC236}">
                <a16:creationId xmlns:a16="http://schemas.microsoft.com/office/drawing/2014/main" id="{C2D46D56-3115-49D9-AF63-4DE7747125C3}"/>
              </a:ext>
            </a:extLst>
          </p:cNvPr>
          <p:cNvSpPr>
            <a:spLocks xmlns:a="http://schemas.openxmlformats.org/drawingml/2006/main" noGrp="1"/>
          </p:cNvSpPr>
          <p:nvPr>
            <p:ph type="subTitle" idx="1"/>
          </p:nvPr>
        </p:nvSpPr>
        <p:spPr>
          <a:xfrm xmlns:a="http://schemas.openxmlformats.org/drawingml/2006/main">
            <a:off x="1828800" y="3771900"/>
            <a:ext cx="8534400" cy="7620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2100" b="0">
                <a:solidFill>
                  <a:schemeClr val="tx1"/>
                </a:solidFill>
                <a:latin typeface="+mn-lt"/>
                <a:ea typeface="+mn-lt"/>
                <a:cs typeface="+mn-lt"/>
              </a:defRPr>
            </a:defPPr>
            <a:lvl1pPr marL="0" indent="0" algn="ctr">
              <a:lnSpc>
                <a:spcPct val="110000"/>
              </a:lnSpc>
              <a:spcBef>
                <a:spcPts val="0"/>
              </a:spcBef>
              <a:spcAft>
                <a:spcPts val="0"/>
              </a:spcAft>
              <a:buNone/>
              <a:defRPr sz="2100" b="0">
                <a:solidFill>
                  <a:schemeClr val="tx1"/>
                </a:solidFill>
                <a:latin typeface="+mn-lt"/>
                <a:ea typeface="+mn-lt"/>
                <a:cs typeface="+mn-lt"/>
              </a:defRPr>
            </a:lvl1pPr>
            <a:lvl2pPr marL="0" indent="0" algn="ctr">
              <a:lnSpc>
                <a:spcPct val="110000"/>
              </a:lnSpc>
              <a:spcBef>
                <a:spcPts val="0"/>
              </a:spcBef>
              <a:spcAft>
                <a:spcPts val="0"/>
              </a:spcAft>
              <a:buNone/>
              <a:defRPr sz="2100" b="0">
                <a:solidFill>
                  <a:schemeClr val="tx1"/>
                </a:solidFill>
                <a:latin typeface="+mn-lt"/>
                <a:ea typeface="+mn-lt"/>
                <a:cs typeface="+mn-lt"/>
              </a:defRPr>
            </a:lvl2pPr>
            <a:lvl3pPr marL="0" indent="0" algn="ctr">
              <a:lnSpc>
                <a:spcPct val="110000"/>
              </a:lnSpc>
              <a:spcBef>
                <a:spcPts val="0"/>
              </a:spcBef>
              <a:spcAft>
                <a:spcPts val="0"/>
              </a:spcAft>
              <a:buNone/>
              <a:defRPr sz="2100" b="0">
                <a:solidFill>
                  <a:schemeClr val="tx1"/>
                </a:solidFill>
                <a:latin typeface="+mn-lt"/>
                <a:ea typeface="+mn-lt"/>
                <a:cs typeface="+mn-lt"/>
              </a:defRPr>
            </a:lvl3pPr>
            <a:lvl4pPr marL="0" indent="0" algn="ctr">
              <a:lnSpc>
                <a:spcPct val="110000"/>
              </a:lnSpc>
              <a:spcBef>
                <a:spcPts val="0"/>
              </a:spcBef>
              <a:spcAft>
                <a:spcPts val="0"/>
              </a:spcAft>
              <a:buNone/>
              <a:defRPr sz="2100" b="0">
                <a:solidFill>
                  <a:schemeClr val="tx1"/>
                </a:solidFill>
                <a:latin typeface="+mn-lt"/>
                <a:ea typeface="+mn-lt"/>
                <a:cs typeface="+mn-lt"/>
              </a:defRPr>
            </a:lvl4pPr>
            <a:lvl5pPr marL="0" indent="0" algn="ctr">
              <a:lnSpc>
                <a:spcPct val="110000"/>
              </a:lnSpc>
              <a:spcBef>
                <a:spcPts val="0"/>
              </a:spcBef>
              <a:spcAft>
                <a:spcPts val="0"/>
              </a:spcAft>
              <a:buNone/>
              <a:defRPr sz="2100" b="0">
                <a:solidFill>
                  <a:schemeClr val="tx1"/>
                </a:solidFill>
                <a:latin typeface="+mn-lt"/>
                <a:ea typeface="+mn-lt"/>
                <a:cs typeface="+mn-lt"/>
              </a:defRPr>
            </a:lvl5pPr>
            <a:lvl6pPr marL="0" indent="0" algn="ctr">
              <a:lnSpc>
                <a:spcPct val="110000"/>
              </a:lnSpc>
              <a:spcBef>
                <a:spcPts val="0"/>
              </a:spcBef>
              <a:spcAft>
                <a:spcPts val="0"/>
              </a:spcAft>
              <a:buNone/>
              <a:defRPr sz="2100" b="0">
                <a:solidFill>
                  <a:schemeClr val="tx1"/>
                </a:solidFill>
                <a:latin typeface="+mn-lt"/>
                <a:ea typeface="+mn-lt"/>
                <a:cs typeface="+mn-lt"/>
              </a:defRPr>
            </a:lvl6pPr>
            <a:lvl7pPr marL="0" indent="0" algn="ctr">
              <a:lnSpc>
                <a:spcPct val="110000"/>
              </a:lnSpc>
              <a:spcBef>
                <a:spcPts val="0"/>
              </a:spcBef>
              <a:spcAft>
                <a:spcPts val="0"/>
              </a:spcAft>
              <a:buNone/>
              <a:defRPr sz="2100" b="0">
                <a:solidFill>
                  <a:schemeClr val="tx1"/>
                </a:solidFill>
                <a:latin typeface="+mn-lt"/>
                <a:ea typeface="+mn-lt"/>
                <a:cs typeface="+mn-lt"/>
              </a:defRPr>
            </a:lvl7pPr>
            <a:lvl8pPr marL="0" indent="0" algn="ctr">
              <a:lnSpc>
                <a:spcPct val="110000"/>
              </a:lnSpc>
              <a:spcBef>
                <a:spcPts val="0"/>
              </a:spcBef>
              <a:spcAft>
                <a:spcPts val="0"/>
              </a:spcAft>
              <a:buNone/>
              <a:defRPr sz="2100" b="0">
                <a:solidFill>
                  <a:schemeClr val="tx1"/>
                </a:solidFill>
                <a:latin typeface="+mn-lt"/>
                <a:ea typeface="+mn-lt"/>
                <a:cs typeface="+mn-lt"/>
              </a:defRPr>
            </a:lvl8pPr>
            <a:lvl9pPr marL="0" indent="0" algn="ctr">
              <a:lnSpc>
                <a:spcPct val="110000"/>
              </a:lnSpc>
              <a:spcBef>
                <a:spcPts val="0"/>
              </a:spcBef>
              <a:spcAft>
                <a:spcPts val="0"/>
              </a:spcAft>
              <a:buNone/>
              <a:defRPr sz="2100" b="0">
                <a:solidFill>
                  <a:schemeClr val="tx1"/>
                </a:solidFill>
                <a:latin typeface="+mn-lt"/>
                <a:ea typeface="+mn-lt"/>
                <a:cs typeface="+mn-lt"/>
              </a:defRPr>
            </a:lvl9pPr>
          </a:lstStyle>
          <a:p xmlns:a="http://schemas.openxmlformats.org/drawingml/2006/main"/>
        </p:txBody>
      </p:sp>
    </p:spTree>
  </p:cSld>
</p:sldLayout>
</file>

<file path=ppt/slideLayouts/slideLayout2.xml><?xml version="1.0" encoding="utf-8"?>
<p:sldLayout xmlns:p="http://schemas.openxmlformats.org/presentationml/2006/main">
  <p:cSld name="Section Header">
    <p:spTree>
      <p:nvGrpSpPr>
        <p:cNvPr id="1" name=""/>
        <p:cNvGrpSpPr/>
        <p:nvPr/>
      </p:nvGrpSpPr>
      <p:grpSpPr>
        <a:xfrm xmlns:a="http://schemas.openxmlformats.org/drawingml/2006/main"/>
      </p:grpSpPr>
      <p:sp>
        <p:nvSpPr>
          <p:cNvPr id="2" name="Section title">
            <a:extLst xmlns:a="http://schemas.openxmlformats.org/drawingml/2006/main">
              <a:ext uri="{FF2B5EF4-FFF2-40B4-BE49-F238E27FC236}">
                <a16:creationId xmlns:a16="http://schemas.microsoft.com/office/drawing/2014/main" id="{54BF2195-03C6-471C-B783-74AAC55CE4E4}"/>
              </a:ext>
            </a:extLst>
          </p:cNvPr>
          <p:cNvSpPr>
            <a:spLocks xmlns:a="http://schemas.openxmlformats.org/drawingml/2006/main" noGrp="1"/>
          </p:cNvSpPr>
          <p:nvPr>
            <p:ph type="title" idx="0"/>
          </p:nvPr>
        </p:nvSpPr>
        <p:spPr>
          <a:xfrm xmlns:a="http://schemas.openxmlformats.org/drawingml/2006/main">
            <a:off x="1219200" y="2857500"/>
            <a:ext cx="9753600" cy="11430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4200" b="1">
                <a:solidFill>
                  <a:schemeClr val="tx1"/>
                </a:solidFill>
                <a:latin typeface="+mj-lt"/>
                <a:ea typeface="+mj-lt"/>
                <a:cs typeface="+mj-lt"/>
              </a:defRPr>
            </a:defPPr>
            <a:lvl1pPr marL="0" indent="0" algn="ctr">
              <a:lnSpc>
                <a:spcPct val="110000"/>
              </a:lnSpc>
              <a:spcBef>
                <a:spcPts val="0"/>
              </a:spcBef>
              <a:spcAft>
                <a:spcPts val="0"/>
              </a:spcAft>
              <a:buNone/>
              <a:defRPr sz="4200" b="1">
                <a:solidFill>
                  <a:schemeClr val="tx1"/>
                </a:solidFill>
                <a:latin typeface="+mj-lt"/>
                <a:ea typeface="+mj-lt"/>
                <a:cs typeface="+mj-lt"/>
              </a:defRPr>
            </a:lvl1pPr>
            <a:lvl2pPr marL="0" indent="0" algn="ctr">
              <a:lnSpc>
                <a:spcPct val="110000"/>
              </a:lnSpc>
              <a:spcBef>
                <a:spcPts val="0"/>
              </a:spcBef>
              <a:spcAft>
                <a:spcPts val="0"/>
              </a:spcAft>
              <a:buNone/>
              <a:defRPr sz="4200" b="1">
                <a:solidFill>
                  <a:schemeClr val="tx1"/>
                </a:solidFill>
                <a:latin typeface="+mj-lt"/>
                <a:ea typeface="+mj-lt"/>
                <a:cs typeface="+mj-lt"/>
              </a:defRPr>
            </a:lvl2pPr>
            <a:lvl3pPr marL="0" indent="0" algn="ctr">
              <a:lnSpc>
                <a:spcPct val="110000"/>
              </a:lnSpc>
              <a:spcBef>
                <a:spcPts val="0"/>
              </a:spcBef>
              <a:spcAft>
                <a:spcPts val="0"/>
              </a:spcAft>
              <a:buNone/>
              <a:defRPr sz="4200" b="1">
                <a:solidFill>
                  <a:schemeClr val="tx1"/>
                </a:solidFill>
                <a:latin typeface="+mj-lt"/>
                <a:ea typeface="+mj-lt"/>
                <a:cs typeface="+mj-lt"/>
              </a:defRPr>
            </a:lvl3pPr>
            <a:lvl4pPr marL="0" indent="0" algn="ctr">
              <a:lnSpc>
                <a:spcPct val="110000"/>
              </a:lnSpc>
              <a:spcBef>
                <a:spcPts val="0"/>
              </a:spcBef>
              <a:spcAft>
                <a:spcPts val="0"/>
              </a:spcAft>
              <a:buNone/>
              <a:defRPr sz="4200" b="1">
                <a:solidFill>
                  <a:schemeClr val="tx1"/>
                </a:solidFill>
                <a:latin typeface="+mj-lt"/>
                <a:ea typeface="+mj-lt"/>
                <a:cs typeface="+mj-lt"/>
              </a:defRPr>
            </a:lvl4pPr>
            <a:lvl5pPr marL="0" indent="0" algn="ctr">
              <a:lnSpc>
                <a:spcPct val="110000"/>
              </a:lnSpc>
              <a:spcBef>
                <a:spcPts val="0"/>
              </a:spcBef>
              <a:spcAft>
                <a:spcPts val="0"/>
              </a:spcAft>
              <a:buNone/>
              <a:defRPr sz="4200" b="1">
                <a:solidFill>
                  <a:schemeClr val="tx1"/>
                </a:solidFill>
                <a:latin typeface="+mj-lt"/>
                <a:ea typeface="+mj-lt"/>
                <a:cs typeface="+mj-lt"/>
              </a:defRPr>
            </a:lvl5pPr>
            <a:lvl6pPr marL="0" indent="0" algn="ctr">
              <a:lnSpc>
                <a:spcPct val="110000"/>
              </a:lnSpc>
              <a:spcBef>
                <a:spcPts val="0"/>
              </a:spcBef>
              <a:spcAft>
                <a:spcPts val="0"/>
              </a:spcAft>
              <a:buNone/>
              <a:defRPr sz="4200" b="1">
                <a:solidFill>
                  <a:schemeClr val="tx1"/>
                </a:solidFill>
                <a:latin typeface="+mj-lt"/>
                <a:ea typeface="+mj-lt"/>
                <a:cs typeface="+mj-lt"/>
              </a:defRPr>
            </a:lvl6pPr>
            <a:lvl7pPr marL="0" indent="0" algn="ctr">
              <a:lnSpc>
                <a:spcPct val="110000"/>
              </a:lnSpc>
              <a:spcBef>
                <a:spcPts val="0"/>
              </a:spcBef>
              <a:spcAft>
                <a:spcPts val="0"/>
              </a:spcAft>
              <a:buNone/>
              <a:defRPr sz="4200" b="1">
                <a:solidFill>
                  <a:schemeClr val="tx1"/>
                </a:solidFill>
                <a:latin typeface="+mj-lt"/>
                <a:ea typeface="+mj-lt"/>
                <a:cs typeface="+mj-lt"/>
              </a:defRPr>
            </a:lvl7pPr>
            <a:lvl8pPr marL="0" indent="0" algn="ctr">
              <a:lnSpc>
                <a:spcPct val="110000"/>
              </a:lnSpc>
              <a:spcBef>
                <a:spcPts val="0"/>
              </a:spcBef>
              <a:spcAft>
                <a:spcPts val="0"/>
              </a:spcAft>
              <a:buNone/>
              <a:defRPr sz="4200" b="1">
                <a:solidFill>
                  <a:schemeClr val="tx1"/>
                </a:solidFill>
                <a:latin typeface="+mj-lt"/>
                <a:ea typeface="+mj-lt"/>
                <a:cs typeface="+mj-lt"/>
              </a:defRPr>
            </a:lvl8pPr>
            <a:lvl9pPr marL="0" indent="0" algn="ctr">
              <a:lnSpc>
                <a:spcPct val="110000"/>
              </a:lnSpc>
              <a:spcBef>
                <a:spcPts val="0"/>
              </a:spcBef>
              <a:spcAft>
                <a:spcPts val="0"/>
              </a:spcAft>
              <a:buNone/>
              <a:defRPr sz="4200" b="1">
                <a:solidFill>
                  <a:schemeClr val="tx1"/>
                </a:solidFill>
                <a:latin typeface="+mj-lt"/>
                <a:ea typeface="+mj-lt"/>
                <a:cs typeface="+mj-lt"/>
              </a:defRPr>
            </a:lvl9pPr>
          </a:lstStyle>
          <a:p xmlns:a="http://schemas.openxmlformats.org/drawingml/2006/main"/>
        </p:txBody>
      </p:sp>
    </p:spTree>
  </p:cSld>
</p:sldLayout>
</file>

<file path=ppt/slideLayouts/slideLayout3.xml><?xml version="1.0" encoding="utf-8"?>
<p:sldLayout xmlns:p="http://schemas.openxmlformats.org/presentationml/2006/main">
  <p:cSld name="Title and Body">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FB3050A8-D30F-48AA-B9DF-1786E9CD02DD}"/>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xmlns:a="http://schemas.openxmlformats.org/drawingml/2006/main"/>
        </p:txBody>
      </p:sp>
      <p:sp>
        <p:nvSpPr>
          <p:cNvPr id="2" name="Body">
            <a:extLst xmlns:a="http://schemas.openxmlformats.org/drawingml/2006/main">
              <a:ext uri="{FF2B5EF4-FFF2-40B4-BE49-F238E27FC236}">
                <a16:creationId xmlns:a16="http://schemas.microsoft.com/office/drawing/2014/main" id="{8102517E-E973-4F5E-A6FD-FC838639DE83}"/>
              </a:ext>
            </a:extLst>
          </p:cNvPr>
          <p:cNvSpPr>
            <a:spLocks xmlns:a="http://schemas.openxmlformats.org/drawingml/2006/main" noGrp="1"/>
          </p:cNvSpPr>
          <p:nvPr>
            <p:ph type="body" idx="1"/>
          </p:nvPr>
        </p:nvSpPr>
        <p:spPr>
          <a:xfrm xmlns:a="http://schemas.openxmlformats.org/drawingml/2006/main">
            <a:off x="685800" y="1905000"/>
            <a:ext cx="108204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xmlns:a="http://schemas.openxmlformats.org/drawingml/2006/main"/>
        </p:txBody>
      </p:sp>
    </p:spTree>
  </p:cSld>
</p:sldLayout>
</file>

<file path=ppt/slideLayouts/slideLayout4.xml><?xml version="1.0" encoding="utf-8"?>
<p:sldLayout xmlns:p="http://schemas.openxmlformats.org/presentationml/2006/main">
  <p:cSld name="Title and Two Column">
    <p:spTree>
      <p:nvGrpSpPr>
        <p:cNvPr id="1" name=""/>
        <p:cNvGrpSpPr/>
        <p:nvPr/>
      </p:nvGrpSpPr>
      <p:grpSpPr>
        <a:xfrm xmlns:a="http://schemas.openxmlformats.org/drawingml/2006/main"/>
      </p:grpSpPr>
      <p:sp>
        <p:nvSpPr>
          <p:cNvPr id="4" name="Title">
            <a:extLst xmlns:a="http://schemas.openxmlformats.org/drawingml/2006/main">
              <a:ext uri="{FF2B5EF4-FFF2-40B4-BE49-F238E27FC236}">
                <a16:creationId xmlns:a16="http://schemas.microsoft.com/office/drawing/2014/main" id="{0B01FA5B-46F8-4D49-BD7D-9868CEBFF5F0}"/>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xmlns:a="http://schemas.openxmlformats.org/drawingml/2006/main"/>
        </p:txBody>
      </p:sp>
      <p:sp>
        <p:nvSpPr>
          <p:cNvPr id="2" name="Left column">
            <a:extLst xmlns:a="http://schemas.openxmlformats.org/drawingml/2006/main">
              <a:ext uri="{FF2B5EF4-FFF2-40B4-BE49-F238E27FC236}">
                <a16:creationId xmlns:a16="http://schemas.microsoft.com/office/drawing/2014/main" id="{73735871-7769-47C4-91A5-EB9462939D50}"/>
              </a:ext>
            </a:extLst>
          </p:cNvPr>
          <p:cNvSpPr>
            <a:spLocks xmlns:a="http://schemas.openxmlformats.org/drawingml/2006/main" noGrp="1"/>
          </p:cNvSpPr>
          <p:nvPr>
            <p:ph type="body" idx="1"/>
          </p:nvPr>
        </p:nvSpPr>
        <p:spPr>
          <a:xfrm xmlns:a="http://schemas.openxmlformats.org/drawingml/2006/main">
            <a:off x="6858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xmlns:a="http://schemas.openxmlformats.org/drawingml/2006/main"/>
        </p:txBody>
      </p:sp>
      <p:sp>
        <p:nvSpPr>
          <p:cNvPr id="3" name="Right column">
            <a:extLst xmlns:a="http://schemas.openxmlformats.org/drawingml/2006/main">
              <a:ext uri="{FF2B5EF4-FFF2-40B4-BE49-F238E27FC236}">
                <a16:creationId xmlns:a16="http://schemas.microsoft.com/office/drawing/2014/main" id="{22761FF6-C395-4101-9C07-357D377684B5}"/>
              </a:ext>
            </a:extLst>
          </p:cNvPr>
          <p:cNvSpPr>
            <a:spLocks xmlns:a="http://schemas.openxmlformats.org/drawingml/2006/main" noGrp="1"/>
          </p:cNvSpPr>
          <p:nvPr>
            <p:ph type="body" idx="2"/>
          </p:nvPr>
        </p:nvSpPr>
        <p:spPr>
          <a:xfrm xmlns:a="http://schemas.openxmlformats.org/drawingml/2006/main">
            <a:off x="64770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xmlns:a="http://schemas.openxmlformats.org/drawingml/2006/main"/>
        </p:txBody>
      </p:sp>
    </p:spTree>
  </p:cSld>
</p:sldLayout>
</file>

<file path=ppt/slideLayouts/slideLayout5.xml><?xml version="1.0" encoding="utf-8"?>
<p:sldLayout xmlns:p="http://schemas.openxmlformats.org/presentationml/2006/main">
  <p:cSld name="Title and One Column">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F5169E62-1E7F-4FDE-9344-D468821AFB17}"/>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xmlns:a="http://schemas.openxmlformats.org/drawingml/2006/main"/>
        </p:txBody>
      </p:sp>
      <p:sp>
        <p:nvSpPr>
          <p:cNvPr id="2" name="Left column">
            <a:extLst xmlns:a="http://schemas.openxmlformats.org/drawingml/2006/main">
              <a:ext uri="{FF2B5EF4-FFF2-40B4-BE49-F238E27FC236}">
                <a16:creationId xmlns:a16="http://schemas.microsoft.com/office/drawing/2014/main" id="{8C64E04C-AA66-4BDB-AE1A-757A4E54892D}"/>
              </a:ext>
            </a:extLst>
          </p:cNvPr>
          <p:cNvSpPr>
            <a:spLocks xmlns:a="http://schemas.openxmlformats.org/drawingml/2006/main" noGrp="1"/>
          </p:cNvSpPr>
          <p:nvPr>
            <p:ph type="body" idx="1"/>
          </p:nvPr>
        </p:nvSpPr>
        <p:spPr>
          <a:xfrm xmlns:a="http://schemas.openxmlformats.org/drawingml/2006/main">
            <a:off x="6858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xmlns:a="http://schemas.openxmlformats.org/drawingml/2006/main"/>
        </p:txBody>
      </p:sp>
    </p:spTree>
  </p:cSld>
</p:sldLayout>
</file>

<file path=ppt/slideLayouts/slideLayout6.xml><?xml version="1.0" encoding="utf-8"?>
<p:sldLayout xmlns:p="http://schemas.openxmlformats.org/presentationml/2006/main" type="blank">
  <p:cSld name="Blank">
    <p:spTree>
      <p:nvGrpSpPr>
        <p:cNvPr id="1" name=""/>
        <p:cNvGrpSpPr/>
        <p:nvPr/>
      </p:nvGrpSpPr>
      <p:grpSpPr>
        <a:xfrm xmlns:a="http://schemas.openxmlformats.org/drawingml/2006/main"/>
      </p:grpSpPr>
    </p:spTree>
  </p:cSld>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2.xml" Id="R9a93111e42a748e8" /><Relationship Type="http://schemas.openxmlformats.org/officeDocument/2006/relationships/slideLayout" Target="/ppt/slideLayouts/slideLayout1.xml" Id="Rdc07a46750ad400a" /><Relationship Type="http://schemas.openxmlformats.org/officeDocument/2006/relationships/slideLayout" Target="/ppt/slideLayouts/slideLayout2.xml" Id="Rfd06e35447474152" /><Relationship Type="http://schemas.openxmlformats.org/officeDocument/2006/relationships/slideLayout" Target="/ppt/slideLayouts/slideLayout3.xml" Id="R7df5d1fd0f03445f" /><Relationship Type="http://schemas.openxmlformats.org/officeDocument/2006/relationships/slideLayout" Target="/ppt/slideLayouts/slideLayout4.xml" Id="R5c7205269d574975" /><Relationship Type="http://schemas.openxmlformats.org/officeDocument/2006/relationships/slideLayout" Target="/ppt/slideLayouts/slideLayout5.xml" Id="R2a6f31cf1cdc41db" /><Relationship Type="http://schemas.openxmlformats.org/officeDocument/2006/relationships/slideLayout" Target="/ppt/slideLayouts/slideLayout6.xml" Id="Re138032277054624" /></Relationships>
</file>

<file path=ppt/slideMasters/slideMaster1.xml><?xml version="1.0" encoding="utf-8"?>
<p:sldMaster xmlns:p="http://schemas.openxmlformats.org/presentationml/2006/main">
  <p:cSld name="Master">
    <p:bg>
      <p:bgRef idx="1001">
        <a:schemeClr xmlns:a="http://schemas.openxmlformats.org/drawingml/2006/main" val="bg1"/>
      </p:bgRef>
    </p:bg>
    <p:spTree>
      <p:nvGrpSpPr>
        <p:cNvPr id="1" name=""/>
        <p:cNvGrpSpPr/>
        <p:nvPr/>
      </p:nvGrpSpPr>
      <p:grpSpPr>
        <a:xfrm xmlns:a="http://schemas.openxmlformats.org/drawingml/2006/main"/>
      </p:grpSpPr>
    </p:spTree>
  </p:cSld>
  <p:clrMap bg1="lt1" tx1="dk1" bg2="lt2" tx2="dk2" accent1="accent1" accent2="accent2" accent3="accent3" accent4="accent4" accent5="accent5" accent6="accent6" hlink="hlink" folHlink="folHlink"/>
  <p:sldLayoutIdLst>
    <p:sldLayoutId xmlns:r="http://schemas.openxmlformats.org/officeDocument/2006/relationships" id="2147483649" r:id="Rdc07a46750ad400a"/>
    <p:sldLayoutId xmlns:r="http://schemas.openxmlformats.org/officeDocument/2006/relationships" id="2147483650" r:id="Rfd06e35447474152"/>
    <p:sldLayoutId xmlns:r="http://schemas.openxmlformats.org/officeDocument/2006/relationships" id="2147483651" r:id="R7df5d1fd0f03445f"/>
    <p:sldLayoutId xmlns:r="http://schemas.openxmlformats.org/officeDocument/2006/relationships" id="2147483652" r:id="R5c7205269d574975"/>
    <p:sldLayoutId xmlns:r="http://schemas.openxmlformats.org/officeDocument/2006/relationships" id="2147483653" r:id="R2a6f31cf1cdc41db"/>
    <p:sldLayoutId xmlns:r="http://schemas.openxmlformats.org/officeDocument/2006/relationships" id="2147483654" r:id="Re138032277054624"/>
  </p:sldLayoutIdLst>
  <p:txStyles>
    <p:titleStyle>
      <a:lvl1pPr xmlns:a="http://schemas.openxmlformats.org/drawingml/2006/main" algn="l">
        <a:lnSpc>
          <a:spcPct val="90000"/>
        </a:lnSpc>
        <a:spcBef>
          <a:spcPts val="0"/>
        </a:spcBef>
        <a:buNone/>
        <a:defRPr sz="4400">
          <a:solidFill>
            <a:schemeClr val="tx1"/>
          </a:solidFill>
          <a:latin typeface="+mj-lt"/>
          <a:ea typeface="+mj-lt"/>
          <a:cs typeface="+mj-lt"/>
        </a:defRPr>
      </a:lvl1pPr>
    </p:titleStyle>
    <p:bodyStyle>
      <a:lvl1pPr xmlns:a="http://schemas.openxmlformats.org/drawingml/2006/main" marL="228600" indent="-228600" algn="l">
        <a:lnSpc>
          <a:spcPct val="90000"/>
        </a:lnSpc>
        <a:spcBef>
          <a:spcPts val="1000"/>
        </a:spcBef>
        <a:buChar char="•"/>
        <a:defRPr sz="2800">
          <a:solidFill>
            <a:schemeClr val="tx1"/>
          </a:solidFill>
          <a:latin typeface="+mn-lt"/>
          <a:ea typeface="+mn-lt"/>
          <a:cs typeface="+mn-lt"/>
        </a:defRPr>
      </a:lvl1pPr>
      <a:lvl2pPr xmlns:a="http://schemas.openxmlformats.org/drawingml/2006/main" marL="685800" indent="-228600" algn="l">
        <a:lnSpc>
          <a:spcPct val="90000"/>
        </a:lnSpc>
        <a:spcBef>
          <a:spcPts val="500"/>
        </a:spcBef>
        <a:buChar char="•"/>
        <a:defRPr sz="2400">
          <a:solidFill>
            <a:schemeClr val="tx1"/>
          </a:solidFill>
          <a:latin typeface="+mn-lt"/>
          <a:ea typeface="+mn-lt"/>
          <a:cs typeface="+mn-lt"/>
        </a:defRPr>
      </a:lvl2pPr>
      <a:lvl3pPr xmlns:a="http://schemas.openxmlformats.org/drawingml/2006/main" marL="1143000" indent="-228600" algn="l">
        <a:lnSpc>
          <a:spcPct val="90000"/>
        </a:lnSpc>
        <a:spcBef>
          <a:spcPts val="500"/>
        </a:spcBef>
        <a:buChar char="•"/>
        <a:defRPr sz="2000">
          <a:solidFill>
            <a:schemeClr val="tx1"/>
          </a:solidFill>
          <a:latin typeface="+mn-lt"/>
          <a:ea typeface="+mn-lt"/>
          <a:cs typeface="+mn-lt"/>
        </a:defRPr>
      </a:lvl3pPr>
      <a:lvl4pPr xmlns:a="http://schemas.openxmlformats.org/drawingml/2006/main" marL="1600200" indent="-228600" algn="l">
        <a:lnSpc>
          <a:spcPct val="90000"/>
        </a:lnSpc>
        <a:spcBef>
          <a:spcPts val="500"/>
        </a:spcBef>
        <a:buChar char="•"/>
        <a:defRPr sz="1800">
          <a:solidFill>
            <a:schemeClr val="tx1"/>
          </a:solidFill>
          <a:latin typeface="+mn-lt"/>
          <a:ea typeface="+mn-lt"/>
          <a:cs typeface="+mn-lt"/>
        </a:defRPr>
      </a:lvl4pPr>
      <a:lvl5pPr xmlns:a="http://schemas.openxmlformats.org/drawingml/2006/main" marL="2057400" indent="-228600" algn="l">
        <a:lnSpc>
          <a:spcPct val="90000"/>
        </a:lnSpc>
        <a:spcBef>
          <a:spcPts val="500"/>
        </a:spcBef>
        <a:buChar char="•"/>
        <a:defRPr sz="1800">
          <a:solidFill>
            <a:schemeClr val="tx1"/>
          </a:solidFill>
          <a:latin typeface="+mn-lt"/>
          <a:ea typeface="+mn-lt"/>
          <a:cs typeface="+mn-lt"/>
        </a:defRPr>
      </a:lvl5pPr>
      <a:lvl6pPr xmlns:a="http://schemas.openxmlformats.org/drawingml/2006/main" marL="2514600" indent="-228600" algn="l">
        <a:lnSpc>
          <a:spcPct val="90000"/>
        </a:lnSpc>
        <a:spcBef>
          <a:spcPts val="500"/>
        </a:spcBef>
        <a:buChar char="•"/>
        <a:defRPr sz="1800">
          <a:solidFill>
            <a:schemeClr val="tx1"/>
          </a:solidFill>
          <a:latin typeface="+mn-lt"/>
          <a:ea typeface="+mn-lt"/>
          <a:cs typeface="+mn-lt"/>
        </a:defRPr>
      </a:lvl6pPr>
      <a:lvl7pPr xmlns:a="http://schemas.openxmlformats.org/drawingml/2006/main" marL="2971800" indent="-228600" algn="l">
        <a:lnSpc>
          <a:spcPct val="90000"/>
        </a:lnSpc>
        <a:spcBef>
          <a:spcPts val="500"/>
        </a:spcBef>
        <a:buChar char="•"/>
        <a:defRPr sz="1800">
          <a:solidFill>
            <a:schemeClr val="tx1"/>
          </a:solidFill>
          <a:latin typeface="+mn-lt"/>
          <a:ea typeface="+mn-lt"/>
          <a:cs typeface="+mn-lt"/>
        </a:defRPr>
      </a:lvl7pPr>
      <a:lvl8pPr xmlns:a="http://schemas.openxmlformats.org/drawingml/2006/main" marL="3429000" indent="-228600" algn="l">
        <a:lnSpc>
          <a:spcPct val="90000"/>
        </a:lnSpc>
        <a:spcBef>
          <a:spcPts val="500"/>
        </a:spcBef>
        <a:buChar char="•"/>
        <a:defRPr sz="1800">
          <a:solidFill>
            <a:schemeClr val="tx1"/>
          </a:solidFill>
          <a:latin typeface="+mn-lt"/>
          <a:ea typeface="+mn-lt"/>
          <a:cs typeface="+mn-lt"/>
        </a:defRPr>
      </a:lvl8pPr>
      <a:lvl9pPr xmlns:a="http://schemas.openxmlformats.org/drawingml/2006/main" marL="3886200" indent="-228600" algn="l">
        <a:lnSpc>
          <a:spcPct val="90000"/>
        </a:lnSpc>
        <a:spcBef>
          <a:spcPts val="500"/>
        </a:spcBef>
        <a:buChar char="•"/>
        <a:defRPr sz="1800">
          <a:solidFill>
            <a:schemeClr val="tx1"/>
          </a:solidFill>
          <a:latin typeface="+mn-lt"/>
          <a:ea typeface="+mn-lt"/>
          <a:cs typeface="+mn-lt"/>
        </a:defRPr>
      </a:lvl9pPr>
    </p:bodyStyle>
    <p:otherStyle>
      <a:lvl1pPr xmlns:a="http://schemas.openxmlformats.org/drawingml/2006/main" marL="0" algn="l">
        <a:buNone/>
        <a:defRPr sz="1800">
          <a:solidFill>
            <a:schemeClr val="tx1"/>
          </a:solidFill>
          <a:latin typeface="+mn-lt"/>
          <a:ea typeface="+mn-lt"/>
          <a:cs typeface="+mn-lt"/>
        </a:defRPr>
      </a:lvl1pPr>
      <a:lvl2pPr xmlns:a="http://schemas.openxmlformats.org/drawingml/2006/main" marL="457200" algn="l">
        <a:buNone/>
        <a:defRPr sz="1800">
          <a:solidFill>
            <a:schemeClr val="tx1"/>
          </a:solidFill>
          <a:latin typeface="+mn-lt"/>
          <a:ea typeface="+mn-lt"/>
          <a:cs typeface="+mn-lt"/>
        </a:defRPr>
      </a:lvl2pPr>
      <a:lvl3pPr xmlns:a="http://schemas.openxmlformats.org/drawingml/2006/main" marL="914400" algn="l">
        <a:buNone/>
        <a:defRPr sz="1800">
          <a:solidFill>
            <a:schemeClr val="tx1"/>
          </a:solidFill>
          <a:latin typeface="+mn-lt"/>
          <a:ea typeface="+mn-lt"/>
          <a:cs typeface="+mn-lt"/>
        </a:defRPr>
      </a:lvl3pPr>
      <a:lvl4pPr xmlns:a="http://schemas.openxmlformats.org/drawingml/2006/main" marL="1371600" algn="l">
        <a:buNone/>
        <a:defRPr sz="1800">
          <a:solidFill>
            <a:schemeClr val="tx1"/>
          </a:solidFill>
          <a:latin typeface="+mn-lt"/>
          <a:ea typeface="+mn-lt"/>
          <a:cs typeface="+mn-lt"/>
        </a:defRPr>
      </a:lvl4pPr>
      <a:lvl5pPr xmlns:a="http://schemas.openxmlformats.org/drawingml/2006/main" marL="1828800" algn="l">
        <a:buNone/>
        <a:defRPr sz="1800">
          <a:solidFill>
            <a:schemeClr val="tx1"/>
          </a:solidFill>
          <a:latin typeface="+mn-lt"/>
          <a:ea typeface="+mn-lt"/>
          <a:cs typeface="+mn-lt"/>
        </a:defRPr>
      </a:lvl5pPr>
      <a:lvl6pPr xmlns:a="http://schemas.openxmlformats.org/drawingml/2006/main" marL="2286000" algn="l">
        <a:buNone/>
        <a:defRPr sz="1800">
          <a:solidFill>
            <a:schemeClr val="tx1"/>
          </a:solidFill>
          <a:latin typeface="+mn-lt"/>
          <a:ea typeface="+mn-lt"/>
          <a:cs typeface="+mn-lt"/>
        </a:defRPr>
      </a:lvl6pPr>
      <a:lvl7pPr xmlns:a="http://schemas.openxmlformats.org/drawingml/2006/main" marL="2743200" algn="l">
        <a:buNone/>
        <a:defRPr sz="1800">
          <a:solidFill>
            <a:schemeClr val="tx1"/>
          </a:solidFill>
          <a:latin typeface="+mn-lt"/>
          <a:ea typeface="+mn-lt"/>
          <a:cs typeface="+mn-lt"/>
        </a:defRPr>
      </a:lvl7pPr>
      <a:lvl8pPr xmlns:a="http://schemas.openxmlformats.org/drawingml/2006/main" marL="3200400" algn="l">
        <a:buNone/>
        <a:defRPr sz="1800">
          <a:solidFill>
            <a:schemeClr val="tx1"/>
          </a:solidFill>
          <a:latin typeface="+mn-lt"/>
          <a:ea typeface="+mn-lt"/>
          <a:cs typeface="+mn-lt"/>
        </a:defRPr>
      </a:lvl8pPr>
      <a:lvl9pPr xmlns:a="http://schemas.openxmlformats.org/drawingml/2006/main" marL="3657600" algn="l">
        <a:buNone/>
        <a:defRPr sz="1800">
          <a:solidFill>
            <a:schemeClr val="tx1"/>
          </a:solidFill>
          <a:latin typeface="+mn-lt"/>
          <a:ea typeface="+mn-lt"/>
          <a:cs typeface="+mn-lt"/>
        </a:defRPr>
      </a:lvl9pPr>
    </p:otherStyle>
  </p:txStyles>
</p:sldMaster>
</file>

<file path=ppt/slideMasters/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slides/_rels/slide1.xml.rels>&#65279;<?xml version="1.0" encoding="utf-8"?><Relationships xmlns="http://schemas.openxmlformats.org/package/2006/relationships"><Relationship Type="http://schemas.openxmlformats.org/officeDocument/2006/relationships/slideLayout" Target="/ppt/slideLayouts/slideLayout6.xml" Id="R63571ed56304467d" /><Relationship Type="http://schemas.openxmlformats.org/officeDocument/2006/relationships/notesSlide" Target="/ppt/notesSlides/notesSlide1.xml" Id="R9569f0cea2754498" /></Relationships>
</file>

<file path=ppt/slides/_rels/slide2.xml.rels>&#65279;<?xml version="1.0" encoding="utf-8"?><Relationships xmlns="http://schemas.openxmlformats.org/package/2006/relationships"><Relationship Type="http://schemas.openxmlformats.org/officeDocument/2006/relationships/slideLayout" Target="/ppt/slideLayouts/slideLayout6.xml" Id="R0957b1ef0a1b4359" /><Relationship Type="http://schemas.openxmlformats.org/officeDocument/2006/relationships/notesSlide" Target="/ppt/notesSlides/notesSlide2.xml" Id="R349f3b6ccfe14fa6" /></Relationships>
</file>

<file path=ppt/slides/_rels/slide3.xml.rels>&#65279;<?xml version="1.0" encoding="utf-8"?><Relationships xmlns="http://schemas.openxmlformats.org/package/2006/relationships"><Relationship Type="http://schemas.openxmlformats.org/officeDocument/2006/relationships/slideLayout" Target="/ppt/slideLayouts/slideLayout6.xml" Id="Rbd63c42f948f4487" /><Relationship Type="http://schemas.openxmlformats.org/officeDocument/2006/relationships/notesSlide" Target="/ppt/notesSlides/notesSlide3.xml" Id="Rd1f61da2fc8f4b24" /></Relationships>
</file>

<file path=ppt/slides/_rels/slide4.xml.rels>&#65279;<?xml version="1.0" encoding="utf-8"?><Relationships xmlns="http://schemas.openxmlformats.org/package/2006/relationships"><Relationship Type="http://schemas.openxmlformats.org/officeDocument/2006/relationships/slideLayout" Target="/ppt/slideLayouts/slideLayout6.xml" Id="R981bb14b862c4ae9" /><Relationship Type="http://schemas.openxmlformats.org/officeDocument/2006/relationships/notesSlide" Target="/ppt/notesSlides/notesSlide4.xml" Id="Raadcd9f04f80435a" /></Relationships>
</file>

<file path=ppt/slides/slide1.xml><?xml version="1.0" encoding="utf-8"?>
<p:sld xmlns:p="http://schemas.openxmlformats.org/presentationml/2006/main">
  <p:cSld>
    <p:bg>
      <p:bgPr>
        <a:solidFill xmlns:a="http://schemas.openxmlformats.org/drawingml/2006/main">
          <a:srgbClr val="FAFCFC"/>
        </a:solidFill>
      </p:bgPr>
    </p:bg>
    <p:spTree>
      <p:nvGrpSpPr>
        <p:cNvPr id="1" name=""/>
        <p:cNvGrpSpPr/>
        <p:nvPr/>
      </p:nvGrpSpPr>
      <p:grpSpPr>
        <a:xfrm xmlns:a="http://schemas.openxmlformats.org/drawingml/2006/main"/>
      </p:grpSpPr>
      <p:sp>
        <p:nvSpPr>
          <p:cNvPr id="7" name="">
            <a:extLst xmlns:a="http://schemas.openxmlformats.org/drawingml/2006/main">
              <a:ext uri="{FF2B5EF4-FFF2-40B4-BE49-F238E27FC236}">
                <a16:creationId xmlns:a16="http://schemas.microsoft.com/office/drawing/2014/main" id="{2A91B625-A4E2-4212-9D00-E985FAAD96FF}"/>
              </a:ext>
            </a:extLst>
          </p:cNvPr>
          <p:cNvSpPr>
            <a:spLocks xmlns:a="http://schemas.openxmlformats.org/drawingml/2006/main" noGrp="1"/>
          </p:cNvSpPr>
          <p:nvPr/>
        </p:nvSpPr>
        <p:spPr>
          <a:xfrm xmlns:a="http://schemas.openxmlformats.org/drawingml/2006/main">
            <a:off x="457200" y="285750"/>
            <a:ext cx="11277600" cy="571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2700" b="1">
                <a:solidFill>
                  <a:srgbClr val="142D3D"/>
                </a:solidFill>
                <a:latin typeface="DejaVu Sans"/>
                <a:ea typeface="DejaVu Sans"/>
                <a:cs typeface="DejaVu Sans"/>
              </a:defRPr>
            </a:defPPr>
            <a:lvl1pPr>
              <a:defRPr sz="2700" b="1">
                <a:solidFill>
                  <a:srgbClr val="142D3D"/>
                </a:solidFill>
                <a:latin typeface="DejaVu Sans"/>
                <a:ea typeface="DejaVu Sans"/>
                <a:cs typeface="DejaVu Sans"/>
              </a:defRPr>
            </a:lvl1pPr>
            <a:lvl2pPr>
              <a:defRPr sz="2700" b="1">
                <a:solidFill>
                  <a:srgbClr val="142D3D"/>
                </a:solidFill>
                <a:latin typeface="DejaVu Sans"/>
                <a:ea typeface="DejaVu Sans"/>
                <a:cs typeface="DejaVu Sans"/>
              </a:defRPr>
            </a:lvl2pPr>
            <a:lvl3pPr>
              <a:defRPr sz="2700" b="1">
                <a:solidFill>
                  <a:srgbClr val="142D3D"/>
                </a:solidFill>
                <a:latin typeface="DejaVu Sans"/>
                <a:ea typeface="DejaVu Sans"/>
                <a:cs typeface="DejaVu Sans"/>
              </a:defRPr>
            </a:lvl3pPr>
            <a:lvl4pPr>
              <a:defRPr sz="2700" b="1">
                <a:solidFill>
                  <a:srgbClr val="142D3D"/>
                </a:solidFill>
                <a:latin typeface="DejaVu Sans"/>
                <a:ea typeface="DejaVu Sans"/>
                <a:cs typeface="DejaVu Sans"/>
              </a:defRPr>
            </a:lvl4pPr>
            <a:lvl5pPr>
              <a:defRPr sz="2700" b="1">
                <a:solidFill>
                  <a:srgbClr val="142D3D"/>
                </a:solidFill>
                <a:latin typeface="DejaVu Sans"/>
                <a:ea typeface="DejaVu Sans"/>
                <a:cs typeface="DejaVu Sans"/>
              </a:defRPr>
            </a:lvl5pPr>
            <a:lvl6pPr>
              <a:defRPr sz="2700" b="1">
                <a:solidFill>
                  <a:srgbClr val="142D3D"/>
                </a:solidFill>
                <a:latin typeface="DejaVu Sans"/>
                <a:ea typeface="DejaVu Sans"/>
                <a:cs typeface="DejaVu Sans"/>
              </a:defRPr>
            </a:lvl6pPr>
            <a:lvl7pPr>
              <a:defRPr sz="2700" b="1">
                <a:solidFill>
                  <a:srgbClr val="142D3D"/>
                </a:solidFill>
                <a:latin typeface="DejaVu Sans"/>
                <a:ea typeface="DejaVu Sans"/>
                <a:cs typeface="DejaVu Sans"/>
              </a:defRPr>
            </a:lvl7pPr>
            <a:lvl8pPr>
              <a:defRPr sz="2700" b="1">
                <a:solidFill>
                  <a:srgbClr val="142D3D"/>
                </a:solidFill>
                <a:latin typeface="DejaVu Sans"/>
                <a:ea typeface="DejaVu Sans"/>
                <a:cs typeface="DejaVu Sans"/>
              </a:defRPr>
            </a:lvl8pPr>
            <a:lvl9pPr>
              <a:defRPr sz="2700" b="1">
                <a:solidFill>
                  <a:srgbClr val="142D3D"/>
                </a:solidFill>
                <a:latin typeface="DejaVu Sans"/>
                <a:ea typeface="DejaVu Sans"/>
                <a:cs typeface="DejaVu Sans"/>
              </a:defRPr>
            </a:lvl9pPr>
          </a:lstStyle>
          <a:p xmlns:a="http://schemas.openxmlformats.org/drawingml/2006/main">
            <a:pPr>
              <a:defRPr sz="2700" b="1">
                <a:solidFill>
                  <a:srgbClr val="142D3D"/>
                </a:solidFill>
                <a:latin typeface="DejaVu Sans"/>
                <a:ea typeface="DejaVu Sans"/>
                <a:cs typeface="DejaVu Sans"/>
              </a:defRPr>
            </a:pPr>
            <a:r>
              <a:rPr sz="2700" b="1">
                <a:solidFill>
                  <a:srgbClr val="142D3D"/>
                </a:solidFill>
                <a:latin typeface="DejaVu Sans"/>
                <a:ea typeface="DejaVu Sans"/>
                <a:cs typeface="DejaVu Sans"/>
              </a:rPr>
              <a:t>Component 1</a:t>
            </a:r>
          </a:p>
        </p:txBody>
      </p:sp>
      <p:sp>
        <p:nvSpPr>
          <p:cNvPr id="2" name="">
            <a:extLst xmlns:a="http://schemas.openxmlformats.org/drawingml/2006/main">
              <a:ext uri="{FF2B5EF4-FFF2-40B4-BE49-F238E27FC236}">
                <a16:creationId xmlns:a16="http://schemas.microsoft.com/office/drawing/2014/main" id="{70716B2B-FBFB-4CA1-BC4E-1DEC7A741491}"/>
              </a:ext>
            </a:extLst>
          </p:cNvPr>
          <p:cNvSpPr>
            <a:spLocks xmlns:a="http://schemas.openxmlformats.org/drawingml/2006/main" noGrp="1"/>
          </p:cNvSpPr>
          <p:nvPr/>
        </p:nvSpPr>
        <p:spPr>
          <a:xfrm xmlns:a="http://schemas.openxmlformats.org/drawingml/2006/main">
            <a:off x="457200" y="6419850"/>
            <a:ext cx="1066800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125" b="0">
                <a:solidFill>
                  <a:srgbClr val="405462"/>
                </a:solidFill>
                <a:latin typeface="DejaVu Sans"/>
                <a:ea typeface="DejaVu Sans"/>
                <a:cs typeface="DejaVu Sans"/>
              </a:defRPr>
            </a:defPPr>
            <a:lvl1pPr>
              <a:defRPr sz="1125" b="0">
                <a:solidFill>
                  <a:srgbClr val="405462"/>
                </a:solidFill>
                <a:latin typeface="DejaVu Sans"/>
                <a:ea typeface="DejaVu Sans"/>
                <a:cs typeface="DejaVu Sans"/>
              </a:defRPr>
            </a:lvl1pPr>
            <a:lvl2pPr>
              <a:defRPr sz="1125" b="0">
                <a:solidFill>
                  <a:srgbClr val="405462"/>
                </a:solidFill>
                <a:latin typeface="DejaVu Sans"/>
                <a:ea typeface="DejaVu Sans"/>
                <a:cs typeface="DejaVu Sans"/>
              </a:defRPr>
            </a:lvl2pPr>
            <a:lvl3pPr>
              <a:defRPr sz="1125" b="0">
                <a:solidFill>
                  <a:srgbClr val="405462"/>
                </a:solidFill>
                <a:latin typeface="DejaVu Sans"/>
                <a:ea typeface="DejaVu Sans"/>
                <a:cs typeface="DejaVu Sans"/>
              </a:defRPr>
            </a:lvl3pPr>
            <a:lvl4pPr>
              <a:defRPr sz="1125" b="0">
                <a:solidFill>
                  <a:srgbClr val="405462"/>
                </a:solidFill>
                <a:latin typeface="DejaVu Sans"/>
                <a:ea typeface="DejaVu Sans"/>
                <a:cs typeface="DejaVu Sans"/>
              </a:defRPr>
            </a:lvl4pPr>
            <a:lvl5pPr>
              <a:defRPr sz="1125" b="0">
                <a:solidFill>
                  <a:srgbClr val="405462"/>
                </a:solidFill>
                <a:latin typeface="DejaVu Sans"/>
                <a:ea typeface="DejaVu Sans"/>
                <a:cs typeface="DejaVu Sans"/>
              </a:defRPr>
            </a:lvl5pPr>
            <a:lvl6pPr>
              <a:defRPr sz="1125" b="0">
                <a:solidFill>
                  <a:srgbClr val="405462"/>
                </a:solidFill>
                <a:latin typeface="DejaVu Sans"/>
                <a:ea typeface="DejaVu Sans"/>
                <a:cs typeface="DejaVu Sans"/>
              </a:defRPr>
            </a:lvl6pPr>
            <a:lvl7pPr>
              <a:defRPr sz="1125" b="0">
                <a:solidFill>
                  <a:srgbClr val="405462"/>
                </a:solidFill>
                <a:latin typeface="DejaVu Sans"/>
                <a:ea typeface="DejaVu Sans"/>
                <a:cs typeface="DejaVu Sans"/>
              </a:defRPr>
            </a:lvl7pPr>
            <a:lvl8pPr>
              <a:defRPr sz="1125" b="0">
                <a:solidFill>
                  <a:srgbClr val="405462"/>
                </a:solidFill>
                <a:latin typeface="DejaVu Sans"/>
                <a:ea typeface="DejaVu Sans"/>
                <a:cs typeface="DejaVu Sans"/>
              </a:defRPr>
            </a:lvl8pPr>
            <a:lvl9pPr>
              <a:defRPr sz="1125" b="0">
                <a:solidFill>
                  <a:srgbClr val="405462"/>
                </a:solidFill>
                <a:latin typeface="DejaVu Sans"/>
                <a:ea typeface="DejaVu Sans"/>
                <a:cs typeface="DejaVu Sans"/>
              </a:defRPr>
            </a:lvl9pPr>
          </a:lstStyle>
          <a:p xmlns:a="http://schemas.openxmlformats.org/drawingml/2006/main">
            <a:pPr>
              <a:defRPr sz="1125" b="0">
                <a:solidFill>
                  <a:srgbClr val="405462"/>
                </a:solidFill>
                <a:latin typeface="DejaVu Sans"/>
                <a:ea typeface="DejaVu Sans"/>
                <a:cs typeface="DejaVu Sans"/>
              </a:defRPr>
            </a:pPr>
            <a:r>
              <a:rPr sz="1125" b="0">
                <a:solidFill>
                  <a:srgbClr val="405462"/>
                </a:solidFill>
                <a:latin typeface="DejaVu Sans"/>
                <a:ea typeface="DejaVu Sans"/>
                <a:cs typeface="DejaVu Sans"/>
              </a:rPr>
              <a:t>Ahmad Hassan   /   2238191   /   BMHP6029   /   Component 1</a:t>
            </a:r>
          </a:p>
        </p:txBody>
      </p:sp>
      <p:sp>
        <p:nvSpPr>
          <p:cNvPr id="3" name="">
            <a:extLst xmlns:a="http://schemas.openxmlformats.org/drawingml/2006/main">
              <a:ext uri="{FF2B5EF4-FFF2-40B4-BE49-F238E27FC236}">
                <a16:creationId xmlns:a16="http://schemas.microsoft.com/office/drawing/2014/main" id="{EE398E60-3E38-430F-8FA2-18230399B511}"/>
              </a:ext>
            </a:extLst>
          </p:cNvPr>
          <p:cNvSpPr>
            <a:spLocks xmlns:a="http://schemas.openxmlformats.org/drawingml/2006/main" noGrp="1"/>
          </p:cNvSpPr>
          <p:nvPr/>
        </p:nvSpPr>
        <p:spPr>
          <a:xfrm xmlns:a="http://schemas.openxmlformats.org/drawingml/2006/main">
            <a:off x="11430000" y="6419850"/>
            <a:ext cx="30480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125" b="0">
                <a:solidFill>
                  <a:srgbClr val="142D3D"/>
                </a:solidFill>
                <a:latin typeface="DejaVu Sans"/>
                <a:ea typeface="DejaVu Sans"/>
                <a:cs typeface="DejaVu Sans"/>
              </a:defRPr>
            </a:defPPr>
            <a:lvl1pPr>
              <a:defRPr sz="1125" b="0">
                <a:solidFill>
                  <a:srgbClr val="142D3D"/>
                </a:solidFill>
                <a:latin typeface="DejaVu Sans"/>
                <a:ea typeface="DejaVu Sans"/>
                <a:cs typeface="DejaVu Sans"/>
              </a:defRPr>
            </a:lvl1pPr>
            <a:lvl2pPr>
              <a:defRPr sz="1125" b="0">
                <a:solidFill>
                  <a:srgbClr val="142D3D"/>
                </a:solidFill>
                <a:latin typeface="DejaVu Sans"/>
                <a:ea typeface="DejaVu Sans"/>
                <a:cs typeface="DejaVu Sans"/>
              </a:defRPr>
            </a:lvl2pPr>
            <a:lvl3pPr>
              <a:defRPr sz="1125" b="0">
                <a:solidFill>
                  <a:srgbClr val="142D3D"/>
                </a:solidFill>
                <a:latin typeface="DejaVu Sans"/>
                <a:ea typeface="DejaVu Sans"/>
                <a:cs typeface="DejaVu Sans"/>
              </a:defRPr>
            </a:lvl3pPr>
            <a:lvl4pPr>
              <a:defRPr sz="1125" b="0">
                <a:solidFill>
                  <a:srgbClr val="142D3D"/>
                </a:solidFill>
                <a:latin typeface="DejaVu Sans"/>
                <a:ea typeface="DejaVu Sans"/>
                <a:cs typeface="DejaVu Sans"/>
              </a:defRPr>
            </a:lvl4pPr>
            <a:lvl5pPr>
              <a:defRPr sz="1125" b="0">
                <a:solidFill>
                  <a:srgbClr val="142D3D"/>
                </a:solidFill>
                <a:latin typeface="DejaVu Sans"/>
                <a:ea typeface="DejaVu Sans"/>
                <a:cs typeface="DejaVu Sans"/>
              </a:defRPr>
            </a:lvl5pPr>
            <a:lvl6pPr>
              <a:defRPr sz="1125" b="0">
                <a:solidFill>
                  <a:srgbClr val="142D3D"/>
                </a:solidFill>
                <a:latin typeface="DejaVu Sans"/>
                <a:ea typeface="DejaVu Sans"/>
                <a:cs typeface="DejaVu Sans"/>
              </a:defRPr>
            </a:lvl6pPr>
            <a:lvl7pPr>
              <a:defRPr sz="1125" b="0">
                <a:solidFill>
                  <a:srgbClr val="142D3D"/>
                </a:solidFill>
                <a:latin typeface="DejaVu Sans"/>
                <a:ea typeface="DejaVu Sans"/>
                <a:cs typeface="DejaVu Sans"/>
              </a:defRPr>
            </a:lvl7pPr>
            <a:lvl8pPr>
              <a:defRPr sz="1125" b="0">
                <a:solidFill>
                  <a:srgbClr val="142D3D"/>
                </a:solidFill>
                <a:latin typeface="DejaVu Sans"/>
                <a:ea typeface="DejaVu Sans"/>
                <a:cs typeface="DejaVu Sans"/>
              </a:defRPr>
            </a:lvl8pPr>
            <a:lvl9pPr>
              <a:defRPr sz="1125" b="0">
                <a:solidFill>
                  <a:srgbClr val="142D3D"/>
                </a:solidFill>
                <a:latin typeface="DejaVu Sans"/>
                <a:ea typeface="DejaVu Sans"/>
                <a:cs typeface="DejaVu Sans"/>
              </a:defRPr>
            </a:lvl9pPr>
          </a:lstStyle>
          <a:p xmlns:a="http://schemas.openxmlformats.org/drawingml/2006/main">
            <a:pPr>
              <a:defRPr sz="1125" b="0">
                <a:solidFill>
                  <a:srgbClr val="142D3D"/>
                </a:solidFill>
                <a:latin typeface="DejaVu Sans"/>
                <a:ea typeface="DejaVu Sans"/>
                <a:cs typeface="DejaVu Sans"/>
              </a:defRPr>
            </a:pPr>
            <a:r>
              <a:rPr sz="1125" b="0">
                <a:solidFill>
                  <a:srgbClr val="142D3D"/>
                </a:solidFill>
                <a:latin typeface="DejaVu Sans"/>
                <a:ea typeface="DejaVu Sans"/>
                <a:cs typeface="DejaVu Sans"/>
              </a:rPr>
              <a:t>1</a:t>
            </a:r>
          </a:p>
        </p:txBody>
      </p:sp>
      <p:sp>
        <p:nvSpPr>
          <p:cNvPr id="4" name="">
            <a:extLst xmlns:a="http://schemas.openxmlformats.org/drawingml/2006/main">
              <a:ext uri="{FF2B5EF4-FFF2-40B4-BE49-F238E27FC236}">
                <a16:creationId xmlns:a16="http://schemas.microsoft.com/office/drawing/2014/main" id="{7B4CEFBA-24F4-4FFF-9885-AB173A874879}"/>
              </a:ext>
            </a:extLst>
          </p:cNvPr>
          <p:cNvSpPr>
            <a:spLocks xmlns:a="http://schemas.openxmlformats.org/drawingml/2006/main" noGrp="1"/>
          </p:cNvSpPr>
          <p:nvPr/>
        </p:nvSpPr>
        <p:spPr>
          <a:xfrm xmlns:a="http://schemas.openxmlformats.org/drawingml/2006/main">
            <a:off x="457200" y="1524000"/>
            <a:ext cx="11239500" cy="8382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4800" b="1">
                <a:solidFill>
                  <a:srgbClr val="142D3D"/>
                </a:solidFill>
                <a:latin typeface="DejaVu Sans"/>
                <a:ea typeface="DejaVu Sans"/>
                <a:cs typeface="DejaVu Sans"/>
              </a:defRPr>
            </a:defPPr>
            <a:lvl1pPr>
              <a:defRPr sz="4800" b="1">
                <a:solidFill>
                  <a:srgbClr val="142D3D"/>
                </a:solidFill>
                <a:latin typeface="DejaVu Sans"/>
                <a:ea typeface="DejaVu Sans"/>
                <a:cs typeface="DejaVu Sans"/>
              </a:defRPr>
            </a:lvl1pPr>
            <a:lvl2pPr>
              <a:defRPr sz="4800" b="1">
                <a:solidFill>
                  <a:srgbClr val="142D3D"/>
                </a:solidFill>
                <a:latin typeface="DejaVu Sans"/>
                <a:ea typeface="DejaVu Sans"/>
                <a:cs typeface="DejaVu Sans"/>
              </a:defRPr>
            </a:lvl2pPr>
            <a:lvl3pPr>
              <a:defRPr sz="4800" b="1">
                <a:solidFill>
                  <a:srgbClr val="142D3D"/>
                </a:solidFill>
                <a:latin typeface="DejaVu Sans"/>
                <a:ea typeface="DejaVu Sans"/>
                <a:cs typeface="DejaVu Sans"/>
              </a:defRPr>
            </a:lvl3pPr>
            <a:lvl4pPr>
              <a:defRPr sz="4800" b="1">
                <a:solidFill>
                  <a:srgbClr val="142D3D"/>
                </a:solidFill>
                <a:latin typeface="DejaVu Sans"/>
                <a:ea typeface="DejaVu Sans"/>
                <a:cs typeface="DejaVu Sans"/>
              </a:defRPr>
            </a:lvl4pPr>
            <a:lvl5pPr>
              <a:defRPr sz="4800" b="1">
                <a:solidFill>
                  <a:srgbClr val="142D3D"/>
                </a:solidFill>
                <a:latin typeface="DejaVu Sans"/>
                <a:ea typeface="DejaVu Sans"/>
                <a:cs typeface="DejaVu Sans"/>
              </a:defRPr>
            </a:lvl5pPr>
            <a:lvl6pPr>
              <a:defRPr sz="4800" b="1">
                <a:solidFill>
                  <a:srgbClr val="142D3D"/>
                </a:solidFill>
                <a:latin typeface="DejaVu Sans"/>
                <a:ea typeface="DejaVu Sans"/>
                <a:cs typeface="DejaVu Sans"/>
              </a:defRPr>
            </a:lvl6pPr>
            <a:lvl7pPr>
              <a:defRPr sz="4800" b="1">
                <a:solidFill>
                  <a:srgbClr val="142D3D"/>
                </a:solidFill>
                <a:latin typeface="DejaVu Sans"/>
                <a:ea typeface="DejaVu Sans"/>
                <a:cs typeface="DejaVu Sans"/>
              </a:defRPr>
            </a:lvl7pPr>
            <a:lvl8pPr>
              <a:defRPr sz="4800" b="1">
                <a:solidFill>
                  <a:srgbClr val="142D3D"/>
                </a:solidFill>
                <a:latin typeface="DejaVu Sans"/>
                <a:ea typeface="DejaVu Sans"/>
                <a:cs typeface="DejaVu Sans"/>
              </a:defRPr>
            </a:lvl8pPr>
            <a:lvl9pPr>
              <a:defRPr sz="4800" b="1">
                <a:solidFill>
                  <a:srgbClr val="142D3D"/>
                </a:solidFill>
                <a:latin typeface="DejaVu Sans"/>
                <a:ea typeface="DejaVu Sans"/>
                <a:cs typeface="DejaVu Sans"/>
              </a:defRPr>
            </a:lvl9pPr>
          </a:lstStyle>
          <a:p xmlns:a="http://schemas.openxmlformats.org/drawingml/2006/main">
            <a:pPr>
              <a:defRPr sz="4800" b="1">
                <a:solidFill>
                  <a:srgbClr val="142D3D"/>
                </a:solidFill>
                <a:latin typeface="DejaVu Sans"/>
                <a:ea typeface="DejaVu Sans"/>
                <a:cs typeface="DejaVu Sans"/>
              </a:defRPr>
            </a:pPr>
            <a:r>
              <a:rPr sz="4800" b="1">
                <a:solidFill>
                  <a:srgbClr val="142D3D"/>
                </a:solidFill>
                <a:latin typeface="DejaVu Sans"/>
                <a:ea typeface="DejaVu Sans"/>
                <a:cs typeface="DejaVu Sans"/>
              </a:rPr>
              <a:t>Bipolar disorder</a:t>
            </a:r>
          </a:p>
        </p:txBody>
      </p:sp>
      <p:sp>
        <p:nvSpPr>
          <p:cNvPr id="5" name="">
            <a:extLst xmlns:a="http://schemas.openxmlformats.org/drawingml/2006/main">
              <a:ext uri="{FF2B5EF4-FFF2-40B4-BE49-F238E27FC236}">
                <a16:creationId xmlns:a16="http://schemas.microsoft.com/office/drawing/2014/main" id="{1C449FDD-18A6-46A8-BB16-AF55D9D217A7}"/>
              </a:ext>
            </a:extLst>
          </p:cNvPr>
          <p:cNvSpPr>
            <a:spLocks xmlns:a="http://schemas.openxmlformats.org/drawingml/2006/main" noGrp="1"/>
          </p:cNvSpPr>
          <p:nvPr/>
        </p:nvSpPr>
        <p:spPr>
          <a:xfrm xmlns:a="http://schemas.openxmlformats.org/drawingml/2006/main">
            <a:off x="457200" y="2628900"/>
            <a:ext cx="10572750" cy="1238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2850" b="0">
                <a:solidFill>
                  <a:srgbClr val="007C83"/>
                </a:solidFill>
                <a:latin typeface="DejaVu Sans"/>
                <a:ea typeface="DejaVu Sans"/>
                <a:cs typeface="DejaVu Sans"/>
              </a:defRPr>
            </a:defPPr>
            <a:lvl1pPr>
              <a:defRPr sz="2850" b="0">
                <a:solidFill>
                  <a:srgbClr val="007C83"/>
                </a:solidFill>
                <a:latin typeface="DejaVu Sans"/>
                <a:ea typeface="DejaVu Sans"/>
                <a:cs typeface="DejaVu Sans"/>
              </a:defRPr>
            </a:lvl1pPr>
            <a:lvl2pPr>
              <a:defRPr sz="2850" b="0">
                <a:solidFill>
                  <a:srgbClr val="007C83"/>
                </a:solidFill>
                <a:latin typeface="DejaVu Sans"/>
                <a:ea typeface="DejaVu Sans"/>
                <a:cs typeface="DejaVu Sans"/>
              </a:defRPr>
            </a:lvl2pPr>
            <a:lvl3pPr>
              <a:defRPr sz="2850" b="0">
                <a:solidFill>
                  <a:srgbClr val="007C83"/>
                </a:solidFill>
                <a:latin typeface="DejaVu Sans"/>
                <a:ea typeface="DejaVu Sans"/>
                <a:cs typeface="DejaVu Sans"/>
              </a:defRPr>
            </a:lvl3pPr>
            <a:lvl4pPr>
              <a:defRPr sz="2850" b="0">
                <a:solidFill>
                  <a:srgbClr val="007C83"/>
                </a:solidFill>
                <a:latin typeface="DejaVu Sans"/>
                <a:ea typeface="DejaVu Sans"/>
                <a:cs typeface="DejaVu Sans"/>
              </a:defRPr>
            </a:lvl4pPr>
            <a:lvl5pPr>
              <a:defRPr sz="2850" b="0">
                <a:solidFill>
                  <a:srgbClr val="007C83"/>
                </a:solidFill>
                <a:latin typeface="DejaVu Sans"/>
                <a:ea typeface="DejaVu Sans"/>
                <a:cs typeface="DejaVu Sans"/>
              </a:defRPr>
            </a:lvl5pPr>
            <a:lvl6pPr>
              <a:defRPr sz="2850" b="0">
                <a:solidFill>
                  <a:srgbClr val="007C83"/>
                </a:solidFill>
                <a:latin typeface="DejaVu Sans"/>
                <a:ea typeface="DejaVu Sans"/>
                <a:cs typeface="DejaVu Sans"/>
              </a:defRPr>
            </a:lvl6pPr>
            <a:lvl7pPr>
              <a:defRPr sz="2850" b="0">
                <a:solidFill>
                  <a:srgbClr val="007C83"/>
                </a:solidFill>
                <a:latin typeface="DejaVu Sans"/>
                <a:ea typeface="DejaVu Sans"/>
                <a:cs typeface="DejaVu Sans"/>
              </a:defRPr>
            </a:lvl7pPr>
            <a:lvl8pPr>
              <a:defRPr sz="2850" b="0">
                <a:solidFill>
                  <a:srgbClr val="007C83"/>
                </a:solidFill>
                <a:latin typeface="DejaVu Sans"/>
                <a:ea typeface="DejaVu Sans"/>
                <a:cs typeface="DejaVu Sans"/>
              </a:defRPr>
            </a:lvl8pPr>
            <a:lvl9pPr>
              <a:defRPr sz="2850" b="0">
                <a:solidFill>
                  <a:srgbClr val="007C83"/>
                </a:solidFill>
                <a:latin typeface="DejaVu Sans"/>
                <a:ea typeface="DejaVu Sans"/>
                <a:cs typeface="DejaVu Sans"/>
              </a:defRPr>
            </a:lvl9pPr>
          </a:lstStyle>
          <a:p xmlns:a="http://schemas.openxmlformats.org/drawingml/2006/main">
            <a:pPr>
              <a:defRPr sz="2850" b="0">
                <a:solidFill>
                  <a:srgbClr val="007C83"/>
                </a:solidFill>
                <a:latin typeface="DejaVu Sans"/>
                <a:ea typeface="DejaVu Sans"/>
                <a:cs typeface="DejaVu Sans"/>
              </a:defRPr>
            </a:pPr>
            <a:r>
              <a:rPr sz="2850" b="0">
                <a:solidFill>
                  <a:srgbClr val="007C83"/>
                </a:solidFill>
                <a:latin typeface="DejaVu Sans"/>
                <a:ea typeface="DejaVu Sans"/>
                <a:cs typeface="DejaVu Sans"/>
              </a:rPr>
              <a:t>Historical treatment, contemporary care</a:t>
            </a:r>
          </a:p>
          <a:p xmlns:a="http://schemas.openxmlformats.org/drawingml/2006/main">
            <a:pPr>
              <a:defRPr sz="2850" b="0">
                <a:solidFill>
                  <a:srgbClr val="007C83"/>
                </a:solidFill>
                <a:latin typeface="DejaVu Sans"/>
                <a:ea typeface="DejaVu Sans"/>
                <a:cs typeface="DejaVu Sans"/>
              </a:defRPr>
            </a:pPr>
            <a:r>
              <a:rPr sz="2850" b="0">
                <a:solidFill>
                  <a:srgbClr val="007C83"/>
                </a:solidFill>
                <a:latin typeface="DejaVu Sans"/>
                <a:ea typeface="DejaVu Sans"/>
                <a:cs typeface="DejaVu Sans"/>
              </a:rPr>
              <a:t>and the challenge of equality</a:t>
            </a:r>
          </a:p>
        </p:txBody>
      </p:sp>
      <p:sp>
        <p:nvSpPr>
          <p:cNvPr id="6" name="">
            <a:extLst xmlns:a="http://schemas.openxmlformats.org/drawingml/2006/main">
              <a:ext uri="{FF2B5EF4-FFF2-40B4-BE49-F238E27FC236}">
                <a16:creationId xmlns:a16="http://schemas.microsoft.com/office/drawing/2014/main" id="{405B4FE5-F21B-4673-AEE3-8311E4FDBD9F}"/>
              </a:ext>
            </a:extLst>
          </p:cNvPr>
          <p:cNvSpPr>
            <a:spLocks xmlns:a="http://schemas.openxmlformats.org/drawingml/2006/main" noGrp="1"/>
          </p:cNvSpPr>
          <p:nvPr/>
        </p:nvSpPr>
        <p:spPr>
          <a:xfrm xmlns:a="http://schemas.openxmlformats.org/drawingml/2006/main">
            <a:off x="457200" y="4476750"/>
            <a:ext cx="9525000" cy="12001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00" b="0">
                <a:solidFill>
                  <a:srgbClr val="142D3D"/>
                </a:solidFill>
                <a:latin typeface="DejaVu Sans"/>
                <a:ea typeface="DejaVu Sans"/>
                <a:cs typeface="DejaVu Sans"/>
              </a:defRPr>
            </a:defPPr>
            <a:lvl1pPr>
              <a:defRPr sz="1800" b="0">
                <a:solidFill>
                  <a:srgbClr val="142D3D"/>
                </a:solidFill>
                <a:latin typeface="DejaVu Sans"/>
                <a:ea typeface="DejaVu Sans"/>
                <a:cs typeface="DejaVu Sans"/>
              </a:defRPr>
            </a:lvl1pPr>
            <a:lvl2pPr>
              <a:defRPr sz="1800" b="0">
                <a:solidFill>
                  <a:srgbClr val="142D3D"/>
                </a:solidFill>
                <a:latin typeface="DejaVu Sans"/>
                <a:ea typeface="DejaVu Sans"/>
                <a:cs typeface="DejaVu Sans"/>
              </a:defRPr>
            </a:lvl2pPr>
            <a:lvl3pPr>
              <a:defRPr sz="1800" b="0">
                <a:solidFill>
                  <a:srgbClr val="142D3D"/>
                </a:solidFill>
                <a:latin typeface="DejaVu Sans"/>
                <a:ea typeface="DejaVu Sans"/>
                <a:cs typeface="DejaVu Sans"/>
              </a:defRPr>
            </a:lvl3pPr>
            <a:lvl4pPr>
              <a:defRPr sz="1800" b="0">
                <a:solidFill>
                  <a:srgbClr val="142D3D"/>
                </a:solidFill>
                <a:latin typeface="DejaVu Sans"/>
                <a:ea typeface="DejaVu Sans"/>
                <a:cs typeface="DejaVu Sans"/>
              </a:defRPr>
            </a:lvl4pPr>
            <a:lvl5pPr>
              <a:defRPr sz="1800" b="0">
                <a:solidFill>
                  <a:srgbClr val="142D3D"/>
                </a:solidFill>
                <a:latin typeface="DejaVu Sans"/>
                <a:ea typeface="DejaVu Sans"/>
                <a:cs typeface="DejaVu Sans"/>
              </a:defRPr>
            </a:lvl5pPr>
            <a:lvl6pPr>
              <a:defRPr sz="1800" b="0">
                <a:solidFill>
                  <a:srgbClr val="142D3D"/>
                </a:solidFill>
                <a:latin typeface="DejaVu Sans"/>
                <a:ea typeface="DejaVu Sans"/>
                <a:cs typeface="DejaVu Sans"/>
              </a:defRPr>
            </a:lvl6pPr>
            <a:lvl7pPr>
              <a:defRPr sz="1800" b="0">
                <a:solidFill>
                  <a:srgbClr val="142D3D"/>
                </a:solidFill>
                <a:latin typeface="DejaVu Sans"/>
                <a:ea typeface="DejaVu Sans"/>
                <a:cs typeface="DejaVu Sans"/>
              </a:defRPr>
            </a:lvl7pPr>
            <a:lvl8pPr>
              <a:defRPr sz="1800" b="0">
                <a:solidFill>
                  <a:srgbClr val="142D3D"/>
                </a:solidFill>
                <a:latin typeface="DejaVu Sans"/>
                <a:ea typeface="DejaVu Sans"/>
                <a:cs typeface="DejaVu Sans"/>
              </a:defRPr>
            </a:lvl8pPr>
            <a:lvl9pPr>
              <a:defRPr sz="1800" b="0">
                <a:solidFill>
                  <a:srgbClr val="142D3D"/>
                </a:solidFill>
                <a:latin typeface="DejaVu Sans"/>
                <a:ea typeface="DejaVu Sans"/>
                <a:cs typeface="DejaVu Sans"/>
              </a:defRPr>
            </a:lvl9pPr>
          </a:lstStyle>
          <a:p xmlns:a="http://schemas.openxmlformats.org/drawingml/2006/main">
            <a:pPr>
              <a:defRPr sz="1800" b="0">
                <a:solidFill>
                  <a:srgbClr val="142D3D"/>
                </a:solidFill>
                <a:latin typeface="DejaVu Sans"/>
                <a:ea typeface="DejaVu Sans"/>
                <a:cs typeface="DejaVu Sans"/>
              </a:defRPr>
            </a:pPr>
            <a:r>
              <a:rPr sz="1800" b="0">
                <a:solidFill>
                  <a:srgbClr val="142D3D"/>
                </a:solidFill>
                <a:latin typeface="DejaVu Sans"/>
                <a:ea typeface="DejaVu Sans"/>
                <a:cs typeface="DejaVu Sans"/>
              </a:rPr>
              <a:t>Ahmad Hassan</a:t>
            </a:r>
          </a:p>
          <a:p xmlns:a="http://schemas.openxmlformats.org/drawingml/2006/main">
            <a:pPr>
              <a:defRPr sz="1800" b="0">
                <a:solidFill>
                  <a:srgbClr val="142D3D"/>
                </a:solidFill>
                <a:latin typeface="DejaVu Sans"/>
                <a:ea typeface="DejaVu Sans"/>
                <a:cs typeface="DejaVu Sans"/>
              </a:defRPr>
            </a:pPr>
            <a:r>
              <a:rPr sz="1800" b="0">
                <a:solidFill>
                  <a:srgbClr val="142D3D"/>
                </a:solidFill>
                <a:latin typeface="DejaVu Sans"/>
                <a:ea typeface="DejaVu Sans"/>
                <a:cs typeface="DejaVu Sans"/>
              </a:rPr>
              <a:t>Student number: 2238191</a:t>
            </a:r>
          </a:p>
          <a:p xmlns:a="http://schemas.openxmlformats.org/drawingml/2006/main">
            <a:pPr>
              <a:defRPr sz="1800" b="0">
                <a:solidFill>
                  <a:srgbClr val="142D3D"/>
                </a:solidFill>
                <a:latin typeface="DejaVu Sans"/>
                <a:ea typeface="DejaVu Sans"/>
                <a:cs typeface="DejaVu Sans"/>
              </a:defRPr>
            </a:pPr>
            <a:r>
              <a:rPr sz="1800" b="0">
                <a:solidFill>
                  <a:srgbClr val="142D3D"/>
                </a:solidFill>
                <a:latin typeface="DejaVu Sans"/>
                <a:ea typeface="DejaVu Sans"/>
                <a:cs typeface="DejaVu Sans"/>
              </a:rPr>
              <a:t>Module code: BMHP6029</a:t>
            </a:r>
          </a:p>
        </p:txBody>
      </p:sp>
    </p:spTree>
    <p:extLst>
      <p:ext uri="{BB962C8B-B14F-4D97-AF65-F5344CB8AC3E}">
        <p14:creationId xmlns:p14="http://schemas.microsoft.com/office/powerpoint/2010/main" val="1724558007"/>
      </p:ext>
    </p:extLst>
  </p:cSld>
</p:sld>
</file>

<file path=ppt/slides/slide2.xml><?xml version="1.0" encoding="utf-8"?>
<p:sld xmlns:p="http://schemas.openxmlformats.org/presentationml/2006/main">
  <p:cSld>
    <p:bg>
      <p:bgPr>
        <a:solidFill xmlns:a="http://schemas.openxmlformats.org/drawingml/2006/main">
          <a:srgbClr val="FAFCFC"/>
        </a:solidFill>
      </p:bgPr>
    </p:bg>
    <p:spTree>
      <p:nvGrpSpPr>
        <p:cNvPr id="1" name=""/>
        <p:cNvGrpSpPr/>
        <p:nvPr/>
      </p:nvGrpSpPr>
      <p:grpSpPr>
        <a:xfrm xmlns:a="http://schemas.openxmlformats.org/drawingml/2006/main"/>
      </p:grpSpPr>
      <p:sp>
        <p:nvSpPr>
          <p:cNvPr id="16" name="">
            <a:extLst xmlns:a="http://schemas.openxmlformats.org/drawingml/2006/main">
              <a:ext uri="{FF2B5EF4-FFF2-40B4-BE49-F238E27FC236}">
                <a16:creationId xmlns:a16="http://schemas.microsoft.com/office/drawing/2014/main" id="{9FC80046-1C9C-4812-AE76-DB6A5821F151}"/>
              </a:ext>
            </a:extLst>
          </p:cNvPr>
          <p:cNvSpPr>
            <a:spLocks xmlns:a="http://schemas.openxmlformats.org/drawingml/2006/main" noGrp="1"/>
          </p:cNvSpPr>
          <p:nvPr/>
        </p:nvSpPr>
        <p:spPr>
          <a:xfrm xmlns:a="http://schemas.openxmlformats.org/drawingml/2006/main">
            <a:off x="457200" y="285750"/>
            <a:ext cx="11277600" cy="571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2700" b="1">
                <a:solidFill>
                  <a:srgbClr val="142D3D"/>
                </a:solidFill>
                <a:latin typeface="DejaVu Sans"/>
                <a:ea typeface="DejaVu Sans"/>
                <a:cs typeface="DejaVu Sans"/>
              </a:defRPr>
            </a:defPPr>
            <a:lvl1pPr>
              <a:defRPr sz="2700" b="1">
                <a:solidFill>
                  <a:srgbClr val="142D3D"/>
                </a:solidFill>
                <a:latin typeface="DejaVu Sans"/>
                <a:ea typeface="DejaVu Sans"/>
                <a:cs typeface="DejaVu Sans"/>
              </a:defRPr>
            </a:lvl1pPr>
            <a:lvl2pPr>
              <a:defRPr sz="2700" b="1">
                <a:solidFill>
                  <a:srgbClr val="142D3D"/>
                </a:solidFill>
                <a:latin typeface="DejaVu Sans"/>
                <a:ea typeface="DejaVu Sans"/>
                <a:cs typeface="DejaVu Sans"/>
              </a:defRPr>
            </a:lvl2pPr>
            <a:lvl3pPr>
              <a:defRPr sz="2700" b="1">
                <a:solidFill>
                  <a:srgbClr val="142D3D"/>
                </a:solidFill>
                <a:latin typeface="DejaVu Sans"/>
                <a:ea typeface="DejaVu Sans"/>
                <a:cs typeface="DejaVu Sans"/>
              </a:defRPr>
            </a:lvl3pPr>
            <a:lvl4pPr>
              <a:defRPr sz="2700" b="1">
                <a:solidFill>
                  <a:srgbClr val="142D3D"/>
                </a:solidFill>
                <a:latin typeface="DejaVu Sans"/>
                <a:ea typeface="DejaVu Sans"/>
                <a:cs typeface="DejaVu Sans"/>
              </a:defRPr>
            </a:lvl4pPr>
            <a:lvl5pPr>
              <a:defRPr sz="2700" b="1">
                <a:solidFill>
                  <a:srgbClr val="142D3D"/>
                </a:solidFill>
                <a:latin typeface="DejaVu Sans"/>
                <a:ea typeface="DejaVu Sans"/>
                <a:cs typeface="DejaVu Sans"/>
              </a:defRPr>
            </a:lvl5pPr>
            <a:lvl6pPr>
              <a:defRPr sz="2700" b="1">
                <a:solidFill>
                  <a:srgbClr val="142D3D"/>
                </a:solidFill>
                <a:latin typeface="DejaVu Sans"/>
                <a:ea typeface="DejaVu Sans"/>
                <a:cs typeface="DejaVu Sans"/>
              </a:defRPr>
            </a:lvl6pPr>
            <a:lvl7pPr>
              <a:defRPr sz="2700" b="1">
                <a:solidFill>
                  <a:srgbClr val="142D3D"/>
                </a:solidFill>
                <a:latin typeface="DejaVu Sans"/>
                <a:ea typeface="DejaVu Sans"/>
                <a:cs typeface="DejaVu Sans"/>
              </a:defRPr>
            </a:lvl7pPr>
            <a:lvl8pPr>
              <a:defRPr sz="2700" b="1">
                <a:solidFill>
                  <a:srgbClr val="142D3D"/>
                </a:solidFill>
                <a:latin typeface="DejaVu Sans"/>
                <a:ea typeface="DejaVu Sans"/>
                <a:cs typeface="DejaVu Sans"/>
              </a:defRPr>
            </a:lvl8pPr>
            <a:lvl9pPr>
              <a:defRPr sz="2700" b="1">
                <a:solidFill>
                  <a:srgbClr val="142D3D"/>
                </a:solidFill>
                <a:latin typeface="DejaVu Sans"/>
                <a:ea typeface="DejaVu Sans"/>
                <a:cs typeface="DejaVu Sans"/>
              </a:defRPr>
            </a:lvl9pPr>
          </a:lstStyle>
          <a:p xmlns:a="http://schemas.openxmlformats.org/drawingml/2006/main">
            <a:pPr>
              <a:defRPr sz="2700" b="1">
                <a:solidFill>
                  <a:srgbClr val="142D3D"/>
                </a:solidFill>
                <a:latin typeface="DejaVu Sans"/>
                <a:ea typeface="DejaVu Sans"/>
                <a:cs typeface="DejaVu Sans"/>
              </a:defRPr>
            </a:pPr>
            <a:r>
              <a:rPr sz="2700" b="1">
                <a:solidFill>
                  <a:srgbClr val="142D3D"/>
                </a:solidFill>
                <a:latin typeface="DejaVu Sans"/>
                <a:ea typeface="DejaVu Sans"/>
                <a:cs typeface="DejaVu Sans"/>
              </a:rPr>
              <a:t>Bipolar disorder: diagnosis, treatment and provision</a:t>
            </a:r>
          </a:p>
        </p:txBody>
      </p:sp>
      <p:sp>
        <p:nvSpPr>
          <p:cNvPr id="2" name="">
            <a:extLst xmlns:a="http://schemas.openxmlformats.org/drawingml/2006/main">
              <a:ext uri="{FF2B5EF4-FFF2-40B4-BE49-F238E27FC236}">
                <a16:creationId xmlns:a16="http://schemas.microsoft.com/office/drawing/2014/main" id="{407D2F72-BCF5-4C3B-B425-4E61466CCE5F}"/>
              </a:ext>
            </a:extLst>
          </p:cNvPr>
          <p:cNvSpPr>
            <a:spLocks xmlns:a="http://schemas.openxmlformats.org/drawingml/2006/main" noGrp="1"/>
          </p:cNvSpPr>
          <p:nvPr/>
        </p:nvSpPr>
        <p:spPr>
          <a:xfrm xmlns:a="http://schemas.openxmlformats.org/drawingml/2006/main">
            <a:off x="457200" y="6419850"/>
            <a:ext cx="1066800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125" b="0">
                <a:solidFill>
                  <a:srgbClr val="405462"/>
                </a:solidFill>
                <a:latin typeface="DejaVu Sans"/>
                <a:ea typeface="DejaVu Sans"/>
                <a:cs typeface="DejaVu Sans"/>
              </a:defRPr>
            </a:defPPr>
            <a:lvl1pPr>
              <a:defRPr sz="1125" b="0">
                <a:solidFill>
                  <a:srgbClr val="405462"/>
                </a:solidFill>
                <a:latin typeface="DejaVu Sans"/>
                <a:ea typeface="DejaVu Sans"/>
                <a:cs typeface="DejaVu Sans"/>
              </a:defRPr>
            </a:lvl1pPr>
            <a:lvl2pPr>
              <a:defRPr sz="1125" b="0">
                <a:solidFill>
                  <a:srgbClr val="405462"/>
                </a:solidFill>
                <a:latin typeface="DejaVu Sans"/>
                <a:ea typeface="DejaVu Sans"/>
                <a:cs typeface="DejaVu Sans"/>
              </a:defRPr>
            </a:lvl2pPr>
            <a:lvl3pPr>
              <a:defRPr sz="1125" b="0">
                <a:solidFill>
                  <a:srgbClr val="405462"/>
                </a:solidFill>
                <a:latin typeface="DejaVu Sans"/>
                <a:ea typeface="DejaVu Sans"/>
                <a:cs typeface="DejaVu Sans"/>
              </a:defRPr>
            </a:lvl3pPr>
            <a:lvl4pPr>
              <a:defRPr sz="1125" b="0">
                <a:solidFill>
                  <a:srgbClr val="405462"/>
                </a:solidFill>
                <a:latin typeface="DejaVu Sans"/>
                <a:ea typeface="DejaVu Sans"/>
                <a:cs typeface="DejaVu Sans"/>
              </a:defRPr>
            </a:lvl4pPr>
            <a:lvl5pPr>
              <a:defRPr sz="1125" b="0">
                <a:solidFill>
                  <a:srgbClr val="405462"/>
                </a:solidFill>
                <a:latin typeface="DejaVu Sans"/>
                <a:ea typeface="DejaVu Sans"/>
                <a:cs typeface="DejaVu Sans"/>
              </a:defRPr>
            </a:lvl5pPr>
            <a:lvl6pPr>
              <a:defRPr sz="1125" b="0">
                <a:solidFill>
                  <a:srgbClr val="405462"/>
                </a:solidFill>
                <a:latin typeface="DejaVu Sans"/>
                <a:ea typeface="DejaVu Sans"/>
                <a:cs typeface="DejaVu Sans"/>
              </a:defRPr>
            </a:lvl6pPr>
            <a:lvl7pPr>
              <a:defRPr sz="1125" b="0">
                <a:solidFill>
                  <a:srgbClr val="405462"/>
                </a:solidFill>
                <a:latin typeface="DejaVu Sans"/>
                <a:ea typeface="DejaVu Sans"/>
                <a:cs typeface="DejaVu Sans"/>
              </a:defRPr>
            </a:lvl7pPr>
            <a:lvl8pPr>
              <a:defRPr sz="1125" b="0">
                <a:solidFill>
                  <a:srgbClr val="405462"/>
                </a:solidFill>
                <a:latin typeface="DejaVu Sans"/>
                <a:ea typeface="DejaVu Sans"/>
                <a:cs typeface="DejaVu Sans"/>
              </a:defRPr>
            </a:lvl8pPr>
            <a:lvl9pPr>
              <a:defRPr sz="1125" b="0">
                <a:solidFill>
                  <a:srgbClr val="405462"/>
                </a:solidFill>
                <a:latin typeface="DejaVu Sans"/>
                <a:ea typeface="DejaVu Sans"/>
                <a:cs typeface="DejaVu Sans"/>
              </a:defRPr>
            </a:lvl9pPr>
          </a:lstStyle>
          <a:p xmlns:a="http://schemas.openxmlformats.org/drawingml/2006/main">
            <a:pPr>
              <a:defRPr sz="1125" b="0">
                <a:solidFill>
                  <a:srgbClr val="405462"/>
                </a:solidFill>
                <a:latin typeface="DejaVu Sans"/>
                <a:ea typeface="DejaVu Sans"/>
                <a:cs typeface="DejaVu Sans"/>
              </a:defRPr>
            </a:pPr>
            <a:r>
              <a:rPr sz="1125" b="0">
                <a:solidFill>
                  <a:srgbClr val="405462"/>
                </a:solidFill>
                <a:latin typeface="DejaVu Sans"/>
                <a:ea typeface="DejaVu Sans"/>
                <a:cs typeface="DejaVu Sans"/>
              </a:rPr>
              <a:t>Ahmad Hassan   /   2238191   /   BMHP6029   /   Component 1</a:t>
            </a:r>
          </a:p>
        </p:txBody>
      </p:sp>
      <p:sp>
        <p:nvSpPr>
          <p:cNvPr id="3" name="">
            <a:extLst xmlns:a="http://schemas.openxmlformats.org/drawingml/2006/main">
              <a:ext uri="{FF2B5EF4-FFF2-40B4-BE49-F238E27FC236}">
                <a16:creationId xmlns:a16="http://schemas.microsoft.com/office/drawing/2014/main" id="{2F5708DF-A6B0-41DC-8CAB-C143B5149646}"/>
              </a:ext>
            </a:extLst>
          </p:cNvPr>
          <p:cNvSpPr>
            <a:spLocks xmlns:a="http://schemas.openxmlformats.org/drawingml/2006/main" noGrp="1"/>
          </p:cNvSpPr>
          <p:nvPr/>
        </p:nvSpPr>
        <p:spPr>
          <a:xfrm xmlns:a="http://schemas.openxmlformats.org/drawingml/2006/main">
            <a:off x="11430000" y="6419850"/>
            <a:ext cx="30480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125" b="0">
                <a:solidFill>
                  <a:srgbClr val="142D3D"/>
                </a:solidFill>
                <a:latin typeface="DejaVu Sans"/>
                <a:ea typeface="DejaVu Sans"/>
                <a:cs typeface="DejaVu Sans"/>
              </a:defRPr>
            </a:defPPr>
            <a:lvl1pPr>
              <a:defRPr sz="1125" b="0">
                <a:solidFill>
                  <a:srgbClr val="142D3D"/>
                </a:solidFill>
                <a:latin typeface="DejaVu Sans"/>
                <a:ea typeface="DejaVu Sans"/>
                <a:cs typeface="DejaVu Sans"/>
              </a:defRPr>
            </a:lvl1pPr>
            <a:lvl2pPr>
              <a:defRPr sz="1125" b="0">
                <a:solidFill>
                  <a:srgbClr val="142D3D"/>
                </a:solidFill>
                <a:latin typeface="DejaVu Sans"/>
                <a:ea typeface="DejaVu Sans"/>
                <a:cs typeface="DejaVu Sans"/>
              </a:defRPr>
            </a:lvl2pPr>
            <a:lvl3pPr>
              <a:defRPr sz="1125" b="0">
                <a:solidFill>
                  <a:srgbClr val="142D3D"/>
                </a:solidFill>
                <a:latin typeface="DejaVu Sans"/>
                <a:ea typeface="DejaVu Sans"/>
                <a:cs typeface="DejaVu Sans"/>
              </a:defRPr>
            </a:lvl3pPr>
            <a:lvl4pPr>
              <a:defRPr sz="1125" b="0">
                <a:solidFill>
                  <a:srgbClr val="142D3D"/>
                </a:solidFill>
                <a:latin typeface="DejaVu Sans"/>
                <a:ea typeface="DejaVu Sans"/>
                <a:cs typeface="DejaVu Sans"/>
              </a:defRPr>
            </a:lvl4pPr>
            <a:lvl5pPr>
              <a:defRPr sz="1125" b="0">
                <a:solidFill>
                  <a:srgbClr val="142D3D"/>
                </a:solidFill>
                <a:latin typeface="DejaVu Sans"/>
                <a:ea typeface="DejaVu Sans"/>
                <a:cs typeface="DejaVu Sans"/>
              </a:defRPr>
            </a:lvl5pPr>
            <a:lvl6pPr>
              <a:defRPr sz="1125" b="0">
                <a:solidFill>
                  <a:srgbClr val="142D3D"/>
                </a:solidFill>
                <a:latin typeface="DejaVu Sans"/>
                <a:ea typeface="DejaVu Sans"/>
                <a:cs typeface="DejaVu Sans"/>
              </a:defRPr>
            </a:lvl6pPr>
            <a:lvl7pPr>
              <a:defRPr sz="1125" b="0">
                <a:solidFill>
                  <a:srgbClr val="142D3D"/>
                </a:solidFill>
                <a:latin typeface="DejaVu Sans"/>
                <a:ea typeface="DejaVu Sans"/>
                <a:cs typeface="DejaVu Sans"/>
              </a:defRPr>
            </a:lvl7pPr>
            <a:lvl8pPr>
              <a:defRPr sz="1125" b="0">
                <a:solidFill>
                  <a:srgbClr val="142D3D"/>
                </a:solidFill>
                <a:latin typeface="DejaVu Sans"/>
                <a:ea typeface="DejaVu Sans"/>
                <a:cs typeface="DejaVu Sans"/>
              </a:defRPr>
            </a:lvl8pPr>
            <a:lvl9pPr>
              <a:defRPr sz="1125" b="0">
                <a:solidFill>
                  <a:srgbClr val="142D3D"/>
                </a:solidFill>
                <a:latin typeface="DejaVu Sans"/>
                <a:ea typeface="DejaVu Sans"/>
                <a:cs typeface="DejaVu Sans"/>
              </a:defRPr>
            </a:lvl9pPr>
          </a:lstStyle>
          <a:p xmlns:a="http://schemas.openxmlformats.org/drawingml/2006/main">
            <a:pPr>
              <a:defRPr sz="1125" b="0">
                <a:solidFill>
                  <a:srgbClr val="142D3D"/>
                </a:solidFill>
                <a:latin typeface="DejaVu Sans"/>
                <a:ea typeface="DejaVu Sans"/>
                <a:cs typeface="DejaVu Sans"/>
              </a:defRPr>
            </a:pPr>
            <a:r>
              <a:rPr sz="1125" b="0">
                <a:solidFill>
                  <a:srgbClr val="142D3D"/>
                </a:solidFill>
                <a:latin typeface="DejaVu Sans"/>
                <a:ea typeface="DejaVu Sans"/>
                <a:cs typeface="DejaVu Sans"/>
              </a:rPr>
              <a:t>2</a:t>
            </a:r>
          </a:p>
        </p:txBody>
      </p:sp>
      <p:sp>
        <p:nvSpPr>
          <p:cNvPr id="4" name="">
            <a:extLst xmlns:a="http://schemas.openxmlformats.org/drawingml/2006/main">
              <a:ext uri="{FF2B5EF4-FFF2-40B4-BE49-F238E27FC236}">
                <a16:creationId xmlns:a16="http://schemas.microsoft.com/office/drawing/2014/main" id="{6A0F6EC6-E9A6-4E9E-AA54-74E5CF9C3C8B}"/>
              </a:ext>
            </a:extLst>
          </p:cNvPr>
          <p:cNvSpPr>
            <a:spLocks xmlns:a="http://schemas.openxmlformats.org/drawingml/2006/main" noGrp="1"/>
          </p:cNvSpPr>
          <p:nvPr/>
        </p:nvSpPr>
        <p:spPr>
          <a:xfrm xmlns:a="http://schemas.openxmlformats.org/drawingml/2006/main">
            <a:off x="457200" y="1143000"/>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01  ICD-11 classification</a:t>
            </a:r>
          </a:p>
        </p:txBody>
      </p:sp>
      <p:sp>
        <p:nvSpPr>
          <p:cNvPr id="5" name="">
            <a:extLst xmlns:a="http://schemas.openxmlformats.org/drawingml/2006/main">
              <a:ext uri="{FF2B5EF4-FFF2-40B4-BE49-F238E27FC236}">
                <a16:creationId xmlns:a16="http://schemas.microsoft.com/office/drawing/2014/main" id="{535DE4C1-88F8-40F0-9FF3-735BD678F897}"/>
              </a:ext>
            </a:extLst>
          </p:cNvPr>
          <p:cNvSpPr>
            <a:spLocks xmlns:a="http://schemas.openxmlformats.org/drawingml/2006/main" noGrp="1"/>
          </p:cNvSpPr>
          <p:nvPr/>
        </p:nvSpPr>
        <p:spPr>
          <a:xfrm xmlns:a="http://schemas.openxmlformats.org/drawingml/2006/main">
            <a:off x="457200" y="1581150"/>
            <a:ext cx="3476625" cy="20383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ICD-11 Chapter 6: bipolar type I (6A60) involves at least one manic or mixed episode. Depression is common but is not required for this diagnosis.</a:t>
            </a:r>
          </a:p>
          <a:p xmlns:a="http://schemas.openxmlformats.org/drawingml/2006/main">
            <a:r>
              <a:t/>
            </a:r>
          </a:p>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Type II (6A61) involves hypomania and depression without mania or mixed episodes (WHO, 2024).</a:t>
            </a:r>
          </a:p>
        </p:txBody>
      </p:sp>
      <p:sp>
        <p:nvSpPr>
          <p:cNvPr id="6" name="">
            <a:extLst xmlns:a="http://schemas.openxmlformats.org/drawingml/2006/main">
              <a:ext uri="{FF2B5EF4-FFF2-40B4-BE49-F238E27FC236}">
                <a16:creationId xmlns:a16="http://schemas.microsoft.com/office/drawing/2014/main" id="{F9A316BC-883E-4DBA-BD13-6EBAC7B4616F}"/>
              </a:ext>
            </a:extLst>
          </p:cNvPr>
          <p:cNvSpPr>
            <a:spLocks xmlns:a="http://schemas.openxmlformats.org/drawingml/2006/main" noGrp="1"/>
          </p:cNvSpPr>
          <p:nvPr/>
        </p:nvSpPr>
        <p:spPr>
          <a:xfrm xmlns:a="http://schemas.openxmlformats.org/drawingml/2006/main">
            <a:off x="457200" y="4019550"/>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Individual assessment</a:t>
            </a:r>
          </a:p>
        </p:txBody>
      </p:sp>
      <p:sp>
        <p:nvSpPr>
          <p:cNvPr id="7" name="">
            <a:extLst xmlns:a="http://schemas.openxmlformats.org/drawingml/2006/main">
              <a:ext uri="{FF2B5EF4-FFF2-40B4-BE49-F238E27FC236}">
                <a16:creationId xmlns:a16="http://schemas.microsoft.com/office/drawing/2014/main" id="{AD0029D7-8551-457E-AACA-6BA401960B3B}"/>
              </a:ext>
            </a:extLst>
          </p:cNvPr>
          <p:cNvSpPr>
            <a:spLocks xmlns:a="http://schemas.openxmlformats.org/drawingml/2006/main" noGrp="1"/>
          </p:cNvSpPr>
          <p:nvPr/>
        </p:nvSpPr>
        <p:spPr>
          <a:xfrm xmlns:a="http://schemas.openxmlformats.org/drawingml/2006/main">
            <a:off x="457200" y="4457700"/>
            <a:ext cx="3476625" cy="1562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Episode patterns and functional change guide assessment. Diagnostic categories support consistency, but personal history and cultural context remain essential (WHO, 2024).</a:t>
            </a:r>
          </a:p>
        </p:txBody>
      </p:sp>
      <p:sp>
        <p:nvSpPr>
          <p:cNvPr id="8" name="">
            <a:extLst xmlns:a="http://schemas.openxmlformats.org/drawingml/2006/main">
              <a:ext uri="{FF2B5EF4-FFF2-40B4-BE49-F238E27FC236}">
                <a16:creationId xmlns:a16="http://schemas.microsoft.com/office/drawing/2014/main" id="{3857C105-5C7F-472F-85E1-15370BB9D0B4}"/>
              </a:ext>
            </a:extLst>
          </p:cNvPr>
          <p:cNvSpPr>
            <a:spLocks xmlns:a="http://schemas.openxmlformats.org/drawingml/2006/main" noGrp="1"/>
          </p:cNvSpPr>
          <p:nvPr/>
        </p:nvSpPr>
        <p:spPr>
          <a:xfrm xmlns:a="http://schemas.openxmlformats.org/drawingml/2006/main">
            <a:off x="4324350" y="1143000"/>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02  Historical care</a:t>
            </a:r>
          </a:p>
        </p:txBody>
      </p:sp>
      <p:sp>
        <p:nvSpPr>
          <p:cNvPr id="9" name="">
            <a:extLst xmlns:a="http://schemas.openxmlformats.org/drawingml/2006/main">
              <a:ext uri="{FF2B5EF4-FFF2-40B4-BE49-F238E27FC236}">
                <a16:creationId xmlns:a16="http://schemas.microsoft.com/office/drawing/2014/main" id="{D4EA7B01-01DB-4827-8A38-CBCEFFDE3BB4}"/>
              </a:ext>
            </a:extLst>
          </p:cNvPr>
          <p:cNvSpPr>
            <a:spLocks xmlns:a="http://schemas.openxmlformats.org/drawingml/2006/main" noGrp="1"/>
          </p:cNvSpPr>
          <p:nvPr/>
        </p:nvSpPr>
        <p:spPr>
          <a:xfrm xmlns:a="http://schemas.openxmlformats.org/drawingml/2006/main">
            <a:off x="4324350" y="1581150"/>
            <a:ext cx="3476625" cy="35623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Before the NHS: institutional care often separated people from community life and reinforced stigma (NICE, 2018).</a:t>
            </a:r>
          </a:p>
          <a:p xmlns:a="http://schemas.openxmlformats.org/drawingml/2006/main">
            <a:r>
              <a:t/>
            </a:r>
          </a:p>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1949: Cade reported lithium’s effects in mania. Early observations prompted controlled research (Cade, 2000; Shorter, 2009).</a:t>
            </a:r>
          </a:p>
          <a:p xmlns:a="http://schemas.openxmlformats.org/drawingml/2006/main">
            <a:r>
              <a:t/>
            </a:r>
          </a:p>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1959 onwards: policy encouraged community care. Changing location alone could not ensure adequate provision (NICE, 2018).</a:t>
            </a:r>
          </a:p>
        </p:txBody>
      </p:sp>
      <p:sp>
        <p:nvSpPr>
          <p:cNvPr id="10" name="">
            <a:extLst xmlns:a="http://schemas.openxmlformats.org/drawingml/2006/main">
              <a:ext uri="{FF2B5EF4-FFF2-40B4-BE49-F238E27FC236}">
                <a16:creationId xmlns:a16="http://schemas.microsoft.com/office/drawing/2014/main" id="{AF617F01-51FA-477F-97D5-E72D781B1730}"/>
              </a:ext>
            </a:extLst>
          </p:cNvPr>
          <p:cNvSpPr>
            <a:spLocks xmlns:a="http://schemas.openxmlformats.org/drawingml/2006/main" noGrp="1"/>
          </p:cNvSpPr>
          <p:nvPr/>
        </p:nvSpPr>
        <p:spPr>
          <a:xfrm xmlns:a="http://schemas.openxmlformats.org/drawingml/2006/main">
            <a:off x="4324350" y="5248275"/>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Critical interpretation</a:t>
            </a:r>
          </a:p>
        </p:txBody>
      </p:sp>
      <p:sp>
        <p:nvSpPr>
          <p:cNvPr id="11" name="">
            <a:extLst xmlns:a="http://schemas.openxmlformats.org/drawingml/2006/main">
              <a:ext uri="{FF2B5EF4-FFF2-40B4-BE49-F238E27FC236}">
                <a16:creationId xmlns:a16="http://schemas.microsoft.com/office/drawing/2014/main" id="{9F7F5954-93CD-49FC-8AAB-B61CD35FF4E0}"/>
              </a:ext>
            </a:extLst>
          </p:cNvPr>
          <p:cNvSpPr>
            <a:spLocks xmlns:a="http://schemas.openxmlformats.org/drawingml/2006/main" noGrp="1"/>
          </p:cNvSpPr>
          <p:nvPr/>
        </p:nvSpPr>
        <p:spPr>
          <a:xfrm xmlns:a="http://schemas.openxmlformats.org/drawingml/2006/main">
            <a:off x="4324350" y="5686425"/>
            <a:ext cx="3476625" cy="4667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Progress depends on both effective treatments and service reform.</a:t>
            </a:r>
          </a:p>
        </p:txBody>
      </p:sp>
      <p:sp>
        <p:nvSpPr>
          <p:cNvPr id="12" name="">
            <a:extLst xmlns:a="http://schemas.openxmlformats.org/drawingml/2006/main">
              <a:ext uri="{FF2B5EF4-FFF2-40B4-BE49-F238E27FC236}">
                <a16:creationId xmlns:a16="http://schemas.microsoft.com/office/drawing/2014/main" id="{CEB599CD-849E-4858-A475-C2CCB8FE5FB3}"/>
              </a:ext>
            </a:extLst>
          </p:cNvPr>
          <p:cNvSpPr>
            <a:spLocks xmlns:a="http://schemas.openxmlformats.org/drawingml/2006/main" noGrp="1"/>
          </p:cNvSpPr>
          <p:nvPr/>
        </p:nvSpPr>
        <p:spPr>
          <a:xfrm xmlns:a="http://schemas.openxmlformats.org/drawingml/2006/main">
            <a:off x="8258175" y="1143000"/>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03  Contemporary care</a:t>
            </a:r>
          </a:p>
        </p:txBody>
      </p:sp>
      <p:sp>
        <p:nvSpPr>
          <p:cNvPr id="13" name="">
            <a:extLst xmlns:a="http://schemas.openxmlformats.org/drawingml/2006/main">
              <a:ext uri="{FF2B5EF4-FFF2-40B4-BE49-F238E27FC236}">
                <a16:creationId xmlns:a16="http://schemas.microsoft.com/office/drawing/2014/main" id="{92DD8220-79B8-4636-852A-4CEA7A285E7A}"/>
              </a:ext>
            </a:extLst>
          </p:cNvPr>
          <p:cNvSpPr>
            <a:spLocks xmlns:a="http://schemas.openxmlformats.org/drawingml/2006/main" noGrp="1"/>
          </p:cNvSpPr>
          <p:nvPr/>
        </p:nvSpPr>
        <p:spPr>
          <a:xfrm xmlns:a="http://schemas.openxmlformats.org/drawingml/2006/main">
            <a:off x="8258175" y="1581150"/>
            <a:ext cx="3476625" cy="2990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Lithium is a first option for long-term treatment. Monitoring supports safety but adds practical demands. Choices depend on response and individual needs (NICE, 2014, updated 2025).</a:t>
            </a:r>
          </a:p>
          <a:p xmlns:a="http://schemas.openxmlformats.org/drawingml/2006/main">
            <a:r>
              <a:t/>
            </a:r>
          </a:p>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ECT remains an option for prolonged or severe mania when alternatives fail or the condition is life-threatening (NICE, 2003).</a:t>
            </a:r>
          </a:p>
        </p:txBody>
      </p:sp>
      <p:sp>
        <p:nvSpPr>
          <p:cNvPr id="14" name="">
            <a:extLst xmlns:a="http://schemas.openxmlformats.org/drawingml/2006/main">
              <a:ext uri="{FF2B5EF4-FFF2-40B4-BE49-F238E27FC236}">
                <a16:creationId xmlns:a16="http://schemas.microsoft.com/office/drawing/2014/main" id="{2208DC73-2DB3-4490-A5D9-24FAE33036CC}"/>
              </a:ext>
            </a:extLst>
          </p:cNvPr>
          <p:cNvSpPr>
            <a:spLocks xmlns:a="http://schemas.openxmlformats.org/drawingml/2006/main" noGrp="1"/>
          </p:cNvSpPr>
          <p:nvPr/>
        </p:nvSpPr>
        <p:spPr>
          <a:xfrm xmlns:a="http://schemas.openxmlformats.org/drawingml/2006/main">
            <a:off x="8258175" y="4914900"/>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Community provision</a:t>
            </a:r>
          </a:p>
        </p:txBody>
      </p:sp>
      <p:sp>
        <p:nvSpPr>
          <p:cNvPr id="15" name="">
            <a:extLst xmlns:a="http://schemas.openxmlformats.org/drawingml/2006/main">
              <a:ext uri="{FF2B5EF4-FFF2-40B4-BE49-F238E27FC236}">
                <a16:creationId xmlns:a16="http://schemas.microsoft.com/office/drawing/2014/main" id="{F835B2A1-0B4B-4EE5-A899-808F63017F6A}"/>
              </a:ext>
            </a:extLst>
          </p:cNvPr>
          <p:cNvSpPr>
            <a:spLocks xmlns:a="http://schemas.openxmlformats.org/drawingml/2006/main" noGrp="1"/>
          </p:cNvSpPr>
          <p:nvPr/>
        </p:nvSpPr>
        <p:spPr>
          <a:xfrm xmlns:a="http://schemas.openxmlformats.org/drawingml/2006/main">
            <a:off x="8258175" y="5353050"/>
            <a:ext cx="3476625" cy="800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Community support can protect participation. Effective delivery requires continuity and coordination across services (WHO, 2021).</a:t>
            </a:r>
          </a:p>
        </p:txBody>
      </p:sp>
    </p:spTree>
    <p:extLst>
      <p:ext uri="{BB962C8B-B14F-4D97-AF65-F5344CB8AC3E}">
        <p14:creationId xmlns:p14="http://schemas.microsoft.com/office/powerpoint/2010/main" val="1453822316"/>
      </p:ext>
    </p:extLst>
  </p:cSld>
</p:sld>
</file>

<file path=ppt/slides/slide3.xml><?xml version="1.0" encoding="utf-8"?>
<p:sld xmlns:p="http://schemas.openxmlformats.org/presentationml/2006/main">
  <p:cSld>
    <p:bg>
      <p:bgPr>
        <a:solidFill xmlns:a="http://schemas.openxmlformats.org/drawingml/2006/main">
          <a:srgbClr val="FAFCFC"/>
        </a:solidFill>
      </p:bgPr>
    </p:bg>
    <p:spTree>
      <p:nvGrpSpPr>
        <p:cNvPr id="1" name=""/>
        <p:cNvGrpSpPr/>
        <p:nvPr/>
      </p:nvGrpSpPr>
      <p:grpSpPr>
        <a:xfrm xmlns:a="http://schemas.openxmlformats.org/drawingml/2006/main"/>
      </p:grpSpPr>
      <p:sp>
        <p:nvSpPr>
          <p:cNvPr id="15" name="">
            <a:extLst xmlns:a="http://schemas.openxmlformats.org/drawingml/2006/main">
              <a:ext uri="{FF2B5EF4-FFF2-40B4-BE49-F238E27FC236}">
                <a16:creationId xmlns:a16="http://schemas.microsoft.com/office/drawing/2014/main" id="{178BFD25-226B-4A8D-B40B-3E6E5495C725}"/>
              </a:ext>
            </a:extLst>
          </p:cNvPr>
          <p:cNvSpPr>
            <a:spLocks xmlns:a="http://schemas.openxmlformats.org/drawingml/2006/main" noGrp="1"/>
          </p:cNvSpPr>
          <p:nvPr/>
        </p:nvSpPr>
        <p:spPr>
          <a:xfrm xmlns:a="http://schemas.openxmlformats.org/drawingml/2006/main">
            <a:off x="457200" y="285750"/>
            <a:ext cx="11277600" cy="571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2700" b="1">
                <a:solidFill>
                  <a:srgbClr val="142D3D"/>
                </a:solidFill>
                <a:latin typeface="DejaVu Sans"/>
                <a:ea typeface="DejaVu Sans"/>
                <a:cs typeface="DejaVu Sans"/>
              </a:defRPr>
            </a:defPPr>
            <a:lvl1pPr>
              <a:defRPr sz="2700" b="1">
                <a:solidFill>
                  <a:srgbClr val="142D3D"/>
                </a:solidFill>
                <a:latin typeface="DejaVu Sans"/>
                <a:ea typeface="DejaVu Sans"/>
                <a:cs typeface="DejaVu Sans"/>
              </a:defRPr>
            </a:lvl1pPr>
            <a:lvl2pPr>
              <a:defRPr sz="2700" b="1">
                <a:solidFill>
                  <a:srgbClr val="142D3D"/>
                </a:solidFill>
                <a:latin typeface="DejaVu Sans"/>
                <a:ea typeface="DejaVu Sans"/>
                <a:cs typeface="DejaVu Sans"/>
              </a:defRPr>
            </a:lvl2pPr>
            <a:lvl3pPr>
              <a:defRPr sz="2700" b="1">
                <a:solidFill>
                  <a:srgbClr val="142D3D"/>
                </a:solidFill>
                <a:latin typeface="DejaVu Sans"/>
                <a:ea typeface="DejaVu Sans"/>
                <a:cs typeface="DejaVu Sans"/>
              </a:defRPr>
            </a:lvl3pPr>
            <a:lvl4pPr>
              <a:defRPr sz="2700" b="1">
                <a:solidFill>
                  <a:srgbClr val="142D3D"/>
                </a:solidFill>
                <a:latin typeface="DejaVu Sans"/>
                <a:ea typeface="DejaVu Sans"/>
                <a:cs typeface="DejaVu Sans"/>
              </a:defRPr>
            </a:lvl4pPr>
            <a:lvl5pPr>
              <a:defRPr sz="2700" b="1">
                <a:solidFill>
                  <a:srgbClr val="142D3D"/>
                </a:solidFill>
                <a:latin typeface="DejaVu Sans"/>
                <a:ea typeface="DejaVu Sans"/>
                <a:cs typeface="DejaVu Sans"/>
              </a:defRPr>
            </a:lvl5pPr>
            <a:lvl6pPr>
              <a:defRPr sz="2700" b="1">
                <a:solidFill>
                  <a:srgbClr val="142D3D"/>
                </a:solidFill>
                <a:latin typeface="DejaVu Sans"/>
                <a:ea typeface="DejaVu Sans"/>
                <a:cs typeface="DejaVu Sans"/>
              </a:defRPr>
            </a:lvl6pPr>
            <a:lvl7pPr>
              <a:defRPr sz="2700" b="1">
                <a:solidFill>
                  <a:srgbClr val="142D3D"/>
                </a:solidFill>
                <a:latin typeface="DejaVu Sans"/>
                <a:ea typeface="DejaVu Sans"/>
                <a:cs typeface="DejaVu Sans"/>
              </a:defRPr>
            </a:lvl7pPr>
            <a:lvl8pPr>
              <a:defRPr sz="2700" b="1">
                <a:solidFill>
                  <a:srgbClr val="142D3D"/>
                </a:solidFill>
                <a:latin typeface="DejaVu Sans"/>
                <a:ea typeface="DejaVu Sans"/>
                <a:cs typeface="DejaVu Sans"/>
              </a:defRPr>
            </a:lvl8pPr>
            <a:lvl9pPr>
              <a:defRPr sz="2700" b="1">
                <a:solidFill>
                  <a:srgbClr val="142D3D"/>
                </a:solidFill>
                <a:latin typeface="DejaVu Sans"/>
                <a:ea typeface="DejaVu Sans"/>
                <a:cs typeface="DejaVu Sans"/>
              </a:defRPr>
            </a:lvl9pPr>
          </a:lstStyle>
          <a:p xmlns:a="http://schemas.openxmlformats.org/drawingml/2006/main">
            <a:pPr>
              <a:defRPr sz="2700" b="1">
                <a:solidFill>
                  <a:srgbClr val="142D3D"/>
                </a:solidFill>
                <a:latin typeface="DejaVu Sans"/>
                <a:ea typeface="DejaVu Sans"/>
                <a:cs typeface="DejaVu Sans"/>
              </a:defRPr>
            </a:pPr>
            <a:r>
              <a:rPr sz="2700" b="1">
                <a:solidFill>
                  <a:srgbClr val="142D3D"/>
                </a:solidFill>
                <a:latin typeface="DejaVu Sans"/>
                <a:ea typeface="DejaVu Sans"/>
                <a:cs typeface="DejaVu Sans"/>
              </a:rPr>
              <a:t>Bipolar disorder: experience, rights and future practice</a:t>
            </a:r>
          </a:p>
        </p:txBody>
      </p:sp>
      <p:sp>
        <p:nvSpPr>
          <p:cNvPr id="2" name="">
            <a:extLst xmlns:a="http://schemas.openxmlformats.org/drawingml/2006/main">
              <a:ext uri="{FF2B5EF4-FFF2-40B4-BE49-F238E27FC236}">
                <a16:creationId xmlns:a16="http://schemas.microsoft.com/office/drawing/2014/main" id="{8CA898F0-8998-4233-B038-EEE7BBAE8651}"/>
              </a:ext>
            </a:extLst>
          </p:cNvPr>
          <p:cNvSpPr>
            <a:spLocks xmlns:a="http://schemas.openxmlformats.org/drawingml/2006/main" noGrp="1"/>
          </p:cNvSpPr>
          <p:nvPr/>
        </p:nvSpPr>
        <p:spPr>
          <a:xfrm xmlns:a="http://schemas.openxmlformats.org/drawingml/2006/main">
            <a:off x="457200" y="6419850"/>
            <a:ext cx="1066800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125" b="0">
                <a:solidFill>
                  <a:srgbClr val="405462"/>
                </a:solidFill>
                <a:latin typeface="DejaVu Sans"/>
                <a:ea typeface="DejaVu Sans"/>
                <a:cs typeface="DejaVu Sans"/>
              </a:defRPr>
            </a:defPPr>
            <a:lvl1pPr>
              <a:defRPr sz="1125" b="0">
                <a:solidFill>
                  <a:srgbClr val="405462"/>
                </a:solidFill>
                <a:latin typeface="DejaVu Sans"/>
                <a:ea typeface="DejaVu Sans"/>
                <a:cs typeface="DejaVu Sans"/>
              </a:defRPr>
            </a:lvl1pPr>
            <a:lvl2pPr>
              <a:defRPr sz="1125" b="0">
                <a:solidFill>
                  <a:srgbClr val="405462"/>
                </a:solidFill>
                <a:latin typeface="DejaVu Sans"/>
                <a:ea typeface="DejaVu Sans"/>
                <a:cs typeface="DejaVu Sans"/>
              </a:defRPr>
            </a:lvl2pPr>
            <a:lvl3pPr>
              <a:defRPr sz="1125" b="0">
                <a:solidFill>
                  <a:srgbClr val="405462"/>
                </a:solidFill>
                <a:latin typeface="DejaVu Sans"/>
                <a:ea typeface="DejaVu Sans"/>
                <a:cs typeface="DejaVu Sans"/>
              </a:defRPr>
            </a:lvl3pPr>
            <a:lvl4pPr>
              <a:defRPr sz="1125" b="0">
                <a:solidFill>
                  <a:srgbClr val="405462"/>
                </a:solidFill>
                <a:latin typeface="DejaVu Sans"/>
                <a:ea typeface="DejaVu Sans"/>
                <a:cs typeface="DejaVu Sans"/>
              </a:defRPr>
            </a:lvl4pPr>
            <a:lvl5pPr>
              <a:defRPr sz="1125" b="0">
                <a:solidFill>
                  <a:srgbClr val="405462"/>
                </a:solidFill>
                <a:latin typeface="DejaVu Sans"/>
                <a:ea typeface="DejaVu Sans"/>
                <a:cs typeface="DejaVu Sans"/>
              </a:defRPr>
            </a:lvl5pPr>
            <a:lvl6pPr>
              <a:defRPr sz="1125" b="0">
                <a:solidFill>
                  <a:srgbClr val="405462"/>
                </a:solidFill>
                <a:latin typeface="DejaVu Sans"/>
                <a:ea typeface="DejaVu Sans"/>
                <a:cs typeface="DejaVu Sans"/>
              </a:defRPr>
            </a:lvl6pPr>
            <a:lvl7pPr>
              <a:defRPr sz="1125" b="0">
                <a:solidFill>
                  <a:srgbClr val="405462"/>
                </a:solidFill>
                <a:latin typeface="DejaVu Sans"/>
                <a:ea typeface="DejaVu Sans"/>
                <a:cs typeface="DejaVu Sans"/>
              </a:defRPr>
            </a:lvl7pPr>
            <a:lvl8pPr>
              <a:defRPr sz="1125" b="0">
                <a:solidFill>
                  <a:srgbClr val="405462"/>
                </a:solidFill>
                <a:latin typeface="DejaVu Sans"/>
                <a:ea typeface="DejaVu Sans"/>
                <a:cs typeface="DejaVu Sans"/>
              </a:defRPr>
            </a:lvl8pPr>
            <a:lvl9pPr>
              <a:defRPr sz="1125" b="0">
                <a:solidFill>
                  <a:srgbClr val="405462"/>
                </a:solidFill>
                <a:latin typeface="DejaVu Sans"/>
                <a:ea typeface="DejaVu Sans"/>
                <a:cs typeface="DejaVu Sans"/>
              </a:defRPr>
            </a:lvl9pPr>
          </a:lstStyle>
          <a:p xmlns:a="http://schemas.openxmlformats.org/drawingml/2006/main">
            <a:pPr>
              <a:defRPr sz="1125" b="0">
                <a:solidFill>
                  <a:srgbClr val="405462"/>
                </a:solidFill>
                <a:latin typeface="DejaVu Sans"/>
                <a:ea typeface="DejaVu Sans"/>
                <a:cs typeface="DejaVu Sans"/>
              </a:defRPr>
            </a:pPr>
            <a:r>
              <a:rPr sz="1125" b="0">
                <a:solidFill>
                  <a:srgbClr val="405462"/>
                </a:solidFill>
                <a:latin typeface="DejaVu Sans"/>
                <a:ea typeface="DejaVu Sans"/>
                <a:cs typeface="DejaVu Sans"/>
              </a:rPr>
              <a:t>Ahmad Hassan   /   2238191   /   BMHP6029   /   Component 1</a:t>
            </a:r>
          </a:p>
        </p:txBody>
      </p:sp>
      <p:sp>
        <p:nvSpPr>
          <p:cNvPr id="3" name="">
            <a:extLst xmlns:a="http://schemas.openxmlformats.org/drawingml/2006/main">
              <a:ext uri="{FF2B5EF4-FFF2-40B4-BE49-F238E27FC236}">
                <a16:creationId xmlns:a16="http://schemas.microsoft.com/office/drawing/2014/main" id="{D9590F7E-0861-4BA4-9BB1-D2AC6BE52D47}"/>
              </a:ext>
            </a:extLst>
          </p:cNvPr>
          <p:cNvSpPr>
            <a:spLocks xmlns:a="http://schemas.openxmlformats.org/drawingml/2006/main" noGrp="1"/>
          </p:cNvSpPr>
          <p:nvPr/>
        </p:nvSpPr>
        <p:spPr>
          <a:xfrm xmlns:a="http://schemas.openxmlformats.org/drawingml/2006/main">
            <a:off x="11430000" y="6419850"/>
            <a:ext cx="30480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125" b="0">
                <a:solidFill>
                  <a:srgbClr val="142D3D"/>
                </a:solidFill>
                <a:latin typeface="DejaVu Sans"/>
                <a:ea typeface="DejaVu Sans"/>
                <a:cs typeface="DejaVu Sans"/>
              </a:defRPr>
            </a:defPPr>
            <a:lvl1pPr>
              <a:defRPr sz="1125" b="0">
                <a:solidFill>
                  <a:srgbClr val="142D3D"/>
                </a:solidFill>
                <a:latin typeface="DejaVu Sans"/>
                <a:ea typeface="DejaVu Sans"/>
                <a:cs typeface="DejaVu Sans"/>
              </a:defRPr>
            </a:lvl1pPr>
            <a:lvl2pPr>
              <a:defRPr sz="1125" b="0">
                <a:solidFill>
                  <a:srgbClr val="142D3D"/>
                </a:solidFill>
                <a:latin typeface="DejaVu Sans"/>
                <a:ea typeface="DejaVu Sans"/>
                <a:cs typeface="DejaVu Sans"/>
              </a:defRPr>
            </a:lvl2pPr>
            <a:lvl3pPr>
              <a:defRPr sz="1125" b="0">
                <a:solidFill>
                  <a:srgbClr val="142D3D"/>
                </a:solidFill>
                <a:latin typeface="DejaVu Sans"/>
                <a:ea typeface="DejaVu Sans"/>
                <a:cs typeface="DejaVu Sans"/>
              </a:defRPr>
            </a:lvl3pPr>
            <a:lvl4pPr>
              <a:defRPr sz="1125" b="0">
                <a:solidFill>
                  <a:srgbClr val="142D3D"/>
                </a:solidFill>
                <a:latin typeface="DejaVu Sans"/>
                <a:ea typeface="DejaVu Sans"/>
                <a:cs typeface="DejaVu Sans"/>
              </a:defRPr>
            </a:lvl4pPr>
            <a:lvl5pPr>
              <a:defRPr sz="1125" b="0">
                <a:solidFill>
                  <a:srgbClr val="142D3D"/>
                </a:solidFill>
                <a:latin typeface="DejaVu Sans"/>
                <a:ea typeface="DejaVu Sans"/>
                <a:cs typeface="DejaVu Sans"/>
              </a:defRPr>
            </a:lvl5pPr>
            <a:lvl6pPr>
              <a:defRPr sz="1125" b="0">
                <a:solidFill>
                  <a:srgbClr val="142D3D"/>
                </a:solidFill>
                <a:latin typeface="DejaVu Sans"/>
                <a:ea typeface="DejaVu Sans"/>
                <a:cs typeface="DejaVu Sans"/>
              </a:defRPr>
            </a:lvl6pPr>
            <a:lvl7pPr>
              <a:defRPr sz="1125" b="0">
                <a:solidFill>
                  <a:srgbClr val="142D3D"/>
                </a:solidFill>
                <a:latin typeface="DejaVu Sans"/>
                <a:ea typeface="DejaVu Sans"/>
                <a:cs typeface="DejaVu Sans"/>
              </a:defRPr>
            </a:lvl7pPr>
            <a:lvl8pPr>
              <a:defRPr sz="1125" b="0">
                <a:solidFill>
                  <a:srgbClr val="142D3D"/>
                </a:solidFill>
                <a:latin typeface="DejaVu Sans"/>
                <a:ea typeface="DejaVu Sans"/>
                <a:cs typeface="DejaVu Sans"/>
              </a:defRPr>
            </a:lvl8pPr>
            <a:lvl9pPr>
              <a:defRPr sz="1125" b="0">
                <a:solidFill>
                  <a:srgbClr val="142D3D"/>
                </a:solidFill>
                <a:latin typeface="DejaVu Sans"/>
                <a:ea typeface="DejaVu Sans"/>
                <a:cs typeface="DejaVu Sans"/>
              </a:defRPr>
            </a:lvl9pPr>
          </a:lstStyle>
          <a:p xmlns:a="http://schemas.openxmlformats.org/drawingml/2006/main">
            <a:pPr>
              <a:defRPr sz="1125" b="0">
                <a:solidFill>
                  <a:srgbClr val="142D3D"/>
                </a:solidFill>
                <a:latin typeface="DejaVu Sans"/>
                <a:ea typeface="DejaVu Sans"/>
                <a:cs typeface="DejaVu Sans"/>
              </a:defRPr>
            </a:pPr>
            <a:r>
              <a:rPr sz="1125" b="0">
                <a:solidFill>
                  <a:srgbClr val="142D3D"/>
                </a:solidFill>
                <a:latin typeface="DejaVu Sans"/>
                <a:ea typeface="DejaVu Sans"/>
                <a:cs typeface="DejaVu Sans"/>
              </a:rPr>
              <a:t>3</a:t>
            </a:r>
          </a:p>
        </p:txBody>
      </p:sp>
      <p:sp>
        <p:nvSpPr>
          <p:cNvPr id="4" name="">
            <a:extLst xmlns:a="http://schemas.openxmlformats.org/drawingml/2006/main">
              <a:ext uri="{FF2B5EF4-FFF2-40B4-BE49-F238E27FC236}">
                <a16:creationId xmlns:a16="http://schemas.microsoft.com/office/drawing/2014/main" id="{91C6997B-5C1E-409B-AF50-BF82D4D1EB1E}"/>
              </a:ext>
            </a:extLst>
          </p:cNvPr>
          <p:cNvSpPr>
            <a:spLocks xmlns:a="http://schemas.openxmlformats.org/drawingml/2006/main" noGrp="1"/>
          </p:cNvSpPr>
          <p:nvPr/>
        </p:nvSpPr>
        <p:spPr>
          <a:xfrm xmlns:a="http://schemas.openxmlformats.org/drawingml/2006/main">
            <a:off x="457200" y="1143000"/>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04  Psychological support</a:t>
            </a:r>
          </a:p>
        </p:txBody>
      </p:sp>
      <p:sp>
        <p:nvSpPr>
          <p:cNvPr id="5" name="">
            <a:extLst xmlns:a="http://schemas.openxmlformats.org/drawingml/2006/main">
              <a:ext uri="{FF2B5EF4-FFF2-40B4-BE49-F238E27FC236}">
                <a16:creationId xmlns:a16="http://schemas.microsoft.com/office/drawing/2014/main" id="{E4E7039B-55C5-4F57-92E6-E18A27FA0E89}"/>
              </a:ext>
            </a:extLst>
          </p:cNvPr>
          <p:cNvSpPr>
            <a:spLocks xmlns:a="http://schemas.openxmlformats.org/drawingml/2006/main" noGrp="1"/>
          </p:cNvSpPr>
          <p:nvPr/>
        </p:nvSpPr>
        <p:spPr>
          <a:xfrm xmlns:a="http://schemas.openxmlformats.org/drawingml/2006/main">
            <a:off x="457200" y="1581150"/>
            <a:ext cx="3476625" cy="2705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A review of 39 trials supports structured therapy alongside medication to reduce recurrence. Variation between trials limits confident treatment rankings (Miklowitz et al., 2021).</a:t>
            </a:r>
          </a:p>
          <a:p xmlns:a="http://schemas.openxmlformats.org/drawingml/2006/main">
            <a:r>
              <a:t/>
            </a:r>
          </a:p>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Psychoeducation supports recognition of warning signs alongside medication (Geddes and Miklowitz, 2013).</a:t>
            </a:r>
          </a:p>
        </p:txBody>
      </p:sp>
      <p:sp>
        <p:nvSpPr>
          <p:cNvPr id="6" name="">
            <a:extLst xmlns:a="http://schemas.openxmlformats.org/drawingml/2006/main">
              <a:ext uri="{FF2B5EF4-FFF2-40B4-BE49-F238E27FC236}">
                <a16:creationId xmlns:a16="http://schemas.microsoft.com/office/drawing/2014/main" id="{4EF66CA9-8B24-4EE9-B69E-9A7F3C19CD7E}"/>
              </a:ext>
            </a:extLst>
          </p:cNvPr>
          <p:cNvSpPr>
            <a:spLocks xmlns:a="http://schemas.openxmlformats.org/drawingml/2006/main" noGrp="1"/>
          </p:cNvSpPr>
          <p:nvPr/>
        </p:nvSpPr>
        <p:spPr>
          <a:xfrm xmlns:a="http://schemas.openxmlformats.org/drawingml/2006/main">
            <a:off x="457200" y="4572000"/>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Evidence into practice</a:t>
            </a:r>
          </a:p>
        </p:txBody>
      </p:sp>
      <p:sp>
        <p:nvSpPr>
          <p:cNvPr id="7" name="">
            <a:extLst xmlns:a="http://schemas.openxmlformats.org/drawingml/2006/main">
              <a:ext uri="{FF2B5EF4-FFF2-40B4-BE49-F238E27FC236}">
                <a16:creationId xmlns:a16="http://schemas.microsoft.com/office/drawing/2014/main" id="{4B1E15BD-A9EF-4F0B-8965-9F740854F2FC}"/>
              </a:ext>
            </a:extLst>
          </p:cNvPr>
          <p:cNvSpPr>
            <a:spLocks xmlns:a="http://schemas.openxmlformats.org/drawingml/2006/main" noGrp="1"/>
          </p:cNvSpPr>
          <p:nvPr/>
        </p:nvSpPr>
        <p:spPr>
          <a:xfrm xmlns:a="http://schemas.openxmlformats.org/drawingml/2006/main">
            <a:off x="457200" y="5010150"/>
            <a:ext cx="3476625" cy="11811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Treatment availability does not guarantee access. A personalised relapse plan can connect early warning signs with agreed action (NICE, 2014, updated 2025).</a:t>
            </a:r>
          </a:p>
        </p:txBody>
      </p:sp>
      <p:sp>
        <p:nvSpPr>
          <p:cNvPr id="8" name="">
            <a:extLst xmlns:a="http://schemas.openxmlformats.org/drawingml/2006/main">
              <a:ext uri="{FF2B5EF4-FFF2-40B4-BE49-F238E27FC236}">
                <a16:creationId xmlns:a16="http://schemas.microsoft.com/office/drawing/2014/main" id="{515493CD-A566-44A4-B506-67366012A1D7}"/>
              </a:ext>
            </a:extLst>
          </p:cNvPr>
          <p:cNvSpPr>
            <a:spLocks xmlns:a="http://schemas.openxmlformats.org/drawingml/2006/main" noGrp="1"/>
          </p:cNvSpPr>
          <p:nvPr/>
        </p:nvSpPr>
        <p:spPr>
          <a:xfrm xmlns:a="http://schemas.openxmlformats.org/drawingml/2006/main">
            <a:off x="4324350" y="1143000"/>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05  Stigma and inequality</a:t>
            </a:r>
          </a:p>
        </p:txBody>
      </p:sp>
      <p:sp>
        <p:nvSpPr>
          <p:cNvPr id="9" name="">
            <a:extLst xmlns:a="http://schemas.openxmlformats.org/drawingml/2006/main">
              <a:ext uri="{FF2B5EF4-FFF2-40B4-BE49-F238E27FC236}">
                <a16:creationId xmlns:a16="http://schemas.microsoft.com/office/drawing/2014/main" id="{8C65A483-AC22-4777-A1A5-67DFBBD31A0C}"/>
              </a:ext>
            </a:extLst>
          </p:cNvPr>
          <p:cNvSpPr>
            <a:spLocks xmlns:a="http://schemas.openxmlformats.org/drawingml/2006/main" noGrp="1"/>
          </p:cNvSpPr>
          <p:nvPr/>
        </p:nvSpPr>
        <p:spPr>
          <a:xfrm xmlns:a="http://schemas.openxmlformats.org/drawingml/2006/main">
            <a:off x="4324350" y="1581150"/>
            <a:ext cx="3476625" cy="3276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Discrimination can restrict education, employment and housing. Fear of labelling may discourage help-seeking (WHO, 2026).</a:t>
            </a:r>
          </a:p>
          <a:p xmlns:a="http://schemas.openxmlformats.org/drawingml/2006/main">
            <a:r>
              <a:t/>
            </a:r>
          </a:p>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Cultural enquiry and interpreters support communication. Avoid assumptions about whole communities (WHO, 2024).</a:t>
            </a:r>
          </a:p>
          <a:p xmlns:a="http://schemas.openxmlformats.org/drawingml/2006/main">
            <a:r>
              <a:t/>
            </a:r>
          </a:p>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PCREF promotes accountability for racial inequalities in mental health services. It is broader than bipolar care (SLaM, n.d.).</a:t>
            </a:r>
          </a:p>
        </p:txBody>
      </p:sp>
      <p:sp>
        <p:nvSpPr>
          <p:cNvPr id="10" name="">
            <a:extLst xmlns:a="http://schemas.openxmlformats.org/drawingml/2006/main">
              <a:ext uri="{FF2B5EF4-FFF2-40B4-BE49-F238E27FC236}">
                <a16:creationId xmlns:a16="http://schemas.microsoft.com/office/drawing/2014/main" id="{1BB7A74D-26CB-441F-A583-05AD47EFD796}"/>
              </a:ext>
            </a:extLst>
          </p:cNvPr>
          <p:cNvSpPr>
            <a:spLocks xmlns:a="http://schemas.openxmlformats.org/drawingml/2006/main" noGrp="1"/>
          </p:cNvSpPr>
          <p:nvPr/>
        </p:nvSpPr>
        <p:spPr>
          <a:xfrm xmlns:a="http://schemas.openxmlformats.org/drawingml/2006/main">
            <a:off x="4324350" y="5095875"/>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Rights in everyday life</a:t>
            </a:r>
          </a:p>
        </p:txBody>
      </p:sp>
      <p:sp>
        <p:nvSpPr>
          <p:cNvPr id="11" name="">
            <a:extLst xmlns:a="http://schemas.openxmlformats.org/drawingml/2006/main">
              <a:ext uri="{FF2B5EF4-FFF2-40B4-BE49-F238E27FC236}">
                <a16:creationId xmlns:a16="http://schemas.microsoft.com/office/drawing/2014/main" id="{416FE326-A0A5-4989-A9B2-9171B5496AC8}"/>
              </a:ext>
            </a:extLst>
          </p:cNvPr>
          <p:cNvSpPr>
            <a:spLocks xmlns:a="http://schemas.openxmlformats.org/drawingml/2006/main" noGrp="1"/>
          </p:cNvSpPr>
          <p:nvPr/>
        </p:nvSpPr>
        <p:spPr>
          <a:xfrm xmlns:a="http://schemas.openxmlformats.org/drawingml/2006/main">
            <a:off x="4324350" y="5534025"/>
            <a:ext cx="3476625" cy="7048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The Equality Act 2010 supports reasonable adjustments where disability criteria apply.</a:t>
            </a:r>
          </a:p>
        </p:txBody>
      </p:sp>
      <p:sp>
        <p:nvSpPr>
          <p:cNvPr id="12" name="">
            <a:extLst xmlns:a="http://schemas.openxmlformats.org/drawingml/2006/main">
              <a:ext uri="{FF2B5EF4-FFF2-40B4-BE49-F238E27FC236}">
                <a16:creationId xmlns:a16="http://schemas.microsoft.com/office/drawing/2014/main" id="{787F362D-D929-4FF2-A296-86981F23B3F1}"/>
              </a:ext>
            </a:extLst>
          </p:cNvPr>
          <p:cNvSpPr>
            <a:spLocks xmlns:a="http://schemas.openxmlformats.org/drawingml/2006/main" noGrp="1"/>
          </p:cNvSpPr>
          <p:nvPr/>
        </p:nvSpPr>
        <p:spPr>
          <a:xfrm xmlns:a="http://schemas.openxmlformats.org/drawingml/2006/main">
            <a:off x="8258175" y="1143000"/>
            <a:ext cx="3476625" cy="381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06  Recommendations</a:t>
            </a:r>
          </a:p>
        </p:txBody>
      </p:sp>
      <p:sp>
        <p:nvSpPr>
          <p:cNvPr id="13" name="">
            <a:extLst xmlns:a="http://schemas.openxmlformats.org/drawingml/2006/main">
              <a:ext uri="{FF2B5EF4-FFF2-40B4-BE49-F238E27FC236}">
                <a16:creationId xmlns:a16="http://schemas.microsoft.com/office/drawing/2014/main" id="{FFEE730C-8BA2-4590-AA59-51A887FE5365}"/>
              </a:ext>
            </a:extLst>
          </p:cNvPr>
          <p:cNvSpPr>
            <a:spLocks xmlns:a="http://schemas.openxmlformats.org/drawingml/2006/main" noGrp="1"/>
          </p:cNvSpPr>
          <p:nvPr/>
        </p:nvSpPr>
        <p:spPr>
          <a:xfrm xmlns:a="http://schemas.openxmlformats.org/drawingml/2006/main">
            <a:off x="8258175" y="1581150"/>
            <a:ext cx="3476625" cy="35623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500" b="0">
                <a:solidFill>
                  <a:srgbClr val="142D3D"/>
                </a:solidFill>
                <a:latin typeface="DejaVu Sans"/>
                <a:ea typeface="DejaVu Sans"/>
                <a:cs typeface="DejaVu Sans"/>
              </a:defRPr>
            </a:defPPr>
            <a:lvl1pPr>
              <a:defRPr sz="1500" b="0">
                <a:solidFill>
                  <a:srgbClr val="142D3D"/>
                </a:solidFill>
                <a:latin typeface="DejaVu Sans"/>
                <a:ea typeface="DejaVu Sans"/>
                <a:cs typeface="DejaVu Sans"/>
              </a:defRPr>
            </a:lvl1pPr>
            <a:lvl2pPr>
              <a:defRPr sz="1500" b="0">
                <a:solidFill>
                  <a:srgbClr val="142D3D"/>
                </a:solidFill>
                <a:latin typeface="DejaVu Sans"/>
                <a:ea typeface="DejaVu Sans"/>
                <a:cs typeface="DejaVu Sans"/>
              </a:defRPr>
            </a:lvl2pPr>
            <a:lvl3pPr>
              <a:defRPr sz="1500" b="0">
                <a:solidFill>
                  <a:srgbClr val="142D3D"/>
                </a:solidFill>
                <a:latin typeface="DejaVu Sans"/>
                <a:ea typeface="DejaVu Sans"/>
                <a:cs typeface="DejaVu Sans"/>
              </a:defRPr>
            </a:lvl3pPr>
            <a:lvl4pPr>
              <a:defRPr sz="1500" b="0">
                <a:solidFill>
                  <a:srgbClr val="142D3D"/>
                </a:solidFill>
                <a:latin typeface="DejaVu Sans"/>
                <a:ea typeface="DejaVu Sans"/>
                <a:cs typeface="DejaVu Sans"/>
              </a:defRPr>
            </a:lvl4pPr>
            <a:lvl5pPr>
              <a:defRPr sz="1500" b="0">
                <a:solidFill>
                  <a:srgbClr val="142D3D"/>
                </a:solidFill>
                <a:latin typeface="DejaVu Sans"/>
                <a:ea typeface="DejaVu Sans"/>
                <a:cs typeface="DejaVu Sans"/>
              </a:defRPr>
            </a:lvl5pPr>
            <a:lvl6pPr>
              <a:defRPr sz="1500" b="0">
                <a:solidFill>
                  <a:srgbClr val="142D3D"/>
                </a:solidFill>
                <a:latin typeface="DejaVu Sans"/>
                <a:ea typeface="DejaVu Sans"/>
                <a:cs typeface="DejaVu Sans"/>
              </a:defRPr>
            </a:lvl6pPr>
            <a:lvl7pPr>
              <a:defRPr sz="1500" b="0">
                <a:solidFill>
                  <a:srgbClr val="142D3D"/>
                </a:solidFill>
                <a:latin typeface="DejaVu Sans"/>
                <a:ea typeface="DejaVu Sans"/>
                <a:cs typeface="DejaVu Sans"/>
              </a:defRPr>
            </a:lvl7pPr>
            <a:lvl8pPr>
              <a:defRPr sz="1500" b="0">
                <a:solidFill>
                  <a:srgbClr val="142D3D"/>
                </a:solidFill>
                <a:latin typeface="DejaVu Sans"/>
                <a:ea typeface="DejaVu Sans"/>
                <a:cs typeface="DejaVu Sans"/>
              </a:defRPr>
            </a:lvl8pPr>
            <a:lvl9pPr>
              <a:defRPr sz="1500" b="0">
                <a:solidFill>
                  <a:srgbClr val="142D3D"/>
                </a:solidFill>
                <a:latin typeface="DejaVu Sans"/>
                <a:ea typeface="DejaVu Sans"/>
                <a:cs typeface="DejaVu Sans"/>
              </a:defRPr>
            </a:lvl9pPr>
          </a:lstStyle>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Provide personalised relapse plans and access to structured psychological support (NICE, 2014, updated 2025).</a:t>
            </a:r>
          </a:p>
          <a:p xmlns:a="http://schemas.openxmlformats.org/drawingml/2006/main">
            <a:r>
              <a:t/>
            </a:r>
          </a:p>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Co-design culturally responsive services and audit unequal experiences (SLaM, n.d.).</a:t>
            </a:r>
          </a:p>
          <a:p xmlns:a="http://schemas.openxmlformats.org/drawingml/2006/main">
            <a:r>
              <a:t/>
            </a:r>
          </a:p>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Explain reproductive risks and follow specialist safeguards for valproate (MHRA, 2025).</a:t>
            </a:r>
          </a:p>
          <a:p xmlns:a="http://schemas.openxmlformats.org/drawingml/2006/main">
            <a:r>
              <a:t/>
            </a:r>
          </a:p>
          <a:p xmlns:a="http://schemas.openxmlformats.org/drawingml/2006/main">
            <a:pPr>
              <a:defRPr sz="1500" b="0">
                <a:solidFill>
                  <a:srgbClr val="142D3D"/>
                </a:solidFill>
                <a:latin typeface="DejaVu Sans"/>
                <a:ea typeface="DejaVu Sans"/>
                <a:cs typeface="DejaVu Sans"/>
              </a:defRPr>
            </a:pPr>
            <a:r>
              <a:rPr sz="1500" b="0">
                <a:solidFill>
                  <a:srgbClr val="142D3D"/>
                </a:solidFill>
                <a:latin typeface="DejaVu Sans"/>
                <a:ea typeface="DejaVu Sans"/>
                <a:cs typeface="DejaVu Sans"/>
              </a:rPr>
              <a:t>Evaluate patient choice and participation alongside clinical outcomes (WHO, 2026).</a:t>
            </a:r>
          </a:p>
        </p:txBody>
      </p:sp>
      <p:sp>
        <p:nvSpPr>
          <p:cNvPr id="14" name="">
            <a:extLst xmlns:a="http://schemas.openxmlformats.org/drawingml/2006/main">
              <a:ext uri="{FF2B5EF4-FFF2-40B4-BE49-F238E27FC236}">
                <a16:creationId xmlns:a16="http://schemas.microsoft.com/office/drawing/2014/main" id="{95F88EFC-058B-4C80-B630-DA293C4B3A01}"/>
              </a:ext>
            </a:extLst>
          </p:cNvPr>
          <p:cNvSpPr>
            <a:spLocks xmlns:a="http://schemas.openxmlformats.org/drawingml/2006/main" noGrp="1"/>
          </p:cNvSpPr>
          <p:nvPr/>
        </p:nvSpPr>
        <p:spPr>
          <a:xfrm xmlns:a="http://schemas.openxmlformats.org/drawingml/2006/main">
            <a:off x="8258175" y="5457825"/>
            <a:ext cx="3476625" cy="6858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875" b="1">
                <a:solidFill>
                  <a:srgbClr val="007C83"/>
                </a:solidFill>
                <a:latin typeface="DejaVu Sans"/>
                <a:ea typeface="DejaVu Sans"/>
                <a:cs typeface="DejaVu Sans"/>
              </a:defRPr>
            </a:defPPr>
            <a:lvl1pPr>
              <a:defRPr sz="1875" b="1">
                <a:solidFill>
                  <a:srgbClr val="007C83"/>
                </a:solidFill>
                <a:latin typeface="DejaVu Sans"/>
                <a:ea typeface="DejaVu Sans"/>
                <a:cs typeface="DejaVu Sans"/>
              </a:defRPr>
            </a:lvl1pPr>
            <a:lvl2pPr>
              <a:defRPr sz="1875" b="1">
                <a:solidFill>
                  <a:srgbClr val="007C83"/>
                </a:solidFill>
                <a:latin typeface="DejaVu Sans"/>
                <a:ea typeface="DejaVu Sans"/>
                <a:cs typeface="DejaVu Sans"/>
              </a:defRPr>
            </a:lvl2pPr>
            <a:lvl3pPr>
              <a:defRPr sz="1875" b="1">
                <a:solidFill>
                  <a:srgbClr val="007C83"/>
                </a:solidFill>
                <a:latin typeface="DejaVu Sans"/>
                <a:ea typeface="DejaVu Sans"/>
                <a:cs typeface="DejaVu Sans"/>
              </a:defRPr>
            </a:lvl3pPr>
            <a:lvl4pPr>
              <a:defRPr sz="1875" b="1">
                <a:solidFill>
                  <a:srgbClr val="007C83"/>
                </a:solidFill>
                <a:latin typeface="DejaVu Sans"/>
                <a:ea typeface="DejaVu Sans"/>
                <a:cs typeface="DejaVu Sans"/>
              </a:defRPr>
            </a:lvl4pPr>
            <a:lvl5pPr>
              <a:defRPr sz="1875" b="1">
                <a:solidFill>
                  <a:srgbClr val="007C83"/>
                </a:solidFill>
                <a:latin typeface="DejaVu Sans"/>
                <a:ea typeface="DejaVu Sans"/>
                <a:cs typeface="DejaVu Sans"/>
              </a:defRPr>
            </a:lvl5pPr>
            <a:lvl6pPr>
              <a:defRPr sz="1875" b="1">
                <a:solidFill>
                  <a:srgbClr val="007C83"/>
                </a:solidFill>
                <a:latin typeface="DejaVu Sans"/>
                <a:ea typeface="DejaVu Sans"/>
                <a:cs typeface="DejaVu Sans"/>
              </a:defRPr>
            </a:lvl6pPr>
            <a:lvl7pPr>
              <a:defRPr sz="1875" b="1">
                <a:solidFill>
                  <a:srgbClr val="007C83"/>
                </a:solidFill>
                <a:latin typeface="DejaVu Sans"/>
                <a:ea typeface="DejaVu Sans"/>
                <a:cs typeface="DejaVu Sans"/>
              </a:defRPr>
            </a:lvl7pPr>
            <a:lvl8pPr>
              <a:defRPr sz="1875" b="1">
                <a:solidFill>
                  <a:srgbClr val="007C83"/>
                </a:solidFill>
                <a:latin typeface="DejaVu Sans"/>
                <a:ea typeface="DejaVu Sans"/>
                <a:cs typeface="DejaVu Sans"/>
              </a:defRPr>
            </a:lvl8pPr>
            <a:lvl9pPr>
              <a:defRPr sz="1875" b="1">
                <a:solidFill>
                  <a:srgbClr val="007C83"/>
                </a:solidFill>
                <a:latin typeface="DejaVu Sans"/>
                <a:ea typeface="DejaVu Sans"/>
                <a:cs typeface="DejaVu Sans"/>
              </a:defRPr>
            </a:lvl9pPr>
          </a:lstStyle>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Effective care joins treatment</a:t>
            </a:r>
          </a:p>
          <a:p xmlns:a="http://schemas.openxmlformats.org/drawingml/2006/main">
            <a:pPr>
              <a:defRPr sz="1875" b="1">
                <a:solidFill>
                  <a:srgbClr val="007C83"/>
                </a:solidFill>
                <a:latin typeface="DejaVu Sans"/>
                <a:ea typeface="DejaVu Sans"/>
                <a:cs typeface="DejaVu Sans"/>
              </a:defRPr>
            </a:pPr>
            <a:r>
              <a:rPr sz="1875" b="1">
                <a:solidFill>
                  <a:srgbClr val="007C83"/>
                </a:solidFill>
                <a:latin typeface="DejaVu Sans"/>
                <a:ea typeface="DejaVu Sans"/>
                <a:cs typeface="DejaVu Sans"/>
              </a:rPr>
              <a:t>with choice and inclusion</a:t>
            </a:r>
          </a:p>
        </p:txBody>
      </p:sp>
    </p:spTree>
    <p:extLst>
      <p:ext uri="{BB962C8B-B14F-4D97-AF65-F5344CB8AC3E}">
        <p14:creationId xmlns:p14="http://schemas.microsoft.com/office/powerpoint/2010/main" val="1595424990"/>
      </p:ext>
    </p:extLst>
  </p:cSld>
</p:sld>
</file>

<file path=ppt/slides/slide4.xml><?xml version="1.0" encoding="utf-8"?>
<p:sld xmlns:p="http://schemas.openxmlformats.org/presentationml/2006/main">
  <p:cSld>
    <p:bg>
      <p:bgPr>
        <a:solidFill xmlns:a="http://schemas.openxmlformats.org/drawingml/2006/main">
          <a:srgbClr val="FAFCFC"/>
        </a:solidFill>
      </p:bgPr>
    </p:bg>
    <p:spTree>
      <p:nvGrpSpPr>
        <p:cNvPr id="1" name=""/>
        <p:cNvGrpSpPr/>
        <p:nvPr/>
      </p:nvGrpSpPr>
      <p:grpSpPr>
        <a:xfrm xmlns:a="http://schemas.openxmlformats.org/drawingml/2006/main"/>
      </p:grpSpPr>
      <p:sp>
        <p:nvSpPr>
          <p:cNvPr id="18" name="">
            <a:extLst xmlns:a="http://schemas.openxmlformats.org/drawingml/2006/main">
              <a:ext uri="{FF2B5EF4-FFF2-40B4-BE49-F238E27FC236}">
                <a16:creationId xmlns:a16="http://schemas.microsoft.com/office/drawing/2014/main" id="{0DFFE30B-CC32-4AB8-9ACA-32B1A2936475}"/>
              </a:ext>
            </a:extLst>
          </p:cNvPr>
          <p:cNvSpPr>
            <a:spLocks xmlns:a="http://schemas.openxmlformats.org/drawingml/2006/main" noGrp="1"/>
          </p:cNvSpPr>
          <p:nvPr/>
        </p:nvSpPr>
        <p:spPr>
          <a:xfrm xmlns:a="http://schemas.openxmlformats.org/drawingml/2006/main">
            <a:off x="457200" y="285750"/>
            <a:ext cx="11277600" cy="5715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2700" b="1">
                <a:solidFill>
                  <a:srgbClr val="142D3D"/>
                </a:solidFill>
                <a:latin typeface="DejaVu Sans"/>
                <a:ea typeface="DejaVu Sans"/>
                <a:cs typeface="DejaVu Sans"/>
              </a:defRPr>
            </a:defPPr>
            <a:lvl1pPr>
              <a:defRPr sz="2700" b="1">
                <a:solidFill>
                  <a:srgbClr val="142D3D"/>
                </a:solidFill>
                <a:latin typeface="DejaVu Sans"/>
                <a:ea typeface="DejaVu Sans"/>
                <a:cs typeface="DejaVu Sans"/>
              </a:defRPr>
            </a:lvl1pPr>
            <a:lvl2pPr>
              <a:defRPr sz="2700" b="1">
                <a:solidFill>
                  <a:srgbClr val="142D3D"/>
                </a:solidFill>
                <a:latin typeface="DejaVu Sans"/>
                <a:ea typeface="DejaVu Sans"/>
                <a:cs typeface="DejaVu Sans"/>
              </a:defRPr>
            </a:lvl2pPr>
            <a:lvl3pPr>
              <a:defRPr sz="2700" b="1">
                <a:solidFill>
                  <a:srgbClr val="142D3D"/>
                </a:solidFill>
                <a:latin typeface="DejaVu Sans"/>
                <a:ea typeface="DejaVu Sans"/>
                <a:cs typeface="DejaVu Sans"/>
              </a:defRPr>
            </a:lvl3pPr>
            <a:lvl4pPr>
              <a:defRPr sz="2700" b="1">
                <a:solidFill>
                  <a:srgbClr val="142D3D"/>
                </a:solidFill>
                <a:latin typeface="DejaVu Sans"/>
                <a:ea typeface="DejaVu Sans"/>
                <a:cs typeface="DejaVu Sans"/>
              </a:defRPr>
            </a:lvl4pPr>
            <a:lvl5pPr>
              <a:defRPr sz="2700" b="1">
                <a:solidFill>
                  <a:srgbClr val="142D3D"/>
                </a:solidFill>
                <a:latin typeface="DejaVu Sans"/>
                <a:ea typeface="DejaVu Sans"/>
                <a:cs typeface="DejaVu Sans"/>
              </a:defRPr>
            </a:lvl5pPr>
            <a:lvl6pPr>
              <a:defRPr sz="2700" b="1">
                <a:solidFill>
                  <a:srgbClr val="142D3D"/>
                </a:solidFill>
                <a:latin typeface="DejaVu Sans"/>
                <a:ea typeface="DejaVu Sans"/>
                <a:cs typeface="DejaVu Sans"/>
              </a:defRPr>
            </a:lvl6pPr>
            <a:lvl7pPr>
              <a:defRPr sz="2700" b="1">
                <a:solidFill>
                  <a:srgbClr val="142D3D"/>
                </a:solidFill>
                <a:latin typeface="DejaVu Sans"/>
                <a:ea typeface="DejaVu Sans"/>
                <a:cs typeface="DejaVu Sans"/>
              </a:defRPr>
            </a:lvl7pPr>
            <a:lvl8pPr>
              <a:defRPr sz="2700" b="1">
                <a:solidFill>
                  <a:srgbClr val="142D3D"/>
                </a:solidFill>
                <a:latin typeface="DejaVu Sans"/>
                <a:ea typeface="DejaVu Sans"/>
                <a:cs typeface="DejaVu Sans"/>
              </a:defRPr>
            </a:lvl8pPr>
            <a:lvl9pPr>
              <a:defRPr sz="2700" b="1">
                <a:solidFill>
                  <a:srgbClr val="142D3D"/>
                </a:solidFill>
                <a:latin typeface="DejaVu Sans"/>
                <a:ea typeface="DejaVu Sans"/>
                <a:cs typeface="DejaVu Sans"/>
              </a:defRPr>
            </a:lvl9pPr>
          </a:lstStyle>
          <a:p xmlns:a="http://schemas.openxmlformats.org/drawingml/2006/main">
            <a:pPr>
              <a:defRPr sz="2700" b="1">
                <a:solidFill>
                  <a:srgbClr val="142D3D"/>
                </a:solidFill>
                <a:latin typeface="DejaVu Sans"/>
                <a:ea typeface="DejaVu Sans"/>
                <a:cs typeface="DejaVu Sans"/>
              </a:defRPr>
            </a:pPr>
            <a:r>
              <a:rPr sz="2700" b="1">
                <a:solidFill>
                  <a:srgbClr val="142D3D"/>
                </a:solidFill>
                <a:latin typeface="DejaVu Sans"/>
                <a:ea typeface="DejaVu Sans"/>
                <a:cs typeface="DejaVu Sans"/>
              </a:rPr>
              <a:t>References</a:t>
            </a:r>
          </a:p>
        </p:txBody>
      </p:sp>
      <p:sp>
        <p:nvSpPr>
          <p:cNvPr id="2" name="">
            <a:extLst xmlns:a="http://schemas.openxmlformats.org/drawingml/2006/main">
              <a:ext uri="{FF2B5EF4-FFF2-40B4-BE49-F238E27FC236}">
                <a16:creationId xmlns:a16="http://schemas.microsoft.com/office/drawing/2014/main" id="{F0215B78-7BE8-4361-B70B-009B5E0ED3C6}"/>
              </a:ext>
            </a:extLst>
          </p:cNvPr>
          <p:cNvSpPr>
            <a:spLocks xmlns:a="http://schemas.openxmlformats.org/drawingml/2006/main" noGrp="1"/>
          </p:cNvSpPr>
          <p:nvPr/>
        </p:nvSpPr>
        <p:spPr>
          <a:xfrm xmlns:a="http://schemas.openxmlformats.org/drawingml/2006/main">
            <a:off x="457200" y="6419850"/>
            <a:ext cx="1066800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125" b="0">
                <a:solidFill>
                  <a:srgbClr val="405462"/>
                </a:solidFill>
                <a:latin typeface="DejaVu Sans"/>
                <a:ea typeface="DejaVu Sans"/>
                <a:cs typeface="DejaVu Sans"/>
              </a:defRPr>
            </a:defPPr>
            <a:lvl1pPr>
              <a:defRPr sz="1125" b="0">
                <a:solidFill>
                  <a:srgbClr val="405462"/>
                </a:solidFill>
                <a:latin typeface="DejaVu Sans"/>
                <a:ea typeface="DejaVu Sans"/>
                <a:cs typeface="DejaVu Sans"/>
              </a:defRPr>
            </a:lvl1pPr>
            <a:lvl2pPr>
              <a:defRPr sz="1125" b="0">
                <a:solidFill>
                  <a:srgbClr val="405462"/>
                </a:solidFill>
                <a:latin typeface="DejaVu Sans"/>
                <a:ea typeface="DejaVu Sans"/>
                <a:cs typeface="DejaVu Sans"/>
              </a:defRPr>
            </a:lvl2pPr>
            <a:lvl3pPr>
              <a:defRPr sz="1125" b="0">
                <a:solidFill>
                  <a:srgbClr val="405462"/>
                </a:solidFill>
                <a:latin typeface="DejaVu Sans"/>
                <a:ea typeface="DejaVu Sans"/>
                <a:cs typeface="DejaVu Sans"/>
              </a:defRPr>
            </a:lvl3pPr>
            <a:lvl4pPr>
              <a:defRPr sz="1125" b="0">
                <a:solidFill>
                  <a:srgbClr val="405462"/>
                </a:solidFill>
                <a:latin typeface="DejaVu Sans"/>
                <a:ea typeface="DejaVu Sans"/>
                <a:cs typeface="DejaVu Sans"/>
              </a:defRPr>
            </a:lvl4pPr>
            <a:lvl5pPr>
              <a:defRPr sz="1125" b="0">
                <a:solidFill>
                  <a:srgbClr val="405462"/>
                </a:solidFill>
                <a:latin typeface="DejaVu Sans"/>
                <a:ea typeface="DejaVu Sans"/>
                <a:cs typeface="DejaVu Sans"/>
              </a:defRPr>
            </a:lvl5pPr>
            <a:lvl6pPr>
              <a:defRPr sz="1125" b="0">
                <a:solidFill>
                  <a:srgbClr val="405462"/>
                </a:solidFill>
                <a:latin typeface="DejaVu Sans"/>
                <a:ea typeface="DejaVu Sans"/>
                <a:cs typeface="DejaVu Sans"/>
              </a:defRPr>
            </a:lvl6pPr>
            <a:lvl7pPr>
              <a:defRPr sz="1125" b="0">
                <a:solidFill>
                  <a:srgbClr val="405462"/>
                </a:solidFill>
                <a:latin typeface="DejaVu Sans"/>
                <a:ea typeface="DejaVu Sans"/>
                <a:cs typeface="DejaVu Sans"/>
              </a:defRPr>
            </a:lvl7pPr>
            <a:lvl8pPr>
              <a:defRPr sz="1125" b="0">
                <a:solidFill>
                  <a:srgbClr val="405462"/>
                </a:solidFill>
                <a:latin typeface="DejaVu Sans"/>
                <a:ea typeface="DejaVu Sans"/>
                <a:cs typeface="DejaVu Sans"/>
              </a:defRPr>
            </a:lvl8pPr>
            <a:lvl9pPr>
              <a:defRPr sz="1125" b="0">
                <a:solidFill>
                  <a:srgbClr val="405462"/>
                </a:solidFill>
                <a:latin typeface="DejaVu Sans"/>
                <a:ea typeface="DejaVu Sans"/>
                <a:cs typeface="DejaVu Sans"/>
              </a:defRPr>
            </a:lvl9pPr>
          </a:lstStyle>
          <a:p xmlns:a="http://schemas.openxmlformats.org/drawingml/2006/main">
            <a:pPr>
              <a:defRPr sz="1125" b="0">
                <a:solidFill>
                  <a:srgbClr val="405462"/>
                </a:solidFill>
                <a:latin typeface="DejaVu Sans"/>
                <a:ea typeface="DejaVu Sans"/>
                <a:cs typeface="DejaVu Sans"/>
              </a:defRPr>
            </a:pPr>
            <a:r>
              <a:rPr sz="1125" b="0">
                <a:solidFill>
                  <a:srgbClr val="405462"/>
                </a:solidFill>
                <a:latin typeface="DejaVu Sans"/>
                <a:ea typeface="DejaVu Sans"/>
                <a:cs typeface="DejaVu Sans"/>
              </a:rPr>
              <a:t>Ahmad Hassan   /   2238191   /   BMHP6029   /   Component 1</a:t>
            </a:r>
          </a:p>
        </p:txBody>
      </p:sp>
      <p:sp>
        <p:nvSpPr>
          <p:cNvPr id="3" name="">
            <a:extLst xmlns:a="http://schemas.openxmlformats.org/drawingml/2006/main">
              <a:ext uri="{FF2B5EF4-FFF2-40B4-BE49-F238E27FC236}">
                <a16:creationId xmlns:a16="http://schemas.microsoft.com/office/drawing/2014/main" id="{1296D66E-F6F7-4EEA-AA05-ACFAEF3E8F9B}"/>
              </a:ext>
            </a:extLst>
          </p:cNvPr>
          <p:cNvSpPr>
            <a:spLocks xmlns:a="http://schemas.openxmlformats.org/drawingml/2006/main" noGrp="1"/>
          </p:cNvSpPr>
          <p:nvPr/>
        </p:nvSpPr>
        <p:spPr>
          <a:xfrm xmlns:a="http://schemas.openxmlformats.org/drawingml/2006/main">
            <a:off x="11430000" y="6419850"/>
            <a:ext cx="304800" cy="228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125" b="0">
                <a:solidFill>
                  <a:srgbClr val="142D3D"/>
                </a:solidFill>
                <a:latin typeface="DejaVu Sans"/>
                <a:ea typeface="DejaVu Sans"/>
                <a:cs typeface="DejaVu Sans"/>
              </a:defRPr>
            </a:defPPr>
            <a:lvl1pPr>
              <a:defRPr sz="1125" b="0">
                <a:solidFill>
                  <a:srgbClr val="142D3D"/>
                </a:solidFill>
                <a:latin typeface="DejaVu Sans"/>
                <a:ea typeface="DejaVu Sans"/>
                <a:cs typeface="DejaVu Sans"/>
              </a:defRPr>
            </a:lvl1pPr>
            <a:lvl2pPr>
              <a:defRPr sz="1125" b="0">
                <a:solidFill>
                  <a:srgbClr val="142D3D"/>
                </a:solidFill>
                <a:latin typeface="DejaVu Sans"/>
                <a:ea typeface="DejaVu Sans"/>
                <a:cs typeface="DejaVu Sans"/>
              </a:defRPr>
            </a:lvl2pPr>
            <a:lvl3pPr>
              <a:defRPr sz="1125" b="0">
                <a:solidFill>
                  <a:srgbClr val="142D3D"/>
                </a:solidFill>
                <a:latin typeface="DejaVu Sans"/>
                <a:ea typeface="DejaVu Sans"/>
                <a:cs typeface="DejaVu Sans"/>
              </a:defRPr>
            </a:lvl3pPr>
            <a:lvl4pPr>
              <a:defRPr sz="1125" b="0">
                <a:solidFill>
                  <a:srgbClr val="142D3D"/>
                </a:solidFill>
                <a:latin typeface="DejaVu Sans"/>
                <a:ea typeface="DejaVu Sans"/>
                <a:cs typeface="DejaVu Sans"/>
              </a:defRPr>
            </a:lvl4pPr>
            <a:lvl5pPr>
              <a:defRPr sz="1125" b="0">
                <a:solidFill>
                  <a:srgbClr val="142D3D"/>
                </a:solidFill>
                <a:latin typeface="DejaVu Sans"/>
                <a:ea typeface="DejaVu Sans"/>
                <a:cs typeface="DejaVu Sans"/>
              </a:defRPr>
            </a:lvl5pPr>
            <a:lvl6pPr>
              <a:defRPr sz="1125" b="0">
                <a:solidFill>
                  <a:srgbClr val="142D3D"/>
                </a:solidFill>
                <a:latin typeface="DejaVu Sans"/>
                <a:ea typeface="DejaVu Sans"/>
                <a:cs typeface="DejaVu Sans"/>
              </a:defRPr>
            </a:lvl6pPr>
            <a:lvl7pPr>
              <a:defRPr sz="1125" b="0">
                <a:solidFill>
                  <a:srgbClr val="142D3D"/>
                </a:solidFill>
                <a:latin typeface="DejaVu Sans"/>
                <a:ea typeface="DejaVu Sans"/>
                <a:cs typeface="DejaVu Sans"/>
              </a:defRPr>
            </a:lvl7pPr>
            <a:lvl8pPr>
              <a:defRPr sz="1125" b="0">
                <a:solidFill>
                  <a:srgbClr val="142D3D"/>
                </a:solidFill>
                <a:latin typeface="DejaVu Sans"/>
                <a:ea typeface="DejaVu Sans"/>
                <a:cs typeface="DejaVu Sans"/>
              </a:defRPr>
            </a:lvl8pPr>
            <a:lvl9pPr>
              <a:defRPr sz="1125" b="0">
                <a:solidFill>
                  <a:srgbClr val="142D3D"/>
                </a:solidFill>
                <a:latin typeface="DejaVu Sans"/>
                <a:ea typeface="DejaVu Sans"/>
                <a:cs typeface="DejaVu Sans"/>
              </a:defRPr>
            </a:lvl9pPr>
          </a:lstStyle>
          <a:p xmlns:a="http://schemas.openxmlformats.org/drawingml/2006/main">
            <a:pPr>
              <a:defRPr sz="1125" b="0">
                <a:solidFill>
                  <a:srgbClr val="142D3D"/>
                </a:solidFill>
                <a:latin typeface="DejaVu Sans"/>
                <a:ea typeface="DejaVu Sans"/>
                <a:cs typeface="DejaVu Sans"/>
              </a:defRPr>
            </a:pPr>
            <a:r>
              <a:rPr sz="1125" b="0">
                <a:solidFill>
                  <a:srgbClr val="142D3D"/>
                </a:solidFill>
                <a:latin typeface="DejaVu Sans"/>
                <a:ea typeface="DejaVu Sans"/>
                <a:cs typeface="DejaVu Sans"/>
              </a:rPr>
              <a:t>4</a:t>
            </a:r>
          </a:p>
        </p:txBody>
      </p:sp>
      <p:sp>
        <p:nvSpPr>
          <p:cNvPr id="5" name="">
            <a:extLst xmlns:a="http://schemas.openxmlformats.org/drawingml/2006/main">
              <a:ext uri="{FF2B5EF4-FFF2-40B4-BE49-F238E27FC236}">
                <a16:creationId xmlns:a16="http://schemas.microsoft.com/office/drawing/2014/main" id="{432EE1C5-1688-49DF-81EF-953BAE563AC9}"/>
              </a:ext>
            </a:extLst>
          </p:cNvPr>
          <p:cNvSpPr>
            <a:spLocks xmlns:a="http://schemas.openxmlformats.org/drawingml/2006/main" noGrp="1"/>
          </p:cNvSpPr>
          <p:nvPr/>
        </p:nvSpPr>
        <p:spPr>
          <a:xfrm xmlns:a="http://schemas.openxmlformats.org/drawingml/2006/main">
            <a:off x="457200" y="1390650"/>
            <a:ext cx="3581400" cy="1166813"/>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Cade, J.F. (2000) “Lithium salts in the treatment of psychotic excitement. 1949”, Bulletin of the World Health Organization, 78(4), pp. 518–520. Reprint of 1949 paper. https://pmc.ncbi.nlm.nih.gov/articles/PMC2560740/ (Accessed: 29 September 2026).</a:t>
            </a:r>
          </a:p>
        </p:txBody>
      </p:sp>
      <p:sp>
        <p:nvSpPr>
          <p:cNvPr id="6" name="">
            <a:extLst xmlns:a="http://schemas.openxmlformats.org/drawingml/2006/main">
              <a:ext uri="{FF2B5EF4-FFF2-40B4-BE49-F238E27FC236}">
                <a16:creationId xmlns:a16="http://schemas.microsoft.com/office/drawing/2014/main" id="{33AE4E6A-77CF-47CD-9479-3E1C33DEDA79}"/>
              </a:ext>
            </a:extLst>
          </p:cNvPr>
          <p:cNvSpPr>
            <a:spLocks xmlns:a="http://schemas.openxmlformats.org/drawingml/2006/main" noGrp="1"/>
          </p:cNvSpPr>
          <p:nvPr/>
        </p:nvSpPr>
        <p:spPr>
          <a:xfrm xmlns:a="http://schemas.openxmlformats.org/drawingml/2006/main">
            <a:off x="457200" y="2681288"/>
            <a:ext cx="3581400" cy="1000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Geddes, J.R. and Miklowitz, D.J. (2013) “Treatment of bipolar disorder”, The Lancet, 381(9878), pp. 1672–1682. https://pmc.ncbi.nlm.nih.gov/articles/PMC3876031/ (Accessed: 30 September 2026).</a:t>
            </a:r>
          </a:p>
        </p:txBody>
      </p:sp>
      <p:sp>
        <p:nvSpPr>
          <p:cNvPr id="7" name="">
            <a:extLst xmlns:a="http://schemas.openxmlformats.org/drawingml/2006/main">
              <a:ext uri="{FF2B5EF4-FFF2-40B4-BE49-F238E27FC236}">
                <a16:creationId xmlns:a16="http://schemas.microsoft.com/office/drawing/2014/main" id="{5576AA44-CEA9-444E-85CC-E7589D2EF7E4}"/>
              </a:ext>
            </a:extLst>
          </p:cNvPr>
          <p:cNvSpPr>
            <a:spLocks xmlns:a="http://schemas.openxmlformats.org/drawingml/2006/main" noGrp="1"/>
          </p:cNvSpPr>
          <p:nvPr/>
        </p:nvSpPr>
        <p:spPr>
          <a:xfrm xmlns:a="http://schemas.openxmlformats.org/drawingml/2006/main">
            <a:off x="457200" y="3805238"/>
            <a:ext cx="3581400" cy="666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Great Britain (2010) Equality Act 2010, c. 15. https://www.legislation.gov.uk/ukpga/2010/15/contents (Accessed: 2 October 2026).</a:t>
            </a:r>
          </a:p>
        </p:txBody>
      </p:sp>
      <p:sp>
        <p:nvSpPr>
          <p:cNvPr id="8" name="">
            <a:extLst xmlns:a="http://schemas.openxmlformats.org/drawingml/2006/main">
              <a:ext uri="{FF2B5EF4-FFF2-40B4-BE49-F238E27FC236}">
                <a16:creationId xmlns:a16="http://schemas.microsoft.com/office/drawing/2014/main" id="{B96E5805-B200-40D3-923B-A67242097164}"/>
              </a:ext>
            </a:extLst>
          </p:cNvPr>
          <p:cNvSpPr>
            <a:spLocks xmlns:a="http://schemas.openxmlformats.org/drawingml/2006/main" noGrp="1"/>
          </p:cNvSpPr>
          <p:nvPr/>
        </p:nvSpPr>
        <p:spPr>
          <a:xfrm xmlns:a="http://schemas.openxmlformats.org/drawingml/2006/main">
            <a:off x="457200" y="4595813"/>
            <a:ext cx="3581400" cy="833438"/>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Medicines and Healthcare products Regulatory Agency (MHRA) (2025) Valproate – reproductive risks. https://www.gov.uk/guidance/valproate-reproductive-risks (Accessed: 4 October 2026).</a:t>
            </a:r>
          </a:p>
        </p:txBody>
      </p:sp>
      <p:sp>
        <p:nvSpPr>
          <p:cNvPr id="9" name="">
            <a:extLst xmlns:a="http://schemas.openxmlformats.org/drawingml/2006/main">
              <a:ext uri="{FF2B5EF4-FFF2-40B4-BE49-F238E27FC236}">
                <a16:creationId xmlns:a16="http://schemas.microsoft.com/office/drawing/2014/main" id="{148B7906-89B4-486E-AF1E-8C8BD5B48A85}"/>
              </a:ext>
            </a:extLst>
          </p:cNvPr>
          <p:cNvSpPr>
            <a:spLocks xmlns:a="http://schemas.openxmlformats.org/drawingml/2006/main" noGrp="1"/>
          </p:cNvSpPr>
          <p:nvPr/>
        </p:nvSpPr>
        <p:spPr>
          <a:xfrm xmlns:a="http://schemas.openxmlformats.org/drawingml/2006/main">
            <a:off x="4305300" y="1390650"/>
            <a:ext cx="3581400" cy="1500188"/>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Miklowitz, D.J., Efthimiou, O., Furukawa, T.A., Scott, J., McLaren, R., Geddes, J.R. and Cipriani, A. (2021) “Adjunctive psychotherapy for bipolar disorder: a systematic review and component network meta-analysis”, JAMA Psychiatry, 78(2), pp. 141–150. https://pmc.ncbi.nlm.nih.gov/articles/PMC7557716/ (Accessed: 5 October 2026).</a:t>
            </a:r>
          </a:p>
        </p:txBody>
      </p:sp>
      <p:sp>
        <p:nvSpPr>
          <p:cNvPr id="10" name="">
            <a:extLst xmlns:a="http://schemas.openxmlformats.org/drawingml/2006/main">
              <a:ext uri="{FF2B5EF4-FFF2-40B4-BE49-F238E27FC236}">
                <a16:creationId xmlns:a16="http://schemas.microsoft.com/office/drawing/2014/main" id="{F8213425-9575-4B17-BE76-BA3E9DF455F7}"/>
              </a:ext>
            </a:extLst>
          </p:cNvPr>
          <p:cNvSpPr>
            <a:spLocks xmlns:a="http://schemas.openxmlformats.org/drawingml/2006/main" noGrp="1"/>
          </p:cNvSpPr>
          <p:nvPr/>
        </p:nvSpPr>
        <p:spPr>
          <a:xfrm xmlns:a="http://schemas.openxmlformats.org/drawingml/2006/main">
            <a:off x="4305300" y="3014663"/>
            <a:ext cx="3581400" cy="833438"/>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National Institute for Health and Care Excellence (NICE) (2003) Guidance on the use of electroconvulsive therapy. TA59. https://www.nice.org.uk/guidance/ta59 (Accessed: 7 October 2026).</a:t>
            </a:r>
          </a:p>
        </p:txBody>
      </p:sp>
      <p:sp>
        <p:nvSpPr>
          <p:cNvPr id="11" name="">
            <a:extLst xmlns:a="http://schemas.openxmlformats.org/drawingml/2006/main">
              <a:ext uri="{FF2B5EF4-FFF2-40B4-BE49-F238E27FC236}">
                <a16:creationId xmlns:a16="http://schemas.microsoft.com/office/drawing/2014/main" id="{D7AAB089-10B0-45CD-AE3C-9AA7A289612A}"/>
              </a:ext>
            </a:extLst>
          </p:cNvPr>
          <p:cNvSpPr>
            <a:spLocks xmlns:a="http://schemas.openxmlformats.org/drawingml/2006/main" noGrp="1"/>
          </p:cNvSpPr>
          <p:nvPr/>
        </p:nvSpPr>
        <p:spPr>
          <a:xfrm xmlns:a="http://schemas.openxmlformats.org/drawingml/2006/main">
            <a:off x="4305300" y="3971925"/>
            <a:ext cx="3581400" cy="1000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National Institute for Health and Care Excellence (NICE) (2014, updated 2025) Bipolar disorder: assessment and management. CG185. https://www.nice.org.uk/guidance/cg185 (Accessed: 9 October 2026).</a:t>
            </a:r>
          </a:p>
        </p:txBody>
      </p:sp>
      <p:sp>
        <p:nvSpPr>
          <p:cNvPr id="12" name="">
            <a:extLst xmlns:a="http://schemas.openxmlformats.org/drawingml/2006/main">
              <a:ext uri="{FF2B5EF4-FFF2-40B4-BE49-F238E27FC236}">
                <a16:creationId xmlns:a16="http://schemas.microsoft.com/office/drawing/2014/main" id="{AD28C95F-5265-4659-BAB6-5050C62C4253}"/>
              </a:ext>
            </a:extLst>
          </p:cNvPr>
          <p:cNvSpPr>
            <a:spLocks xmlns:a="http://schemas.openxmlformats.org/drawingml/2006/main" noGrp="1"/>
          </p:cNvSpPr>
          <p:nvPr/>
        </p:nvSpPr>
        <p:spPr>
          <a:xfrm xmlns:a="http://schemas.openxmlformats.org/drawingml/2006/main">
            <a:off x="4305300" y="5095875"/>
            <a:ext cx="3581400" cy="833438"/>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National Institute for Health and Care Excellence (NICE) (2018) Mental health and the NHS. https://indepth.nice.org.uk/mental-health-and-the-nhs/index.html (Accessed: 11 October 2026).</a:t>
            </a:r>
          </a:p>
        </p:txBody>
      </p:sp>
      <p:sp>
        <p:nvSpPr>
          <p:cNvPr id="13" name="">
            <a:extLst xmlns:a="http://schemas.openxmlformats.org/drawingml/2006/main">
              <a:ext uri="{FF2B5EF4-FFF2-40B4-BE49-F238E27FC236}">
                <a16:creationId xmlns:a16="http://schemas.microsoft.com/office/drawing/2014/main" id="{788A1FA0-8D07-4509-B23C-487838DA35A4}"/>
              </a:ext>
            </a:extLst>
          </p:cNvPr>
          <p:cNvSpPr>
            <a:spLocks xmlns:a="http://schemas.openxmlformats.org/drawingml/2006/main" noGrp="1"/>
          </p:cNvSpPr>
          <p:nvPr/>
        </p:nvSpPr>
        <p:spPr>
          <a:xfrm xmlns:a="http://schemas.openxmlformats.org/drawingml/2006/main">
            <a:off x="8153400" y="1390650"/>
            <a:ext cx="3581400" cy="833438"/>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Shorter, E. (2009) “The history of lithium therapy”, Bipolar Disorders, 11(Suppl. 2), pp. 4–9. https://pmc.ncbi.nlm.nih.gov/articles/PMC3712976/ (Accessed: 12 October 2026).</a:t>
            </a:r>
          </a:p>
        </p:txBody>
      </p:sp>
      <p:sp>
        <p:nvSpPr>
          <p:cNvPr id="14" name="">
            <a:extLst xmlns:a="http://schemas.openxmlformats.org/drawingml/2006/main">
              <a:ext uri="{FF2B5EF4-FFF2-40B4-BE49-F238E27FC236}">
                <a16:creationId xmlns:a16="http://schemas.microsoft.com/office/drawing/2014/main" id="{78013115-6646-44F4-8564-16EA62D849FB}"/>
              </a:ext>
            </a:extLst>
          </p:cNvPr>
          <p:cNvSpPr>
            <a:spLocks xmlns:a="http://schemas.openxmlformats.org/drawingml/2006/main" noGrp="1"/>
          </p:cNvSpPr>
          <p:nvPr/>
        </p:nvSpPr>
        <p:spPr>
          <a:xfrm xmlns:a="http://schemas.openxmlformats.org/drawingml/2006/main">
            <a:off x="8153400" y="2347913"/>
            <a:ext cx="3581400" cy="833438"/>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South London and Maudsley NHS Foundation Trust (SLaM) (n.d.) Patient and Carer Race Equality Framework (PCREF). https://slam.nhs.uk/PCREF (Accessed: 14 October 2026).</a:t>
            </a:r>
          </a:p>
        </p:txBody>
      </p:sp>
      <p:sp>
        <p:nvSpPr>
          <p:cNvPr id="15" name="">
            <a:extLst xmlns:a="http://schemas.openxmlformats.org/drawingml/2006/main">
              <a:ext uri="{FF2B5EF4-FFF2-40B4-BE49-F238E27FC236}">
                <a16:creationId xmlns:a16="http://schemas.microsoft.com/office/drawing/2014/main" id="{7F77827C-A102-46A6-B73A-0A81A6F8EEB7}"/>
              </a:ext>
            </a:extLst>
          </p:cNvPr>
          <p:cNvSpPr>
            <a:spLocks xmlns:a="http://schemas.openxmlformats.org/drawingml/2006/main" noGrp="1"/>
          </p:cNvSpPr>
          <p:nvPr/>
        </p:nvSpPr>
        <p:spPr>
          <a:xfrm xmlns:a="http://schemas.openxmlformats.org/drawingml/2006/main">
            <a:off x="8153400" y="3305175"/>
            <a:ext cx="3581400" cy="10001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World Health Organization (WHO) (2021) Guidance on community mental health services: promoting person-centred and rights-based approaches. Geneva: WHO. https://www.who.int/publications/i/item/9789240025707 (Accessed: 16 October 2026).</a:t>
            </a:r>
          </a:p>
        </p:txBody>
      </p:sp>
      <p:sp>
        <p:nvSpPr>
          <p:cNvPr id="16" name="">
            <a:extLst xmlns:a="http://schemas.openxmlformats.org/drawingml/2006/main">
              <a:ext uri="{FF2B5EF4-FFF2-40B4-BE49-F238E27FC236}">
                <a16:creationId xmlns:a16="http://schemas.microsoft.com/office/drawing/2014/main" id="{AF6257F1-E525-46DC-89A5-1683B42A59D5}"/>
              </a:ext>
            </a:extLst>
          </p:cNvPr>
          <p:cNvSpPr>
            <a:spLocks xmlns:a="http://schemas.openxmlformats.org/drawingml/2006/main" noGrp="1"/>
          </p:cNvSpPr>
          <p:nvPr/>
        </p:nvSpPr>
        <p:spPr>
          <a:xfrm xmlns:a="http://schemas.openxmlformats.org/drawingml/2006/main">
            <a:off x="8153400" y="4429125"/>
            <a:ext cx="3581400" cy="1166813"/>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World Health Organization (WHO) (2024) Clinical descriptions and diagnostic requirements for ICD-11 mental, behavioural and neurodevelopmental disorders. Geneva: WHO. https://www.who.int/publications/i/item/9789240077263 (Accessed: 18 October 2026).</a:t>
            </a:r>
          </a:p>
        </p:txBody>
      </p:sp>
      <p:sp>
        <p:nvSpPr>
          <p:cNvPr id="17" name="">
            <a:extLst xmlns:a="http://schemas.openxmlformats.org/drawingml/2006/main">
              <a:ext uri="{FF2B5EF4-FFF2-40B4-BE49-F238E27FC236}">
                <a16:creationId xmlns:a16="http://schemas.microsoft.com/office/drawing/2014/main" id="{C7F4D3B9-13A2-4CCE-AACB-D142EB8556AC}"/>
              </a:ext>
            </a:extLst>
          </p:cNvPr>
          <p:cNvSpPr>
            <a:spLocks xmlns:a="http://schemas.openxmlformats.org/drawingml/2006/main" noGrp="1"/>
          </p:cNvSpPr>
          <p:nvPr/>
        </p:nvSpPr>
        <p:spPr>
          <a:xfrm xmlns:a="http://schemas.openxmlformats.org/drawingml/2006/main">
            <a:off x="8153400" y="5719763"/>
            <a:ext cx="3581400" cy="833438"/>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lIns="0" tIns="0" rIns="0" bIns="0" anchor="t">
            <a:noAutofit/>
          </a:bodyPr>
          <a:lstStyle xmlns:a="http://schemas.openxmlformats.org/drawingml/2006/main">
            <a:defPPr>
              <a:defRPr sz="1050" b="0">
                <a:solidFill>
                  <a:srgbClr val="142D3D"/>
                </a:solidFill>
                <a:latin typeface="DejaVu Sans"/>
                <a:ea typeface="DejaVu Sans"/>
                <a:cs typeface="DejaVu Sans"/>
              </a:defRPr>
            </a:defPPr>
            <a:lvl1pPr>
              <a:defRPr sz="1050" b="0">
                <a:solidFill>
                  <a:srgbClr val="142D3D"/>
                </a:solidFill>
                <a:latin typeface="DejaVu Sans"/>
                <a:ea typeface="DejaVu Sans"/>
                <a:cs typeface="DejaVu Sans"/>
              </a:defRPr>
            </a:lvl1pPr>
            <a:lvl2pPr>
              <a:defRPr sz="1050" b="0">
                <a:solidFill>
                  <a:srgbClr val="142D3D"/>
                </a:solidFill>
                <a:latin typeface="DejaVu Sans"/>
                <a:ea typeface="DejaVu Sans"/>
                <a:cs typeface="DejaVu Sans"/>
              </a:defRPr>
            </a:lvl2pPr>
            <a:lvl3pPr>
              <a:defRPr sz="1050" b="0">
                <a:solidFill>
                  <a:srgbClr val="142D3D"/>
                </a:solidFill>
                <a:latin typeface="DejaVu Sans"/>
                <a:ea typeface="DejaVu Sans"/>
                <a:cs typeface="DejaVu Sans"/>
              </a:defRPr>
            </a:lvl3pPr>
            <a:lvl4pPr>
              <a:defRPr sz="1050" b="0">
                <a:solidFill>
                  <a:srgbClr val="142D3D"/>
                </a:solidFill>
                <a:latin typeface="DejaVu Sans"/>
                <a:ea typeface="DejaVu Sans"/>
                <a:cs typeface="DejaVu Sans"/>
              </a:defRPr>
            </a:lvl4pPr>
            <a:lvl5pPr>
              <a:defRPr sz="1050" b="0">
                <a:solidFill>
                  <a:srgbClr val="142D3D"/>
                </a:solidFill>
                <a:latin typeface="DejaVu Sans"/>
                <a:ea typeface="DejaVu Sans"/>
                <a:cs typeface="DejaVu Sans"/>
              </a:defRPr>
            </a:lvl5pPr>
            <a:lvl6pPr>
              <a:defRPr sz="1050" b="0">
                <a:solidFill>
                  <a:srgbClr val="142D3D"/>
                </a:solidFill>
                <a:latin typeface="DejaVu Sans"/>
                <a:ea typeface="DejaVu Sans"/>
                <a:cs typeface="DejaVu Sans"/>
              </a:defRPr>
            </a:lvl6pPr>
            <a:lvl7pPr>
              <a:defRPr sz="1050" b="0">
                <a:solidFill>
                  <a:srgbClr val="142D3D"/>
                </a:solidFill>
                <a:latin typeface="DejaVu Sans"/>
                <a:ea typeface="DejaVu Sans"/>
                <a:cs typeface="DejaVu Sans"/>
              </a:defRPr>
            </a:lvl7pPr>
            <a:lvl8pPr>
              <a:defRPr sz="1050" b="0">
                <a:solidFill>
                  <a:srgbClr val="142D3D"/>
                </a:solidFill>
                <a:latin typeface="DejaVu Sans"/>
                <a:ea typeface="DejaVu Sans"/>
                <a:cs typeface="DejaVu Sans"/>
              </a:defRPr>
            </a:lvl8pPr>
            <a:lvl9pPr>
              <a:defRPr sz="1050" b="0">
                <a:solidFill>
                  <a:srgbClr val="142D3D"/>
                </a:solidFill>
                <a:latin typeface="DejaVu Sans"/>
                <a:ea typeface="DejaVu Sans"/>
                <a:cs typeface="DejaVu Sans"/>
              </a:defRPr>
            </a:lvl9pPr>
          </a:lstStyle>
          <a:p xmlns:a="http://schemas.openxmlformats.org/drawingml/2006/main">
            <a:pPr>
              <a:defRPr sz="1050" b="0">
                <a:solidFill>
                  <a:srgbClr val="142D3D"/>
                </a:solidFill>
                <a:latin typeface="DejaVu Sans"/>
                <a:ea typeface="DejaVu Sans"/>
                <a:cs typeface="DejaVu Sans"/>
              </a:defRPr>
            </a:pPr>
            <a:r>
              <a:rPr sz="1050" b="0">
                <a:solidFill>
                  <a:srgbClr val="142D3D"/>
                </a:solidFill>
                <a:latin typeface="DejaVu Sans"/>
                <a:ea typeface="DejaVu Sans"/>
                <a:cs typeface="DejaVu Sans"/>
              </a:rPr>
              <a:t>World Health Organization (WHO) (2026) Bipolar disorder. 11 September. https://www.who.int/news-room/fact-sheets/detail/bipolar-disorder (Accessed: 19 October 2026).</a:t>
            </a:r>
          </a:p>
        </p:txBody>
      </p:sp>
    </p:spTree>
    <p:extLst>
      <p:ext uri="{BB962C8B-B14F-4D97-AF65-F5344CB8AC3E}">
        <p14:creationId xmlns:p14="http://schemas.microsoft.com/office/powerpoint/2010/main" val="1205862556"/>
      </p:ext>
    </p:extLst>
  </p:cSld>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docProps/app.xml><?xml version="1.0" encoding="utf-8"?>
<ap:Properties xmlns:ap="http://schemas.openxmlformats.org/officeDocument/2006/extended-properties">
  <ap:Application>Walnut Exporter</ap:Application>
  <ap:PresentationFormat>Converted Presentation</ap:PresentationFormat>
  <ap:Slides>0</ap:Slides>
  <ap:Notes>0</ap:Notes>
  <ap:HiddenSlides>0</ap:HiddenSlides>
  <ap:SharedDoc>false</ap:SharedDoc>
  <ap:DocSecurity>0</ap:DocSecurity>
</ap:Properties>
</file>

<file path=docProps/core.xml><?xml version="1.0" encoding="utf-8"?>
<coreProperties xmlns:dc="http://purl.org/dc/elements/1.1/" xmlns:dcterms="http://purl.org/dc/terms/" xmlns:xsi="http://www.w3.org/2001/XMLSchema-instance" xmlns="http://schemas.openxmlformats.org/package/2006/metadata/core-properties">
  <dc:creator>Walnut Exporter</dc:creator>
  <lastModifiedBy>Walnut Exporter</lastModifiedBy>
  <dc:title>Presentation</dc:title>
  <dcterms:created xsi:type="dcterms:W3CDTF">2026-10-19T08:27:21.8790000Z</dcterms:created>
  <dcterms:modified xsi:type="dcterms:W3CDTF">2026-10-19T08:27:21.8790000Z</dcterms:modified>
</coreProperties>
</file>