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594" r:id="rId7"/>
    <p:sldId id="263" r:id="rId8"/>
    <p:sldId id="262" r:id="rId9"/>
    <p:sldId id="264" r:id="rId10"/>
    <p:sldId id="267" r:id="rId11"/>
    <p:sldId id="268" r:id="rId12"/>
    <p:sldId id="596" r:id="rId13"/>
    <p:sldId id="59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81908" autoAdjust="0"/>
  </p:normalViewPr>
  <p:slideViewPr>
    <p:cSldViewPr snapToGrid="0">
      <p:cViewPr varScale="1">
        <p:scale>
          <a:sx n="89" d="100"/>
          <a:sy n="89" d="100"/>
        </p:scale>
        <p:origin x="509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4B700-1C54-4CBB-B125-8266C8E998B0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2E0A361-7696-48E1-8CAC-B26133B9683A}">
      <dgm:prSet/>
      <dgm:spPr/>
      <dgm:t>
        <a:bodyPr/>
        <a:lstStyle/>
        <a:p>
          <a:r>
            <a:rPr lang="en-GB" b="0" i="0"/>
            <a:t>Introduction</a:t>
          </a:r>
          <a:endParaRPr lang="en-US"/>
        </a:p>
      </dgm:t>
    </dgm:pt>
    <dgm:pt modelId="{AE6278B6-61D0-47FA-B59C-31E6EECA345A}" type="parTrans" cxnId="{17D9B79E-992B-4D58-845E-DC5660E763DE}">
      <dgm:prSet/>
      <dgm:spPr/>
      <dgm:t>
        <a:bodyPr/>
        <a:lstStyle/>
        <a:p>
          <a:endParaRPr lang="en-US"/>
        </a:p>
      </dgm:t>
    </dgm:pt>
    <dgm:pt modelId="{7204F5C7-D1CC-499C-96DD-175BDFD21D4C}" type="sibTrans" cxnId="{17D9B79E-992B-4D58-845E-DC5660E763DE}">
      <dgm:prSet/>
      <dgm:spPr/>
      <dgm:t>
        <a:bodyPr/>
        <a:lstStyle/>
        <a:p>
          <a:endParaRPr lang="en-US"/>
        </a:p>
      </dgm:t>
    </dgm:pt>
    <dgm:pt modelId="{D75EF5A5-A4A2-425A-9350-92426A095F9C}">
      <dgm:prSet/>
      <dgm:spPr/>
      <dgm:t>
        <a:bodyPr/>
        <a:lstStyle/>
        <a:p>
          <a:r>
            <a:rPr lang="en-US" b="0" i="0"/>
            <a:t>Overview of the Business Idea</a:t>
          </a:r>
          <a:endParaRPr lang="en-US"/>
        </a:p>
      </dgm:t>
    </dgm:pt>
    <dgm:pt modelId="{1DA3AEAF-1166-49D0-B49D-B9D97C667E44}" type="parTrans" cxnId="{22919576-13BE-4A43-A126-2DAC34AA685A}">
      <dgm:prSet/>
      <dgm:spPr/>
      <dgm:t>
        <a:bodyPr/>
        <a:lstStyle/>
        <a:p>
          <a:endParaRPr lang="en-US"/>
        </a:p>
      </dgm:t>
    </dgm:pt>
    <dgm:pt modelId="{EAA1C379-FE19-4011-A486-5EFA191248E8}" type="sibTrans" cxnId="{22919576-13BE-4A43-A126-2DAC34AA685A}">
      <dgm:prSet/>
      <dgm:spPr/>
      <dgm:t>
        <a:bodyPr/>
        <a:lstStyle/>
        <a:p>
          <a:endParaRPr lang="en-US"/>
        </a:p>
      </dgm:t>
    </dgm:pt>
    <dgm:pt modelId="{8C4571B3-A9BB-4257-ADD1-B4B907F236C7}">
      <dgm:prSet/>
      <dgm:spPr/>
      <dgm:t>
        <a:bodyPr/>
        <a:lstStyle/>
        <a:p>
          <a:r>
            <a:rPr lang="en-US" b="0" i="0"/>
            <a:t>Legal Format and Management Structure</a:t>
          </a:r>
          <a:endParaRPr lang="en-US"/>
        </a:p>
      </dgm:t>
    </dgm:pt>
    <dgm:pt modelId="{CD5E8F26-CEA9-40D8-A7CF-77C5C06BDA54}" type="parTrans" cxnId="{1D351D00-CAFE-4C67-96F7-63CD53157682}">
      <dgm:prSet/>
      <dgm:spPr/>
      <dgm:t>
        <a:bodyPr/>
        <a:lstStyle/>
        <a:p>
          <a:endParaRPr lang="en-US"/>
        </a:p>
      </dgm:t>
    </dgm:pt>
    <dgm:pt modelId="{0E35DCFC-96F4-4A3C-BB88-4671C3131954}" type="sibTrans" cxnId="{1D351D00-CAFE-4C67-96F7-63CD53157682}">
      <dgm:prSet/>
      <dgm:spPr/>
      <dgm:t>
        <a:bodyPr/>
        <a:lstStyle/>
        <a:p>
          <a:endParaRPr lang="en-US"/>
        </a:p>
      </dgm:t>
    </dgm:pt>
    <dgm:pt modelId="{D3B700C6-6B0A-4F5D-B7CF-F9D24DF48ECF}">
      <dgm:prSet/>
      <dgm:spPr/>
      <dgm:t>
        <a:bodyPr/>
        <a:lstStyle/>
        <a:p>
          <a:r>
            <a:rPr lang="en-GB"/>
            <a:t>Organisational chart</a:t>
          </a:r>
          <a:endParaRPr lang="en-US"/>
        </a:p>
      </dgm:t>
    </dgm:pt>
    <dgm:pt modelId="{D54BAF38-50CB-4205-A704-632FA9AD3F7A}" type="parTrans" cxnId="{B9209E8D-5858-440E-A522-A64E12255FC4}">
      <dgm:prSet/>
      <dgm:spPr/>
      <dgm:t>
        <a:bodyPr/>
        <a:lstStyle/>
        <a:p>
          <a:endParaRPr lang="en-US"/>
        </a:p>
      </dgm:t>
    </dgm:pt>
    <dgm:pt modelId="{248FDE33-6C7D-421B-B1AC-CD18B01DD94C}" type="sibTrans" cxnId="{B9209E8D-5858-440E-A522-A64E12255FC4}">
      <dgm:prSet/>
      <dgm:spPr/>
      <dgm:t>
        <a:bodyPr/>
        <a:lstStyle/>
        <a:p>
          <a:endParaRPr lang="en-US"/>
        </a:p>
      </dgm:t>
    </dgm:pt>
    <dgm:pt modelId="{60EC0A72-134D-4116-9BBB-17A0D5B4F15B}">
      <dgm:prSet/>
      <dgm:spPr/>
      <dgm:t>
        <a:bodyPr/>
        <a:lstStyle/>
        <a:p>
          <a:r>
            <a:rPr lang="en-GB"/>
            <a:t>PESTEL Analysis</a:t>
          </a:r>
          <a:endParaRPr lang="en-US"/>
        </a:p>
      </dgm:t>
    </dgm:pt>
    <dgm:pt modelId="{9E5A4BB2-A136-4748-92C0-26E9A975E208}" type="parTrans" cxnId="{6953D0B5-B6D0-4C6A-9727-FFE0EF9F197D}">
      <dgm:prSet/>
      <dgm:spPr/>
      <dgm:t>
        <a:bodyPr/>
        <a:lstStyle/>
        <a:p>
          <a:endParaRPr lang="en-US"/>
        </a:p>
      </dgm:t>
    </dgm:pt>
    <dgm:pt modelId="{42AB8657-AC7E-4CFF-A9F3-9E4936CF2331}" type="sibTrans" cxnId="{6953D0B5-B6D0-4C6A-9727-FFE0EF9F197D}">
      <dgm:prSet/>
      <dgm:spPr/>
      <dgm:t>
        <a:bodyPr/>
        <a:lstStyle/>
        <a:p>
          <a:endParaRPr lang="en-US"/>
        </a:p>
      </dgm:t>
    </dgm:pt>
    <dgm:pt modelId="{3545065F-608F-40B7-8100-EF8F0E539C14}">
      <dgm:prSet/>
      <dgm:spPr/>
      <dgm:t>
        <a:bodyPr/>
        <a:lstStyle/>
        <a:p>
          <a:r>
            <a:rPr lang="en-GB"/>
            <a:t>Marketing Strategies</a:t>
          </a:r>
          <a:endParaRPr lang="en-US"/>
        </a:p>
      </dgm:t>
    </dgm:pt>
    <dgm:pt modelId="{66CF1609-AA03-4193-9A39-32ACCADECC64}" type="parTrans" cxnId="{3C178EC9-E4E8-4009-BA11-D13B4F70D532}">
      <dgm:prSet/>
      <dgm:spPr/>
      <dgm:t>
        <a:bodyPr/>
        <a:lstStyle/>
        <a:p>
          <a:endParaRPr lang="en-US"/>
        </a:p>
      </dgm:t>
    </dgm:pt>
    <dgm:pt modelId="{E6DF1C04-08B8-4C08-A6E3-439F3894AE86}" type="sibTrans" cxnId="{3C178EC9-E4E8-4009-BA11-D13B4F70D532}">
      <dgm:prSet/>
      <dgm:spPr/>
      <dgm:t>
        <a:bodyPr/>
        <a:lstStyle/>
        <a:p>
          <a:endParaRPr lang="en-US"/>
        </a:p>
      </dgm:t>
    </dgm:pt>
    <dgm:pt modelId="{EB3E1253-6B7D-46DA-9FBB-E2DF07E7DC6A}">
      <dgm:prSet/>
      <dgm:spPr/>
      <dgm:t>
        <a:bodyPr/>
        <a:lstStyle/>
        <a:p>
          <a:r>
            <a:rPr lang="en-GB"/>
            <a:t>Funding Requirements and Allocation</a:t>
          </a:r>
          <a:endParaRPr lang="en-US"/>
        </a:p>
      </dgm:t>
    </dgm:pt>
    <dgm:pt modelId="{297DAD5A-D9E0-4E14-AFD7-C1806C6693D5}" type="parTrans" cxnId="{C027EEE7-60F1-45DF-AAF6-11303E5FE2C4}">
      <dgm:prSet/>
      <dgm:spPr/>
      <dgm:t>
        <a:bodyPr/>
        <a:lstStyle/>
        <a:p>
          <a:endParaRPr lang="en-US"/>
        </a:p>
      </dgm:t>
    </dgm:pt>
    <dgm:pt modelId="{AE5417CB-6E8A-4820-8E0E-25AAEC138F15}" type="sibTrans" cxnId="{C027EEE7-60F1-45DF-AAF6-11303E5FE2C4}">
      <dgm:prSet/>
      <dgm:spPr/>
      <dgm:t>
        <a:bodyPr/>
        <a:lstStyle/>
        <a:p>
          <a:endParaRPr lang="en-US"/>
        </a:p>
      </dgm:t>
    </dgm:pt>
    <dgm:pt modelId="{410CEF5D-F0D7-47E5-94CD-9EC43BB22A44}">
      <dgm:prSet/>
      <dgm:spPr/>
      <dgm:t>
        <a:bodyPr/>
        <a:lstStyle/>
        <a:p>
          <a:r>
            <a:rPr lang="en-GB"/>
            <a:t>References </a:t>
          </a:r>
          <a:endParaRPr lang="en-US"/>
        </a:p>
      </dgm:t>
    </dgm:pt>
    <dgm:pt modelId="{886D9525-A749-475F-8B24-0A2A683267EF}" type="parTrans" cxnId="{F2AFE5F5-7CFC-4720-9FD5-B643DD236877}">
      <dgm:prSet/>
      <dgm:spPr/>
      <dgm:t>
        <a:bodyPr/>
        <a:lstStyle/>
        <a:p>
          <a:endParaRPr lang="en-US"/>
        </a:p>
      </dgm:t>
    </dgm:pt>
    <dgm:pt modelId="{7890EC0B-27FD-433E-A6B9-EC8432A2E729}" type="sibTrans" cxnId="{F2AFE5F5-7CFC-4720-9FD5-B643DD236877}">
      <dgm:prSet/>
      <dgm:spPr/>
      <dgm:t>
        <a:bodyPr/>
        <a:lstStyle/>
        <a:p>
          <a:endParaRPr lang="en-US"/>
        </a:p>
      </dgm:t>
    </dgm:pt>
    <dgm:pt modelId="{D6BCF2FC-57B5-4F7B-A7A5-A328AD747506}">
      <dgm:prSet/>
      <dgm:spPr/>
      <dgm:t>
        <a:bodyPr/>
        <a:lstStyle/>
        <a:p>
          <a:r>
            <a:rPr lang="en-GB"/>
            <a:t>Q &amp; A</a:t>
          </a:r>
          <a:endParaRPr lang="en-US"/>
        </a:p>
      </dgm:t>
    </dgm:pt>
    <dgm:pt modelId="{D635A5E9-DB48-462C-A4AA-AFF403B35634}" type="parTrans" cxnId="{F4FDCC92-7748-4F64-B457-455B824750C2}">
      <dgm:prSet/>
      <dgm:spPr/>
      <dgm:t>
        <a:bodyPr/>
        <a:lstStyle/>
        <a:p>
          <a:endParaRPr lang="en-US"/>
        </a:p>
      </dgm:t>
    </dgm:pt>
    <dgm:pt modelId="{A07CC570-8C7B-4878-9E42-B5D7B3DE0DD4}" type="sibTrans" cxnId="{F4FDCC92-7748-4F64-B457-455B824750C2}">
      <dgm:prSet/>
      <dgm:spPr/>
      <dgm:t>
        <a:bodyPr/>
        <a:lstStyle/>
        <a:p>
          <a:endParaRPr lang="en-US"/>
        </a:p>
      </dgm:t>
    </dgm:pt>
    <dgm:pt modelId="{28162893-B9DE-4FBA-8A1F-0CF6FFBB037A}" type="pres">
      <dgm:prSet presAssocID="{2704B700-1C54-4CBB-B125-8266C8E998B0}" presName="diagram" presStyleCnt="0">
        <dgm:presLayoutVars>
          <dgm:dir/>
          <dgm:resizeHandles val="exact"/>
        </dgm:presLayoutVars>
      </dgm:prSet>
      <dgm:spPr/>
    </dgm:pt>
    <dgm:pt modelId="{F7566610-FA4C-4C53-83FA-265C0A55D7A1}" type="pres">
      <dgm:prSet presAssocID="{92E0A361-7696-48E1-8CAC-B26133B9683A}" presName="node" presStyleLbl="node1" presStyleIdx="0" presStyleCnt="9">
        <dgm:presLayoutVars>
          <dgm:bulletEnabled val="1"/>
        </dgm:presLayoutVars>
      </dgm:prSet>
      <dgm:spPr/>
    </dgm:pt>
    <dgm:pt modelId="{4BE867A3-8576-4C11-ACFC-2977CE2F61EC}" type="pres">
      <dgm:prSet presAssocID="{7204F5C7-D1CC-499C-96DD-175BDFD21D4C}" presName="sibTrans" presStyleCnt="0"/>
      <dgm:spPr/>
    </dgm:pt>
    <dgm:pt modelId="{221F9796-EAA3-44FA-B994-FB28104E965D}" type="pres">
      <dgm:prSet presAssocID="{D75EF5A5-A4A2-425A-9350-92426A095F9C}" presName="node" presStyleLbl="node1" presStyleIdx="1" presStyleCnt="9">
        <dgm:presLayoutVars>
          <dgm:bulletEnabled val="1"/>
        </dgm:presLayoutVars>
      </dgm:prSet>
      <dgm:spPr/>
    </dgm:pt>
    <dgm:pt modelId="{96772629-93D7-4EF0-8529-17FAC7FF44B2}" type="pres">
      <dgm:prSet presAssocID="{EAA1C379-FE19-4011-A486-5EFA191248E8}" presName="sibTrans" presStyleCnt="0"/>
      <dgm:spPr/>
    </dgm:pt>
    <dgm:pt modelId="{FE338A56-394F-4F22-B226-F62EFAF2F94A}" type="pres">
      <dgm:prSet presAssocID="{8C4571B3-A9BB-4257-ADD1-B4B907F236C7}" presName="node" presStyleLbl="node1" presStyleIdx="2" presStyleCnt="9">
        <dgm:presLayoutVars>
          <dgm:bulletEnabled val="1"/>
        </dgm:presLayoutVars>
      </dgm:prSet>
      <dgm:spPr/>
    </dgm:pt>
    <dgm:pt modelId="{1335D4CE-F099-4C13-BE03-CA3588E89A9F}" type="pres">
      <dgm:prSet presAssocID="{0E35DCFC-96F4-4A3C-BB88-4671C3131954}" presName="sibTrans" presStyleCnt="0"/>
      <dgm:spPr/>
    </dgm:pt>
    <dgm:pt modelId="{E8EBD9F6-B05F-4142-9448-A33E63E06982}" type="pres">
      <dgm:prSet presAssocID="{D3B700C6-6B0A-4F5D-B7CF-F9D24DF48ECF}" presName="node" presStyleLbl="node1" presStyleIdx="3" presStyleCnt="9">
        <dgm:presLayoutVars>
          <dgm:bulletEnabled val="1"/>
        </dgm:presLayoutVars>
      </dgm:prSet>
      <dgm:spPr/>
    </dgm:pt>
    <dgm:pt modelId="{898DAF88-150E-4081-9C1B-5A70FF0FC07A}" type="pres">
      <dgm:prSet presAssocID="{248FDE33-6C7D-421B-B1AC-CD18B01DD94C}" presName="sibTrans" presStyleCnt="0"/>
      <dgm:spPr/>
    </dgm:pt>
    <dgm:pt modelId="{6C0861CC-AAAC-414D-8A2F-7B48160EEAAE}" type="pres">
      <dgm:prSet presAssocID="{60EC0A72-134D-4116-9BBB-17A0D5B4F15B}" presName="node" presStyleLbl="node1" presStyleIdx="4" presStyleCnt="9">
        <dgm:presLayoutVars>
          <dgm:bulletEnabled val="1"/>
        </dgm:presLayoutVars>
      </dgm:prSet>
      <dgm:spPr/>
    </dgm:pt>
    <dgm:pt modelId="{F0B76A8D-FBA3-4865-BD54-F042E303A84F}" type="pres">
      <dgm:prSet presAssocID="{42AB8657-AC7E-4CFF-A9F3-9E4936CF2331}" presName="sibTrans" presStyleCnt="0"/>
      <dgm:spPr/>
    </dgm:pt>
    <dgm:pt modelId="{59996687-D5F1-486A-A923-D6A10AFBA8E6}" type="pres">
      <dgm:prSet presAssocID="{3545065F-608F-40B7-8100-EF8F0E539C14}" presName="node" presStyleLbl="node1" presStyleIdx="5" presStyleCnt="9">
        <dgm:presLayoutVars>
          <dgm:bulletEnabled val="1"/>
        </dgm:presLayoutVars>
      </dgm:prSet>
      <dgm:spPr/>
    </dgm:pt>
    <dgm:pt modelId="{1C5F1DE7-77EC-4AC9-A35F-6A04365247A9}" type="pres">
      <dgm:prSet presAssocID="{E6DF1C04-08B8-4C08-A6E3-439F3894AE86}" presName="sibTrans" presStyleCnt="0"/>
      <dgm:spPr/>
    </dgm:pt>
    <dgm:pt modelId="{B83ABC97-6CC5-40EE-B02B-EA8AD73F270C}" type="pres">
      <dgm:prSet presAssocID="{EB3E1253-6B7D-46DA-9FBB-E2DF07E7DC6A}" presName="node" presStyleLbl="node1" presStyleIdx="6" presStyleCnt="9">
        <dgm:presLayoutVars>
          <dgm:bulletEnabled val="1"/>
        </dgm:presLayoutVars>
      </dgm:prSet>
      <dgm:spPr/>
    </dgm:pt>
    <dgm:pt modelId="{DBD9B2E3-B60B-4821-8B73-C5B39D64816F}" type="pres">
      <dgm:prSet presAssocID="{AE5417CB-6E8A-4820-8E0E-25AAEC138F15}" presName="sibTrans" presStyleCnt="0"/>
      <dgm:spPr/>
    </dgm:pt>
    <dgm:pt modelId="{ACF80104-C5C9-4E16-B352-A6F794E37A35}" type="pres">
      <dgm:prSet presAssocID="{410CEF5D-F0D7-47E5-94CD-9EC43BB22A44}" presName="node" presStyleLbl="node1" presStyleIdx="7" presStyleCnt="9">
        <dgm:presLayoutVars>
          <dgm:bulletEnabled val="1"/>
        </dgm:presLayoutVars>
      </dgm:prSet>
      <dgm:spPr/>
    </dgm:pt>
    <dgm:pt modelId="{8A092EA6-EE3B-43F0-8DCD-24F8BEAF1A25}" type="pres">
      <dgm:prSet presAssocID="{7890EC0B-27FD-433E-A6B9-EC8432A2E729}" presName="sibTrans" presStyleCnt="0"/>
      <dgm:spPr/>
    </dgm:pt>
    <dgm:pt modelId="{B18BBF8C-625F-4125-8DEB-9AB2E078B96C}" type="pres">
      <dgm:prSet presAssocID="{D6BCF2FC-57B5-4F7B-A7A5-A328AD747506}" presName="node" presStyleLbl="node1" presStyleIdx="8" presStyleCnt="9">
        <dgm:presLayoutVars>
          <dgm:bulletEnabled val="1"/>
        </dgm:presLayoutVars>
      </dgm:prSet>
      <dgm:spPr/>
    </dgm:pt>
  </dgm:ptLst>
  <dgm:cxnLst>
    <dgm:cxn modelId="{1D351D00-CAFE-4C67-96F7-63CD53157682}" srcId="{2704B700-1C54-4CBB-B125-8266C8E998B0}" destId="{8C4571B3-A9BB-4257-ADD1-B4B907F236C7}" srcOrd="2" destOrd="0" parTransId="{CD5E8F26-CEA9-40D8-A7CF-77C5C06BDA54}" sibTransId="{0E35DCFC-96F4-4A3C-BB88-4671C3131954}"/>
    <dgm:cxn modelId="{19144D05-D24B-492A-A172-E9909227DD6E}" type="presOf" srcId="{2704B700-1C54-4CBB-B125-8266C8E998B0}" destId="{28162893-B9DE-4FBA-8A1F-0CF6FFBB037A}" srcOrd="0" destOrd="0" presId="urn:microsoft.com/office/officeart/2005/8/layout/default"/>
    <dgm:cxn modelId="{90CAC607-FD0C-498D-B3FF-34D94D1612B9}" type="presOf" srcId="{8C4571B3-A9BB-4257-ADD1-B4B907F236C7}" destId="{FE338A56-394F-4F22-B226-F62EFAF2F94A}" srcOrd="0" destOrd="0" presId="urn:microsoft.com/office/officeart/2005/8/layout/default"/>
    <dgm:cxn modelId="{C9185425-ABF3-4CA7-858E-62AF061D490E}" type="presOf" srcId="{D6BCF2FC-57B5-4F7B-A7A5-A328AD747506}" destId="{B18BBF8C-625F-4125-8DEB-9AB2E078B96C}" srcOrd="0" destOrd="0" presId="urn:microsoft.com/office/officeart/2005/8/layout/default"/>
    <dgm:cxn modelId="{6BBCAF30-4FBF-4273-8975-2F37B814AAE8}" type="presOf" srcId="{EB3E1253-6B7D-46DA-9FBB-E2DF07E7DC6A}" destId="{B83ABC97-6CC5-40EE-B02B-EA8AD73F270C}" srcOrd="0" destOrd="0" presId="urn:microsoft.com/office/officeart/2005/8/layout/default"/>
    <dgm:cxn modelId="{4C94156B-A0C3-436C-B8B9-090EF53D8D8C}" type="presOf" srcId="{3545065F-608F-40B7-8100-EF8F0E539C14}" destId="{59996687-D5F1-486A-A923-D6A10AFBA8E6}" srcOrd="0" destOrd="0" presId="urn:microsoft.com/office/officeart/2005/8/layout/default"/>
    <dgm:cxn modelId="{8DF5A775-2FC2-4733-A73F-8567F18EB3C8}" type="presOf" srcId="{D75EF5A5-A4A2-425A-9350-92426A095F9C}" destId="{221F9796-EAA3-44FA-B994-FB28104E965D}" srcOrd="0" destOrd="0" presId="urn:microsoft.com/office/officeart/2005/8/layout/default"/>
    <dgm:cxn modelId="{2EC06876-66AE-40A0-8CB6-2C504419FB78}" type="presOf" srcId="{92E0A361-7696-48E1-8CAC-B26133B9683A}" destId="{F7566610-FA4C-4C53-83FA-265C0A55D7A1}" srcOrd="0" destOrd="0" presId="urn:microsoft.com/office/officeart/2005/8/layout/default"/>
    <dgm:cxn modelId="{22919576-13BE-4A43-A126-2DAC34AA685A}" srcId="{2704B700-1C54-4CBB-B125-8266C8E998B0}" destId="{D75EF5A5-A4A2-425A-9350-92426A095F9C}" srcOrd="1" destOrd="0" parTransId="{1DA3AEAF-1166-49D0-B49D-B9D97C667E44}" sibTransId="{EAA1C379-FE19-4011-A486-5EFA191248E8}"/>
    <dgm:cxn modelId="{B9209E8D-5858-440E-A522-A64E12255FC4}" srcId="{2704B700-1C54-4CBB-B125-8266C8E998B0}" destId="{D3B700C6-6B0A-4F5D-B7CF-F9D24DF48ECF}" srcOrd="3" destOrd="0" parTransId="{D54BAF38-50CB-4205-A704-632FA9AD3F7A}" sibTransId="{248FDE33-6C7D-421B-B1AC-CD18B01DD94C}"/>
    <dgm:cxn modelId="{F4FDCC92-7748-4F64-B457-455B824750C2}" srcId="{2704B700-1C54-4CBB-B125-8266C8E998B0}" destId="{D6BCF2FC-57B5-4F7B-A7A5-A328AD747506}" srcOrd="8" destOrd="0" parTransId="{D635A5E9-DB48-462C-A4AA-AFF403B35634}" sibTransId="{A07CC570-8C7B-4878-9E42-B5D7B3DE0DD4}"/>
    <dgm:cxn modelId="{00437694-81CA-4E3B-8B4A-83CA2BC8308D}" type="presOf" srcId="{D3B700C6-6B0A-4F5D-B7CF-F9D24DF48ECF}" destId="{E8EBD9F6-B05F-4142-9448-A33E63E06982}" srcOrd="0" destOrd="0" presId="urn:microsoft.com/office/officeart/2005/8/layout/default"/>
    <dgm:cxn modelId="{17D9B79E-992B-4D58-845E-DC5660E763DE}" srcId="{2704B700-1C54-4CBB-B125-8266C8E998B0}" destId="{92E0A361-7696-48E1-8CAC-B26133B9683A}" srcOrd="0" destOrd="0" parTransId="{AE6278B6-61D0-47FA-B59C-31E6EECA345A}" sibTransId="{7204F5C7-D1CC-499C-96DD-175BDFD21D4C}"/>
    <dgm:cxn modelId="{0A69EEA4-298A-47BA-BB02-F90D6CA0B82F}" type="presOf" srcId="{60EC0A72-134D-4116-9BBB-17A0D5B4F15B}" destId="{6C0861CC-AAAC-414D-8A2F-7B48160EEAAE}" srcOrd="0" destOrd="0" presId="urn:microsoft.com/office/officeart/2005/8/layout/default"/>
    <dgm:cxn modelId="{6953D0B5-B6D0-4C6A-9727-FFE0EF9F197D}" srcId="{2704B700-1C54-4CBB-B125-8266C8E998B0}" destId="{60EC0A72-134D-4116-9BBB-17A0D5B4F15B}" srcOrd="4" destOrd="0" parTransId="{9E5A4BB2-A136-4748-92C0-26E9A975E208}" sibTransId="{42AB8657-AC7E-4CFF-A9F3-9E4936CF2331}"/>
    <dgm:cxn modelId="{3C178EC9-E4E8-4009-BA11-D13B4F70D532}" srcId="{2704B700-1C54-4CBB-B125-8266C8E998B0}" destId="{3545065F-608F-40B7-8100-EF8F0E539C14}" srcOrd="5" destOrd="0" parTransId="{66CF1609-AA03-4193-9A39-32ACCADECC64}" sibTransId="{E6DF1C04-08B8-4C08-A6E3-439F3894AE86}"/>
    <dgm:cxn modelId="{233BC8DF-56C2-4FC7-B707-22953A36E4E6}" type="presOf" srcId="{410CEF5D-F0D7-47E5-94CD-9EC43BB22A44}" destId="{ACF80104-C5C9-4E16-B352-A6F794E37A35}" srcOrd="0" destOrd="0" presId="urn:microsoft.com/office/officeart/2005/8/layout/default"/>
    <dgm:cxn modelId="{C027EEE7-60F1-45DF-AAF6-11303E5FE2C4}" srcId="{2704B700-1C54-4CBB-B125-8266C8E998B0}" destId="{EB3E1253-6B7D-46DA-9FBB-E2DF07E7DC6A}" srcOrd="6" destOrd="0" parTransId="{297DAD5A-D9E0-4E14-AFD7-C1806C6693D5}" sibTransId="{AE5417CB-6E8A-4820-8E0E-25AAEC138F15}"/>
    <dgm:cxn modelId="{F2AFE5F5-7CFC-4720-9FD5-B643DD236877}" srcId="{2704B700-1C54-4CBB-B125-8266C8E998B0}" destId="{410CEF5D-F0D7-47E5-94CD-9EC43BB22A44}" srcOrd="7" destOrd="0" parTransId="{886D9525-A749-475F-8B24-0A2A683267EF}" sibTransId="{7890EC0B-27FD-433E-A6B9-EC8432A2E729}"/>
    <dgm:cxn modelId="{F0C78EE2-6066-40A6-A5F4-A9E7BE69093D}" type="presParOf" srcId="{28162893-B9DE-4FBA-8A1F-0CF6FFBB037A}" destId="{F7566610-FA4C-4C53-83FA-265C0A55D7A1}" srcOrd="0" destOrd="0" presId="urn:microsoft.com/office/officeart/2005/8/layout/default"/>
    <dgm:cxn modelId="{EEB5A721-E481-4FF2-A03A-D2A30819E7AE}" type="presParOf" srcId="{28162893-B9DE-4FBA-8A1F-0CF6FFBB037A}" destId="{4BE867A3-8576-4C11-ACFC-2977CE2F61EC}" srcOrd="1" destOrd="0" presId="urn:microsoft.com/office/officeart/2005/8/layout/default"/>
    <dgm:cxn modelId="{0B816664-2018-4B56-99F9-A6B59280021E}" type="presParOf" srcId="{28162893-B9DE-4FBA-8A1F-0CF6FFBB037A}" destId="{221F9796-EAA3-44FA-B994-FB28104E965D}" srcOrd="2" destOrd="0" presId="urn:microsoft.com/office/officeart/2005/8/layout/default"/>
    <dgm:cxn modelId="{EE9A27B8-B1CC-4F34-B366-48E7F0B1A0D4}" type="presParOf" srcId="{28162893-B9DE-4FBA-8A1F-0CF6FFBB037A}" destId="{96772629-93D7-4EF0-8529-17FAC7FF44B2}" srcOrd="3" destOrd="0" presId="urn:microsoft.com/office/officeart/2005/8/layout/default"/>
    <dgm:cxn modelId="{DE9DE510-28E4-4CD7-9A09-D3435432BD4B}" type="presParOf" srcId="{28162893-B9DE-4FBA-8A1F-0CF6FFBB037A}" destId="{FE338A56-394F-4F22-B226-F62EFAF2F94A}" srcOrd="4" destOrd="0" presId="urn:microsoft.com/office/officeart/2005/8/layout/default"/>
    <dgm:cxn modelId="{90677989-D25F-47E1-8E8C-F6885B6FA165}" type="presParOf" srcId="{28162893-B9DE-4FBA-8A1F-0CF6FFBB037A}" destId="{1335D4CE-F099-4C13-BE03-CA3588E89A9F}" srcOrd="5" destOrd="0" presId="urn:microsoft.com/office/officeart/2005/8/layout/default"/>
    <dgm:cxn modelId="{C261DD80-5ADB-4E77-B494-A42AB17CEC22}" type="presParOf" srcId="{28162893-B9DE-4FBA-8A1F-0CF6FFBB037A}" destId="{E8EBD9F6-B05F-4142-9448-A33E63E06982}" srcOrd="6" destOrd="0" presId="urn:microsoft.com/office/officeart/2005/8/layout/default"/>
    <dgm:cxn modelId="{4398FB61-B75E-428D-838F-6EBE8342B381}" type="presParOf" srcId="{28162893-B9DE-4FBA-8A1F-0CF6FFBB037A}" destId="{898DAF88-150E-4081-9C1B-5A70FF0FC07A}" srcOrd="7" destOrd="0" presId="urn:microsoft.com/office/officeart/2005/8/layout/default"/>
    <dgm:cxn modelId="{101A1441-7C93-41AD-AD3A-03C86AF539DC}" type="presParOf" srcId="{28162893-B9DE-4FBA-8A1F-0CF6FFBB037A}" destId="{6C0861CC-AAAC-414D-8A2F-7B48160EEAAE}" srcOrd="8" destOrd="0" presId="urn:microsoft.com/office/officeart/2005/8/layout/default"/>
    <dgm:cxn modelId="{0483B71B-9EBE-449A-B91A-BEF27F17A5D8}" type="presParOf" srcId="{28162893-B9DE-4FBA-8A1F-0CF6FFBB037A}" destId="{F0B76A8D-FBA3-4865-BD54-F042E303A84F}" srcOrd="9" destOrd="0" presId="urn:microsoft.com/office/officeart/2005/8/layout/default"/>
    <dgm:cxn modelId="{4BBE077B-F72C-4FED-B2ED-7886917C2CF3}" type="presParOf" srcId="{28162893-B9DE-4FBA-8A1F-0CF6FFBB037A}" destId="{59996687-D5F1-486A-A923-D6A10AFBA8E6}" srcOrd="10" destOrd="0" presId="urn:microsoft.com/office/officeart/2005/8/layout/default"/>
    <dgm:cxn modelId="{22534450-7DAB-41E5-9A66-81BCF8AD4AB6}" type="presParOf" srcId="{28162893-B9DE-4FBA-8A1F-0CF6FFBB037A}" destId="{1C5F1DE7-77EC-4AC9-A35F-6A04365247A9}" srcOrd="11" destOrd="0" presId="urn:microsoft.com/office/officeart/2005/8/layout/default"/>
    <dgm:cxn modelId="{1EEC97D2-1CBD-4696-B590-DDED57FECA18}" type="presParOf" srcId="{28162893-B9DE-4FBA-8A1F-0CF6FFBB037A}" destId="{B83ABC97-6CC5-40EE-B02B-EA8AD73F270C}" srcOrd="12" destOrd="0" presId="urn:microsoft.com/office/officeart/2005/8/layout/default"/>
    <dgm:cxn modelId="{CBD8B54A-282D-41FB-9317-8B0959821CC2}" type="presParOf" srcId="{28162893-B9DE-4FBA-8A1F-0CF6FFBB037A}" destId="{DBD9B2E3-B60B-4821-8B73-C5B39D64816F}" srcOrd="13" destOrd="0" presId="urn:microsoft.com/office/officeart/2005/8/layout/default"/>
    <dgm:cxn modelId="{984A7633-6715-4034-8596-33ABB2EFBF24}" type="presParOf" srcId="{28162893-B9DE-4FBA-8A1F-0CF6FFBB037A}" destId="{ACF80104-C5C9-4E16-B352-A6F794E37A35}" srcOrd="14" destOrd="0" presId="urn:microsoft.com/office/officeart/2005/8/layout/default"/>
    <dgm:cxn modelId="{96E61605-4EC3-44E0-85B7-132F64F84CCC}" type="presParOf" srcId="{28162893-B9DE-4FBA-8A1F-0CF6FFBB037A}" destId="{8A092EA6-EE3B-43F0-8DCD-24F8BEAF1A25}" srcOrd="15" destOrd="0" presId="urn:microsoft.com/office/officeart/2005/8/layout/default"/>
    <dgm:cxn modelId="{6981601E-1F47-4972-A5E9-D1C9C4213221}" type="presParOf" srcId="{28162893-B9DE-4FBA-8A1F-0CF6FFBB037A}" destId="{B18BBF8C-625F-4125-8DEB-9AB2E078B96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F10AD4-4838-4790-B925-F5373279D03E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BB2FBFF-102F-48D6-8E5B-EB0A6774A603}">
      <dgm:prSet/>
      <dgm:spPr/>
      <dgm:t>
        <a:bodyPr/>
        <a:lstStyle/>
        <a:p>
          <a:r>
            <a:rPr lang="en-US"/>
            <a:t>Founder Introduction – Alhaji Abubakar Bangura </a:t>
          </a:r>
        </a:p>
      </dgm:t>
    </dgm:pt>
    <dgm:pt modelId="{A858D64B-C848-41DD-8B00-5D7EA40FAAF0}" type="parTrans" cxnId="{8B13D42D-99C1-4652-AACB-32FAC45EAA19}">
      <dgm:prSet/>
      <dgm:spPr/>
      <dgm:t>
        <a:bodyPr/>
        <a:lstStyle/>
        <a:p>
          <a:endParaRPr lang="en-US"/>
        </a:p>
      </dgm:t>
    </dgm:pt>
    <dgm:pt modelId="{62A67C67-2990-4F81-8713-2ECC1D7A4B04}" type="sibTrans" cxnId="{8B13D42D-99C1-4652-AACB-32FAC45EAA19}">
      <dgm:prSet/>
      <dgm:spPr/>
      <dgm:t>
        <a:bodyPr/>
        <a:lstStyle/>
        <a:p>
          <a:endParaRPr lang="en-US"/>
        </a:p>
      </dgm:t>
    </dgm:pt>
    <dgm:pt modelId="{235F1491-7942-481A-9111-F10FEE7D7DB3}">
      <dgm:prSet/>
      <dgm:spPr/>
      <dgm:t>
        <a:bodyPr/>
        <a:lstStyle/>
        <a:p>
          <a:r>
            <a:rPr lang="en-US"/>
            <a:t>Name &amp; Role-  Abubakar Bangura – Founder &amp; CEO, Green Africa Tech</a:t>
          </a:r>
        </a:p>
      </dgm:t>
    </dgm:pt>
    <dgm:pt modelId="{F5B503DC-6B33-4448-84C2-0F3556083ED9}" type="parTrans" cxnId="{8E687241-7688-4E89-9CC0-C8C575D6C6E4}">
      <dgm:prSet/>
      <dgm:spPr/>
      <dgm:t>
        <a:bodyPr/>
        <a:lstStyle/>
        <a:p>
          <a:endParaRPr lang="en-US"/>
        </a:p>
      </dgm:t>
    </dgm:pt>
    <dgm:pt modelId="{0E0E3AF4-1B8B-4FAF-8B91-5C06B66D9FF8}" type="sibTrans" cxnId="{8E687241-7688-4E89-9CC0-C8C575D6C6E4}">
      <dgm:prSet/>
      <dgm:spPr/>
      <dgm:t>
        <a:bodyPr/>
        <a:lstStyle/>
        <a:p>
          <a:endParaRPr lang="en-US"/>
        </a:p>
      </dgm:t>
    </dgm:pt>
    <dgm:pt modelId="{ABB77BEC-7415-42E8-813B-20307572BEE6}">
      <dgm:prSet/>
      <dgm:spPr/>
      <dgm:t>
        <a:bodyPr/>
        <a:lstStyle/>
        <a:p>
          <a:r>
            <a:rPr lang="en-US"/>
            <a:t>Who I Am </a:t>
          </a:r>
        </a:p>
      </dgm:t>
    </dgm:pt>
    <dgm:pt modelId="{EC6DF0D2-3627-4544-836B-A90637780BC8}" type="parTrans" cxnId="{D0E501A0-CE9D-4A37-890C-0E0D50898FAD}">
      <dgm:prSet/>
      <dgm:spPr/>
      <dgm:t>
        <a:bodyPr/>
        <a:lstStyle/>
        <a:p>
          <a:endParaRPr lang="en-US"/>
        </a:p>
      </dgm:t>
    </dgm:pt>
    <dgm:pt modelId="{7EFDB776-ED53-4CD4-9DFE-4A213D3ED769}" type="sibTrans" cxnId="{D0E501A0-CE9D-4A37-890C-0E0D50898FAD}">
      <dgm:prSet/>
      <dgm:spPr/>
      <dgm:t>
        <a:bodyPr/>
        <a:lstStyle/>
        <a:p>
          <a:endParaRPr lang="en-US"/>
        </a:p>
      </dgm:t>
    </dgm:pt>
    <dgm:pt modelId="{46997E96-346C-4763-B568-D60C3DA4DF29}">
      <dgm:prSet/>
      <dgm:spPr/>
      <dgm:t>
        <a:bodyPr/>
        <a:lstStyle/>
        <a:p>
          <a:r>
            <a:rPr lang="en-US"/>
            <a:t>13+ years of professional experience in operations, customer service, and managing large-scale public events across the UK.</a:t>
          </a:r>
        </a:p>
      </dgm:t>
    </dgm:pt>
    <dgm:pt modelId="{ABC19B55-987D-49DD-B6BD-DAC19591EBB3}" type="parTrans" cxnId="{FD2186FD-D061-4FC4-8579-21B1362D36CF}">
      <dgm:prSet/>
      <dgm:spPr/>
      <dgm:t>
        <a:bodyPr/>
        <a:lstStyle/>
        <a:p>
          <a:endParaRPr lang="en-US"/>
        </a:p>
      </dgm:t>
    </dgm:pt>
    <dgm:pt modelId="{63397D9A-8889-41C0-A559-20FB281F2FE9}" type="sibTrans" cxnId="{FD2186FD-D061-4FC4-8579-21B1362D36CF}">
      <dgm:prSet/>
      <dgm:spPr/>
      <dgm:t>
        <a:bodyPr/>
        <a:lstStyle/>
        <a:p>
          <a:endParaRPr lang="en-US"/>
        </a:p>
      </dgm:t>
    </dgm:pt>
    <dgm:pt modelId="{459C26E5-2F78-4E9E-B5E0-4381C433764B}">
      <dgm:prSet/>
      <dgm:spPr/>
      <dgm:t>
        <a:bodyPr/>
        <a:lstStyle/>
        <a:p>
          <a:r>
            <a:rPr lang="en-US"/>
            <a:t>Strong capabilities in leadership, stakeholder coordination, risk management, and problem-solving, essential for running a cross-border tech-refurbishment enterprise.</a:t>
          </a:r>
        </a:p>
      </dgm:t>
    </dgm:pt>
    <dgm:pt modelId="{403D623D-347F-46AB-A69B-F47151CAF9EC}" type="parTrans" cxnId="{912FB1A1-01A9-40FE-85BF-917C0E4C71DA}">
      <dgm:prSet/>
      <dgm:spPr/>
      <dgm:t>
        <a:bodyPr/>
        <a:lstStyle/>
        <a:p>
          <a:endParaRPr lang="en-US"/>
        </a:p>
      </dgm:t>
    </dgm:pt>
    <dgm:pt modelId="{94CFC00E-6774-493F-BC5A-6F02411D3ED5}" type="sibTrans" cxnId="{912FB1A1-01A9-40FE-85BF-917C0E4C71DA}">
      <dgm:prSet/>
      <dgm:spPr/>
      <dgm:t>
        <a:bodyPr/>
        <a:lstStyle/>
        <a:p>
          <a:endParaRPr lang="en-US"/>
        </a:p>
      </dgm:t>
    </dgm:pt>
    <dgm:pt modelId="{087CC7CE-A42B-41AE-8FC2-B3ACBEC6EE34}">
      <dgm:prSet/>
      <dgm:spPr/>
      <dgm:t>
        <a:bodyPr/>
        <a:lstStyle/>
        <a:p>
          <a:r>
            <a:rPr lang="en-US"/>
            <a:t>Currently completing CertHE Business Skills for the Workplace (UWTSD) with a 100% pass rate, demonstrating commitment, discipline, and academic readiness.</a:t>
          </a:r>
        </a:p>
      </dgm:t>
    </dgm:pt>
    <dgm:pt modelId="{DB22F4F8-CD59-48C1-93CB-6D935563039A}" type="parTrans" cxnId="{F217561A-698D-410D-8F8E-7734B504F17D}">
      <dgm:prSet/>
      <dgm:spPr/>
      <dgm:t>
        <a:bodyPr/>
        <a:lstStyle/>
        <a:p>
          <a:endParaRPr lang="en-US"/>
        </a:p>
      </dgm:t>
    </dgm:pt>
    <dgm:pt modelId="{882F8AA2-F781-4C7F-B913-B0B042EEE144}" type="sibTrans" cxnId="{F217561A-698D-410D-8F8E-7734B504F17D}">
      <dgm:prSet/>
      <dgm:spPr/>
      <dgm:t>
        <a:bodyPr/>
        <a:lstStyle/>
        <a:p>
          <a:endParaRPr lang="en-US"/>
        </a:p>
      </dgm:t>
    </dgm:pt>
    <dgm:pt modelId="{AB70BB61-E4F9-4456-BFD8-A565A52090C4}">
      <dgm:prSet/>
      <dgm:spPr/>
      <dgm:t>
        <a:bodyPr/>
        <a:lstStyle/>
        <a:p>
          <a:r>
            <a:rPr lang="en-US"/>
            <a:t>Trilingual: English, French, and Arabic, enabling effective communication across UK, West African, and international partners.</a:t>
          </a:r>
        </a:p>
      </dgm:t>
    </dgm:pt>
    <dgm:pt modelId="{82522265-B65E-401F-B8EB-C47D92A77CDC}" type="parTrans" cxnId="{74349A24-C583-4B4D-B465-0D0D1A8F04F6}">
      <dgm:prSet/>
      <dgm:spPr/>
      <dgm:t>
        <a:bodyPr/>
        <a:lstStyle/>
        <a:p>
          <a:endParaRPr lang="en-US"/>
        </a:p>
      </dgm:t>
    </dgm:pt>
    <dgm:pt modelId="{09BFD21B-EA70-49E0-9A25-7365A80750B8}" type="sibTrans" cxnId="{74349A24-C583-4B4D-B465-0D0D1A8F04F6}">
      <dgm:prSet/>
      <dgm:spPr/>
      <dgm:t>
        <a:bodyPr/>
        <a:lstStyle/>
        <a:p>
          <a:endParaRPr lang="en-US"/>
        </a:p>
      </dgm:t>
    </dgm:pt>
    <dgm:pt modelId="{AE51B4BA-F537-4683-833A-5C42F4ED90BA}">
      <dgm:prSet/>
      <dgm:spPr/>
      <dgm:t>
        <a:bodyPr/>
        <a:lstStyle/>
        <a:p>
          <a:r>
            <a:rPr lang="en-US"/>
            <a:t>Personally motivated to reduce e-waste and improve digital access for young people in Sierra Leone, using my experience and community ties to build a sustainable impact-driven business.</a:t>
          </a:r>
        </a:p>
      </dgm:t>
    </dgm:pt>
    <dgm:pt modelId="{A33EF8E9-2739-4FB8-92E3-BB1A89C1F483}" type="parTrans" cxnId="{B8D50097-705A-4D66-A6EA-AE0F92C66ACE}">
      <dgm:prSet/>
      <dgm:spPr/>
      <dgm:t>
        <a:bodyPr/>
        <a:lstStyle/>
        <a:p>
          <a:endParaRPr lang="en-US"/>
        </a:p>
      </dgm:t>
    </dgm:pt>
    <dgm:pt modelId="{0845D253-183D-46E9-BB2D-BF02CD687922}" type="sibTrans" cxnId="{B8D50097-705A-4D66-A6EA-AE0F92C66ACE}">
      <dgm:prSet/>
      <dgm:spPr/>
      <dgm:t>
        <a:bodyPr/>
        <a:lstStyle/>
        <a:p>
          <a:endParaRPr lang="en-US"/>
        </a:p>
      </dgm:t>
    </dgm:pt>
    <dgm:pt modelId="{30EBC9D5-7205-429B-A6AA-A04F31E34ADD}" type="pres">
      <dgm:prSet presAssocID="{4EF10AD4-4838-4790-B925-F5373279D03E}" presName="vert0" presStyleCnt="0">
        <dgm:presLayoutVars>
          <dgm:dir/>
          <dgm:animOne val="branch"/>
          <dgm:animLvl val="lvl"/>
        </dgm:presLayoutVars>
      </dgm:prSet>
      <dgm:spPr/>
    </dgm:pt>
    <dgm:pt modelId="{72C2BDF7-EE84-4457-9F12-A1319B8F31FE}" type="pres">
      <dgm:prSet presAssocID="{4BB2FBFF-102F-48D6-8E5B-EB0A6774A603}" presName="thickLine" presStyleLbl="alignNode1" presStyleIdx="0" presStyleCnt="8"/>
      <dgm:spPr/>
    </dgm:pt>
    <dgm:pt modelId="{805F93AE-EBF9-4CEC-907D-1BE5D1EFA16C}" type="pres">
      <dgm:prSet presAssocID="{4BB2FBFF-102F-48D6-8E5B-EB0A6774A603}" presName="horz1" presStyleCnt="0"/>
      <dgm:spPr/>
    </dgm:pt>
    <dgm:pt modelId="{E56CA244-3F94-4D20-8EF6-C766CA147316}" type="pres">
      <dgm:prSet presAssocID="{4BB2FBFF-102F-48D6-8E5B-EB0A6774A603}" presName="tx1" presStyleLbl="revTx" presStyleIdx="0" presStyleCnt="8"/>
      <dgm:spPr/>
    </dgm:pt>
    <dgm:pt modelId="{E2F7CF41-2C76-4476-B10E-16AA78A41A63}" type="pres">
      <dgm:prSet presAssocID="{4BB2FBFF-102F-48D6-8E5B-EB0A6774A603}" presName="vert1" presStyleCnt="0"/>
      <dgm:spPr/>
    </dgm:pt>
    <dgm:pt modelId="{1E30BD77-0791-4006-92B6-A5EA20AE9710}" type="pres">
      <dgm:prSet presAssocID="{235F1491-7942-481A-9111-F10FEE7D7DB3}" presName="thickLine" presStyleLbl="alignNode1" presStyleIdx="1" presStyleCnt="8"/>
      <dgm:spPr/>
    </dgm:pt>
    <dgm:pt modelId="{29DB07FC-9E55-4E9D-9004-A443340EF30E}" type="pres">
      <dgm:prSet presAssocID="{235F1491-7942-481A-9111-F10FEE7D7DB3}" presName="horz1" presStyleCnt="0"/>
      <dgm:spPr/>
    </dgm:pt>
    <dgm:pt modelId="{1816E811-2242-4543-AF9C-9F12311E457F}" type="pres">
      <dgm:prSet presAssocID="{235F1491-7942-481A-9111-F10FEE7D7DB3}" presName="tx1" presStyleLbl="revTx" presStyleIdx="1" presStyleCnt="8"/>
      <dgm:spPr/>
    </dgm:pt>
    <dgm:pt modelId="{AEFBB4AC-C942-4936-BDA9-E00003141EFB}" type="pres">
      <dgm:prSet presAssocID="{235F1491-7942-481A-9111-F10FEE7D7DB3}" presName="vert1" presStyleCnt="0"/>
      <dgm:spPr/>
    </dgm:pt>
    <dgm:pt modelId="{6A984F01-D0D6-43DA-9009-881FA8E5ABAF}" type="pres">
      <dgm:prSet presAssocID="{ABB77BEC-7415-42E8-813B-20307572BEE6}" presName="thickLine" presStyleLbl="alignNode1" presStyleIdx="2" presStyleCnt="8"/>
      <dgm:spPr/>
    </dgm:pt>
    <dgm:pt modelId="{D3BF6873-13A3-4F29-A461-CB374271439A}" type="pres">
      <dgm:prSet presAssocID="{ABB77BEC-7415-42E8-813B-20307572BEE6}" presName="horz1" presStyleCnt="0"/>
      <dgm:spPr/>
    </dgm:pt>
    <dgm:pt modelId="{9A22BE0E-0052-43F3-880F-A79E8C799600}" type="pres">
      <dgm:prSet presAssocID="{ABB77BEC-7415-42E8-813B-20307572BEE6}" presName="tx1" presStyleLbl="revTx" presStyleIdx="2" presStyleCnt="8"/>
      <dgm:spPr/>
    </dgm:pt>
    <dgm:pt modelId="{6FD98DE4-F592-4EC1-BFDD-810DB453CEE7}" type="pres">
      <dgm:prSet presAssocID="{ABB77BEC-7415-42E8-813B-20307572BEE6}" presName="vert1" presStyleCnt="0"/>
      <dgm:spPr/>
    </dgm:pt>
    <dgm:pt modelId="{9CF79F62-9369-45F3-994F-8344D93A54C9}" type="pres">
      <dgm:prSet presAssocID="{46997E96-346C-4763-B568-D60C3DA4DF29}" presName="thickLine" presStyleLbl="alignNode1" presStyleIdx="3" presStyleCnt="8"/>
      <dgm:spPr/>
    </dgm:pt>
    <dgm:pt modelId="{8F6E3DE3-AFBC-488C-8EFF-8322E7CD1162}" type="pres">
      <dgm:prSet presAssocID="{46997E96-346C-4763-B568-D60C3DA4DF29}" presName="horz1" presStyleCnt="0"/>
      <dgm:spPr/>
    </dgm:pt>
    <dgm:pt modelId="{980EC327-3D71-4603-A6A9-2136AE05186B}" type="pres">
      <dgm:prSet presAssocID="{46997E96-346C-4763-B568-D60C3DA4DF29}" presName="tx1" presStyleLbl="revTx" presStyleIdx="3" presStyleCnt="8"/>
      <dgm:spPr/>
    </dgm:pt>
    <dgm:pt modelId="{46802B70-BF1B-4333-894F-77C98DB74422}" type="pres">
      <dgm:prSet presAssocID="{46997E96-346C-4763-B568-D60C3DA4DF29}" presName="vert1" presStyleCnt="0"/>
      <dgm:spPr/>
    </dgm:pt>
    <dgm:pt modelId="{7216F525-92A0-42D3-9446-2A3B377C33DF}" type="pres">
      <dgm:prSet presAssocID="{459C26E5-2F78-4E9E-B5E0-4381C433764B}" presName="thickLine" presStyleLbl="alignNode1" presStyleIdx="4" presStyleCnt="8"/>
      <dgm:spPr/>
    </dgm:pt>
    <dgm:pt modelId="{456A91D2-07AB-4A82-B760-884B13F269F2}" type="pres">
      <dgm:prSet presAssocID="{459C26E5-2F78-4E9E-B5E0-4381C433764B}" presName="horz1" presStyleCnt="0"/>
      <dgm:spPr/>
    </dgm:pt>
    <dgm:pt modelId="{72982383-43EC-426C-9E1F-50CE35594E05}" type="pres">
      <dgm:prSet presAssocID="{459C26E5-2F78-4E9E-B5E0-4381C433764B}" presName="tx1" presStyleLbl="revTx" presStyleIdx="4" presStyleCnt="8"/>
      <dgm:spPr/>
    </dgm:pt>
    <dgm:pt modelId="{B85E2D70-1F83-4AF4-A4B7-92D0831A02B7}" type="pres">
      <dgm:prSet presAssocID="{459C26E5-2F78-4E9E-B5E0-4381C433764B}" presName="vert1" presStyleCnt="0"/>
      <dgm:spPr/>
    </dgm:pt>
    <dgm:pt modelId="{BBA0AF0F-06C9-4E53-9298-28410FF15FF8}" type="pres">
      <dgm:prSet presAssocID="{087CC7CE-A42B-41AE-8FC2-B3ACBEC6EE34}" presName="thickLine" presStyleLbl="alignNode1" presStyleIdx="5" presStyleCnt="8"/>
      <dgm:spPr/>
    </dgm:pt>
    <dgm:pt modelId="{71AEBD31-576B-4419-969A-277D0D38ADFC}" type="pres">
      <dgm:prSet presAssocID="{087CC7CE-A42B-41AE-8FC2-B3ACBEC6EE34}" presName="horz1" presStyleCnt="0"/>
      <dgm:spPr/>
    </dgm:pt>
    <dgm:pt modelId="{74C16AA8-378A-495D-A891-D8818D568A6C}" type="pres">
      <dgm:prSet presAssocID="{087CC7CE-A42B-41AE-8FC2-B3ACBEC6EE34}" presName="tx1" presStyleLbl="revTx" presStyleIdx="5" presStyleCnt="8"/>
      <dgm:spPr/>
    </dgm:pt>
    <dgm:pt modelId="{9D7B3BD3-D20F-4F36-B611-AE9BE32AD14D}" type="pres">
      <dgm:prSet presAssocID="{087CC7CE-A42B-41AE-8FC2-B3ACBEC6EE34}" presName="vert1" presStyleCnt="0"/>
      <dgm:spPr/>
    </dgm:pt>
    <dgm:pt modelId="{16389985-FF48-44FC-99BA-FFE41F05EB72}" type="pres">
      <dgm:prSet presAssocID="{AB70BB61-E4F9-4456-BFD8-A565A52090C4}" presName="thickLine" presStyleLbl="alignNode1" presStyleIdx="6" presStyleCnt="8"/>
      <dgm:spPr/>
    </dgm:pt>
    <dgm:pt modelId="{2A9C1225-DFEA-44DC-90F9-76C94097F178}" type="pres">
      <dgm:prSet presAssocID="{AB70BB61-E4F9-4456-BFD8-A565A52090C4}" presName="horz1" presStyleCnt="0"/>
      <dgm:spPr/>
    </dgm:pt>
    <dgm:pt modelId="{C334B11E-7D42-41B1-B156-26FE35B50C1D}" type="pres">
      <dgm:prSet presAssocID="{AB70BB61-E4F9-4456-BFD8-A565A52090C4}" presName="tx1" presStyleLbl="revTx" presStyleIdx="6" presStyleCnt="8"/>
      <dgm:spPr/>
    </dgm:pt>
    <dgm:pt modelId="{D5989D46-4E2E-46A5-93BD-3C59003CE31C}" type="pres">
      <dgm:prSet presAssocID="{AB70BB61-E4F9-4456-BFD8-A565A52090C4}" presName="vert1" presStyleCnt="0"/>
      <dgm:spPr/>
    </dgm:pt>
    <dgm:pt modelId="{FE503C2F-B231-43F2-ADD2-96BCAE6FE3A0}" type="pres">
      <dgm:prSet presAssocID="{AE51B4BA-F537-4683-833A-5C42F4ED90BA}" presName="thickLine" presStyleLbl="alignNode1" presStyleIdx="7" presStyleCnt="8"/>
      <dgm:spPr/>
    </dgm:pt>
    <dgm:pt modelId="{B37C0AFD-9AA9-43C9-9071-72A8277F16D4}" type="pres">
      <dgm:prSet presAssocID="{AE51B4BA-F537-4683-833A-5C42F4ED90BA}" presName="horz1" presStyleCnt="0"/>
      <dgm:spPr/>
    </dgm:pt>
    <dgm:pt modelId="{D9CD0AE2-2F82-495E-A4E7-FFDBB613282B}" type="pres">
      <dgm:prSet presAssocID="{AE51B4BA-F537-4683-833A-5C42F4ED90BA}" presName="tx1" presStyleLbl="revTx" presStyleIdx="7" presStyleCnt="8"/>
      <dgm:spPr/>
    </dgm:pt>
    <dgm:pt modelId="{B0929E23-C8F8-45EF-BACE-030C09CA0483}" type="pres">
      <dgm:prSet presAssocID="{AE51B4BA-F537-4683-833A-5C42F4ED90BA}" presName="vert1" presStyleCnt="0"/>
      <dgm:spPr/>
    </dgm:pt>
  </dgm:ptLst>
  <dgm:cxnLst>
    <dgm:cxn modelId="{8DFFDE08-EF47-4760-BF9E-A7F8D5AA1497}" type="presOf" srcId="{46997E96-346C-4763-B568-D60C3DA4DF29}" destId="{980EC327-3D71-4603-A6A9-2136AE05186B}" srcOrd="0" destOrd="0" presId="urn:microsoft.com/office/officeart/2008/layout/LinedList"/>
    <dgm:cxn modelId="{52453F0D-A5A7-4AFB-A621-5CB8DF6D7F0C}" type="presOf" srcId="{459C26E5-2F78-4E9E-B5E0-4381C433764B}" destId="{72982383-43EC-426C-9E1F-50CE35594E05}" srcOrd="0" destOrd="0" presId="urn:microsoft.com/office/officeart/2008/layout/LinedList"/>
    <dgm:cxn modelId="{61FF7210-B1F4-4DA2-AAAE-F05579CB2090}" type="presOf" srcId="{AE51B4BA-F537-4683-833A-5C42F4ED90BA}" destId="{D9CD0AE2-2F82-495E-A4E7-FFDBB613282B}" srcOrd="0" destOrd="0" presId="urn:microsoft.com/office/officeart/2008/layout/LinedList"/>
    <dgm:cxn modelId="{F217561A-698D-410D-8F8E-7734B504F17D}" srcId="{4EF10AD4-4838-4790-B925-F5373279D03E}" destId="{087CC7CE-A42B-41AE-8FC2-B3ACBEC6EE34}" srcOrd="5" destOrd="0" parTransId="{DB22F4F8-CD59-48C1-93CB-6D935563039A}" sibTransId="{882F8AA2-F781-4C7F-B913-B0B042EEE144}"/>
    <dgm:cxn modelId="{74349A24-C583-4B4D-B465-0D0D1A8F04F6}" srcId="{4EF10AD4-4838-4790-B925-F5373279D03E}" destId="{AB70BB61-E4F9-4456-BFD8-A565A52090C4}" srcOrd="6" destOrd="0" parTransId="{82522265-B65E-401F-B8EB-C47D92A77CDC}" sibTransId="{09BFD21B-EA70-49E0-9A25-7365A80750B8}"/>
    <dgm:cxn modelId="{8B13D42D-99C1-4652-AACB-32FAC45EAA19}" srcId="{4EF10AD4-4838-4790-B925-F5373279D03E}" destId="{4BB2FBFF-102F-48D6-8E5B-EB0A6774A603}" srcOrd="0" destOrd="0" parTransId="{A858D64B-C848-41DD-8B00-5D7EA40FAAF0}" sibTransId="{62A67C67-2990-4F81-8713-2ECC1D7A4B04}"/>
    <dgm:cxn modelId="{8E687241-7688-4E89-9CC0-C8C575D6C6E4}" srcId="{4EF10AD4-4838-4790-B925-F5373279D03E}" destId="{235F1491-7942-481A-9111-F10FEE7D7DB3}" srcOrd="1" destOrd="0" parTransId="{F5B503DC-6B33-4448-84C2-0F3556083ED9}" sibTransId="{0E0E3AF4-1B8B-4FAF-8B91-5C06B66D9FF8}"/>
    <dgm:cxn modelId="{C5B6F975-A04D-4537-9921-AE50920022DA}" type="presOf" srcId="{AB70BB61-E4F9-4456-BFD8-A565A52090C4}" destId="{C334B11E-7D42-41B1-B156-26FE35B50C1D}" srcOrd="0" destOrd="0" presId="urn:microsoft.com/office/officeart/2008/layout/LinedList"/>
    <dgm:cxn modelId="{B8D50097-705A-4D66-A6EA-AE0F92C66ACE}" srcId="{4EF10AD4-4838-4790-B925-F5373279D03E}" destId="{AE51B4BA-F537-4683-833A-5C42F4ED90BA}" srcOrd="7" destOrd="0" parTransId="{A33EF8E9-2739-4FB8-92E3-BB1A89C1F483}" sibTransId="{0845D253-183D-46E9-BB2D-BF02CD687922}"/>
    <dgm:cxn modelId="{B14C939B-B689-4E59-A749-758267239B94}" type="presOf" srcId="{4EF10AD4-4838-4790-B925-F5373279D03E}" destId="{30EBC9D5-7205-429B-A6AA-A04F31E34ADD}" srcOrd="0" destOrd="0" presId="urn:microsoft.com/office/officeart/2008/layout/LinedList"/>
    <dgm:cxn modelId="{D0E501A0-CE9D-4A37-890C-0E0D50898FAD}" srcId="{4EF10AD4-4838-4790-B925-F5373279D03E}" destId="{ABB77BEC-7415-42E8-813B-20307572BEE6}" srcOrd="2" destOrd="0" parTransId="{EC6DF0D2-3627-4544-836B-A90637780BC8}" sibTransId="{7EFDB776-ED53-4CD4-9DFE-4A213D3ED769}"/>
    <dgm:cxn modelId="{912FB1A1-01A9-40FE-85BF-917C0E4C71DA}" srcId="{4EF10AD4-4838-4790-B925-F5373279D03E}" destId="{459C26E5-2F78-4E9E-B5E0-4381C433764B}" srcOrd="4" destOrd="0" parTransId="{403D623D-347F-46AB-A69B-F47151CAF9EC}" sibTransId="{94CFC00E-6774-493F-BC5A-6F02411D3ED5}"/>
    <dgm:cxn modelId="{FE0DF9B2-0833-45A5-B805-DC8DDC1DA349}" type="presOf" srcId="{4BB2FBFF-102F-48D6-8E5B-EB0A6774A603}" destId="{E56CA244-3F94-4D20-8EF6-C766CA147316}" srcOrd="0" destOrd="0" presId="urn:microsoft.com/office/officeart/2008/layout/LinedList"/>
    <dgm:cxn modelId="{3140C1B3-3000-4A86-95D3-C169E79DF162}" type="presOf" srcId="{235F1491-7942-481A-9111-F10FEE7D7DB3}" destId="{1816E811-2242-4543-AF9C-9F12311E457F}" srcOrd="0" destOrd="0" presId="urn:microsoft.com/office/officeart/2008/layout/LinedList"/>
    <dgm:cxn modelId="{81ED07B6-E757-4736-BDCE-79EEFCAC38AB}" type="presOf" srcId="{087CC7CE-A42B-41AE-8FC2-B3ACBEC6EE34}" destId="{74C16AA8-378A-495D-A891-D8818D568A6C}" srcOrd="0" destOrd="0" presId="urn:microsoft.com/office/officeart/2008/layout/LinedList"/>
    <dgm:cxn modelId="{C59AAABC-776B-496C-8782-54293C37EB7D}" type="presOf" srcId="{ABB77BEC-7415-42E8-813B-20307572BEE6}" destId="{9A22BE0E-0052-43F3-880F-A79E8C799600}" srcOrd="0" destOrd="0" presId="urn:microsoft.com/office/officeart/2008/layout/LinedList"/>
    <dgm:cxn modelId="{FD2186FD-D061-4FC4-8579-21B1362D36CF}" srcId="{4EF10AD4-4838-4790-B925-F5373279D03E}" destId="{46997E96-346C-4763-B568-D60C3DA4DF29}" srcOrd="3" destOrd="0" parTransId="{ABC19B55-987D-49DD-B6BD-DAC19591EBB3}" sibTransId="{63397D9A-8889-41C0-A559-20FB281F2FE9}"/>
    <dgm:cxn modelId="{BC98F811-FD8C-4B9E-961B-C4E6676F529A}" type="presParOf" srcId="{30EBC9D5-7205-429B-A6AA-A04F31E34ADD}" destId="{72C2BDF7-EE84-4457-9F12-A1319B8F31FE}" srcOrd="0" destOrd="0" presId="urn:microsoft.com/office/officeart/2008/layout/LinedList"/>
    <dgm:cxn modelId="{76ED196A-CF7F-4409-8DF7-0A51F8B66AA1}" type="presParOf" srcId="{30EBC9D5-7205-429B-A6AA-A04F31E34ADD}" destId="{805F93AE-EBF9-4CEC-907D-1BE5D1EFA16C}" srcOrd="1" destOrd="0" presId="urn:microsoft.com/office/officeart/2008/layout/LinedList"/>
    <dgm:cxn modelId="{2740C419-C9C2-4D59-96C3-8CD357801238}" type="presParOf" srcId="{805F93AE-EBF9-4CEC-907D-1BE5D1EFA16C}" destId="{E56CA244-3F94-4D20-8EF6-C766CA147316}" srcOrd="0" destOrd="0" presId="urn:microsoft.com/office/officeart/2008/layout/LinedList"/>
    <dgm:cxn modelId="{94EFDD5B-71B7-44EE-8F76-F7E4450A241D}" type="presParOf" srcId="{805F93AE-EBF9-4CEC-907D-1BE5D1EFA16C}" destId="{E2F7CF41-2C76-4476-B10E-16AA78A41A63}" srcOrd="1" destOrd="0" presId="urn:microsoft.com/office/officeart/2008/layout/LinedList"/>
    <dgm:cxn modelId="{C8AC2270-FC42-402A-850B-2D6885AE5395}" type="presParOf" srcId="{30EBC9D5-7205-429B-A6AA-A04F31E34ADD}" destId="{1E30BD77-0791-4006-92B6-A5EA20AE9710}" srcOrd="2" destOrd="0" presId="urn:microsoft.com/office/officeart/2008/layout/LinedList"/>
    <dgm:cxn modelId="{61DFCBF3-4E64-4B2D-9560-DCDC2ACE4928}" type="presParOf" srcId="{30EBC9D5-7205-429B-A6AA-A04F31E34ADD}" destId="{29DB07FC-9E55-4E9D-9004-A443340EF30E}" srcOrd="3" destOrd="0" presId="urn:microsoft.com/office/officeart/2008/layout/LinedList"/>
    <dgm:cxn modelId="{6285CC16-DF70-45D6-8F1F-8A87C147C820}" type="presParOf" srcId="{29DB07FC-9E55-4E9D-9004-A443340EF30E}" destId="{1816E811-2242-4543-AF9C-9F12311E457F}" srcOrd="0" destOrd="0" presId="urn:microsoft.com/office/officeart/2008/layout/LinedList"/>
    <dgm:cxn modelId="{0DA2E9A7-8F1B-431D-A3FE-005F126715F2}" type="presParOf" srcId="{29DB07FC-9E55-4E9D-9004-A443340EF30E}" destId="{AEFBB4AC-C942-4936-BDA9-E00003141EFB}" srcOrd="1" destOrd="0" presId="urn:microsoft.com/office/officeart/2008/layout/LinedList"/>
    <dgm:cxn modelId="{3E91DD00-2601-418D-9ECF-C2742CA41F67}" type="presParOf" srcId="{30EBC9D5-7205-429B-A6AA-A04F31E34ADD}" destId="{6A984F01-D0D6-43DA-9009-881FA8E5ABAF}" srcOrd="4" destOrd="0" presId="urn:microsoft.com/office/officeart/2008/layout/LinedList"/>
    <dgm:cxn modelId="{4E4BE443-6037-4797-B489-6F84487640FA}" type="presParOf" srcId="{30EBC9D5-7205-429B-A6AA-A04F31E34ADD}" destId="{D3BF6873-13A3-4F29-A461-CB374271439A}" srcOrd="5" destOrd="0" presId="urn:microsoft.com/office/officeart/2008/layout/LinedList"/>
    <dgm:cxn modelId="{A7BDC28F-149F-475E-AA8F-C08ABFABEFE9}" type="presParOf" srcId="{D3BF6873-13A3-4F29-A461-CB374271439A}" destId="{9A22BE0E-0052-43F3-880F-A79E8C799600}" srcOrd="0" destOrd="0" presId="urn:microsoft.com/office/officeart/2008/layout/LinedList"/>
    <dgm:cxn modelId="{CC2BF9CC-E128-44ED-954F-2B50974E6D10}" type="presParOf" srcId="{D3BF6873-13A3-4F29-A461-CB374271439A}" destId="{6FD98DE4-F592-4EC1-BFDD-810DB453CEE7}" srcOrd="1" destOrd="0" presId="urn:microsoft.com/office/officeart/2008/layout/LinedList"/>
    <dgm:cxn modelId="{847DB7A6-81DA-4962-845D-205DE297E953}" type="presParOf" srcId="{30EBC9D5-7205-429B-A6AA-A04F31E34ADD}" destId="{9CF79F62-9369-45F3-994F-8344D93A54C9}" srcOrd="6" destOrd="0" presId="urn:microsoft.com/office/officeart/2008/layout/LinedList"/>
    <dgm:cxn modelId="{46C3CC99-90C8-4180-96EE-E0E14037AC1E}" type="presParOf" srcId="{30EBC9D5-7205-429B-A6AA-A04F31E34ADD}" destId="{8F6E3DE3-AFBC-488C-8EFF-8322E7CD1162}" srcOrd="7" destOrd="0" presId="urn:microsoft.com/office/officeart/2008/layout/LinedList"/>
    <dgm:cxn modelId="{3B1A771C-4775-4D26-9A9C-B1BAC429B3A2}" type="presParOf" srcId="{8F6E3DE3-AFBC-488C-8EFF-8322E7CD1162}" destId="{980EC327-3D71-4603-A6A9-2136AE05186B}" srcOrd="0" destOrd="0" presId="urn:microsoft.com/office/officeart/2008/layout/LinedList"/>
    <dgm:cxn modelId="{F7A271F2-2DF3-47E1-B95D-A08A972EA656}" type="presParOf" srcId="{8F6E3DE3-AFBC-488C-8EFF-8322E7CD1162}" destId="{46802B70-BF1B-4333-894F-77C98DB74422}" srcOrd="1" destOrd="0" presId="urn:microsoft.com/office/officeart/2008/layout/LinedList"/>
    <dgm:cxn modelId="{A970A2E8-7130-42AB-A5A3-34E3CBBAA509}" type="presParOf" srcId="{30EBC9D5-7205-429B-A6AA-A04F31E34ADD}" destId="{7216F525-92A0-42D3-9446-2A3B377C33DF}" srcOrd="8" destOrd="0" presId="urn:microsoft.com/office/officeart/2008/layout/LinedList"/>
    <dgm:cxn modelId="{3D01DFF8-402D-4953-B3A8-F21676484261}" type="presParOf" srcId="{30EBC9D5-7205-429B-A6AA-A04F31E34ADD}" destId="{456A91D2-07AB-4A82-B760-884B13F269F2}" srcOrd="9" destOrd="0" presId="urn:microsoft.com/office/officeart/2008/layout/LinedList"/>
    <dgm:cxn modelId="{70178883-F0DF-43E9-A6E7-5E19E86011A2}" type="presParOf" srcId="{456A91D2-07AB-4A82-B760-884B13F269F2}" destId="{72982383-43EC-426C-9E1F-50CE35594E05}" srcOrd="0" destOrd="0" presId="urn:microsoft.com/office/officeart/2008/layout/LinedList"/>
    <dgm:cxn modelId="{D646B3C4-A30A-486E-99C7-CCDBEE020A51}" type="presParOf" srcId="{456A91D2-07AB-4A82-B760-884B13F269F2}" destId="{B85E2D70-1F83-4AF4-A4B7-92D0831A02B7}" srcOrd="1" destOrd="0" presId="urn:microsoft.com/office/officeart/2008/layout/LinedList"/>
    <dgm:cxn modelId="{785C8BB0-6EF4-47E9-AD80-539779282689}" type="presParOf" srcId="{30EBC9D5-7205-429B-A6AA-A04F31E34ADD}" destId="{BBA0AF0F-06C9-4E53-9298-28410FF15FF8}" srcOrd="10" destOrd="0" presId="urn:microsoft.com/office/officeart/2008/layout/LinedList"/>
    <dgm:cxn modelId="{61BA0E7F-707C-4ECC-A17E-CCF7B851FDE0}" type="presParOf" srcId="{30EBC9D5-7205-429B-A6AA-A04F31E34ADD}" destId="{71AEBD31-576B-4419-969A-277D0D38ADFC}" srcOrd="11" destOrd="0" presId="urn:microsoft.com/office/officeart/2008/layout/LinedList"/>
    <dgm:cxn modelId="{ABD3ADA9-A6A1-4E67-8433-FCF00F77B602}" type="presParOf" srcId="{71AEBD31-576B-4419-969A-277D0D38ADFC}" destId="{74C16AA8-378A-495D-A891-D8818D568A6C}" srcOrd="0" destOrd="0" presId="urn:microsoft.com/office/officeart/2008/layout/LinedList"/>
    <dgm:cxn modelId="{D579541A-6E4B-441B-ABE3-E7ECEFACD7C2}" type="presParOf" srcId="{71AEBD31-576B-4419-969A-277D0D38ADFC}" destId="{9D7B3BD3-D20F-4F36-B611-AE9BE32AD14D}" srcOrd="1" destOrd="0" presId="urn:microsoft.com/office/officeart/2008/layout/LinedList"/>
    <dgm:cxn modelId="{20FE959E-295A-4515-864E-B0DEFAB2D48E}" type="presParOf" srcId="{30EBC9D5-7205-429B-A6AA-A04F31E34ADD}" destId="{16389985-FF48-44FC-99BA-FFE41F05EB72}" srcOrd="12" destOrd="0" presId="urn:microsoft.com/office/officeart/2008/layout/LinedList"/>
    <dgm:cxn modelId="{3851BB22-5962-4448-A6CE-2911EBAEE718}" type="presParOf" srcId="{30EBC9D5-7205-429B-A6AA-A04F31E34ADD}" destId="{2A9C1225-DFEA-44DC-90F9-76C94097F178}" srcOrd="13" destOrd="0" presId="urn:microsoft.com/office/officeart/2008/layout/LinedList"/>
    <dgm:cxn modelId="{6950E962-68CB-4A9E-B53C-E78CA40704BF}" type="presParOf" srcId="{2A9C1225-DFEA-44DC-90F9-76C94097F178}" destId="{C334B11E-7D42-41B1-B156-26FE35B50C1D}" srcOrd="0" destOrd="0" presId="urn:microsoft.com/office/officeart/2008/layout/LinedList"/>
    <dgm:cxn modelId="{9E96660F-4488-4961-A586-E0614E8EF98C}" type="presParOf" srcId="{2A9C1225-DFEA-44DC-90F9-76C94097F178}" destId="{D5989D46-4E2E-46A5-93BD-3C59003CE31C}" srcOrd="1" destOrd="0" presId="urn:microsoft.com/office/officeart/2008/layout/LinedList"/>
    <dgm:cxn modelId="{4E565268-88B2-4355-BBFD-2FFE00B49ECC}" type="presParOf" srcId="{30EBC9D5-7205-429B-A6AA-A04F31E34ADD}" destId="{FE503C2F-B231-43F2-ADD2-96BCAE6FE3A0}" srcOrd="14" destOrd="0" presId="urn:microsoft.com/office/officeart/2008/layout/LinedList"/>
    <dgm:cxn modelId="{4A23E31F-09C5-4A2B-8887-5747823DB942}" type="presParOf" srcId="{30EBC9D5-7205-429B-A6AA-A04F31E34ADD}" destId="{B37C0AFD-9AA9-43C9-9071-72A8277F16D4}" srcOrd="15" destOrd="0" presId="urn:microsoft.com/office/officeart/2008/layout/LinedList"/>
    <dgm:cxn modelId="{2422F55C-9170-4945-AFF8-C53891C25FA2}" type="presParOf" srcId="{B37C0AFD-9AA9-43C9-9071-72A8277F16D4}" destId="{D9CD0AE2-2F82-495E-A4E7-FFDBB613282B}" srcOrd="0" destOrd="0" presId="urn:microsoft.com/office/officeart/2008/layout/LinedList"/>
    <dgm:cxn modelId="{5E427BE6-5ADE-4AC6-BC35-CD0A172622DB}" type="presParOf" srcId="{B37C0AFD-9AA9-43C9-9071-72A8277F16D4}" destId="{B0929E23-C8F8-45EF-BACE-030C09CA04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361EEC-B9C8-48D2-9A81-4D62ADFBA2F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65DF62-E93D-44CC-A9F1-4FA25050B42B}">
      <dgm:prSet/>
      <dgm:spPr/>
      <dgm:t>
        <a:bodyPr/>
        <a:lstStyle/>
        <a:p>
          <a:r>
            <a:rPr lang="en-US"/>
            <a:t>Cross-border tech-refurbishment business: Collect used laptops, phones, and small electronics in the UK, refurbish them in Sierra Leone, and resell at affordable prices.</a:t>
          </a:r>
        </a:p>
      </dgm:t>
    </dgm:pt>
    <dgm:pt modelId="{D852B99C-2087-43C6-85FF-D9CE93E3E1C5}" type="parTrans" cxnId="{87727E6C-3297-46C7-9187-73EB1C3D3E48}">
      <dgm:prSet/>
      <dgm:spPr/>
      <dgm:t>
        <a:bodyPr/>
        <a:lstStyle/>
        <a:p>
          <a:endParaRPr lang="en-US"/>
        </a:p>
      </dgm:t>
    </dgm:pt>
    <dgm:pt modelId="{7D7AE240-F63A-4B61-A6AC-706C7A9C0911}" type="sibTrans" cxnId="{87727E6C-3297-46C7-9187-73EB1C3D3E48}">
      <dgm:prSet/>
      <dgm:spPr/>
      <dgm:t>
        <a:bodyPr/>
        <a:lstStyle/>
        <a:p>
          <a:endParaRPr lang="en-US"/>
        </a:p>
      </dgm:t>
    </dgm:pt>
    <dgm:pt modelId="{BCC1E251-D012-4DAB-9FF1-BED93F91D0AF}">
      <dgm:prSet/>
      <dgm:spPr/>
      <dgm:t>
        <a:bodyPr/>
        <a:lstStyle/>
        <a:p>
          <a:r>
            <a:rPr lang="en-US"/>
            <a:t>Full circular model: Devices are repaired, upgraded, and tested; non-repairable parts are recycled to reduce e-waste and support environmental sustainability.</a:t>
          </a:r>
        </a:p>
      </dgm:t>
    </dgm:pt>
    <dgm:pt modelId="{EDB81921-C289-41B7-B1CC-27C6042B695F}" type="parTrans" cxnId="{A6367016-58D5-4086-B7E6-67FE77623EA9}">
      <dgm:prSet/>
      <dgm:spPr/>
      <dgm:t>
        <a:bodyPr/>
        <a:lstStyle/>
        <a:p>
          <a:endParaRPr lang="en-US"/>
        </a:p>
      </dgm:t>
    </dgm:pt>
    <dgm:pt modelId="{0C18ED7F-F1DB-4406-B2B3-165A13A11766}" type="sibTrans" cxnId="{A6367016-58D5-4086-B7E6-67FE77623EA9}">
      <dgm:prSet/>
      <dgm:spPr/>
      <dgm:t>
        <a:bodyPr/>
        <a:lstStyle/>
        <a:p>
          <a:endParaRPr lang="en-US"/>
        </a:p>
      </dgm:t>
    </dgm:pt>
    <dgm:pt modelId="{6E724987-FA09-4B3B-9E3C-77F42DFE78D0}">
      <dgm:prSet/>
      <dgm:spPr/>
      <dgm:t>
        <a:bodyPr/>
        <a:lstStyle/>
        <a:p>
          <a:r>
            <a:rPr lang="en-US"/>
            <a:t>Affordable access to digital tools: Addresses a major gap in Sierra Leone, where new electronics are costly and limit education, employment, and digital inclusion for young people.</a:t>
          </a:r>
        </a:p>
      </dgm:t>
    </dgm:pt>
    <dgm:pt modelId="{CD8E6DA3-DFAA-4A0F-AC5F-6AFCF50E7923}" type="parTrans" cxnId="{3FF5CC63-C830-40AF-8137-18AEC53D48A8}">
      <dgm:prSet/>
      <dgm:spPr/>
      <dgm:t>
        <a:bodyPr/>
        <a:lstStyle/>
        <a:p>
          <a:endParaRPr lang="en-US"/>
        </a:p>
      </dgm:t>
    </dgm:pt>
    <dgm:pt modelId="{ECB8DE57-E1A3-42FE-81C9-F6474AC3020C}" type="sibTrans" cxnId="{3FF5CC63-C830-40AF-8137-18AEC53D48A8}">
      <dgm:prSet/>
      <dgm:spPr/>
      <dgm:t>
        <a:bodyPr/>
        <a:lstStyle/>
        <a:p>
          <a:endParaRPr lang="en-US"/>
        </a:p>
      </dgm:t>
    </dgm:pt>
    <dgm:pt modelId="{C6CA51BE-998C-4AAD-9641-26E922F9C98C}">
      <dgm:prSet/>
      <dgm:spPr/>
      <dgm:t>
        <a:bodyPr/>
        <a:lstStyle/>
        <a:p>
          <a:r>
            <a:rPr lang="en-US"/>
            <a:t>Reliable alternative to informal markets: Offers quality-tested, certified, and warrantied refurbished products—solving the problem of unreliable second-hand sellers.</a:t>
          </a:r>
        </a:p>
      </dgm:t>
    </dgm:pt>
    <dgm:pt modelId="{06D565BD-0B6D-46B8-8195-E934C77EEDB8}" type="parTrans" cxnId="{9A7C1AC2-1545-4B96-91E2-B95CCD0B18B7}">
      <dgm:prSet/>
      <dgm:spPr/>
      <dgm:t>
        <a:bodyPr/>
        <a:lstStyle/>
        <a:p>
          <a:endParaRPr lang="en-US"/>
        </a:p>
      </dgm:t>
    </dgm:pt>
    <dgm:pt modelId="{754F4DB7-0812-4C65-A7A5-B3EDD7A2F4B0}" type="sibTrans" cxnId="{9A7C1AC2-1545-4B96-91E2-B95CCD0B18B7}">
      <dgm:prSet/>
      <dgm:spPr/>
      <dgm:t>
        <a:bodyPr/>
        <a:lstStyle/>
        <a:p>
          <a:endParaRPr lang="en-US"/>
        </a:p>
      </dgm:t>
    </dgm:pt>
    <dgm:pt modelId="{1A27DC1A-DE44-4D8D-A877-2BE97CED9AE2}">
      <dgm:prSet/>
      <dgm:spPr/>
      <dgm:t>
        <a:bodyPr/>
        <a:lstStyle/>
        <a:p>
          <a:r>
            <a:rPr lang="en-US"/>
            <a:t>Social impact + economic opportunity: Creates jobs for local youth, builds technical skills, strengthens UK–Sierra Leone trade links, and supports the growing digital economy.</a:t>
          </a:r>
        </a:p>
      </dgm:t>
    </dgm:pt>
    <dgm:pt modelId="{5365511A-0582-4F85-ABCE-FB382AE57DAB}" type="parTrans" cxnId="{88FA08F6-B9A8-4D91-9808-1C2090A2192B}">
      <dgm:prSet/>
      <dgm:spPr/>
      <dgm:t>
        <a:bodyPr/>
        <a:lstStyle/>
        <a:p>
          <a:endParaRPr lang="en-US"/>
        </a:p>
      </dgm:t>
    </dgm:pt>
    <dgm:pt modelId="{E01A665A-81D5-42BD-873F-DC7913C41031}" type="sibTrans" cxnId="{88FA08F6-B9A8-4D91-9808-1C2090A2192B}">
      <dgm:prSet/>
      <dgm:spPr/>
      <dgm:t>
        <a:bodyPr/>
        <a:lstStyle/>
        <a:p>
          <a:endParaRPr lang="en-US"/>
        </a:p>
      </dgm:t>
    </dgm:pt>
    <dgm:pt modelId="{C0DE06D7-D646-4BC5-884D-B2547F636A13}" type="pres">
      <dgm:prSet presAssocID="{AA361EEC-B9C8-48D2-9A81-4D62ADFBA2FF}" presName="linear" presStyleCnt="0">
        <dgm:presLayoutVars>
          <dgm:animLvl val="lvl"/>
          <dgm:resizeHandles val="exact"/>
        </dgm:presLayoutVars>
      </dgm:prSet>
      <dgm:spPr/>
    </dgm:pt>
    <dgm:pt modelId="{6AC1FF18-C742-4AA7-9726-90074F4E06D7}" type="pres">
      <dgm:prSet presAssocID="{CF65DF62-E93D-44CC-A9F1-4FA25050B42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476D82B-7780-47E0-9E80-7AB452DE53F5}" type="pres">
      <dgm:prSet presAssocID="{7D7AE240-F63A-4B61-A6AC-706C7A9C0911}" presName="spacer" presStyleCnt="0"/>
      <dgm:spPr/>
    </dgm:pt>
    <dgm:pt modelId="{B7C217EF-D985-43E3-9D81-BA8054495719}" type="pres">
      <dgm:prSet presAssocID="{BCC1E251-D012-4DAB-9FF1-BED93F91D0A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F1C8AAA-73EF-41AD-B619-061D0670B2FB}" type="pres">
      <dgm:prSet presAssocID="{0C18ED7F-F1DB-4406-B2B3-165A13A11766}" presName="spacer" presStyleCnt="0"/>
      <dgm:spPr/>
    </dgm:pt>
    <dgm:pt modelId="{EA00B3FE-1A67-4FB4-B90D-53F5E06B7919}" type="pres">
      <dgm:prSet presAssocID="{6E724987-FA09-4B3B-9E3C-77F42DFE78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D14D02-54A6-4F34-A5EC-E71722EFE714}" type="pres">
      <dgm:prSet presAssocID="{ECB8DE57-E1A3-42FE-81C9-F6474AC3020C}" presName="spacer" presStyleCnt="0"/>
      <dgm:spPr/>
    </dgm:pt>
    <dgm:pt modelId="{97B183DE-3545-4CED-ADED-8059F4B238DA}" type="pres">
      <dgm:prSet presAssocID="{C6CA51BE-998C-4AAD-9641-26E922F9C98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5BF7C16-C0D6-43A9-BF2C-24B0E2532BFE}" type="pres">
      <dgm:prSet presAssocID="{754F4DB7-0812-4C65-A7A5-B3EDD7A2F4B0}" presName="spacer" presStyleCnt="0"/>
      <dgm:spPr/>
    </dgm:pt>
    <dgm:pt modelId="{BDB4BE22-F075-44DF-9488-96D88127BD40}" type="pres">
      <dgm:prSet presAssocID="{1A27DC1A-DE44-4D8D-A877-2BE97CED9AE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A5A214-04BB-4375-83CC-DF1B8F809C00}" type="presOf" srcId="{1A27DC1A-DE44-4D8D-A877-2BE97CED9AE2}" destId="{BDB4BE22-F075-44DF-9488-96D88127BD40}" srcOrd="0" destOrd="0" presId="urn:microsoft.com/office/officeart/2005/8/layout/vList2"/>
    <dgm:cxn modelId="{A6367016-58D5-4086-B7E6-67FE77623EA9}" srcId="{AA361EEC-B9C8-48D2-9A81-4D62ADFBA2FF}" destId="{BCC1E251-D012-4DAB-9FF1-BED93F91D0AF}" srcOrd="1" destOrd="0" parTransId="{EDB81921-C289-41B7-B1CC-27C6042B695F}" sibTransId="{0C18ED7F-F1DB-4406-B2B3-165A13A11766}"/>
    <dgm:cxn modelId="{C8F24725-993D-4D4B-B337-A168F3AF375E}" type="presOf" srcId="{CF65DF62-E93D-44CC-A9F1-4FA25050B42B}" destId="{6AC1FF18-C742-4AA7-9726-90074F4E06D7}" srcOrd="0" destOrd="0" presId="urn:microsoft.com/office/officeart/2005/8/layout/vList2"/>
    <dgm:cxn modelId="{B6586842-156C-4832-8091-C3D314732549}" type="presOf" srcId="{AA361EEC-B9C8-48D2-9A81-4D62ADFBA2FF}" destId="{C0DE06D7-D646-4BC5-884D-B2547F636A13}" srcOrd="0" destOrd="0" presId="urn:microsoft.com/office/officeart/2005/8/layout/vList2"/>
    <dgm:cxn modelId="{3FF5CC63-C830-40AF-8137-18AEC53D48A8}" srcId="{AA361EEC-B9C8-48D2-9A81-4D62ADFBA2FF}" destId="{6E724987-FA09-4B3B-9E3C-77F42DFE78D0}" srcOrd="2" destOrd="0" parTransId="{CD8E6DA3-DFAA-4A0F-AC5F-6AFCF50E7923}" sibTransId="{ECB8DE57-E1A3-42FE-81C9-F6474AC3020C}"/>
    <dgm:cxn modelId="{A0A2CB68-8291-43D5-BDB0-22314A7A4762}" type="presOf" srcId="{6E724987-FA09-4B3B-9E3C-77F42DFE78D0}" destId="{EA00B3FE-1A67-4FB4-B90D-53F5E06B7919}" srcOrd="0" destOrd="0" presId="urn:microsoft.com/office/officeart/2005/8/layout/vList2"/>
    <dgm:cxn modelId="{87727E6C-3297-46C7-9187-73EB1C3D3E48}" srcId="{AA361EEC-B9C8-48D2-9A81-4D62ADFBA2FF}" destId="{CF65DF62-E93D-44CC-A9F1-4FA25050B42B}" srcOrd="0" destOrd="0" parTransId="{D852B99C-2087-43C6-85FF-D9CE93E3E1C5}" sibTransId="{7D7AE240-F63A-4B61-A6AC-706C7A9C0911}"/>
    <dgm:cxn modelId="{1E7CAA82-D380-4518-9B4D-49D102002332}" type="presOf" srcId="{BCC1E251-D012-4DAB-9FF1-BED93F91D0AF}" destId="{B7C217EF-D985-43E3-9D81-BA8054495719}" srcOrd="0" destOrd="0" presId="urn:microsoft.com/office/officeart/2005/8/layout/vList2"/>
    <dgm:cxn modelId="{FB28F597-1B0A-4A89-86BD-783FDA25B12C}" type="presOf" srcId="{C6CA51BE-998C-4AAD-9641-26E922F9C98C}" destId="{97B183DE-3545-4CED-ADED-8059F4B238DA}" srcOrd="0" destOrd="0" presId="urn:microsoft.com/office/officeart/2005/8/layout/vList2"/>
    <dgm:cxn modelId="{9A7C1AC2-1545-4B96-91E2-B95CCD0B18B7}" srcId="{AA361EEC-B9C8-48D2-9A81-4D62ADFBA2FF}" destId="{C6CA51BE-998C-4AAD-9641-26E922F9C98C}" srcOrd="3" destOrd="0" parTransId="{06D565BD-0B6D-46B8-8195-E934C77EEDB8}" sibTransId="{754F4DB7-0812-4C65-A7A5-B3EDD7A2F4B0}"/>
    <dgm:cxn modelId="{88FA08F6-B9A8-4D91-9808-1C2090A2192B}" srcId="{AA361EEC-B9C8-48D2-9A81-4D62ADFBA2FF}" destId="{1A27DC1A-DE44-4D8D-A877-2BE97CED9AE2}" srcOrd="4" destOrd="0" parTransId="{5365511A-0582-4F85-ABCE-FB382AE57DAB}" sibTransId="{E01A665A-81D5-42BD-873F-DC7913C41031}"/>
    <dgm:cxn modelId="{021140C1-3724-4C40-8360-3C9F841D1006}" type="presParOf" srcId="{C0DE06D7-D646-4BC5-884D-B2547F636A13}" destId="{6AC1FF18-C742-4AA7-9726-90074F4E06D7}" srcOrd="0" destOrd="0" presId="urn:microsoft.com/office/officeart/2005/8/layout/vList2"/>
    <dgm:cxn modelId="{FBB2BCF8-6F00-4DC0-B0A5-A636C85ABAF7}" type="presParOf" srcId="{C0DE06D7-D646-4BC5-884D-B2547F636A13}" destId="{B476D82B-7780-47E0-9E80-7AB452DE53F5}" srcOrd="1" destOrd="0" presId="urn:microsoft.com/office/officeart/2005/8/layout/vList2"/>
    <dgm:cxn modelId="{6346FBA0-3B87-42E7-9CCB-7690C4438063}" type="presParOf" srcId="{C0DE06D7-D646-4BC5-884D-B2547F636A13}" destId="{B7C217EF-D985-43E3-9D81-BA8054495719}" srcOrd="2" destOrd="0" presId="urn:microsoft.com/office/officeart/2005/8/layout/vList2"/>
    <dgm:cxn modelId="{A6147DA1-40D6-4AD0-82F7-CB2A787D847A}" type="presParOf" srcId="{C0DE06D7-D646-4BC5-884D-B2547F636A13}" destId="{5F1C8AAA-73EF-41AD-B619-061D0670B2FB}" srcOrd="3" destOrd="0" presId="urn:microsoft.com/office/officeart/2005/8/layout/vList2"/>
    <dgm:cxn modelId="{8029ED9A-9AB9-4CFE-8E6B-60B536C5A060}" type="presParOf" srcId="{C0DE06D7-D646-4BC5-884D-B2547F636A13}" destId="{EA00B3FE-1A67-4FB4-B90D-53F5E06B7919}" srcOrd="4" destOrd="0" presId="urn:microsoft.com/office/officeart/2005/8/layout/vList2"/>
    <dgm:cxn modelId="{61CC980B-F9ED-4423-86FE-19D2B95C18A2}" type="presParOf" srcId="{C0DE06D7-D646-4BC5-884D-B2547F636A13}" destId="{A4D14D02-54A6-4F34-A5EC-E71722EFE714}" srcOrd="5" destOrd="0" presId="urn:microsoft.com/office/officeart/2005/8/layout/vList2"/>
    <dgm:cxn modelId="{D1042ECD-5094-44C0-8FDE-131138387322}" type="presParOf" srcId="{C0DE06D7-D646-4BC5-884D-B2547F636A13}" destId="{97B183DE-3545-4CED-ADED-8059F4B238DA}" srcOrd="6" destOrd="0" presId="urn:microsoft.com/office/officeart/2005/8/layout/vList2"/>
    <dgm:cxn modelId="{99BCEABC-2EEC-4573-AAE3-23F1458BEA97}" type="presParOf" srcId="{C0DE06D7-D646-4BC5-884D-B2547F636A13}" destId="{35BF7C16-C0D6-43A9-BF2C-24B0E2532BFE}" srcOrd="7" destOrd="0" presId="urn:microsoft.com/office/officeart/2005/8/layout/vList2"/>
    <dgm:cxn modelId="{BFC82AD3-7E99-4692-B933-A5B772D6C544}" type="presParOf" srcId="{C0DE06D7-D646-4BC5-884D-B2547F636A13}" destId="{BDB4BE22-F075-44DF-9488-96D88127BD4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566610-FA4C-4C53-83FA-265C0A55D7A1}">
      <dsp:nvSpPr>
        <dsp:cNvPr id="0" name=""/>
        <dsp:cNvSpPr/>
      </dsp:nvSpPr>
      <dsp:spPr>
        <a:xfrm>
          <a:off x="128860" y="151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Introduction</a:t>
          </a:r>
          <a:endParaRPr lang="en-US" sz="1900" kern="1200"/>
        </a:p>
      </dsp:txBody>
      <dsp:txXfrm>
        <a:off x="128860" y="1511"/>
        <a:ext cx="1939207" cy="1163524"/>
      </dsp:txXfrm>
    </dsp:sp>
    <dsp:sp modelId="{221F9796-EAA3-44FA-B994-FB28104E965D}">
      <dsp:nvSpPr>
        <dsp:cNvPr id="0" name=""/>
        <dsp:cNvSpPr/>
      </dsp:nvSpPr>
      <dsp:spPr>
        <a:xfrm>
          <a:off x="2261988" y="151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Overview of the Business Idea</a:t>
          </a:r>
          <a:endParaRPr lang="en-US" sz="1900" kern="1200"/>
        </a:p>
      </dsp:txBody>
      <dsp:txXfrm>
        <a:off x="2261988" y="1511"/>
        <a:ext cx="1939207" cy="1163524"/>
      </dsp:txXfrm>
    </dsp:sp>
    <dsp:sp modelId="{FE338A56-394F-4F22-B226-F62EFAF2F94A}">
      <dsp:nvSpPr>
        <dsp:cNvPr id="0" name=""/>
        <dsp:cNvSpPr/>
      </dsp:nvSpPr>
      <dsp:spPr>
        <a:xfrm>
          <a:off x="4395116" y="151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Legal Format and Management Structure</a:t>
          </a:r>
          <a:endParaRPr lang="en-US" sz="1900" kern="1200"/>
        </a:p>
      </dsp:txBody>
      <dsp:txXfrm>
        <a:off x="4395116" y="1511"/>
        <a:ext cx="1939207" cy="1163524"/>
      </dsp:txXfrm>
    </dsp:sp>
    <dsp:sp modelId="{E8EBD9F6-B05F-4142-9448-A33E63E06982}">
      <dsp:nvSpPr>
        <dsp:cNvPr id="0" name=""/>
        <dsp:cNvSpPr/>
      </dsp:nvSpPr>
      <dsp:spPr>
        <a:xfrm>
          <a:off x="6528244" y="151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Organisational chart</a:t>
          </a:r>
          <a:endParaRPr lang="en-US" sz="1900" kern="1200"/>
        </a:p>
      </dsp:txBody>
      <dsp:txXfrm>
        <a:off x="6528244" y="1511"/>
        <a:ext cx="1939207" cy="1163524"/>
      </dsp:txXfrm>
    </dsp:sp>
    <dsp:sp modelId="{6C0861CC-AAAC-414D-8A2F-7B48160EEAAE}">
      <dsp:nvSpPr>
        <dsp:cNvPr id="0" name=""/>
        <dsp:cNvSpPr/>
      </dsp:nvSpPr>
      <dsp:spPr>
        <a:xfrm>
          <a:off x="128860" y="1358956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PESTEL Analysis</a:t>
          </a:r>
          <a:endParaRPr lang="en-US" sz="1900" kern="1200"/>
        </a:p>
      </dsp:txBody>
      <dsp:txXfrm>
        <a:off x="128860" y="1358956"/>
        <a:ext cx="1939207" cy="1163524"/>
      </dsp:txXfrm>
    </dsp:sp>
    <dsp:sp modelId="{59996687-D5F1-486A-A923-D6A10AFBA8E6}">
      <dsp:nvSpPr>
        <dsp:cNvPr id="0" name=""/>
        <dsp:cNvSpPr/>
      </dsp:nvSpPr>
      <dsp:spPr>
        <a:xfrm>
          <a:off x="2261988" y="1358956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Marketing Strategies</a:t>
          </a:r>
          <a:endParaRPr lang="en-US" sz="1900" kern="1200"/>
        </a:p>
      </dsp:txBody>
      <dsp:txXfrm>
        <a:off x="2261988" y="1358956"/>
        <a:ext cx="1939207" cy="1163524"/>
      </dsp:txXfrm>
    </dsp:sp>
    <dsp:sp modelId="{B83ABC97-6CC5-40EE-B02B-EA8AD73F270C}">
      <dsp:nvSpPr>
        <dsp:cNvPr id="0" name=""/>
        <dsp:cNvSpPr/>
      </dsp:nvSpPr>
      <dsp:spPr>
        <a:xfrm>
          <a:off x="4395116" y="1358956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Funding Requirements and Allocation</a:t>
          </a:r>
          <a:endParaRPr lang="en-US" sz="1900" kern="1200"/>
        </a:p>
      </dsp:txBody>
      <dsp:txXfrm>
        <a:off x="4395116" y="1358956"/>
        <a:ext cx="1939207" cy="1163524"/>
      </dsp:txXfrm>
    </dsp:sp>
    <dsp:sp modelId="{ACF80104-C5C9-4E16-B352-A6F794E37A35}">
      <dsp:nvSpPr>
        <dsp:cNvPr id="0" name=""/>
        <dsp:cNvSpPr/>
      </dsp:nvSpPr>
      <dsp:spPr>
        <a:xfrm>
          <a:off x="6528244" y="1358956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References </a:t>
          </a:r>
          <a:endParaRPr lang="en-US" sz="1900" kern="1200"/>
        </a:p>
      </dsp:txBody>
      <dsp:txXfrm>
        <a:off x="6528244" y="1358956"/>
        <a:ext cx="1939207" cy="1163524"/>
      </dsp:txXfrm>
    </dsp:sp>
    <dsp:sp modelId="{B18BBF8C-625F-4125-8DEB-9AB2E078B96C}">
      <dsp:nvSpPr>
        <dsp:cNvPr id="0" name=""/>
        <dsp:cNvSpPr/>
      </dsp:nvSpPr>
      <dsp:spPr>
        <a:xfrm>
          <a:off x="3328552" y="271640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 &amp; A</a:t>
          </a:r>
          <a:endParaRPr lang="en-US" sz="1900" kern="1200"/>
        </a:p>
      </dsp:txBody>
      <dsp:txXfrm>
        <a:off x="3328552" y="2716401"/>
        <a:ext cx="1939207" cy="11635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2BDF7-EE84-4457-9F12-A1319B8F31FE}">
      <dsp:nvSpPr>
        <dsp:cNvPr id="0" name=""/>
        <dsp:cNvSpPr/>
      </dsp:nvSpPr>
      <dsp:spPr>
        <a:xfrm>
          <a:off x="0" y="0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CA244-3F94-4D20-8EF6-C766CA147316}">
      <dsp:nvSpPr>
        <dsp:cNvPr id="0" name=""/>
        <dsp:cNvSpPr/>
      </dsp:nvSpPr>
      <dsp:spPr>
        <a:xfrm>
          <a:off x="0" y="0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Founder Introduction – Alhaji Abubakar Bangura </a:t>
          </a:r>
        </a:p>
      </dsp:txBody>
      <dsp:txXfrm>
        <a:off x="0" y="0"/>
        <a:ext cx="8596668" cy="485096"/>
      </dsp:txXfrm>
    </dsp:sp>
    <dsp:sp modelId="{1E30BD77-0791-4006-92B6-A5EA20AE9710}">
      <dsp:nvSpPr>
        <dsp:cNvPr id="0" name=""/>
        <dsp:cNvSpPr/>
      </dsp:nvSpPr>
      <dsp:spPr>
        <a:xfrm>
          <a:off x="0" y="485096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6E811-2242-4543-AF9C-9F12311E457F}">
      <dsp:nvSpPr>
        <dsp:cNvPr id="0" name=""/>
        <dsp:cNvSpPr/>
      </dsp:nvSpPr>
      <dsp:spPr>
        <a:xfrm>
          <a:off x="0" y="485096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Name &amp; Role-  Abubakar Bangura – Founder &amp; CEO, Green Africa Tech</a:t>
          </a:r>
        </a:p>
      </dsp:txBody>
      <dsp:txXfrm>
        <a:off x="0" y="485096"/>
        <a:ext cx="8596668" cy="485096"/>
      </dsp:txXfrm>
    </dsp:sp>
    <dsp:sp modelId="{6A984F01-D0D6-43DA-9009-881FA8E5ABAF}">
      <dsp:nvSpPr>
        <dsp:cNvPr id="0" name=""/>
        <dsp:cNvSpPr/>
      </dsp:nvSpPr>
      <dsp:spPr>
        <a:xfrm>
          <a:off x="0" y="970193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2BE0E-0052-43F3-880F-A79E8C799600}">
      <dsp:nvSpPr>
        <dsp:cNvPr id="0" name=""/>
        <dsp:cNvSpPr/>
      </dsp:nvSpPr>
      <dsp:spPr>
        <a:xfrm>
          <a:off x="0" y="970193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Who I Am </a:t>
          </a:r>
        </a:p>
      </dsp:txBody>
      <dsp:txXfrm>
        <a:off x="0" y="970193"/>
        <a:ext cx="8596668" cy="485096"/>
      </dsp:txXfrm>
    </dsp:sp>
    <dsp:sp modelId="{9CF79F62-9369-45F3-994F-8344D93A54C9}">
      <dsp:nvSpPr>
        <dsp:cNvPr id="0" name=""/>
        <dsp:cNvSpPr/>
      </dsp:nvSpPr>
      <dsp:spPr>
        <a:xfrm>
          <a:off x="0" y="1455289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EC327-3D71-4603-A6A9-2136AE05186B}">
      <dsp:nvSpPr>
        <dsp:cNvPr id="0" name=""/>
        <dsp:cNvSpPr/>
      </dsp:nvSpPr>
      <dsp:spPr>
        <a:xfrm>
          <a:off x="0" y="1455289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13+ years of professional experience in operations, customer service, and managing large-scale public events across the UK.</a:t>
          </a:r>
        </a:p>
      </dsp:txBody>
      <dsp:txXfrm>
        <a:off x="0" y="1455289"/>
        <a:ext cx="8596668" cy="485096"/>
      </dsp:txXfrm>
    </dsp:sp>
    <dsp:sp modelId="{7216F525-92A0-42D3-9446-2A3B377C33DF}">
      <dsp:nvSpPr>
        <dsp:cNvPr id="0" name=""/>
        <dsp:cNvSpPr/>
      </dsp:nvSpPr>
      <dsp:spPr>
        <a:xfrm>
          <a:off x="0" y="1940386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82383-43EC-426C-9E1F-50CE35594E05}">
      <dsp:nvSpPr>
        <dsp:cNvPr id="0" name=""/>
        <dsp:cNvSpPr/>
      </dsp:nvSpPr>
      <dsp:spPr>
        <a:xfrm>
          <a:off x="0" y="1940386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Strong capabilities in leadership, stakeholder coordination, risk management, and problem-solving, essential for running a cross-border tech-refurbishment enterprise.</a:t>
          </a:r>
        </a:p>
      </dsp:txBody>
      <dsp:txXfrm>
        <a:off x="0" y="1940386"/>
        <a:ext cx="8596668" cy="485096"/>
      </dsp:txXfrm>
    </dsp:sp>
    <dsp:sp modelId="{BBA0AF0F-06C9-4E53-9298-28410FF15FF8}">
      <dsp:nvSpPr>
        <dsp:cNvPr id="0" name=""/>
        <dsp:cNvSpPr/>
      </dsp:nvSpPr>
      <dsp:spPr>
        <a:xfrm>
          <a:off x="0" y="2425483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16AA8-378A-495D-A891-D8818D568A6C}">
      <dsp:nvSpPr>
        <dsp:cNvPr id="0" name=""/>
        <dsp:cNvSpPr/>
      </dsp:nvSpPr>
      <dsp:spPr>
        <a:xfrm>
          <a:off x="0" y="2425483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Currently completing CertHE Business Skills for the Workplace (UWTSD) with a 100% pass rate, demonstrating commitment, discipline, and academic readiness.</a:t>
          </a:r>
        </a:p>
      </dsp:txBody>
      <dsp:txXfrm>
        <a:off x="0" y="2425483"/>
        <a:ext cx="8596668" cy="485096"/>
      </dsp:txXfrm>
    </dsp:sp>
    <dsp:sp modelId="{16389985-FF48-44FC-99BA-FFE41F05EB72}">
      <dsp:nvSpPr>
        <dsp:cNvPr id="0" name=""/>
        <dsp:cNvSpPr/>
      </dsp:nvSpPr>
      <dsp:spPr>
        <a:xfrm>
          <a:off x="0" y="2910579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4B11E-7D42-41B1-B156-26FE35B50C1D}">
      <dsp:nvSpPr>
        <dsp:cNvPr id="0" name=""/>
        <dsp:cNvSpPr/>
      </dsp:nvSpPr>
      <dsp:spPr>
        <a:xfrm>
          <a:off x="0" y="2910579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Trilingual: English, French, and Arabic, enabling effective communication across UK, West African, and international partners.</a:t>
          </a:r>
        </a:p>
      </dsp:txBody>
      <dsp:txXfrm>
        <a:off x="0" y="2910579"/>
        <a:ext cx="8596668" cy="485096"/>
      </dsp:txXfrm>
    </dsp:sp>
    <dsp:sp modelId="{FE503C2F-B231-43F2-ADD2-96BCAE6FE3A0}">
      <dsp:nvSpPr>
        <dsp:cNvPr id="0" name=""/>
        <dsp:cNvSpPr/>
      </dsp:nvSpPr>
      <dsp:spPr>
        <a:xfrm>
          <a:off x="0" y="3395676"/>
          <a:ext cx="859666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D0AE2-2F82-495E-A4E7-FFDBB613282B}">
      <dsp:nvSpPr>
        <dsp:cNvPr id="0" name=""/>
        <dsp:cNvSpPr/>
      </dsp:nvSpPr>
      <dsp:spPr>
        <a:xfrm>
          <a:off x="0" y="3395676"/>
          <a:ext cx="8596668" cy="4850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Personally motivated to reduce e-waste and improve digital access for young people in Sierra Leone, using my experience and community ties to build a sustainable impact-driven business.</a:t>
          </a:r>
        </a:p>
      </dsp:txBody>
      <dsp:txXfrm>
        <a:off x="0" y="3395676"/>
        <a:ext cx="8596668" cy="4850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C1FF18-C742-4AA7-9726-90074F4E06D7}">
      <dsp:nvSpPr>
        <dsp:cNvPr id="0" name=""/>
        <dsp:cNvSpPr/>
      </dsp:nvSpPr>
      <dsp:spPr>
        <a:xfrm>
          <a:off x="0" y="391414"/>
          <a:ext cx="6666833" cy="8950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Cross-border tech-refurbishment business: Collect used laptops, phones, and small electronics in the UK, refurbish them in Sierra Leone, and resell at affordable prices.</a:t>
          </a:r>
        </a:p>
      </dsp:txBody>
      <dsp:txXfrm>
        <a:off x="43693" y="435107"/>
        <a:ext cx="6579447" cy="807664"/>
      </dsp:txXfrm>
    </dsp:sp>
    <dsp:sp modelId="{B7C217EF-D985-43E3-9D81-BA8054495719}">
      <dsp:nvSpPr>
        <dsp:cNvPr id="0" name=""/>
        <dsp:cNvSpPr/>
      </dsp:nvSpPr>
      <dsp:spPr>
        <a:xfrm>
          <a:off x="0" y="1335425"/>
          <a:ext cx="6666833" cy="895050"/>
        </a:xfrm>
        <a:prstGeom prst="roundRect">
          <a:avLst/>
        </a:prstGeom>
        <a:gradFill rotWithShape="0">
          <a:gsLst>
            <a:gs pos="0">
              <a:schemeClr val="accent5">
                <a:hueOff val="623814"/>
                <a:satOff val="-12622"/>
                <a:lumOff val="392"/>
                <a:alphaOff val="0"/>
                <a:tint val="96000"/>
                <a:lumMod val="100000"/>
              </a:schemeClr>
            </a:gs>
            <a:gs pos="78000">
              <a:schemeClr val="accent5">
                <a:hueOff val="623814"/>
                <a:satOff val="-12622"/>
                <a:lumOff val="39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Full circular model: Devices are repaired, upgraded, and tested; non-repairable parts are recycled to reduce e-waste and support environmental sustainability.</a:t>
          </a:r>
        </a:p>
      </dsp:txBody>
      <dsp:txXfrm>
        <a:off x="43693" y="1379118"/>
        <a:ext cx="6579447" cy="807664"/>
      </dsp:txXfrm>
    </dsp:sp>
    <dsp:sp modelId="{EA00B3FE-1A67-4FB4-B90D-53F5E06B7919}">
      <dsp:nvSpPr>
        <dsp:cNvPr id="0" name=""/>
        <dsp:cNvSpPr/>
      </dsp:nvSpPr>
      <dsp:spPr>
        <a:xfrm>
          <a:off x="0" y="2279435"/>
          <a:ext cx="6666833" cy="895050"/>
        </a:xfrm>
        <a:prstGeom prst="roundRect">
          <a:avLst/>
        </a:prstGeom>
        <a:gradFill rotWithShape="0">
          <a:gsLst>
            <a:gs pos="0">
              <a:schemeClr val="accent5">
                <a:hueOff val="1247628"/>
                <a:satOff val="-25244"/>
                <a:lumOff val="784"/>
                <a:alphaOff val="0"/>
                <a:tint val="96000"/>
                <a:lumMod val="100000"/>
              </a:schemeClr>
            </a:gs>
            <a:gs pos="78000">
              <a:schemeClr val="accent5">
                <a:hueOff val="1247628"/>
                <a:satOff val="-25244"/>
                <a:lumOff val="7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Affordable access to digital tools: Addresses a major gap in Sierra Leone, where new electronics are costly and limit education, employment, and digital inclusion for young people.</a:t>
          </a:r>
        </a:p>
      </dsp:txBody>
      <dsp:txXfrm>
        <a:off x="43693" y="2323128"/>
        <a:ext cx="6579447" cy="807664"/>
      </dsp:txXfrm>
    </dsp:sp>
    <dsp:sp modelId="{97B183DE-3545-4CED-ADED-8059F4B238DA}">
      <dsp:nvSpPr>
        <dsp:cNvPr id="0" name=""/>
        <dsp:cNvSpPr/>
      </dsp:nvSpPr>
      <dsp:spPr>
        <a:xfrm>
          <a:off x="0" y="3223445"/>
          <a:ext cx="6666833" cy="895050"/>
        </a:xfrm>
        <a:prstGeom prst="roundRect">
          <a:avLst/>
        </a:prstGeom>
        <a:gradFill rotWithShape="0">
          <a:gsLst>
            <a:gs pos="0">
              <a:schemeClr val="accent5">
                <a:hueOff val="1871442"/>
                <a:satOff val="-37867"/>
                <a:lumOff val="1177"/>
                <a:alphaOff val="0"/>
                <a:tint val="96000"/>
                <a:lumMod val="100000"/>
              </a:schemeClr>
            </a:gs>
            <a:gs pos="78000">
              <a:schemeClr val="accent5">
                <a:hueOff val="1871442"/>
                <a:satOff val="-37867"/>
                <a:lumOff val="117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Reliable alternative to informal markets: Offers quality-tested, certified, and warrantied refurbished products—solving the problem of unreliable second-hand sellers.</a:t>
          </a:r>
        </a:p>
      </dsp:txBody>
      <dsp:txXfrm>
        <a:off x="43693" y="3267138"/>
        <a:ext cx="6579447" cy="807664"/>
      </dsp:txXfrm>
    </dsp:sp>
    <dsp:sp modelId="{BDB4BE22-F075-44DF-9488-96D88127BD40}">
      <dsp:nvSpPr>
        <dsp:cNvPr id="0" name=""/>
        <dsp:cNvSpPr/>
      </dsp:nvSpPr>
      <dsp:spPr>
        <a:xfrm>
          <a:off x="0" y="4167455"/>
          <a:ext cx="6666833" cy="895050"/>
        </a:xfrm>
        <a:prstGeom prst="roundRect">
          <a:avLst/>
        </a:prstGeom>
        <a:gradFill rotWithShape="0">
          <a:gsLst>
            <a:gs pos="0">
              <a:schemeClr val="accent5">
                <a:hueOff val="2495256"/>
                <a:satOff val="-50489"/>
                <a:lumOff val="1569"/>
                <a:alphaOff val="0"/>
                <a:tint val="96000"/>
                <a:lumMod val="100000"/>
              </a:schemeClr>
            </a:gs>
            <a:gs pos="78000">
              <a:schemeClr val="accent5">
                <a:hueOff val="2495256"/>
                <a:satOff val="-50489"/>
                <a:lumOff val="1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impact + economic opportunity: Creates jobs for local youth, builds technical skills, strengthens UK–Sierra Leone trade links, and supports the growing digital economy.</a:t>
          </a:r>
        </a:p>
      </dsp:txBody>
      <dsp:txXfrm>
        <a:off x="43693" y="4211148"/>
        <a:ext cx="6579447" cy="8076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F84B2-27C1-A85A-39BF-513052054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A4F614-3517-E0E4-2762-D0022F3BCE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4BC451-CC69-4051-30C6-4E8C3A2818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45E1D7-EFAB-43FE-322C-7BAC9B335B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587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02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710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76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99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222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9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20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275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35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249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9947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47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0040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8514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55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71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27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DDE9CD4-0E0A-4129-8689-A89C4E9A6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D3311A-CB2C-DC64-D6C2-A697D8C5ABF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18667" r="-1" b="-1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5DB3CA2-FA66-42B9-90EF-394894352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C8D0718-07C6-45A2-A743-BC64673C9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AE7BCCE-817C-4933-A587-F1EF87D4B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0E96C1E8-3E07-4AF1-BA61-7FB948F90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B3B592D1-4031-4144-A2DB-B2D8F8C73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55CB28D4-D6D1-4DB7-B557-D5FF65237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69D97D4-6031-4064-9BBA-2E96839A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AF978AE-97B1-4224-A562-EBCE373A1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A18250B-41A2-4BA7-9E5C-679CF3AE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8751ECC-5286-4332-9942-2D01B713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5952A4A6-F619-458C-A026-6E5D6AF1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944" y="1021027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Green Africa Tech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Module Name - Enterprise and Entrepreneurship </a:t>
            </a: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Module CODE -</a:t>
            </a:r>
            <a:r>
              <a:rPr lang="en-GB" b="1" dirty="0">
                <a:latin typeface="Algerian" panose="04020705040A02060702" pitchFamily="82" charset="0"/>
              </a:rPr>
              <a:t>LCLM4006 </a:t>
            </a:r>
          </a:p>
          <a:p>
            <a:pPr marL="0" indent="0">
              <a:buNone/>
            </a:pPr>
            <a:endParaRPr lang="en-GB"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en-GB">
                <a:latin typeface="Algerian" panose="04020705040A02060702" pitchFamily="82" charset="0"/>
              </a:rPr>
              <a:t>Submitted </a:t>
            </a:r>
            <a:r>
              <a:rPr lang="en-GB" dirty="0">
                <a:latin typeface="Algerian" panose="04020705040A02060702" pitchFamily="82" charset="0"/>
              </a:rPr>
              <a:t>To, </a:t>
            </a: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Konstantin Mari</a:t>
            </a: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Lecturer</a:t>
            </a:r>
          </a:p>
          <a:p>
            <a:pPr marL="0" indent="0">
              <a:buNone/>
            </a:pPr>
            <a:endParaRPr lang="en-GB" dirty="0"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Submitted by</a:t>
            </a: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Student Name - Alhaji Abubakar Bangura</a:t>
            </a:r>
          </a:p>
          <a:p>
            <a:pPr marL="0" indent="0">
              <a:buNone/>
            </a:pPr>
            <a:r>
              <a:rPr lang="en-GB" dirty="0">
                <a:latin typeface="Algerian" panose="04020705040A02060702" pitchFamily="82" charset="0"/>
              </a:rPr>
              <a:t>Student ID 2428995</a:t>
            </a:r>
          </a:p>
          <a:p>
            <a:endParaRPr lang="en-GB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i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Table of Contents</a:t>
            </a:r>
            <a:endParaRPr lang="en-US" sz="36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3E01BF5-5A95-5AF3-5D1E-8F6383F4D0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156664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DE9CD4-0E0A-4129-8689-A89C4E9A6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5DB3CA2-FA66-42B9-90EF-394894352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C8D0718-07C6-45A2-A743-BC64673C9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AE7BCCE-817C-4933-A587-F1EF87D4B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0E96C1E8-3E07-4AF1-BA61-7FB948F90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B3B592D1-4031-4144-A2DB-B2D8F8C73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5CB28D4-D6D1-4DB7-B557-D5FF65237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F69D97D4-6031-4064-9BBA-2E96839A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BAF978AE-97B1-4224-A562-EBCE373A1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A18250B-41A2-4BA7-9E5C-679CF3AE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C8751ECC-5286-4332-9942-2D01B713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5952A4A6-F619-458C-A026-6E5D6AF1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i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901C132-9090-98AC-3E5F-C2AB9EA2B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189983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586478" y="1683756"/>
            <a:ext cx="3115265" cy="239635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1 - </a:t>
            </a:r>
            <a:r>
              <a:rPr lang="en-US" sz="4000" b="1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0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7B95BD6-8893-A8C8-1A25-A113093410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2590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DDE9CD4-0E0A-4129-8689-A89C4E9A6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Low angle view of building corner against the clear blue sky">
            <a:extLst>
              <a:ext uri="{FF2B5EF4-FFF2-40B4-BE49-F238E27FC236}">
                <a16:creationId xmlns:a16="http://schemas.microsoft.com/office/drawing/2014/main" id="{D9C182A8-3DC6-255D-2DE4-3269A02D8E4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7559" b="7441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5DB3CA2-FA66-42B9-90EF-394894352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C8D0718-07C6-45A2-A743-BC64673C9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AE7BCCE-817C-4933-A587-F1EF87D4B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E96C1E8-3E07-4AF1-BA61-7FB948F90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>
              <a:extLst>
                <a:ext uri="{FF2B5EF4-FFF2-40B4-BE49-F238E27FC236}">
                  <a16:creationId xmlns:a16="http://schemas.microsoft.com/office/drawing/2014/main" id="{B3B592D1-4031-4144-A2DB-B2D8F8C73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55CB28D4-D6D1-4DB7-B557-D5FF65237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F69D97D4-6031-4064-9BBA-2E96839A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BAF978AE-97B1-4224-A562-EBCE373A1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3A18250B-41A2-4BA7-9E5C-679CF3AE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C8751ECC-5286-4332-9942-2D01B713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5952A4A6-F619-458C-A026-6E5D6AF1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Section 2 - </a:t>
            </a: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Legal Format and Management Structure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lnSpc>
                <a:spcPct val="90000"/>
              </a:lnSpc>
            </a:pPr>
            <a:r>
              <a:rPr lang="en-US" sz="1500" b="1"/>
              <a:t>Legal Structure</a:t>
            </a:r>
          </a:p>
          <a:p>
            <a:pPr>
              <a:lnSpc>
                <a:spcPct val="90000"/>
              </a:lnSpc>
            </a:pPr>
            <a:r>
              <a:rPr lang="en-US" sz="1500"/>
              <a:t>Limited Company (Ltd)</a:t>
            </a:r>
          </a:p>
          <a:p>
            <a:pPr>
              <a:lnSpc>
                <a:spcPct val="90000"/>
              </a:lnSpc>
            </a:pPr>
            <a:r>
              <a:rPr lang="en-US" sz="1500"/>
              <a:t>Limited liability – protects my personal assets. </a:t>
            </a:r>
          </a:p>
          <a:p>
            <a:pPr>
              <a:lnSpc>
                <a:spcPct val="90000"/>
              </a:lnSpc>
            </a:pPr>
            <a:r>
              <a:rPr lang="en-US" sz="1500"/>
              <a:t>More credible for UK suppliers, funders, and partners.</a:t>
            </a:r>
          </a:p>
          <a:p>
            <a:pPr>
              <a:lnSpc>
                <a:spcPct val="90000"/>
              </a:lnSpc>
            </a:pPr>
            <a:r>
              <a:rPr lang="en-US" sz="1500"/>
              <a:t>Scalable for future expansion to Sierra Leone and ECOWAS.</a:t>
            </a:r>
          </a:p>
          <a:p>
            <a:pPr>
              <a:lnSpc>
                <a:spcPct val="90000"/>
              </a:lnSpc>
            </a:pPr>
            <a:r>
              <a:rPr lang="en-US" sz="1500"/>
              <a:t>More attractive to investors and potential co-founders.</a:t>
            </a:r>
          </a:p>
          <a:p>
            <a:pPr marL="0">
              <a:lnSpc>
                <a:spcPct val="90000"/>
              </a:lnSpc>
            </a:pPr>
            <a:endParaRPr lang="en-US" sz="1500" b="1"/>
          </a:p>
          <a:p>
            <a:pPr marL="0">
              <a:lnSpc>
                <a:spcPct val="90000"/>
              </a:lnSpc>
            </a:pPr>
            <a:r>
              <a:rPr lang="en-US" sz="1500" b="1"/>
              <a:t>Management Structure</a:t>
            </a:r>
          </a:p>
          <a:p>
            <a:pPr marL="0">
              <a:lnSpc>
                <a:spcPct val="90000"/>
              </a:lnSpc>
            </a:pPr>
            <a:r>
              <a:rPr lang="en-US" sz="1500"/>
              <a:t>Our management structure is led by me as Founder and CEO, supported by a Technical Lead, a Logistics &amp; Operations Manager, and a Marketing &amp; Customer Engagement Officer. A small team of trained technicians reports to the Technical Lead and handles diagnostics, repairs, testing, and assembly of all devices.</a:t>
            </a:r>
          </a:p>
          <a:p>
            <a:pPr>
              <a:lnSpc>
                <a:spcPct val="9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Organisational chart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EFA1CD16-F4E2-4263-AC79-A3CD949B83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6279" y="934222"/>
            <a:ext cx="4747410" cy="32994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2023" y="6352651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C3F65BB1-9206-4D7F-97F9-47DCC7DC6334}" type="slidenum">
              <a:rPr lang="en-US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6094855" y="1261331"/>
            <a:ext cx="3497565" cy="3002662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100" b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Section 3 – </a:t>
            </a: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PESTEL Analysis</a:t>
            </a:r>
            <a:endParaRPr lang="en-US" sz="4100" b="1" kern="12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200BE82-AD0A-47FF-9835-944785E4A6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5317278"/>
              </p:ext>
            </p:extLst>
          </p:nvPr>
        </p:nvGraphicFramePr>
        <p:xfrm>
          <a:off x="888603" y="1324853"/>
          <a:ext cx="4887355" cy="4208299"/>
        </p:xfrm>
        <a:graphic>
          <a:graphicData uri="http://schemas.openxmlformats.org/drawingml/2006/table">
            <a:tbl>
              <a:tblPr>
                <a:noFill/>
                <a:tableStyleId>{10A1B5D5-9B99-4C35-A422-299274C87663}</a:tableStyleId>
              </a:tblPr>
              <a:tblGrid>
                <a:gridCol w="1032645">
                  <a:extLst>
                    <a:ext uri="{9D8B030D-6E8A-4147-A177-3AD203B41FA5}">
                      <a16:colId xmlns:a16="http://schemas.microsoft.com/office/drawing/2014/main" val="1714090710"/>
                    </a:ext>
                  </a:extLst>
                </a:gridCol>
                <a:gridCol w="1927355">
                  <a:extLst>
                    <a:ext uri="{9D8B030D-6E8A-4147-A177-3AD203B41FA5}">
                      <a16:colId xmlns:a16="http://schemas.microsoft.com/office/drawing/2014/main" val="195134150"/>
                    </a:ext>
                  </a:extLst>
                </a:gridCol>
                <a:gridCol w="1927355">
                  <a:extLst>
                    <a:ext uri="{9D8B030D-6E8A-4147-A177-3AD203B41FA5}">
                      <a16:colId xmlns:a16="http://schemas.microsoft.com/office/drawing/2014/main" val="2553556527"/>
                    </a:ext>
                  </a:extLst>
                </a:gridCol>
              </a:tblGrid>
              <a:tr h="425251">
                <a:tc>
                  <a:txBody>
                    <a:bodyPr/>
                    <a:lstStyle/>
                    <a:p>
                      <a:pPr algn="just"/>
                      <a:r>
                        <a:rPr lang="en-GB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External Issue (PESTEL)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Strategic Response (What we do about it)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0698978"/>
                  </a:ext>
                </a:extLst>
              </a:tr>
              <a:tr h="698927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Regional instability and customs delays on West African routes; UK/Sierra Leone export–import rules.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Use trusted logistics partners, diversify routes, and stay fully compliant with all customs/export rules.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9145542"/>
                  </a:ext>
                </a:extLst>
              </a:tr>
              <a:tr h="698927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 purchasing power but high demand for affordable devices; volatile exchange rates and freight costs.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 on refurbished value pricing, sign bulk UK supply deals, and closely manage costs and margins.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5607220"/>
                  </a:ext>
                </a:extLst>
              </a:tr>
              <a:tr h="562089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Young, digitally active population; growing acceptance of second-hand tech.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 as “affordable, reliable tech for youth”, partner with schools, NGOs, and training centres.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3199612"/>
                  </a:ext>
                </a:extLst>
              </a:tr>
              <a:tr h="562089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Constant UK supply of used devices; accessible diagnostic/repair tools.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Invest in good repair equipment and software, train local technicians, and standardise refurbishment processes.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5986276"/>
                  </a:ext>
                </a:extLst>
              </a:tr>
              <a:tr h="562089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Rising e-waste and pressure to reduce landfill.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Position as a circular-economy brand, maximise reuse, and safely recycle non-repairable parts.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5853172"/>
                  </a:ext>
                </a:extLst>
              </a:tr>
              <a:tr h="698927">
                <a:tc>
                  <a:txBody>
                    <a:bodyPr/>
                    <a:lstStyle/>
                    <a:p>
                      <a:pPr algn="just"/>
                      <a:r>
                        <a:rPr lang="en-GB" sz="9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GB" sz="9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WEEE rules in the UK and import regulations in Sierra Leone; UKCA standards for any re-exports.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9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simple compliance procedures, keep records (data wiping, testing), and plan ahead for UKCA certification.</a:t>
                      </a:r>
                    </a:p>
                  </a:txBody>
                  <a:tcPr marL="126312" marR="94734" marT="63156" marB="6315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992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1043950" y="1179151"/>
            <a:ext cx="3300646" cy="4463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Section 4 - </a:t>
            </a: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>
              <a:lnSpc>
                <a:spcPct val="90000"/>
              </a:lnSpc>
            </a:pPr>
            <a:r>
              <a:rPr lang="en-US" sz="1500" b="1" dirty="0"/>
              <a:t>Target Market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Primary: Urban youth 18–35 in Sierra Leone (students, job-seekers, freelancers).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Secondary: Schools, NGOs, internet cafés and small businesses.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Unique Selling Points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Direct UK-sourced devices, not random street stock.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Properly tested, refurbished and sold with basic warranty.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Much cheaper than new devices, but reliable.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Green model: cuts e-waste through reuse and recycling.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500" b="1" dirty="0"/>
              <a:t>Marketing Strategies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Social media (Facebook, WhatsApp, TikTok) and student discounts.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Stalls/partner shops near universities and busy markets.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Partnerships with schools/NGOs for bulk orders.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Build trust with clear after-sales support and simple guarantees.</a:t>
            </a:r>
          </a:p>
          <a:p>
            <a:pPr marL="0" indent="0"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5112"/>
            <a:ext cx="10515600" cy="4683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Total Funding Required</a:t>
            </a:r>
          </a:p>
          <a:p>
            <a:pPr marL="0" indent="0">
              <a:buNone/>
            </a:pPr>
            <a:r>
              <a:rPr lang="en-US" b="1" dirty="0"/>
              <a:t>£32,000</a:t>
            </a:r>
            <a:r>
              <a:rPr lang="en-US" dirty="0"/>
              <a:t> to launch and operate the business during the first 6 months.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968829" y="590337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Section 5 - </a:t>
            </a:r>
            <a:r>
              <a:rPr lang="en-GB" sz="3200" b="1" i="0" dirty="0">
                <a:solidFill>
                  <a:srgbClr val="374151"/>
                </a:solidFill>
                <a:effectLst/>
                <a:latin typeface="Söhne"/>
              </a:rPr>
              <a:t>Funding Requirements and Allocation</a:t>
            </a:r>
            <a:endParaRPr lang="en-GB" sz="3200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CF8880E-D8DE-462F-ABEA-4E8D2293CF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058082"/>
              </p:ext>
            </p:extLst>
          </p:nvPr>
        </p:nvGraphicFramePr>
        <p:xfrm>
          <a:off x="450396" y="2547042"/>
          <a:ext cx="4518314" cy="3895504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2259157">
                  <a:extLst>
                    <a:ext uri="{9D8B030D-6E8A-4147-A177-3AD203B41FA5}">
                      <a16:colId xmlns:a16="http://schemas.microsoft.com/office/drawing/2014/main" val="2050098388"/>
                    </a:ext>
                  </a:extLst>
                </a:gridCol>
                <a:gridCol w="2259157">
                  <a:extLst>
                    <a:ext uri="{9D8B030D-6E8A-4147-A177-3AD203B41FA5}">
                      <a16:colId xmlns:a16="http://schemas.microsoft.com/office/drawing/2014/main" val="1581182445"/>
                    </a:ext>
                  </a:extLst>
                </a:gridCol>
              </a:tblGrid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Startup Cost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Amount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9699019"/>
                  </a:ext>
                </a:extLst>
              </a:tr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Office , it’s Furniture &amp; Appliance in UK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£10000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44882446"/>
                  </a:ext>
                </a:extLst>
              </a:tr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Warehouse in Both Country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£2000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12823114"/>
                  </a:ext>
                </a:extLst>
              </a:tr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Equipment &amp; Accessories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£5000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2978468"/>
                  </a:ext>
                </a:extLst>
              </a:tr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Van &amp; Office and Webpage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£5,000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196842"/>
                  </a:ext>
                </a:extLst>
              </a:tr>
              <a:tr h="530432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Total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£22,000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2548554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44E5BEC-EC5D-41D4-9FB9-E479ECFD49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521881"/>
              </p:ext>
            </p:extLst>
          </p:nvPr>
        </p:nvGraphicFramePr>
        <p:xfrm>
          <a:off x="423057" y="1968675"/>
          <a:ext cx="4255820" cy="731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55820">
                  <a:extLst>
                    <a:ext uri="{9D8B030D-6E8A-4147-A177-3AD203B41FA5}">
                      <a16:colId xmlns:a16="http://schemas.microsoft.com/office/drawing/2014/main" val="3623394173"/>
                    </a:ext>
                  </a:extLst>
                </a:gridCol>
              </a:tblGrid>
              <a:tr h="584776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Start-up Cost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26662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B487C13-6925-4BC2-ACD6-DE2C9FF457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1425269"/>
              </p:ext>
            </p:extLst>
          </p:nvPr>
        </p:nvGraphicFramePr>
        <p:xfrm>
          <a:off x="6008914" y="2992582"/>
          <a:ext cx="4857008" cy="3182592"/>
        </p:xfrm>
        <a:graphic>
          <a:graphicData uri="http://schemas.openxmlformats.org/drawingml/2006/table">
            <a:tbl>
              <a:tblPr/>
              <a:tblGrid>
                <a:gridCol w="2428504">
                  <a:extLst>
                    <a:ext uri="{9D8B030D-6E8A-4147-A177-3AD203B41FA5}">
                      <a16:colId xmlns:a16="http://schemas.microsoft.com/office/drawing/2014/main" val="1197939371"/>
                    </a:ext>
                  </a:extLst>
                </a:gridCol>
                <a:gridCol w="2428504">
                  <a:extLst>
                    <a:ext uri="{9D8B030D-6E8A-4147-A177-3AD203B41FA5}">
                      <a16:colId xmlns:a16="http://schemas.microsoft.com/office/drawing/2014/main" val="3443985466"/>
                    </a:ext>
                  </a:extLst>
                </a:gridCol>
              </a:tblGrid>
              <a:tr h="454656">
                <a:tc>
                  <a:txBody>
                    <a:bodyPr/>
                    <a:lstStyle/>
                    <a:p>
                      <a:r>
                        <a:rPr lang="en-GB" b="1"/>
                        <a:t>Fixed Costs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per month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0848251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/>
                        <a:t>Rent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8260410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 dirty="0"/>
                        <a:t>Van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49005562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 dirty="0"/>
                        <a:t>Gas &amp; Electricity bill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2706558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 dirty="0"/>
                        <a:t>Emp Salary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5535989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 dirty="0"/>
                        <a:t>Accountant &amp; HR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9926402"/>
                  </a:ext>
                </a:extLst>
              </a:tr>
              <a:tr h="454656">
                <a:tc>
                  <a:txBody>
                    <a:bodyPr/>
                    <a:lstStyle/>
                    <a:p>
                      <a:r>
                        <a:rPr lang="en-GB" b="1"/>
                        <a:t>Total cost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£8,500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6554270"/>
                  </a:ext>
                </a:extLst>
              </a:tr>
            </a:tbl>
          </a:graphicData>
        </a:graphic>
      </p:graphicFrame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96792AE6-0535-4657-B029-C5AA2535C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417528"/>
              </p:ext>
            </p:extLst>
          </p:nvPr>
        </p:nvGraphicFramePr>
        <p:xfrm>
          <a:off x="6030437" y="2511619"/>
          <a:ext cx="4255820" cy="5847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55820">
                  <a:extLst>
                    <a:ext uri="{9D8B030D-6E8A-4147-A177-3AD203B41FA5}">
                      <a16:colId xmlns:a16="http://schemas.microsoft.com/office/drawing/2014/main" val="3623394173"/>
                    </a:ext>
                  </a:extLst>
                </a:gridCol>
              </a:tblGrid>
              <a:tr h="584776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Fixed Costs per Month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266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F3845FB-F7F2-4994-BCB8-E5B6196737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71717"/>
              </p:ext>
            </p:extLst>
          </p:nvPr>
        </p:nvGraphicFramePr>
        <p:xfrm>
          <a:off x="836762" y="2126774"/>
          <a:ext cx="10517040" cy="4572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503666">
                  <a:extLst>
                    <a:ext uri="{9D8B030D-6E8A-4147-A177-3AD203B41FA5}">
                      <a16:colId xmlns:a16="http://schemas.microsoft.com/office/drawing/2014/main" val="1150515376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375267837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22746412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2669855979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730780904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65367814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688996738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r>
                        <a:rPr lang="en-GB" sz="1800" b="1"/>
                        <a:t>Variable Costs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Jan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Feb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Mar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Apr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May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June</a:t>
                      </a: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792842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1800"/>
                        <a:t>Shipping &amp; Customs Fees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£2000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£2000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£2000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97795394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1800"/>
                        <a:t>Spare Parts &amp; Components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£900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25909492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r>
                        <a:rPr lang="en-GB" sz="1800"/>
                        <a:t>Hourly Technicians (Extra Workload)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£300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£350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£400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£450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111229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1800" b="1"/>
                        <a:t>Total Variable Cost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£3,000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£3,300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£2,050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£2,100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£2,050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£1,900</a:t>
                      </a:r>
                      <a:endParaRPr lang="en-GB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6218158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04284E67-1761-4E72-A254-515BA2E3647F}"/>
              </a:ext>
            </a:extLst>
          </p:cNvPr>
          <p:cNvSpPr txBox="1"/>
          <p:nvPr/>
        </p:nvSpPr>
        <p:spPr>
          <a:xfrm>
            <a:off x="221866" y="77100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Section 5 - </a:t>
            </a:r>
            <a:r>
              <a:rPr lang="en-GB" sz="3200" b="1" i="0" dirty="0">
                <a:solidFill>
                  <a:srgbClr val="374151"/>
                </a:solidFill>
                <a:effectLst/>
                <a:latin typeface="Söhne"/>
              </a:rPr>
              <a:t>Funding Requirements and Allocation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18F5A6D-A880-4147-8DB3-282E134911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6727713"/>
              </p:ext>
            </p:extLst>
          </p:nvPr>
        </p:nvGraphicFramePr>
        <p:xfrm>
          <a:off x="914399" y="1079734"/>
          <a:ext cx="10515603" cy="2468880"/>
        </p:xfrm>
        <a:graphic>
          <a:graphicData uri="http://schemas.openxmlformats.org/drawingml/2006/table">
            <a:tbl>
              <a:tblPr/>
              <a:tblGrid>
                <a:gridCol w="1502229">
                  <a:extLst>
                    <a:ext uri="{9D8B030D-6E8A-4147-A177-3AD203B41FA5}">
                      <a16:colId xmlns:a16="http://schemas.microsoft.com/office/drawing/2014/main" val="2913108278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2123665906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324809191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3396171295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228739952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139477792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3361080699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r>
                        <a:rPr lang="en-GB" sz="1800" b="1"/>
                        <a:t>Category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Jan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Feb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Mar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Apr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May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Jun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44563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sz="1800" b="1"/>
                        <a:t>Fixed Costs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149353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1800" b="1"/>
                        <a:t>Variable Costs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£3,000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£3,300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£2,050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£2,100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£2,050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£1,900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034462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sz="1800" b="1"/>
                        <a:t>Total Cost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£11,500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£11,800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£10,550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£10,600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£10,550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£10,400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29405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sz="1800" b="1"/>
                        <a:t>Revenue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£8,500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£9,000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£9,500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£11000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793506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sz="1800" b="1"/>
                        <a:t>Profit / Loss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-£3,500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-£3,300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-£1,550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-£1100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-£550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£600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8312522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6C2293A-9285-44D2-A99E-93CDBF6AE2FB}"/>
              </a:ext>
            </a:extLst>
          </p:cNvPr>
          <p:cNvSpPr/>
          <p:nvPr/>
        </p:nvSpPr>
        <p:spPr>
          <a:xfrm>
            <a:off x="3598223" y="534390"/>
            <a:ext cx="4845133" cy="3206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Monthly Cost–Revenue–Profit Table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A2DB6E-A7F7-4C87-BC5E-2E772AF947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3640"/>
              </p:ext>
            </p:extLst>
          </p:nvPr>
        </p:nvGraphicFramePr>
        <p:xfrm>
          <a:off x="914402" y="4423410"/>
          <a:ext cx="10515600" cy="146304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16298180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1299958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Component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Amount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81727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Startup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994689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Operating Loss (Jan–Mar)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943633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Total Investment Required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£32,000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63810233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AC0B907E-5B59-4AE6-A8A6-9F80AF8F0E62}"/>
              </a:ext>
            </a:extLst>
          </p:cNvPr>
          <p:cNvSpPr/>
          <p:nvPr/>
        </p:nvSpPr>
        <p:spPr>
          <a:xfrm>
            <a:off x="3673433" y="3702431"/>
            <a:ext cx="4845133" cy="3206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Investment Capital Needed</a:t>
            </a:r>
            <a:endParaRPr lang="en-GB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8F516B-3845-AD7D-CA5E-6B3C8138CE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1DB878-E8E2-056E-F9CD-128F5BC1CA61}"/>
              </a:ext>
            </a:extLst>
          </p:cNvPr>
          <p:cNvSpPr txBox="1"/>
          <p:nvPr/>
        </p:nvSpPr>
        <p:spPr>
          <a:xfrm>
            <a:off x="1043950" y="1179151"/>
            <a:ext cx="3300646" cy="4463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References </a:t>
            </a:r>
            <a:endParaRPr lang="en-US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57BDB-7BC0-ECA9-C0D6-9ED8AE65F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2106" y="457200"/>
            <a:ext cx="7627828" cy="525584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Borden, N.H., 1964. </a:t>
            </a:r>
            <a:r>
              <a:rPr lang="en-GB" i="1" dirty="0"/>
              <a:t>The concept of the marketing mix</a:t>
            </a:r>
            <a:r>
              <a:rPr lang="en-GB" dirty="0"/>
              <a:t>. </a:t>
            </a:r>
            <a:r>
              <a:rPr lang="en-GB" i="1" dirty="0"/>
              <a:t>Journal of advertising research</a:t>
            </a:r>
            <a:r>
              <a:rPr lang="en-GB" dirty="0"/>
              <a:t>, </a:t>
            </a:r>
            <a:r>
              <a:rPr lang="en-GB" i="1" dirty="0"/>
              <a:t>4</a:t>
            </a:r>
            <a:r>
              <a:rPr lang="en-GB" dirty="0"/>
              <a:t>(2), pp.2-7.</a:t>
            </a:r>
          </a:p>
          <a:p>
            <a:pPr marL="0" indent="0">
              <a:buNone/>
            </a:pPr>
            <a:r>
              <a:rPr lang="en-GB" dirty="0"/>
              <a:t>DaSilva, C.M. and </a:t>
            </a:r>
            <a:r>
              <a:rPr lang="en-GB" dirty="0" err="1"/>
              <a:t>Trkman</a:t>
            </a:r>
            <a:r>
              <a:rPr lang="en-GB" dirty="0"/>
              <a:t>, P., 2014</a:t>
            </a:r>
            <a:r>
              <a:rPr lang="en-GB" i="1" dirty="0"/>
              <a:t>. Business model: What it is and what it is not</a:t>
            </a:r>
            <a:r>
              <a:rPr lang="en-GB" dirty="0"/>
              <a:t>. </a:t>
            </a:r>
            <a:r>
              <a:rPr lang="en-GB" i="1" dirty="0"/>
              <a:t>Long range planning</a:t>
            </a:r>
            <a:r>
              <a:rPr lang="en-GB" dirty="0"/>
              <a:t>, </a:t>
            </a:r>
            <a:r>
              <a:rPr lang="en-GB" i="1" dirty="0"/>
              <a:t>47</a:t>
            </a:r>
            <a:r>
              <a:rPr lang="en-GB" dirty="0"/>
              <a:t>(6), pp.379-389.</a:t>
            </a:r>
          </a:p>
          <a:p>
            <a:pPr marL="0" indent="0">
              <a:buNone/>
            </a:pPr>
            <a:r>
              <a:rPr lang="en-GB" i="1" dirty="0"/>
              <a:t>Economy of Sierra Leone</a:t>
            </a:r>
            <a:r>
              <a:rPr lang="en-GB" dirty="0"/>
              <a:t> (2025) </a:t>
            </a:r>
            <a:r>
              <a:rPr lang="en-GB" i="1" dirty="0"/>
              <a:t>Wikipedia</a:t>
            </a:r>
            <a:r>
              <a:rPr lang="en-GB" dirty="0"/>
              <a:t>. Available at: https://en.wikipedia.org/wiki/Economy_of_Sierra_Leone (Accessed: 20 November 2025). </a:t>
            </a:r>
          </a:p>
          <a:p>
            <a:pPr marL="0" indent="0">
              <a:buNone/>
            </a:pPr>
            <a:r>
              <a:rPr lang="en-GB" i="1" dirty="0"/>
              <a:t>Regulations: Waste electrical and electronic equipment (WEEE)</a:t>
            </a:r>
            <a:r>
              <a:rPr lang="en-GB" dirty="0"/>
              <a:t> (no date) </a:t>
            </a:r>
            <a:r>
              <a:rPr lang="en-GB" i="1" dirty="0"/>
              <a:t>GOV.UK</a:t>
            </a:r>
            <a:r>
              <a:rPr lang="en-GB" dirty="0"/>
              <a:t>. Available at: https://www.gov.uk/guidance/regulations-waste-electrical-and-electronic-equipment (Accessed: 20 November 2025). </a:t>
            </a:r>
          </a:p>
          <a:p>
            <a:pPr marL="0" indent="0">
              <a:buNone/>
            </a:pPr>
            <a:r>
              <a:rPr lang="en-GB" dirty="0"/>
              <a:t>Teoli, D., Sanvictores, T. and An, J., 2019. </a:t>
            </a:r>
            <a:r>
              <a:rPr lang="en-GB" i="1" dirty="0"/>
              <a:t>SWOT analysis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i="1" dirty="0"/>
              <a:t>Using the UKCA marking</a:t>
            </a:r>
            <a:r>
              <a:rPr lang="en-GB" dirty="0"/>
              <a:t> (no date) </a:t>
            </a:r>
            <a:r>
              <a:rPr lang="en-GB" i="1" dirty="0"/>
              <a:t>GOV.UK</a:t>
            </a:r>
            <a:r>
              <a:rPr lang="en-GB" dirty="0"/>
              <a:t>. Available at: https://www.gov.uk/guidance/using-the-ukca-marking (Accessed: 20 November 2025). </a:t>
            </a:r>
          </a:p>
          <a:p>
            <a:pPr marL="0" indent="0">
              <a:buNone/>
            </a:pPr>
            <a:r>
              <a:rPr lang="en-GB" dirty="0"/>
              <a:t>Yusop, Z., 2018. PESTEL analysis. </a:t>
            </a:r>
            <a:r>
              <a:rPr lang="en-GB" i="1" dirty="0"/>
              <a:t>Paper </a:t>
            </a:r>
            <a:r>
              <a:rPr lang="en-GB" i="1" dirty="0" err="1"/>
              <a:t>persented</a:t>
            </a:r>
            <a:r>
              <a:rPr lang="en-GB" i="1" dirty="0"/>
              <a:t> at COMRAP</a:t>
            </a:r>
            <a:r>
              <a:rPr lang="en-GB" dirty="0"/>
              <a:t>, pp.34-39.</a:t>
            </a:r>
          </a:p>
          <a:p>
            <a:pPr algn="just">
              <a:lnSpc>
                <a:spcPct val="90000"/>
              </a:lnSpc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7918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2B34CA-DE48-4E0C-B000-1AC72249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Thanks for Patience </a:t>
            </a:r>
          </a:p>
          <a:p>
            <a:pPr marL="0" indent="0" algn="ctr">
              <a:buNone/>
            </a:pPr>
            <a:r>
              <a:rPr lang="en-GB" dirty="0"/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294</TotalTime>
  <Words>1310</Words>
  <Application>Microsoft Office PowerPoint</Application>
  <PresentationFormat>Widescreen</PresentationFormat>
  <Paragraphs>228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Algerian</vt:lpstr>
      <vt:lpstr>Arial</vt:lpstr>
      <vt:lpstr>Calibri</vt:lpstr>
      <vt:lpstr>Söhne</vt:lpstr>
      <vt:lpstr>Times New Roman</vt:lpstr>
      <vt:lpstr>Trebuchet MS</vt:lpstr>
      <vt:lpstr>Wingdings 3</vt:lpstr>
      <vt:lpstr>Facet</vt:lpstr>
      <vt:lpstr>Green Africa Tech </vt:lpstr>
      <vt:lpstr>PowerPoint Presentation</vt:lpstr>
      <vt:lpstr>PowerPoint Presentation</vt:lpstr>
      <vt:lpstr>PowerPoint Presentation</vt:lpstr>
      <vt:lpstr>PowerPoint Presentation</vt:lpstr>
      <vt:lpstr>Organisational 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cp:lastModifiedBy>Alhaji Abubakar Bangura</cp:lastModifiedBy>
  <cp:revision>71</cp:revision>
  <dcterms:created xsi:type="dcterms:W3CDTF">2023-07-31T07:37:43Z</dcterms:created>
  <dcterms:modified xsi:type="dcterms:W3CDTF">2025-12-05T19:39:00Z</dcterms:modified>
</cp:coreProperties>
</file>