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sldIdLst>
    <p:sldId id="257" r:id="rId2"/>
    <p:sldId id="267" r:id="rId3"/>
    <p:sldId id="270" r:id="rId4"/>
    <p:sldId id="269" r:id="rId5"/>
    <p:sldId id="259" r:id="rId6"/>
    <p:sldId id="258" r:id="rId7"/>
    <p:sldId id="260" r:id="rId8"/>
    <p:sldId id="264" r:id="rId9"/>
    <p:sldId id="265" r:id="rId10"/>
    <p:sldId id="266" r:id="rId11"/>
    <p:sldId id="262" r:id="rId12"/>
    <p:sldId id="271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832D48-3EE3-5681-5408-714CF9F27F2E}" v="26" dt="2025-09-22T08:52:02.855"/>
    <p1510:client id="{8BD59DAA-212F-6D24-DE78-916F81735E42}" v="8" dt="2025-09-22T08:58:46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4"/>
  </p:normalViewPr>
  <p:slideViewPr>
    <p:cSldViewPr snapToGrid="0">
      <p:cViewPr varScale="1">
        <p:scale>
          <a:sx n="44" d="100"/>
          <a:sy n="44" d="100"/>
        </p:scale>
        <p:origin x="232" y="1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Ashby (2114240)" userId="S::2114240@student.uwtsd.ac.uk::8cecd903-d000-4439-a62a-52e5710dd41e" providerId="AD" clId="Web-{5F832D48-3EE3-5681-5408-714CF9F27F2E}"/>
    <pc:docChg chg="modSld">
      <pc:chgData name="Daniel Ashby (2114240)" userId="S::2114240@student.uwtsd.ac.uk::8cecd903-d000-4439-a62a-52e5710dd41e" providerId="AD" clId="Web-{5F832D48-3EE3-5681-5408-714CF9F27F2E}" dt="2025-09-22T08:52:02.855" v="14" actId="20577"/>
      <pc:docMkLst>
        <pc:docMk/>
      </pc:docMkLst>
      <pc:sldChg chg="modSp">
        <pc:chgData name="Daniel Ashby (2114240)" userId="S::2114240@student.uwtsd.ac.uk::8cecd903-d000-4439-a62a-52e5710dd41e" providerId="AD" clId="Web-{5F832D48-3EE3-5681-5408-714CF9F27F2E}" dt="2025-09-22T08:52:02.855" v="14" actId="20577"/>
        <pc:sldMkLst>
          <pc:docMk/>
          <pc:sldMk cId="211392589" sldId="270"/>
        </pc:sldMkLst>
        <pc:spChg chg="mod">
          <ac:chgData name="Daniel Ashby (2114240)" userId="S::2114240@student.uwtsd.ac.uk::8cecd903-d000-4439-a62a-52e5710dd41e" providerId="AD" clId="Web-{5F832D48-3EE3-5681-5408-714CF9F27F2E}" dt="2025-09-22T08:52:02.855" v="14" actId="20577"/>
          <ac:spMkLst>
            <pc:docMk/>
            <pc:sldMk cId="211392589" sldId="270"/>
            <ac:spMk id="6" creationId="{80AC9D4E-107F-F56A-FCD2-AD83F1C4D88E}"/>
          </ac:spMkLst>
        </pc:spChg>
      </pc:sldChg>
    </pc:docChg>
  </pc:docChgLst>
  <pc:docChgLst>
    <pc:chgData name="Daniel Ashby (2114240)" userId="S::2114240@student.uwtsd.ac.uk::8cecd903-d000-4439-a62a-52e5710dd41e" providerId="AD" clId="Web-{8BD59DAA-212F-6D24-DE78-916F81735E42}"/>
    <pc:docChg chg="modSld">
      <pc:chgData name="Daniel Ashby (2114240)" userId="S::2114240@student.uwtsd.ac.uk::8cecd903-d000-4439-a62a-52e5710dd41e" providerId="AD" clId="Web-{8BD59DAA-212F-6D24-DE78-916F81735E42}" dt="2025-09-22T08:58:42.178" v="2" actId="20577"/>
      <pc:docMkLst>
        <pc:docMk/>
      </pc:docMkLst>
      <pc:sldChg chg="modSp">
        <pc:chgData name="Daniel Ashby (2114240)" userId="S::2114240@student.uwtsd.ac.uk::8cecd903-d000-4439-a62a-52e5710dd41e" providerId="AD" clId="Web-{8BD59DAA-212F-6D24-DE78-916F81735E42}" dt="2025-09-22T08:58:42.178" v="2" actId="20577"/>
        <pc:sldMkLst>
          <pc:docMk/>
          <pc:sldMk cId="211392589" sldId="270"/>
        </pc:sldMkLst>
        <pc:spChg chg="mod">
          <ac:chgData name="Daniel Ashby (2114240)" userId="S::2114240@student.uwtsd.ac.uk::8cecd903-d000-4439-a62a-52e5710dd41e" providerId="AD" clId="Web-{8BD59DAA-212F-6D24-DE78-916F81735E42}" dt="2025-09-22T08:58:42.178" v="2" actId="20577"/>
          <ac:spMkLst>
            <pc:docMk/>
            <pc:sldMk cId="211392589" sldId="270"/>
            <ac:spMk id="6" creationId="{80AC9D4E-107F-F56A-FCD2-AD83F1C4D88E}"/>
          </ac:spMkLst>
        </pc:spChg>
      </pc:sldChg>
    </pc:docChg>
  </pc:docChgLst>
  <pc:docChgLst>
    <pc:chgData name="Daniel Ashby (2114240)" userId="8cecd903-d000-4439-a62a-52e5710dd41e" providerId="ADAL" clId="{CF931D96-DD8C-C04C-82B6-9846D4533181}"/>
    <pc:docChg chg="custSel modSld">
      <pc:chgData name="Daniel Ashby (2114240)" userId="8cecd903-d000-4439-a62a-52e5710dd41e" providerId="ADAL" clId="{CF931D96-DD8C-C04C-82B6-9846D4533181}" dt="2025-09-16T03:28:15.810" v="560" actId="1076"/>
      <pc:docMkLst>
        <pc:docMk/>
      </pc:docMkLst>
      <pc:sldChg chg="addSp delSp modSp mod modAnim">
        <pc:chgData name="Daniel Ashby (2114240)" userId="8cecd903-d000-4439-a62a-52e5710dd41e" providerId="ADAL" clId="{CF931D96-DD8C-C04C-82B6-9846D4533181}" dt="2025-09-15T16:46:28.721" v="550" actId="478"/>
        <pc:sldMkLst>
          <pc:docMk/>
          <pc:sldMk cId="3412594189" sldId="257"/>
        </pc:sldMkLst>
        <pc:spChg chg="mod">
          <ac:chgData name="Daniel Ashby (2114240)" userId="8cecd903-d000-4439-a62a-52e5710dd41e" providerId="ADAL" clId="{CF931D96-DD8C-C04C-82B6-9846D4533181}" dt="2025-09-15T08:18:56.650" v="494" actId="20577"/>
          <ac:spMkLst>
            <pc:docMk/>
            <pc:sldMk cId="3412594189" sldId="257"/>
            <ac:spMk id="3" creationId="{E52128D4-4451-2F5F-F286-748F170166AB}"/>
          </ac:spMkLst>
        </pc:spChg>
      </pc:sldChg>
      <pc:sldChg chg="modAnim">
        <pc:chgData name="Daniel Ashby (2114240)" userId="8cecd903-d000-4439-a62a-52e5710dd41e" providerId="ADAL" clId="{CF931D96-DD8C-C04C-82B6-9846D4533181}" dt="2025-09-15T08:21:04.608" v="507"/>
        <pc:sldMkLst>
          <pc:docMk/>
          <pc:sldMk cId="3465323321" sldId="258"/>
        </pc:sldMkLst>
      </pc:sldChg>
      <pc:sldChg chg="addSp modSp mod modAnim">
        <pc:chgData name="Daniel Ashby (2114240)" userId="8cecd903-d000-4439-a62a-52e5710dd41e" providerId="ADAL" clId="{CF931D96-DD8C-C04C-82B6-9846D4533181}" dt="2025-09-15T10:07:18.661" v="544"/>
        <pc:sldMkLst>
          <pc:docMk/>
          <pc:sldMk cId="1554313968" sldId="259"/>
        </pc:sldMkLst>
        <pc:spChg chg="mod">
          <ac:chgData name="Daniel Ashby (2114240)" userId="8cecd903-d000-4439-a62a-52e5710dd41e" providerId="ADAL" clId="{CF931D96-DD8C-C04C-82B6-9846D4533181}" dt="2025-09-14T10:04:35.929" v="51" actId="1076"/>
          <ac:spMkLst>
            <pc:docMk/>
            <pc:sldMk cId="1554313968" sldId="259"/>
            <ac:spMk id="2" creationId="{676B8465-FE70-4F5A-B530-154A1CFBFA50}"/>
          </ac:spMkLst>
        </pc:spChg>
        <pc:spChg chg="add mod">
          <ac:chgData name="Daniel Ashby (2114240)" userId="8cecd903-d000-4439-a62a-52e5710dd41e" providerId="ADAL" clId="{CF931D96-DD8C-C04C-82B6-9846D4533181}" dt="2025-09-15T10:06:53.791" v="540" actId="2711"/>
          <ac:spMkLst>
            <pc:docMk/>
            <pc:sldMk cId="1554313968" sldId="259"/>
            <ac:spMk id="3" creationId="{906CF658-00BA-88A3-2269-F6E65B69E8A6}"/>
          </ac:spMkLst>
        </pc:spChg>
        <pc:spChg chg="add mod">
          <ac:chgData name="Daniel Ashby (2114240)" userId="8cecd903-d000-4439-a62a-52e5710dd41e" providerId="ADAL" clId="{CF931D96-DD8C-C04C-82B6-9846D4533181}" dt="2025-09-15T10:07:01.126" v="541" actId="1076"/>
          <ac:spMkLst>
            <pc:docMk/>
            <pc:sldMk cId="1554313968" sldId="259"/>
            <ac:spMk id="4" creationId="{913BD7A9-D36D-6C84-6B15-3AB8CF762C3C}"/>
          </ac:spMkLst>
        </pc:spChg>
        <pc:spChg chg="mod">
          <ac:chgData name="Daniel Ashby (2114240)" userId="8cecd903-d000-4439-a62a-52e5710dd41e" providerId="ADAL" clId="{CF931D96-DD8C-C04C-82B6-9846D4533181}" dt="2025-09-15T10:06:44.393" v="539" actId="14100"/>
          <ac:spMkLst>
            <pc:docMk/>
            <pc:sldMk cId="1554313968" sldId="259"/>
            <ac:spMk id="9" creationId="{292761E9-AE54-AA76-1643-73803818FAE9}"/>
          </ac:spMkLst>
        </pc:spChg>
      </pc:sldChg>
      <pc:sldChg chg="modAnim">
        <pc:chgData name="Daniel Ashby (2114240)" userId="8cecd903-d000-4439-a62a-52e5710dd41e" providerId="ADAL" clId="{CF931D96-DD8C-C04C-82B6-9846D4533181}" dt="2025-09-15T10:07:36.046" v="545"/>
        <pc:sldMkLst>
          <pc:docMk/>
          <pc:sldMk cId="164488927" sldId="260"/>
        </pc:sldMkLst>
      </pc:sldChg>
      <pc:sldChg chg="modAnim">
        <pc:chgData name="Daniel Ashby (2114240)" userId="8cecd903-d000-4439-a62a-52e5710dd41e" providerId="ADAL" clId="{CF931D96-DD8C-C04C-82B6-9846D4533181}" dt="2025-09-15T10:07:57.926" v="549"/>
        <pc:sldMkLst>
          <pc:docMk/>
          <pc:sldMk cId="1581342464" sldId="262"/>
        </pc:sldMkLst>
      </pc:sldChg>
      <pc:sldChg chg="modSp mod">
        <pc:chgData name="Daniel Ashby (2114240)" userId="8cecd903-d000-4439-a62a-52e5710dd41e" providerId="ADAL" clId="{CF931D96-DD8C-C04C-82B6-9846D4533181}" dt="2025-09-15T08:19:33.488" v="500" actId="20577"/>
        <pc:sldMkLst>
          <pc:docMk/>
          <pc:sldMk cId="1785157173" sldId="263"/>
        </pc:sldMkLst>
        <pc:spChg chg="mod">
          <ac:chgData name="Daniel Ashby (2114240)" userId="8cecd903-d000-4439-a62a-52e5710dd41e" providerId="ADAL" clId="{CF931D96-DD8C-C04C-82B6-9846D4533181}" dt="2025-09-15T08:19:30.182" v="499" actId="27636"/>
          <ac:spMkLst>
            <pc:docMk/>
            <pc:sldMk cId="1785157173" sldId="263"/>
            <ac:spMk id="2" creationId="{A5408968-F7E3-BF65-05EA-0273949BC334}"/>
          </ac:spMkLst>
        </pc:spChg>
        <pc:spChg chg="mod">
          <ac:chgData name="Daniel Ashby (2114240)" userId="8cecd903-d000-4439-a62a-52e5710dd41e" providerId="ADAL" clId="{CF931D96-DD8C-C04C-82B6-9846D4533181}" dt="2025-09-15T08:19:33.488" v="500" actId="20577"/>
          <ac:spMkLst>
            <pc:docMk/>
            <pc:sldMk cId="1785157173" sldId="263"/>
            <ac:spMk id="3" creationId="{49F5BE13-C90B-29E2-0264-F017A76171B9}"/>
          </ac:spMkLst>
        </pc:spChg>
      </pc:sldChg>
      <pc:sldChg chg="modAnim">
        <pc:chgData name="Daniel Ashby (2114240)" userId="8cecd903-d000-4439-a62a-52e5710dd41e" providerId="ADAL" clId="{CF931D96-DD8C-C04C-82B6-9846D4533181}" dt="2025-09-15T10:07:41.562" v="546"/>
        <pc:sldMkLst>
          <pc:docMk/>
          <pc:sldMk cId="1630393333" sldId="264"/>
        </pc:sldMkLst>
      </pc:sldChg>
      <pc:sldChg chg="modAnim">
        <pc:chgData name="Daniel Ashby (2114240)" userId="8cecd903-d000-4439-a62a-52e5710dd41e" providerId="ADAL" clId="{CF931D96-DD8C-C04C-82B6-9846D4533181}" dt="2025-09-15T10:07:46.162" v="547"/>
        <pc:sldMkLst>
          <pc:docMk/>
          <pc:sldMk cId="4130985101" sldId="265"/>
        </pc:sldMkLst>
      </pc:sldChg>
      <pc:sldChg chg="modAnim">
        <pc:chgData name="Daniel Ashby (2114240)" userId="8cecd903-d000-4439-a62a-52e5710dd41e" providerId="ADAL" clId="{CF931D96-DD8C-C04C-82B6-9846D4533181}" dt="2025-09-15T10:07:51.329" v="548"/>
        <pc:sldMkLst>
          <pc:docMk/>
          <pc:sldMk cId="3586777443" sldId="266"/>
        </pc:sldMkLst>
      </pc:sldChg>
      <pc:sldChg chg="modAnim">
        <pc:chgData name="Daniel Ashby (2114240)" userId="8cecd903-d000-4439-a62a-52e5710dd41e" providerId="ADAL" clId="{CF931D96-DD8C-C04C-82B6-9846D4533181}" dt="2025-09-15T08:21:29.041" v="511"/>
        <pc:sldMkLst>
          <pc:docMk/>
          <pc:sldMk cId="3803898364" sldId="267"/>
        </pc:sldMkLst>
      </pc:sldChg>
      <pc:sldChg chg="modAnim">
        <pc:chgData name="Daniel Ashby (2114240)" userId="8cecd903-d000-4439-a62a-52e5710dd41e" providerId="ADAL" clId="{CF931D96-DD8C-C04C-82B6-9846D4533181}" dt="2025-09-15T08:21:36.672" v="515"/>
        <pc:sldMkLst>
          <pc:docMk/>
          <pc:sldMk cId="1048210913" sldId="269"/>
        </pc:sldMkLst>
      </pc:sldChg>
      <pc:sldChg chg="modSp mod modAnim">
        <pc:chgData name="Daniel Ashby (2114240)" userId="8cecd903-d000-4439-a62a-52e5710dd41e" providerId="ADAL" clId="{CF931D96-DD8C-C04C-82B6-9846D4533181}" dt="2025-09-15T08:21:32.956" v="513"/>
        <pc:sldMkLst>
          <pc:docMk/>
          <pc:sldMk cId="211392589" sldId="270"/>
        </pc:sldMkLst>
        <pc:spChg chg="mod">
          <ac:chgData name="Daniel Ashby (2114240)" userId="8cecd903-d000-4439-a62a-52e5710dd41e" providerId="ADAL" clId="{CF931D96-DD8C-C04C-82B6-9846D4533181}" dt="2025-09-15T08:19:06.416" v="495" actId="20577"/>
          <ac:spMkLst>
            <pc:docMk/>
            <pc:sldMk cId="211392589" sldId="270"/>
            <ac:spMk id="6" creationId="{80AC9D4E-107F-F56A-FCD2-AD83F1C4D88E}"/>
          </ac:spMkLst>
        </pc:spChg>
      </pc:sldChg>
      <pc:sldChg chg="addSp modSp mod modAnim">
        <pc:chgData name="Daniel Ashby (2114240)" userId="8cecd903-d000-4439-a62a-52e5710dd41e" providerId="ADAL" clId="{CF931D96-DD8C-C04C-82B6-9846D4533181}" dt="2025-09-16T03:28:15.810" v="560" actId="1076"/>
        <pc:sldMkLst>
          <pc:docMk/>
          <pc:sldMk cId="442893655" sldId="271"/>
        </pc:sldMkLst>
        <pc:spChg chg="add mod">
          <ac:chgData name="Daniel Ashby (2114240)" userId="8cecd903-d000-4439-a62a-52e5710dd41e" providerId="ADAL" clId="{CF931D96-DD8C-C04C-82B6-9846D4533181}" dt="2025-09-16T03:28:15.810" v="560" actId="1076"/>
          <ac:spMkLst>
            <pc:docMk/>
            <pc:sldMk cId="442893655" sldId="271"/>
            <ac:spMk id="3" creationId="{EA2B4C1D-A8A0-3C96-49AA-4C17B9C7D5A0}"/>
          </ac:spMkLst>
        </pc:spChg>
        <pc:spChg chg="add mod">
          <ac:chgData name="Daniel Ashby (2114240)" userId="8cecd903-d000-4439-a62a-52e5710dd41e" providerId="ADAL" clId="{CF931D96-DD8C-C04C-82B6-9846D4533181}" dt="2025-09-15T08:20:08.358" v="502" actId="1076"/>
          <ac:spMkLst>
            <pc:docMk/>
            <pc:sldMk cId="442893655" sldId="271"/>
            <ac:spMk id="7" creationId="{32A58F8E-388D-D16E-551F-4A944A5A23F8}"/>
          </ac:spMkLst>
        </pc:spChg>
        <pc:spChg chg="add mod">
          <ac:chgData name="Daniel Ashby (2114240)" userId="8cecd903-d000-4439-a62a-52e5710dd41e" providerId="ADAL" clId="{CF931D96-DD8C-C04C-82B6-9846D4533181}" dt="2025-09-15T08:20:03.792" v="501" actId="1076"/>
          <ac:spMkLst>
            <pc:docMk/>
            <pc:sldMk cId="442893655" sldId="271"/>
            <ac:spMk id="8" creationId="{28D6D8FA-2239-1987-1A29-C4928AF03CA2}"/>
          </ac:spMkLst>
        </pc:spChg>
        <pc:spChg chg="mod">
          <ac:chgData name="Daniel Ashby (2114240)" userId="8cecd903-d000-4439-a62a-52e5710dd41e" providerId="ADAL" clId="{CF931D96-DD8C-C04C-82B6-9846D4533181}" dt="2025-09-15T08:20:13.341" v="503" actId="1076"/>
          <ac:spMkLst>
            <pc:docMk/>
            <pc:sldMk cId="442893655" sldId="271"/>
            <ac:spMk id="9" creationId="{8D24B7B4-2D35-309D-916C-C469A68F897B}"/>
          </ac:spMkLst>
        </pc:spChg>
        <pc:picChg chg="mod">
          <ac:chgData name="Daniel Ashby (2114240)" userId="8cecd903-d000-4439-a62a-52e5710dd41e" providerId="ADAL" clId="{CF931D96-DD8C-C04C-82B6-9846D4533181}" dt="2025-09-15T16:48:42.663" v="552" actId="1076"/>
          <ac:picMkLst>
            <pc:docMk/>
            <pc:sldMk cId="442893655" sldId="271"/>
            <ac:picMk id="4" creationId="{D817F074-6BD7-CEB4-D8CF-7A0847F3CF5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75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020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853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24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505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693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109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54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757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91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546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696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50" r:id="rId6"/>
    <p:sldLayoutId id="2147483745" r:id="rId7"/>
    <p:sldLayoutId id="2147483746" r:id="rId8"/>
    <p:sldLayoutId id="2147483747" r:id="rId9"/>
    <p:sldLayoutId id="2147483749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2/aur.27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-coloured toy blocks">
            <a:extLst>
              <a:ext uri="{FF2B5EF4-FFF2-40B4-BE49-F238E27FC236}">
                <a16:creationId xmlns:a16="http://schemas.microsoft.com/office/drawing/2014/main" id="{F7796040-F579-EC5D-C741-A4E2922BB1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>
            <a:fillRect/>
          </a:stretch>
        </p:blipFill>
        <p:spPr>
          <a:xfrm>
            <a:off x="-52552" y="11"/>
            <a:ext cx="12191979" cy="6857989"/>
          </a:xfrm>
          <a:prstGeom prst="rect">
            <a:avLst/>
          </a:prstGeom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170C6-85C0-DFB2-F90E-E6032D4E3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3914" y="2869097"/>
            <a:ext cx="4224916" cy="123274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>
                <a:latin typeface="Modern Love Caps" pitchFamily="82" charset="0"/>
              </a:rPr>
              <a:t>Lego Therapy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2128D4-4451-2F5F-F286-748F170166AB}"/>
              </a:ext>
            </a:extLst>
          </p:cNvPr>
          <p:cNvSpPr txBox="1"/>
          <p:nvPr/>
        </p:nvSpPr>
        <p:spPr>
          <a:xfrm>
            <a:off x="7070163" y="4195147"/>
            <a:ext cx="484941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>
                <a:solidFill>
                  <a:srgbClr val="FF0000"/>
                </a:solidFill>
                <a:latin typeface="Modern Love Caps" panose="020F0502020204030204" pitchFamily="34" charset="0"/>
                <a:ea typeface="STCaiyun" panose="020B0600000000000000" pitchFamily="34" charset="-122"/>
                <a:cs typeface="Modern Love Caps" panose="020F0502020204030204" pitchFamily="34" charset="0"/>
              </a:rPr>
              <a:t>How it can be used to support CHILDREN with Autistic Spectrum Disorder (ASD)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594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DFD854-2B8C-3A5D-C921-2BEF2D403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A173F7B-D3E6-32F3-F83A-7F5C8652A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EAB1F14-7783-5EB9-1888-7CD01E20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37">
            <a:extLst>
              <a:ext uri="{FF2B5EF4-FFF2-40B4-BE49-F238E27FC236}">
                <a16:creationId xmlns:a16="http://schemas.microsoft.com/office/drawing/2014/main" id="{82C5A076-A128-8DC0-E845-4C1E771A4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223130" y="2876102"/>
            <a:ext cx="7990455" cy="4056491"/>
          </a:xfrm>
          <a:custGeom>
            <a:avLst/>
            <a:gdLst>
              <a:gd name="connsiteX0" fmla="*/ 1835855 w 7990455"/>
              <a:gd name="connsiteY0" fmla="*/ 1549 h 4056491"/>
              <a:gd name="connsiteX1" fmla="*/ 20607 w 7990455"/>
              <a:gd name="connsiteY1" fmla="*/ 803783 h 4056491"/>
              <a:gd name="connsiteX2" fmla="*/ 0 w 7990455"/>
              <a:gd name="connsiteY2" fmla="*/ 826355 h 4056491"/>
              <a:gd name="connsiteX3" fmla="*/ 56382 w 7990455"/>
              <a:gd name="connsiteY3" fmla="*/ 4056491 h 4056491"/>
              <a:gd name="connsiteX4" fmla="*/ 7990455 w 7990455"/>
              <a:gd name="connsiteY4" fmla="*/ 3918001 h 4056491"/>
              <a:gd name="connsiteX5" fmla="*/ 3473225 w 7990455"/>
              <a:gd name="connsiteY5" fmla="*/ 499129 h 4056491"/>
              <a:gd name="connsiteX6" fmla="*/ 3417363 w 7990455"/>
              <a:gd name="connsiteY6" fmla="*/ 459014 h 4056491"/>
              <a:gd name="connsiteX7" fmla="*/ 1990465 w 7990455"/>
              <a:gd name="connsiteY7" fmla="*/ 763 h 4056491"/>
              <a:gd name="connsiteX8" fmla="*/ 1835855 w 7990455"/>
              <a:gd name="connsiteY8" fmla="*/ 1549 h 405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90455" h="4056491">
                <a:moveTo>
                  <a:pt x="1835855" y="1549"/>
                </a:moveTo>
                <a:cubicBezTo>
                  <a:pt x="1166616" y="24353"/>
                  <a:pt x="510850" y="298769"/>
                  <a:pt x="20607" y="803783"/>
                </a:cubicBezTo>
                <a:lnTo>
                  <a:pt x="0" y="826355"/>
                </a:lnTo>
                <a:lnTo>
                  <a:pt x="56382" y="4056491"/>
                </a:lnTo>
                <a:lnTo>
                  <a:pt x="7990455" y="3918001"/>
                </a:lnTo>
                <a:lnTo>
                  <a:pt x="3473225" y="499129"/>
                </a:lnTo>
                <a:lnTo>
                  <a:pt x="3417363" y="459014"/>
                </a:lnTo>
                <a:cubicBezTo>
                  <a:pt x="2981581" y="162529"/>
                  <a:pt x="2485539" y="12600"/>
                  <a:pt x="1990465" y="763"/>
                </a:cubicBezTo>
                <a:cubicBezTo>
                  <a:pt x="1938894" y="-470"/>
                  <a:pt x="1887335" y="-206"/>
                  <a:pt x="1835855" y="1549"/>
                </a:cubicBez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A4CB5-3E6F-C392-9B39-4C72930B7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598" y="-127430"/>
            <a:ext cx="4469322" cy="12107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3600">
                <a:cs typeface="Arial" panose="020B0604020202020204" pitchFamily="34" charset="0"/>
              </a:rPr>
              <a:t>Lesson Aims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B8F636EC-C805-0C39-D6F7-9B7430426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D5ACE2-1C25-51E2-C2FD-26784AD6297A}"/>
              </a:ext>
            </a:extLst>
          </p:cNvPr>
          <p:cNvSpPr txBox="1"/>
          <p:nvPr/>
        </p:nvSpPr>
        <p:spPr>
          <a:xfrm>
            <a:off x="1066800" y="1956228"/>
            <a:ext cx="103327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  <a:p>
            <a:r>
              <a:rPr lang="en-US" sz="3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explore and examine how Lego therapy can be used with autistic children</a:t>
            </a:r>
            <a:endParaRPr lang="en-GB" sz="32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898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BA61C-D453-E903-25F6-F21726B6A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FC08654-42B9-0658-B5C6-C3687EBAC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7ADAC6F-4129-38A1-3478-F2932870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37">
            <a:extLst>
              <a:ext uri="{FF2B5EF4-FFF2-40B4-BE49-F238E27FC236}">
                <a16:creationId xmlns:a16="http://schemas.microsoft.com/office/drawing/2014/main" id="{F8F0647C-6220-CC24-E856-714938020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223130" y="2876102"/>
            <a:ext cx="7990455" cy="4056491"/>
          </a:xfrm>
          <a:custGeom>
            <a:avLst/>
            <a:gdLst>
              <a:gd name="connsiteX0" fmla="*/ 1835855 w 7990455"/>
              <a:gd name="connsiteY0" fmla="*/ 1549 h 4056491"/>
              <a:gd name="connsiteX1" fmla="*/ 20607 w 7990455"/>
              <a:gd name="connsiteY1" fmla="*/ 803783 h 4056491"/>
              <a:gd name="connsiteX2" fmla="*/ 0 w 7990455"/>
              <a:gd name="connsiteY2" fmla="*/ 826355 h 4056491"/>
              <a:gd name="connsiteX3" fmla="*/ 56382 w 7990455"/>
              <a:gd name="connsiteY3" fmla="*/ 4056491 h 4056491"/>
              <a:gd name="connsiteX4" fmla="*/ 7990455 w 7990455"/>
              <a:gd name="connsiteY4" fmla="*/ 3918001 h 4056491"/>
              <a:gd name="connsiteX5" fmla="*/ 3473225 w 7990455"/>
              <a:gd name="connsiteY5" fmla="*/ 499129 h 4056491"/>
              <a:gd name="connsiteX6" fmla="*/ 3417363 w 7990455"/>
              <a:gd name="connsiteY6" fmla="*/ 459014 h 4056491"/>
              <a:gd name="connsiteX7" fmla="*/ 1990465 w 7990455"/>
              <a:gd name="connsiteY7" fmla="*/ 763 h 4056491"/>
              <a:gd name="connsiteX8" fmla="*/ 1835855 w 7990455"/>
              <a:gd name="connsiteY8" fmla="*/ 1549 h 405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90455" h="4056491">
                <a:moveTo>
                  <a:pt x="1835855" y="1549"/>
                </a:moveTo>
                <a:cubicBezTo>
                  <a:pt x="1166616" y="24353"/>
                  <a:pt x="510850" y="298769"/>
                  <a:pt x="20607" y="803783"/>
                </a:cubicBezTo>
                <a:lnTo>
                  <a:pt x="0" y="826355"/>
                </a:lnTo>
                <a:lnTo>
                  <a:pt x="56382" y="4056491"/>
                </a:lnTo>
                <a:lnTo>
                  <a:pt x="7990455" y="3918001"/>
                </a:lnTo>
                <a:lnTo>
                  <a:pt x="3473225" y="499129"/>
                </a:lnTo>
                <a:lnTo>
                  <a:pt x="3417363" y="459014"/>
                </a:lnTo>
                <a:cubicBezTo>
                  <a:pt x="2981581" y="162529"/>
                  <a:pt x="2485539" y="12600"/>
                  <a:pt x="1990465" y="763"/>
                </a:cubicBezTo>
                <a:cubicBezTo>
                  <a:pt x="1938894" y="-470"/>
                  <a:pt x="1887335" y="-206"/>
                  <a:pt x="1835855" y="1549"/>
                </a:cubicBez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40C8D0-0759-A089-542B-3EA4EC1F4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8100" y="584165"/>
            <a:ext cx="4495800" cy="62483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/>
              <a:t>Lesson Outcomes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0276A9C-964E-5495-A301-112188300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AC9D4E-107F-F56A-FCD2-AD83F1C4D88E}"/>
              </a:ext>
            </a:extLst>
          </p:cNvPr>
          <p:cNvSpPr txBox="1"/>
          <p:nvPr/>
        </p:nvSpPr>
        <p:spPr>
          <a:xfrm>
            <a:off x="1402080" y="2243755"/>
            <a:ext cx="950976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>
                <a:latin typeface="Arial"/>
                <a:cs typeface="Arial"/>
              </a:rPr>
              <a:t>By the end of the lesson, learners should be able to:</a:t>
            </a:r>
          </a:p>
          <a:p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just">
              <a:buFont typeface="Arial"/>
              <a:buChar char="•"/>
            </a:pPr>
            <a:r>
              <a:rPr lang="en-US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Explain the roles of participants in Lego Therapy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buFont typeface="Arial"/>
              <a:buChar char="•"/>
            </a:pPr>
            <a:endParaRPr lang="en-US" sz="32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457200" lvl="0" indent="-457200" algn="just">
              <a:buFont typeface="Arial"/>
              <a:buChar char="•"/>
            </a:pPr>
            <a:r>
              <a:rPr lang="en-US" sz="32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Identify the benefits of Lego Therapy for autistic children </a:t>
            </a:r>
            <a:endParaRPr lang="en-GB" sz="3200" dirty="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lvl="0"/>
            <a:endParaRPr lang="en-US">
              <a:effectLst/>
              <a:latin typeface="Neue Haas Grotesk Text Pro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392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E7800C-0A61-A0CF-0EE5-3FFCB163C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5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496AE70-F970-59AB-7309-6CC00692C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A28D3-5798-631D-27D8-1809093C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5074082"/>
            <a:ext cx="11704320" cy="16010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7200"/>
              <a:t>What is Lego Therapy?</a:t>
            </a:r>
          </a:p>
        </p:txBody>
      </p:sp>
      <p:pic>
        <p:nvPicPr>
          <p:cNvPr id="5" name="Picture 4" descr="Multi-coloured toy blocks">
            <a:extLst>
              <a:ext uri="{FF2B5EF4-FFF2-40B4-BE49-F238E27FC236}">
                <a16:creationId xmlns:a16="http://schemas.microsoft.com/office/drawing/2014/main" id="{4A1A2A24-A5E3-CF35-497B-0E2A04D2FA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183"/>
          <a:stretch>
            <a:fillRect/>
          </a:stretch>
        </p:blipFill>
        <p:spPr>
          <a:xfrm>
            <a:off x="20" y="8"/>
            <a:ext cx="6055540" cy="4551031"/>
          </a:xfrm>
          <a:prstGeom prst="rect">
            <a:avLst/>
          </a:prstGeom>
        </p:spPr>
      </p:pic>
      <p:pic>
        <p:nvPicPr>
          <p:cNvPr id="4" name="Picture 3" descr="A child playing with a toy&#10;&#10;Description automatically generated">
            <a:extLst>
              <a:ext uri="{FF2B5EF4-FFF2-40B4-BE49-F238E27FC236}">
                <a16:creationId xmlns:a16="http://schemas.microsoft.com/office/drawing/2014/main" id="{91ED1566-05A5-1034-BF9B-1E12FACD07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77" r="15078" b="1"/>
          <a:stretch>
            <a:fillRect/>
          </a:stretch>
        </p:blipFill>
        <p:spPr>
          <a:xfrm>
            <a:off x="6136441" y="-8"/>
            <a:ext cx="6055560" cy="455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210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2AA3712-C5CA-A663-E80E-253CE0930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B8465-FE70-4F5A-B530-154A1CFBF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768" y="0"/>
            <a:ext cx="5626148" cy="1257299"/>
          </a:xfrm>
        </p:spPr>
        <p:txBody>
          <a:bodyPr anchor="ctr">
            <a:normAutofit/>
          </a:bodyPr>
          <a:lstStyle/>
          <a:p>
            <a:r>
              <a:rPr lang="en-US"/>
              <a:t>What is Lego Therapy?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92761E9-AE54-AA76-1643-73803818F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1" y="4836022"/>
            <a:ext cx="6086196" cy="1592182"/>
          </a:xfrm>
        </p:spPr>
        <p:txBody>
          <a:bodyPr>
            <a:normAutofit/>
          </a:bodyPr>
          <a:lstStyle/>
          <a:p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Barr et al. (2022) state that social skill programmes that had previously been more adult-led and focused on a skills deficit approach were potentially more harmful to children's progress</a:t>
            </a:r>
            <a:endParaRPr lang="en-US"/>
          </a:p>
        </p:txBody>
      </p:sp>
      <p:pic>
        <p:nvPicPr>
          <p:cNvPr id="5" name="Content Placeholder 4" descr="A person in a suit smiling&#10;&#10;Description automatically generated">
            <a:extLst>
              <a:ext uri="{FF2B5EF4-FFF2-40B4-BE49-F238E27FC236}">
                <a16:creationId xmlns:a16="http://schemas.microsoft.com/office/drawing/2014/main" id="{9652FEC3-0E67-BD2B-56FF-7058AEFA2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724"/>
          <a:stretch/>
        </p:blipFill>
        <p:spPr>
          <a:xfrm>
            <a:off x="6853236" y="882650"/>
            <a:ext cx="4451996" cy="50950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4157CA-39AE-5D52-FBE1-7F6175D07651}"/>
              </a:ext>
            </a:extLst>
          </p:cNvPr>
          <p:cNvSpPr txBox="1"/>
          <p:nvPr/>
        </p:nvSpPr>
        <p:spPr>
          <a:xfrm>
            <a:off x="6853236" y="6186488"/>
            <a:ext cx="4451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Dr Daniel LeGoff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6CF658-00BA-88A3-2269-F6E65B69E8A6}"/>
              </a:ext>
            </a:extLst>
          </p:cNvPr>
          <p:cNvSpPr txBox="1"/>
          <p:nvPr/>
        </p:nvSpPr>
        <p:spPr>
          <a:xfrm>
            <a:off x="426720" y="1257299"/>
            <a:ext cx="60861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Lego Therapy was developed by Dr Daniel LeGoff (2014) in the 1990’s when he n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oticed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two children with ASD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in his waiting room who had not met before, interacting with each other while playing with LEGO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3BD7A9-D36D-6C84-6B15-3AB8CF762C3C}"/>
              </a:ext>
            </a:extLst>
          </p:cNvPr>
          <p:cNvSpPr txBox="1"/>
          <p:nvPr/>
        </p:nvSpPr>
        <p:spPr>
          <a:xfrm>
            <a:off x="426720" y="3046660"/>
            <a:ext cx="60861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</a:rPr>
              <a:t>It was developed in response to 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other therapies at that time potentially being too challenging to complete and, therefore, unengaging for the children they were designed to help</a:t>
            </a:r>
          </a:p>
        </p:txBody>
      </p:sp>
    </p:spTree>
    <p:extLst>
      <p:ext uri="{BB962C8B-B14F-4D97-AF65-F5344CB8AC3E}">
        <p14:creationId xmlns:p14="http://schemas.microsoft.com/office/powerpoint/2010/main" val="155431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lego house form">
            <a:extLst>
              <a:ext uri="{FF2B5EF4-FFF2-40B4-BE49-F238E27FC236}">
                <a16:creationId xmlns:a16="http://schemas.microsoft.com/office/drawing/2014/main" id="{A7976153-1E27-6215-657D-D30E0CD152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36" b="994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D29B6E1-6E86-A1A0-2491-E5B84B3AA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1035555" y="1445436"/>
            <a:ext cx="11191887" cy="5509960"/>
          </a:xfrm>
          <a:custGeom>
            <a:avLst/>
            <a:gdLst>
              <a:gd name="connsiteX0" fmla="*/ 75794 w 11191887"/>
              <a:gd name="connsiteY0" fmla="*/ 5509960 h 5509960"/>
              <a:gd name="connsiteX1" fmla="*/ 11191887 w 11191887"/>
              <a:gd name="connsiteY1" fmla="*/ 5315928 h 5509960"/>
              <a:gd name="connsiteX2" fmla="*/ 5163097 w 11191887"/>
              <a:gd name="connsiteY2" fmla="*/ 753031 h 5509960"/>
              <a:gd name="connsiteX3" fmla="*/ 5078820 w 11191887"/>
              <a:gd name="connsiteY3" fmla="*/ 692507 h 5509960"/>
              <a:gd name="connsiteX4" fmla="*/ 2926071 w 11191887"/>
              <a:gd name="connsiteY4" fmla="*/ 1150 h 5509960"/>
              <a:gd name="connsiteX5" fmla="*/ 2692814 w 11191887"/>
              <a:gd name="connsiteY5" fmla="*/ 2336 h 5509960"/>
              <a:gd name="connsiteX6" fmla="*/ 95718 w 11191887"/>
              <a:gd name="connsiteY6" fmla="*/ 1073885 h 5509960"/>
              <a:gd name="connsiteX7" fmla="*/ 0 w 11191887"/>
              <a:gd name="connsiteY7" fmla="*/ 1167726 h 5509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91887" h="5509960">
                <a:moveTo>
                  <a:pt x="75794" y="5509960"/>
                </a:moveTo>
                <a:lnTo>
                  <a:pt x="11191887" y="5315928"/>
                </a:lnTo>
                <a:lnTo>
                  <a:pt x="5163097" y="753031"/>
                </a:lnTo>
                <a:lnTo>
                  <a:pt x="5078820" y="692507"/>
                </a:lnTo>
                <a:cubicBezTo>
                  <a:pt x="4421358" y="245206"/>
                  <a:pt x="3672983" y="19009"/>
                  <a:pt x="2926071" y="1150"/>
                </a:cubicBezTo>
                <a:cubicBezTo>
                  <a:pt x="2848268" y="-711"/>
                  <a:pt x="2770480" y="-310"/>
                  <a:pt x="2692814" y="2336"/>
                </a:cubicBezTo>
                <a:cubicBezTo>
                  <a:pt x="1746244" y="34591"/>
                  <a:pt x="817542" y="400481"/>
                  <a:pt x="95718" y="1073885"/>
                </a:cubicBezTo>
                <a:lnTo>
                  <a:pt x="0" y="1167726"/>
                </a:lnTo>
                <a:close/>
              </a:path>
            </a:pathLst>
          </a:custGeom>
          <a:gradFill>
            <a:gsLst>
              <a:gs pos="23000">
                <a:schemeClr val="bg2">
                  <a:alpha val="68000"/>
                </a:schemeClr>
              </a:gs>
              <a:gs pos="100000">
                <a:schemeClr val="accent1">
                  <a:lumMod val="60000"/>
                  <a:lumOff val="40000"/>
                  <a:alpha val="78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0F2B5B-46A8-E250-D9D2-B55615B20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446" y="3092651"/>
            <a:ext cx="5429290" cy="21425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4800"/>
              <a:t>The roles in Lego Therapy?</a:t>
            </a:r>
          </a:p>
        </p:txBody>
      </p:sp>
    </p:spTree>
    <p:extLst>
      <p:ext uri="{BB962C8B-B14F-4D97-AF65-F5344CB8AC3E}">
        <p14:creationId xmlns:p14="http://schemas.microsoft.com/office/powerpoint/2010/main" val="3465323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yellow toy lego and one red colour">
            <a:extLst>
              <a:ext uri="{FF2B5EF4-FFF2-40B4-BE49-F238E27FC236}">
                <a16:creationId xmlns:a16="http://schemas.microsoft.com/office/drawing/2014/main" id="{B297ADA5-2C61-1166-8538-77C3369234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B4D90-DA08-F6C5-BD5A-27B1EE463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964" y="371276"/>
            <a:ext cx="4224916" cy="12327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/>
              <a:t>The Director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8183-6526-219D-B8F6-C2A9C3425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101" y="4007830"/>
            <a:ext cx="3939277" cy="222129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3200"/>
              <a:t>It is the job of the director to make sure that everybody is working together</a:t>
            </a:r>
          </a:p>
        </p:txBody>
      </p:sp>
    </p:spTree>
    <p:extLst>
      <p:ext uri="{BB962C8B-B14F-4D97-AF65-F5344CB8AC3E}">
        <p14:creationId xmlns:p14="http://schemas.microsoft.com/office/powerpoint/2010/main" val="16448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yellow toy lego and one red colour">
            <a:extLst>
              <a:ext uri="{FF2B5EF4-FFF2-40B4-BE49-F238E27FC236}">
                <a16:creationId xmlns:a16="http://schemas.microsoft.com/office/drawing/2014/main" id="{B297ADA5-2C61-1166-8538-77C3369234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B4D90-DA08-F6C5-BD5A-27B1EE463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4512" y="371276"/>
            <a:ext cx="4169664" cy="12327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/>
              <a:t>The Engineer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8183-6526-219D-B8F6-C2A9C3425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1485" y="3928872"/>
            <a:ext cx="3939277" cy="280012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3200"/>
              <a:t>It is the job of the engineer to give instructions to the supplier and the builder </a:t>
            </a:r>
          </a:p>
        </p:txBody>
      </p:sp>
    </p:spTree>
    <p:extLst>
      <p:ext uri="{BB962C8B-B14F-4D97-AF65-F5344CB8AC3E}">
        <p14:creationId xmlns:p14="http://schemas.microsoft.com/office/powerpoint/2010/main" val="163039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yellow toy lego and one red colour">
            <a:extLst>
              <a:ext uri="{FF2B5EF4-FFF2-40B4-BE49-F238E27FC236}">
                <a16:creationId xmlns:a16="http://schemas.microsoft.com/office/drawing/2014/main" id="{B297ADA5-2C61-1166-8538-77C3369234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B4D90-DA08-F6C5-BD5A-27B1EE463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964" y="371276"/>
            <a:ext cx="4224916" cy="12327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/>
              <a:t>The Supplier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8183-6526-219D-B8F6-C2A9C3425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5869" y="3843528"/>
            <a:ext cx="3939277" cy="280012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3200"/>
              <a:t>It is the job of the supplier to listen to the engineer and find the pieces for the builder </a:t>
            </a:r>
          </a:p>
        </p:txBody>
      </p:sp>
    </p:spTree>
    <p:extLst>
      <p:ext uri="{BB962C8B-B14F-4D97-AF65-F5344CB8AC3E}">
        <p14:creationId xmlns:p14="http://schemas.microsoft.com/office/powerpoint/2010/main" val="413098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yellow toy lego and one red colour">
            <a:extLst>
              <a:ext uri="{FF2B5EF4-FFF2-40B4-BE49-F238E27FC236}">
                <a16:creationId xmlns:a16="http://schemas.microsoft.com/office/drawing/2014/main" id="{B297ADA5-2C61-1166-8538-77C3369234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B4D90-DA08-F6C5-BD5A-27B1EE463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964" y="371276"/>
            <a:ext cx="4224916" cy="12327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/>
              <a:t>The Builder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8183-6526-219D-B8F6-C2A9C3425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2723" y="3645681"/>
            <a:ext cx="3939277" cy="3278659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3200"/>
              <a:t>It is the job of the builder to listen to instructions from the engineer and put the pieces together</a:t>
            </a:r>
          </a:p>
        </p:txBody>
      </p:sp>
    </p:spTree>
    <p:extLst>
      <p:ext uri="{BB962C8B-B14F-4D97-AF65-F5344CB8AC3E}">
        <p14:creationId xmlns:p14="http://schemas.microsoft.com/office/powerpoint/2010/main" val="358677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5AE8186-2E95-AE44-7FD2-8973CDB58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white and blue toy&#10;&#10;Description automatically generated">
            <a:extLst>
              <a:ext uri="{FF2B5EF4-FFF2-40B4-BE49-F238E27FC236}">
                <a16:creationId xmlns:a16="http://schemas.microsoft.com/office/drawing/2014/main" id="{544AA700-C7AA-3584-A3FA-7937F7DDC9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65" b="23311"/>
          <a:stretch/>
        </p:blipFill>
        <p:spPr>
          <a:xfrm>
            <a:off x="1" y="10"/>
            <a:ext cx="6096000" cy="3428989"/>
          </a:xfrm>
          <a:prstGeom prst="rect">
            <a:avLst/>
          </a:prstGeom>
        </p:spPr>
      </p:pic>
      <p:pic>
        <p:nvPicPr>
          <p:cNvPr id="6" name="Picture 5" descr="A yellow toy car with black wheels&#10;&#10;Description automatically generated">
            <a:extLst>
              <a:ext uri="{FF2B5EF4-FFF2-40B4-BE49-F238E27FC236}">
                <a16:creationId xmlns:a16="http://schemas.microsoft.com/office/drawing/2014/main" id="{9AA8D06E-180A-6EE3-1ABD-D4CAD90C26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961" r="2" b="3798"/>
          <a:stretch/>
        </p:blipFill>
        <p:spPr>
          <a:xfrm>
            <a:off x="6096000" y="10"/>
            <a:ext cx="6095999" cy="3428989"/>
          </a:xfrm>
          <a:prstGeom prst="rect">
            <a:avLst/>
          </a:prstGeom>
        </p:spPr>
      </p:pic>
      <p:pic>
        <p:nvPicPr>
          <p:cNvPr id="8" name="Picture 7" descr="A toy animal with a red object&#10;&#10;Description automatically generated with medium confidence">
            <a:extLst>
              <a:ext uri="{FF2B5EF4-FFF2-40B4-BE49-F238E27FC236}">
                <a16:creationId xmlns:a16="http://schemas.microsoft.com/office/drawing/2014/main" id="{9C16D195-0E7A-8B6E-5823-9469403E72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063"/>
          <a:stretch/>
        </p:blipFill>
        <p:spPr>
          <a:xfrm>
            <a:off x="1" y="3428999"/>
            <a:ext cx="6096000" cy="3429001"/>
          </a:xfrm>
          <a:prstGeom prst="rect">
            <a:avLst/>
          </a:prstGeom>
        </p:spPr>
      </p:pic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C82F380-E677-D44E-496F-D0578C7BF21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5730"/>
          <a:stretch/>
        </p:blipFill>
        <p:spPr>
          <a:xfrm>
            <a:off x="6096000" y="3429000"/>
            <a:ext cx="6095999" cy="3428999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C94E78B-14D3-4EFC-EF80-D2B8AB8BE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223130" y="2876102"/>
            <a:ext cx="7990455" cy="4056491"/>
          </a:xfrm>
          <a:custGeom>
            <a:avLst/>
            <a:gdLst>
              <a:gd name="connsiteX0" fmla="*/ 1835855 w 7990455"/>
              <a:gd name="connsiteY0" fmla="*/ 1549 h 4056491"/>
              <a:gd name="connsiteX1" fmla="*/ 20607 w 7990455"/>
              <a:gd name="connsiteY1" fmla="*/ 803783 h 4056491"/>
              <a:gd name="connsiteX2" fmla="*/ 0 w 7990455"/>
              <a:gd name="connsiteY2" fmla="*/ 826355 h 4056491"/>
              <a:gd name="connsiteX3" fmla="*/ 56382 w 7990455"/>
              <a:gd name="connsiteY3" fmla="*/ 4056491 h 4056491"/>
              <a:gd name="connsiteX4" fmla="*/ 7990455 w 7990455"/>
              <a:gd name="connsiteY4" fmla="*/ 3918001 h 4056491"/>
              <a:gd name="connsiteX5" fmla="*/ 3473225 w 7990455"/>
              <a:gd name="connsiteY5" fmla="*/ 499129 h 4056491"/>
              <a:gd name="connsiteX6" fmla="*/ 3417363 w 7990455"/>
              <a:gd name="connsiteY6" fmla="*/ 459014 h 4056491"/>
              <a:gd name="connsiteX7" fmla="*/ 1990465 w 7990455"/>
              <a:gd name="connsiteY7" fmla="*/ 763 h 4056491"/>
              <a:gd name="connsiteX8" fmla="*/ 1835855 w 7990455"/>
              <a:gd name="connsiteY8" fmla="*/ 1549 h 405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90455" h="4056491">
                <a:moveTo>
                  <a:pt x="1835855" y="1549"/>
                </a:moveTo>
                <a:cubicBezTo>
                  <a:pt x="1166616" y="24353"/>
                  <a:pt x="510850" y="298769"/>
                  <a:pt x="20607" y="803783"/>
                </a:cubicBezTo>
                <a:lnTo>
                  <a:pt x="0" y="826355"/>
                </a:lnTo>
                <a:lnTo>
                  <a:pt x="56382" y="4056491"/>
                </a:lnTo>
                <a:lnTo>
                  <a:pt x="7990455" y="3918001"/>
                </a:lnTo>
                <a:lnTo>
                  <a:pt x="3473225" y="499129"/>
                </a:lnTo>
                <a:lnTo>
                  <a:pt x="3417363" y="459014"/>
                </a:lnTo>
                <a:cubicBezTo>
                  <a:pt x="2981581" y="162529"/>
                  <a:pt x="2485539" y="12600"/>
                  <a:pt x="1990465" y="763"/>
                </a:cubicBezTo>
                <a:cubicBezTo>
                  <a:pt x="1938894" y="-470"/>
                  <a:pt x="1887335" y="-206"/>
                  <a:pt x="1835855" y="1549"/>
                </a:cubicBez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CF8D3-E418-9F35-B1E6-91F3E6A09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3758" y="4921135"/>
            <a:ext cx="4469322" cy="12107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3600"/>
              <a:t>READY TO HAVE A GO???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4F6CECC-942B-F1A2-3CA5-7D94BC8EF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424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C7B00D-8BD8-DF3D-1DDE-893CF3718E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2AA3712-C5CA-A663-E80E-253CE0930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C49B8-8477-B419-D276-CEF7D5ED6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7" y="111126"/>
            <a:ext cx="4173416" cy="1257299"/>
          </a:xfrm>
        </p:spPr>
        <p:txBody>
          <a:bodyPr anchor="ctr">
            <a:normAutofit/>
          </a:bodyPr>
          <a:lstStyle/>
          <a:p>
            <a:r>
              <a:rPr lang="en-US" sz="3000"/>
              <a:t>What are the benefits of Lego Therapy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D24B7B4-2D35-309D-916C-C469A68F8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484" y="1790422"/>
            <a:ext cx="5443027" cy="1069975"/>
          </a:xfrm>
        </p:spPr>
        <p:txBody>
          <a:bodyPr>
            <a:normAutofit lnSpcReduction="10000"/>
          </a:bodyPr>
          <a:lstStyle/>
          <a:p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Lindsay, Hounsell and Cassiani (2017) </a:t>
            </a:r>
            <a:r>
              <a:rPr lang="en-GB">
                <a:solidFill>
                  <a:srgbClr val="000000"/>
                </a:solidFill>
                <a:latin typeface="Arial" panose="020B0604020202020204" pitchFamily="34" charset="0"/>
              </a:rPr>
              <a:t>state 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that Lego Therapy directly impacts developing skills such as turn-taking, sharing and problem-solving.</a:t>
            </a:r>
          </a:p>
          <a:p>
            <a:endParaRPr lang="en-GB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 descr="A qr code with a black and white background&#10;&#10;AI-generated content may be incorrect.">
            <a:extLst>
              <a:ext uri="{FF2B5EF4-FFF2-40B4-BE49-F238E27FC236}">
                <a16:creationId xmlns:a16="http://schemas.microsoft.com/office/drawing/2014/main" id="{D817F074-6BD7-CEB4-D8CF-7A0847F3C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5584" y="399812"/>
            <a:ext cx="4328160" cy="43281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A58F8E-388D-D16E-551F-4A944A5A23F8}"/>
              </a:ext>
            </a:extLst>
          </p:cNvPr>
          <p:cNvSpPr txBox="1"/>
          <p:nvPr/>
        </p:nvSpPr>
        <p:spPr>
          <a:xfrm>
            <a:off x="287212" y="3294970"/>
            <a:ext cx="56235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Estyn (2020) in a case study has seen substantial increases in attainment for children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D6D8FA-2239-1987-1A29-C4928AF03CA2}"/>
              </a:ext>
            </a:extLst>
          </p:cNvPr>
          <p:cNvSpPr txBox="1"/>
          <p:nvPr/>
        </p:nvSpPr>
        <p:spPr>
          <a:xfrm>
            <a:off x="287212" y="4688111"/>
            <a:ext cx="56235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Angelis, </a:t>
            </a:r>
            <a:r>
              <a:rPr lang="en-GB" err="1"/>
              <a:t>Orsati</a:t>
            </a:r>
            <a:r>
              <a:rPr lang="en-GB"/>
              <a:t> and Teixeira (2024) noted that Lego Therapy showed significant improvements in social behaviour and metal health including reduced anxiety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2B4C1D-A8A0-3C96-49AA-4C17B9C7D5A0}"/>
              </a:ext>
            </a:extLst>
          </p:cNvPr>
          <p:cNvSpPr txBox="1"/>
          <p:nvPr/>
        </p:nvSpPr>
        <p:spPr>
          <a:xfrm>
            <a:off x="6281231" y="5127784"/>
            <a:ext cx="5837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https://</a:t>
            </a:r>
            <a:r>
              <a:rPr lang="en-US" sz="2400" err="1"/>
              <a:t>www.menti.com</a:t>
            </a:r>
            <a:r>
              <a:rPr lang="en-US" sz="2400"/>
              <a:t>/alhf39xs38oc</a:t>
            </a:r>
          </a:p>
        </p:txBody>
      </p:sp>
    </p:spTree>
    <p:extLst>
      <p:ext uri="{BB962C8B-B14F-4D97-AF65-F5344CB8AC3E}">
        <p14:creationId xmlns:p14="http://schemas.microsoft.com/office/powerpoint/2010/main" val="442893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8968-F7E3-BF65-05EA-0273949BC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342481"/>
            <a:ext cx="8886884" cy="953669"/>
          </a:xfrm>
        </p:spPr>
        <p:txBody>
          <a:bodyPr>
            <a:normAutofit/>
          </a:bodyPr>
          <a:lstStyle/>
          <a:p>
            <a:pPr algn="ctr"/>
            <a:r>
              <a:rPr lang="en-US" sz="40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5BE13-C90B-29E2-0264-F017A7617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6150"/>
            <a:ext cx="11292840" cy="5219369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Angelis, L.O., </a:t>
            </a:r>
            <a:r>
              <a:rPr lang="en-GB" err="1"/>
              <a:t>Orsati</a:t>
            </a:r>
            <a:r>
              <a:rPr lang="en-GB"/>
              <a:t>, F.T. and Teixeira, M.C.T.V. (2024) ‘LEGO®-Based Therapy in School Settings for Social </a:t>
            </a:r>
            <a:r>
              <a:rPr lang="en-GB" err="1"/>
              <a:t>Behavior</a:t>
            </a:r>
            <a:r>
              <a:rPr lang="en-GB"/>
              <a:t> Stimulation in Children with Autism Spectrum Disorder: Comparing Peer-Mediated and Expert Intervention’, </a:t>
            </a:r>
            <a:r>
              <a:rPr lang="en-GB" i="1"/>
              <a:t>Brain sciences</a:t>
            </a:r>
            <a:r>
              <a:rPr lang="en-GB"/>
              <a:t>, 14(11), p. 1114. Available at: https://</a:t>
            </a:r>
            <a:r>
              <a:rPr lang="en-GB" err="1"/>
              <a:t>doi.org</a:t>
            </a:r>
            <a:r>
              <a:rPr lang="en-GB"/>
              <a:t>/10.3390/brainsci14111114.</a:t>
            </a:r>
          </a:p>
          <a:p>
            <a:pPr marL="0" indent="0">
              <a:buNone/>
            </a:pP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Barr, A. et al. (2022) '</a:t>
            </a:r>
            <a:r>
              <a:rPr lang="en-GB" sz="1800" b="0" i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 mixed methods evaluation of the acceptability of therapy using LEGO® bricks (LEGO® based therapy) in mainstream primary and secondary education'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800" b="0" i="0" u="sng" strike="noStrike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2"/>
              </a:rPr>
              <a:t>https://doi.org/10.1002/aur.2725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endParaRPr lang="en-GB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LeGoff, D.B. (2014) </a:t>
            </a:r>
            <a:r>
              <a:rPr lang="en-GB" sz="1800" b="0" i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LEGO-Based Therapy: How to build social competence through LEGO-Based Clubs for children with autism and related conditions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London; Philadelphia: Jessica Kingsley Publishers.</a:t>
            </a:r>
          </a:p>
          <a:p>
            <a:pPr marL="0" indent="0">
              <a:buNone/>
            </a:pP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Lindsay, S., Hounsell, K.G. and Cassiani, C. (2017). A scoping review of the role of LEGO ® therapy for improving inclusion and social skills among children and youth with autism. </a:t>
            </a:r>
            <a:r>
              <a:rPr lang="en-GB" sz="1800" b="0" i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Disability and Health Journal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10(2), pp.173–182. </a:t>
            </a:r>
            <a:r>
              <a:rPr lang="en-GB" sz="1800" b="0" i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doi:https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://</a:t>
            </a:r>
            <a:r>
              <a:rPr lang="en-GB" sz="1800" b="0" i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/10.1016/j.dhjo.2016.10.010. 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157173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RegularSeed_2SEEDS">
      <a:dk1>
        <a:srgbClr val="000000"/>
      </a:dk1>
      <a:lt1>
        <a:srgbClr val="FFFFFF"/>
      </a:lt1>
      <a:dk2>
        <a:srgbClr val="311C24"/>
      </a:dk2>
      <a:lt2>
        <a:srgbClr val="F3F0F1"/>
      </a:lt2>
      <a:accent1>
        <a:srgbClr val="14B4A3"/>
      </a:accent1>
      <a:accent2>
        <a:srgbClr val="20B668"/>
      </a:accent2>
      <a:accent3>
        <a:srgbClr val="29ACE7"/>
      </a:accent3>
      <a:accent4>
        <a:srgbClr val="D5174C"/>
      </a:accent4>
      <a:accent5>
        <a:srgbClr val="E74429"/>
      </a:accent5>
      <a:accent6>
        <a:srgbClr val="D58117"/>
      </a:accent6>
      <a:hlink>
        <a:srgbClr val="C0424F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577</Words>
  <Application>Microsoft Office PowerPoint</Application>
  <PresentationFormat>Widescreen</PresentationFormat>
  <Paragraphs>39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SwellVTI</vt:lpstr>
      <vt:lpstr>Lego Therapy </vt:lpstr>
      <vt:lpstr>Lesson Aims</vt:lpstr>
      <vt:lpstr>Lesson Outcomes</vt:lpstr>
      <vt:lpstr>What is Lego Therapy?</vt:lpstr>
      <vt:lpstr>What is Lego Therapy?</vt:lpstr>
      <vt:lpstr>The roles in Lego Therapy?</vt:lpstr>
      <vt:lpstr>The Director </vt:lpstr>
      <vt:lpstr>The Engineer </vt:lpstr>
      <vt:lpstr>The Supplier </vt:lpstr>
      <vt:lpstr>The Builder </vt:lpstr>
      <vt:lpstr>READY TO HAVE A GO???</vt:lpstr>
      <vt:lpstr>What are the benefits of Lego Therapy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Ashby (2114240)</dc:creator>
  <cp:lastModifiedBy>Daniel Ashby (2114240)</cp:lastModifiedBy>
  <cp:revision>3</cp:revision>
  <dcterms:created xsi:type="dcterms:W3CDTF">2024-06-30T17:51:43Z</dcterms:created>
  <dcterms:modified xsi:type="dcterms:W3CDTF">2025-09-22T08:58:50Z</dcterms:modified>
</cp:coreProperties>
</file>