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6"/>
  </p:notesMasterIdLst>
  <p:sldIdLst>
    <p:sldId id="364" r:id="rId2"/>
    <p:sldId id="383" r:id="rId3"/>
    <p:sldId id="387" r:id="rId4"/>
    <p:sldId id="406" r:id="rId5"/>
    <p:sldId id="409" r:id="rId6"/>
    <p:sldId id="410" r:id="rId7"/>
    <p:sldId id="403" r:id="rId8"/>
    <p:sldId id="396" r:id="rId9"/>
    <p:sldId id="398" r:id="rId10"/>
    <p:sldId id="402" r:id="rId11"/>
    <p:sldId id="408" r:id="rId12"/>
    <p:sldId id="407" r:id="rId13"/>
    <p:sldId id="405" r:id="rId14"/>
    <p:sldId id="40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62" autoAdjust="0"/>
    <p:restoredTop sz="94689"/>
  </p:normalViewPr>
  <p:slideViewPr>
    <p:cSldViewPr snapToGrid="0" showGuides="1">
      <p:cViewPr varScale="1">
        <p:scale>
          <a:sx n="62" d="100"/>
          <a:sy n="62" d="100"/>
        </p:scale>
        <p:origin x="768" y="4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ette Jack" userId="577a32b12b2d5358" providerId="LiveId" clId="{C7D63357-77D1-4926-B6B7-5A45EAEBF16A}"/>
    <pc:docChg chg="addSld delSld modSld">
      <pc:chgData name="Odette Jack" userId="577a32b12b2d5358" providerId="LiveId" clId="{C7D63357-77D1-4926-B6B7-5A45EAEBF16A}" dt="2026-02-04T13:29:10.368" v="4" actId="113"/>
      <pc:docMkLst>
        <pc:docMk/>
      </pc:docMkLst>
      <pc:sldChg chg="modSp">
        <pc:chgData name="Odette Jack" userId="577a32b12b2d5358" providerId="LiveId" clId="{C7D63357-77D1-4926-B6B7-5A45EAEBF16A}" dt="2026-02-04T13:28:36.495" v="2" actId="1076"/>
        <pc:sldMkLst>
          <pc:docMk/>
          <pc:sldMk cId="0" sldId="395"/>
        </pc:sldMkLst>
        <pc:spChg chg="mod">
          <ac:chgData name="Odette Jack" userId="577a32b12b2d5358" providerId="LiveId" clId="{C7D63357-77D1-4926-B6B7-5A45EAEBF16A}" dt="2026-02-04T13:28:36.495" v="2" actId="1076"/>
          <ac:spMkLst>
            <pc:docMk/>
            <pc:sldMk cId="0" sldId="395"/>
            <ac:spMk id="2" creationId="{1FE8F138-5F23-B989-7BFD-71F5C33065F6}"/>
          </ac:spMkLst>
        </pc:spChg>
      </pc:sldChg>
      <pc:sldChg chg="modSp">
        <pc:chgData name="Odette Jack" userId="577a32b12b2d5358" providerId="LiveId" clId="{C7D63357-77D1-4926-B6B7-5A45EAEBF16A}" dt="2026-02-04T13:29:10.368" v="4" actId="113"/>
        <pc:sldMkLst>
          <pc:docMk/>
          <pc:sldMk cId="1663974967" sldId="396"/>
        </pc:sldMkLst>
        <pc:spChg chg="mod">
          <ac:chgData name="Odette Jack" userId="577a32b12b2d5358" providerId="LiveId" clId="{C7D63357-77D1-4926-B6B7-5A45EAEBF16A}" dt="2026-02-04T13:29:10.368" v="4" actId="113"/>
          <ac:spMkLst>
            <pc:docMk/>
            <pc:sldMk cId="1663974967" sldId="396"/>
            <ac:spMk id="2" creationId="{F7A33847-0493-6DAA-A30C-328C54DCD8B6}"/>
          </ac:spMkLst>
        </pc:spChg>
      </pc:sldChg>
      <pc:sldChg chg="del">
        <pc:chgData name="Odette Jack" userId="577a32b12b2d5358" providerId="LiveId" clId="{C7D63357-77D1-4926-B6B7-5A45EAEBF16A}" dt="2026-02-04T13:27:01.881" v="1" actId="47"/>
        <pc:sldMkLst>
          <pc:docMk/>
          <pc:sldMk cId="4238236441" sldId="397"/>
        </pc:sldMkLst>
      </pc:sldChg>
      <pc:sldChg chg="add">
        <pc:chgData name="Odette Jack" userId="577a32b12b2d5358" providerId="LiveId" clId="{C7D63357-77D1-4926-B6B7-5A45EAEBF16A}" dt="2026-02-04T13:26:58.869" v="0"/>
        <pc:sldMkLst>
          <pc:docMk/>
          <pc:sldMk cId="1557286457" sldId="40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56614D-B7A9-4B23-8D99-8D55076F0210}"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C08224-38AD-4ECE-BD77-1B29B4D5254D}" type="slidenum">
              <a:rPr lang="en-GB" smtClean="0"/>
              <a:t>‹#›</a:t>
            </a:fld>
            <a:endParaRPr lang="en-GB"/>
          </a:p>
        </p:txBody>
      </p:sp>
    </p:spTree>
    <p:extLst>
      <p:ext uri="{BB962C8B-B14F-4D97-AF65-F5344CB8AC3E}">
        <p14:creationId xmlns:p14="http://schemas.microsoft.com/office/powerpoint/2010/main" val="1446288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3C08224-38AD-4ECE-BD77-1B29B4D5254D}" type="slidenum">
              <a:rPr lang="en-GB" smtClean="0"/>
              <a:t>7</a:t>
            </a:fld>
            <a:endParaRPr lang="en-GB"/>
          </a:p>
        </p:txBody>
      </p:sp>
    </p:spTree>
    <p:extLst>
      <p:ext uri="{BB962C8B-B14F-4D97-AF65-F5344CB8AC3E}">
        <p14:creationId xmlns:p14="http://schemas.microsoft.com/office/powerpoint/2010/main" val="2259707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18/07/2026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18/07/2026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18/07/2026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Saratu Mohammed</a:t>
            </a:r>
          </a:p>
          <a:p>
            <a:r>
              <a:rPr lang="en-GB" altLang="en-US" u="sng" dirty="0"/>
              <a:t>Student ID: 2442252</a:t>
            </a:r>
            <a:endParaRPr lang="en-GB" altLang="en-US" b="1" i="1" dirty="0"/>
          </a:p>
          <a:p>
            <a:r>
              <a:rPr lang="en-GB" altLang="en-US" u="sng" dirty="0"/>
              <a:t>Lecturer’s Name</a:t>
            </a:r>
            <a:r>
              <a:rPr lang="en-GB" altLang="en-US" b="1" i="1" dirty="0"/>
              <a:t>: Soban Sadiq</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I confirm that no artificial intelligence (AI) tools or generative AI software were used in the preparation , research ,writing , or design of this presentation . All content has been produced independently by me and reflects my own work and understanding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18/07/2026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534256" y="1052514"/>
            <a:ext cx="10828961" cy="4284325"/>
          </a:xfrm>
        </p:spPr>
        <p:txBody>
          <a:bodyPr/>
          <a:lstStyle/>
          <a:p>
            <a:pPr marL="0" indent="0">
              <a:buNone/>
              <a:defRPr/>
            </a:pPr>
            <a:r>
              <a:rPr lang="en-GB" sz="1200" b="1" i="1" dirty="0"/>
              <a:t> </a:t>
            </a:r>
            <a:endParaRPr lang="en-GB" sz="1600" b="1" i="1" dirty="0"/>
          </a:p>
          <a:p>
            <a:pPr marL="0" indent="0">
              <a:buNone/>
              <a:defRPr/>
            </a:pPr>
            <a:r>
              <a:rPr lang="en-GB" sz="1600" b="1" i="1" dirty="0">
                <a:latin typeface="Arial" panose="020B0604020202020204" pitchFamily="34" charset="0"/>
                <a:cs typeface="Arial" panose="020B0604020202020204" pitchFamily="34" charset="0"/>
              </a:rPr>
              <a:t>My name is (Saratu Muhammed),and I am currently studying Health and social care .This presentation has been prepared as part of my part of  my professional career .Development  module and aims to reflect on my personal and professional  development  within the health social care sector .</a:t>
            </a:r>
          </a:p>
          <a:p>
            <a:pPr marL="0" indent="0">
              <a:buNone/>
              <a:defRPr/>
            </a:pPr>
            <a:r>
              <a:rPr lang="en-GB" sz="1600" b="1" i="1" dirty="0">
                <a:latin typeface="Arial" panose="020B0604020202020204" pitchFamily="34" charset="0"/>
                <a:cs typeface="Arial" panose="020B0604020202020204" pitchFamily="34" charset="0"/>
              </a:rPr>
              <a:t>.The objectives of this presentation are </a:t>
            </a:r>
          </a:p>
          <a:p>
            <a:pPr marL="0" indent="0">
              <a:buNone/>
              <a:defRPr/>
            </a:pPr>
            <a:r>
              <a:rPr lang="en-GB" sz="1600" b="1" i="1" dirty="0">
                <a:latin typeface="Arial" panose="020B0604020202020204" pitchFamily="34" charset="0"/>
                <a:cs typeface="Arial" panose="020B0604020202020204" pitchFamily="34" charset="0"/>
              </a:rPr>
              <a:t>.Provide an overview of my current skills ,strengths , and aera for development ; </a:t>
            </a:r>
          </a:p>
          <a:p>
            <a:pPr marL="0" indent="0">
              <a:buNone/>
              <a:defRPr/>
            </a:pPr>
            <a:r>
              <a:rPr lang="en-GB" sz="1600" b="1" i="1" dirty="0">
                <a:latin typeface="Arial" panose="020B0604020202020204" pitchFamily="34" charset="0"/>
                <a:cs typeface="Arial" panose="020B0604020202020204" pitchFamily="34" charset="0"/>
              </a:rPr>
              <a:t>.Explore my career aspirations within health and social care ;</a:t>
            </a:r>
          </a:p>
          <a:p>
            <a:pPr marL="0" indent="0">
              <a:buNone/>
              <a:defRPr/>
            </a:pPr>
            <a:r>
              <a:rPr lang="en-GB" sz="1600" b="1" i="1" dirty="0">
                <a:latin typeface="Arial" panose="020B0604020202020204" pitchFamily="34" charset="0"/>
                <a:cs typeface="Arial" panose="020B0604020202020204" pitchFamily="34" charset="0"/>
              </a:rPr>
              <a:t>.Discuss the steps I plan to take to achieve my professional goals;</a:t>
            </a:r>
          </a:p>
          <a:p>
            <a:pPr marL="0" indent="0">
              <a:buNone/>
              <a:defRPr/>
            </a:pPr>
            <a:r>
              <a:rPr lang="en-GB" sz="1600" b="1" i="1" dirty="0">
                <a:latin typeface="Arial" panose="020B0604020202020204" pitchFamily="34" charset="0"/>
                <a:cs typeface="Arial" panose="020B0604020202020204" pitchFamily="34" charset="0"/>
              </a:rPr>
              <a:t>.Demonstrate my understanding  of the knowledge , skills and values required for a successful career in the sector.</a:t>
            </a:r>
          </a:p>
          <a:p>
            <a:pPr marL="0" indent="0">
              <a:buNone/>
              <a:defRPr/>
            </a:pPr>
            <a:endParaRPr lang="en-GB" sz="1600" b="1" i="1" dirty="0">
              <a:latin typeface="Arial" panose="020B0604020202020204" pitchFamily="34" charset="0"/>
              <a:cs typeface="Arial" panose="020B0604020202020204" pitchFamily="34" charset="0"/>
            </a:endParaRPr>
          </a:p>
          <a:p>
            <a:pPr marL="0" indent="0">
              <a:buNone/>
              <a:defRPr/>
            </a:pPr>
            <a:endParaRPr lang="en-GB" sz="1600" b="1" i="1" dirty="0">
              <a:latin typeface="Arial" panose="020B0604020202020204" pitchFamily="34" charset="0"/>
              <a:cs typeface="Arial" panose="020B0604020202020204" pitchFamily="34" charset="0"/>
            </a:endParaRPr>
          </a:p>
          <a:p>
            <a:pPr marL="0" indent="0">
              <a:buNone/>
              <a:defRPr/>
            </a:pPr>
            <a:endParaRPr lang="en-GB" sz="1600" b="1" i="1" dirty="0">
              <a:latin typeface="Arial" panose="020B0604020202020204" pitchFamily="34" charset="0"/>
              <a:cs typeface="Arial" panose="020B0604020202020204" pitchFamily="34" charset="0"/>
            </a:endParaRPr>
          </a:p>
          <a:p>
            <a:pPr marL="0" indent="0">
              <a:buNone/>
              <a:defRPr/>
            </a:pPr>
            <a:r>
              <a:rPr lang="en-GB" sz="1600" b="1" i="1" dirty="0">
                <a:latin typeface="Arial" panose="020B0604020202020204" pitchFamily="34" charset="0"/>
                <a:cs typeface="Arial" panose="020B0604020202020204" pitchFamily="34" charset="0"/>
              </a:rPr>
              <a:t>Throughout this presentation ,I will discuss my development  journey and the actions I  intend to take to support my future career progression . </a:t>
            </a:r>
            <a:endParaRPr lang="en-GB" sz="1600" b="1" dirty="0">
              <a:latin typeface="Arial" panose="020B0604020202020204" pitchFamily="34" charset="0"/>
              <a:cs typeface="Arial" panose="020B0604020202020204" pitchFamily="34" charset="0"/>
            </a:endParaRPr>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CB8FD-B2F5-8279-9E4B-9508CC2F6A8E}"/>
              </a:ext>
            </a:extLst>
          </p:cNvPr>
          <p:cNvSpPr>
            <a:spLocks noGrp="1"/>
          </p:cNvSpPr>
          <p:nvPr>
            <p:ph type="title"/>
          </p:nvPr>
        </p:nvSpPr>
        <p:spPr/>
        <p:txBody>
          <a:bodyPr/>
          <a:lstStyle/>
          <a:p>
            <a:r>
              <a:rPr lang="en-GB" b="1" dirty="0"/>
              <a:t>Importance  of professionals practice communication</a:t>
            </a:r>
            <a:endParaRPr lang="en-GB" dirty="0"/>
          </a:p>
        </p:txBody>
      </p:sp>
      <p:sp>
        <p:nvSpPr>
          <p:cNvPr id="3" name="Content Placeholder 2">
            <a:extLst>
              <a:ext uri="{FF2B5EF4-FFF2-40B4-BE49-F238E27FC236}">
                <a16:creationId xmlns:a16="http://schemas.microsoft.com/office/drawing/2014/main" id="{BDF11871-10FE-F8C3-798C-B82E9D9153D2}"/>
              </a:ext>
            </a:extLst>
          </p:cNvPr>
          <p:cNvSpPr>
            <a:spLocks noGrp="1"/>
          </p:cNvSpPr>
          <p:nvPr>
            <p:ph idx="1"/>
          </p:nvPr>
        </p:nvSpPr>
        <p:spPr>
          <a:xfrm>
            <a:off x="376719" y="1470484"/>
            <a:ext cx="11205681" cy="3917032"/>
          </a:xfrm>
        </p:spPr>
        <p:txBody>
          <a:bodyPr/>
          <a:lstStyle/>
          <a:p>
            <a:pPr>
              <a:lnSpc>
                <a:spcPct val="150000"/>
              </a:lnSpc>
            </a:pPr>
            <a:r>
              <a:rPr lang="en-GB" sz="1400" dirty="0">
                <a:latin typeface="Arial" panose="020B0604020202020204" pitchFamily="34" charset="0"/>
                <a:cs typeface="Arial" panose="020B0604020202020204" pitchFamily="34" charset="0"/>
              </a:rPr>
              <a:t>Communication  is an essentials skill for everyone working in Health and social care because it helps professionals share information  clearly , understand people’s needs and work safely as a team. </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Good communication supports  safe and effective care by ensuring that important information about a person’s health , medication or care plant is shared accurately between professionals and with the service user. This reduce the risk of mistakes and helps individuals receive the right care at the right time (HCPC ,2024) ,</a:t>
            </a:r>
          </a:p>
          <a:p>
            <a:pPr>
              <a:lnSpc>
                <a:spcPct val="150000"/>
              </a:lnSpc>
            </a:pPr>
            <a:r>
              <a:rPr lang="en-GB" sz="1400" dirty="0">
                <a:latin typeface="Arial" panose="020B0604020202020204" pitchFamily="34" charset="0"/>
                <a:cs typeface="Arial" panose="020B0604020202020204" pitchFamily="34" charset="0"/>
              </a:rPr>
              <a:t>.Communication  also contributes to good quality outcomes because service users are more likely to understanding their treatment , ask question and take part in decisions about their care . This helps to build trust and  improve  satisfaction with services </a:t>
            </a:r>
          </a:p>
          <a:p>
            <a:pPr>
              <a:lnSpc>
                <a:spcPct val="150000"/>
              </a:lnSpc>
            </a:pPr>
            <a:r>
              <a:rPr lang="en-GB" sz="1400" dirty="0">
                <a:latin typeface="Arial" panose="020B0604020202020204" pitchFamily="34" charset="0"/>
                <a:cs typeface="Arial" panose="020B0604020202020204" pitchFamily="34" charset="0"/>
              </a:rPr>
              <a:t>. Benefit of communication  </a:t>
            </a:r>
          </a:p>
          <a:p>
            <a:pPr>
              <a:lnSpc>
                <a:spcPct val="150000"/>
              </a:lnSpc>
            </a:pPr>
            <a:r>
              <a:rPr lang="en-GB" sz="1400" dirty="0">
                <a:latin typeface="Arial" panose="020B0604020202020204" pitchFamily="34" charset="0"/>
                <a:cs typeface="Arial" panose="020B0604020202020204" pitchFamily="34" charset="0"/>
              </a:rPr>
              <a:t>.For service  users and patient </a:t>
            </a:r>
          </a:p>
          <a:p>
            <a:pPr>
              <a:lnSpc>
                <a:spcPct val="150000"/>
              </a:lnSpc>
            </a:pPr>
            <a:r>
              <a:rPr lang="en-GB" sz="1400" dirty="0">
                <a:latin typeface="Arial" panose="020B0604020202020204" pitchFamily="34" charset="0"/>
                <a:cs typeface="Arial" panose="020B0604020202020204" pitchFamily="34" charset="0"/>
              </a:rPr>
              <a:t>Helps them understand information  about their care and treatment ,</a:t>
            </a:r>
          </a:p>
          <a:p>
            <a:pPr>
              <a:lnSpc>
                <a:spcPct val="150000"/>
              </a:lnSpc>
            </a:pPr>
            <a:r>
              <a:rPr lang="en-GB" sz="1400" dirty="0">
                <a:latin typeface="Arial" panose="020B0604020202020204" pitchFamily="34" charset="0"/>
                <a:cs typeface="Arial" panose="020B0604020202020204" pitchFamily="34" charset="0"/>
              </a:rPr>
              <a:t>.allows them express their  wishes  concerns and preferences : </a:t>
            </a:r>
          </a:p>
          <a:p>
            <a:pPr marL="0" indent="0">
              <a:buNone/>
            </a:pPr>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F3B419C-4F75-6BBB-A919-9EE5070DF2F8}"/>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DF2E3DB5-5C04-C202-8AF1-5FFAF20F1BC7}"/>
              </a:ext>
            </a:extLst>
          </p:cNvPr>
          <p:cNvSpPr>
            <a:spLocks noGrp="1"/>
          </p:cNvSpPr>
          <p:nvPr>
            <p:ph type="sldNum" sz="quarter" idx="12"/>
          </p:nvPr>
        </p:nvSpPr>
        <p:spPr/>
        <p:txBody>
          <a:bodyPr/>
          <a:lstStyle/>
          <a:p>
            <a:pPr>
              <a:defRPr/>
            </a:pPr>
            <a:fld id="{9AFB928A-D6AD-4F2A-B2DD-923741E90643}" type="slidenum">
              <a:rPr lang="en-GB" altLang="en-US" smtClean="0"/>
              <a:pPr>
                <a:defRPr/>
              </a:pPr>
              <a:t>4</a:t>
            </a:fld>
            <a:endParaRPr lang="en-GB" altLang="en-US"/>
          </a:p>
        </p:txBody>
      </p:sp>
    </p:spTree>
    <p:extLst>
      <p:ext uri="{BB962C8B-B14F-4D97-AF65-F5344CB8AC3E}">
        <p14:creationId xmlns:p14="http://schemas.microsoft.com/office/powerpoint/2010/main" val="2177157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E99EFF-C0E8-E059-5A24-45CB50A90572}"/>
              </a:ext>
            </a:extLst>
          </p:cNvPr>
          <p:cNvSpPr>
            <a:spLocks noGrp="1"/>
          </p:cNvSpPr>
          <p:nvPr>
            <p:ph idx="1"/>
          </p:nvPr>
        </p:nvSpPr>
        <p:spPr>
          <a:xfrm>
            <a:off x="753438" y="490591"/>
            <a:ext cx="10972800" cy="3917032"/>
          </a:xfrm>
        </p:spPr>
        <p:txBody>
          <a:bodyPr/>
          <a:lstStyle/>
          <a:p>
            <a:pPr>
              <a:lnSpc>
                <a:spcPct val="150000"/>
              </a:lnSpc>
            </a:pPr>
            <a:r>
              <a:rPr lang="en-GB" sz="2000" dirty="0">
                <a:latin typeface="Arial" panose="020B0604020202020204" pitchFamily="34" charset="0"/>
                <a:cs typeface="Arial" panose="020B0604020202020204" pitchFamily="34" charset="0"/>
              </a:rPr>
              <a:t>.Helps them feel respected  , involved and supported </a:t>
            </a:r>
          </a:p>
          <a:p>
            <a:pPr>
              <a:lnSpc>
                <a:spcPct val="150000"/>
              </a:lnSpc>
            </a:pPr>
            <a:r>
              <a:rPr lang="en-GB" sz="2000" dirty="0">
                <a:latin typeface="Arial" panose="020B0604020202020204" pitchFamily="34" charset="0"/>
                <a:cs typeface="Arial" panose="020B0604020202020204" pitchFamily="34" charset="0"/>
              </a:rPr>
              <a:t>For staff and colleagues </a:t>
            </a:r>
          </a:p>
          <a:p>
            <a:pPr>
              <a:lnSpc>
                <a:spcPct val="150000"/>
              </a:lnSpc>
            </a:pPr>
            <a:r>
              <a:rPr lang="en-GB" sz="2000" dirty="0">
                <a:latin typeface="Arial" panose="020B0604020202020204" pitchFamily="34" charset="0"/>
                <a:cs typeface="Arial" panose="020B0604020202020204" pitchFamily="34" charset="0"/>
              </a:rPr>
              <a:t>.Improves teamwork and cooperation ,</a:t>
            </a:r>
          </a:p>
          <a:p>
            <a:pPr>
              <a:lnSpc>
                <a:spcPct val="150000"/>
              </a:lnSpc>
            </a:pPr>
            <a:r>
              <a:rPr lang="en-GB" sz="2000" dirty="0">
                <a:latin typeface="Arial" panose="020B0604020202020204" pitchFamily="34" charset="0"/>
                <a:cs typeface="Arial" panose="020B0604020202020204" pitchFamily="34" charset="0"/>
              </a:rPr>
              <a:t>Ensure important information is handover accurately  </a:t>
            </a:r>
          </a:p>
          <a:p>
            <a:pPr>
              <a:lnSpc>
                <a:spcPct val="150000"/>
              </a:lnSpc>
            </a:pPr>
            <a:r>
              <a:rPr lang="en-GB" sz="2000" dirty="0">
                <a:latin typeface="Arial" panose="020B0604020202020204" pitchFamily="34" charset="0"/>
                <a:cs typeface="Arial" panose="020B0604020202020204" pitchFamily="34" charset="0"/>
              </a:rPr>
              <a:t>Helps staff raise concerns quickly and solve problems effectively  . </a:t>
            </a:r>
          </a:p>
          <a:p>
            <a:pPr>
              <a:lnSpc>
                <a:spcPct val="150000"/>
              </a:lnSpc>
            </a:pPr>
            <a:r>
              <a:rPr lang="en-GB" sz="2000" dirty="0">
                <a:latin typeface="Arial" panose="020B0604020202020204" pitchFamily="34" charset="0"/>
                <a:cs typeface="Arial" panose="020B0604020202020204" pitchFamily="34" charset="0"/>
              </a:rPr>
              <a:t>For organisations :</a:t>
            </a:r>
          </a:p>
          <a:p>
            <a:pPr>
              <a:lnSpc>
                <a:spcPct val="150000"/>
              </a:lnSpc>
            </a:pPr>
            <a:r>
              <a:rPr lang="en-GB" sz="2000" dirty="0">
                <a:latin typeface="Arial" panose="020B0604020202020204" pitchFamily="34" charset="0"/>
                <a:cs typeface="Arial" panose="020B0604020202020204" pitchFamily="34" charset="0"/>
              </a:rPr>
              <a:t>.Improves the quality of care provided  ,</a:t>
            </a:r>
          </a:p>
          <a:p>
            <a:pPr>
              <a:lnSpc>
                <a:spcPct val="150000"/>
              </a:lnSpc>
            </a:pPr>
            <a:r>
              <a:rPr lang="en-GB" sz="2000" dirty="0">
                <a:latin typeface="Arial" panose="020B0604020202020204" pitchFamily="34" charset="0"/>
                <a:cs typeface="Arial" panose="020B0604020202020204" pitchFamily="34" charset="0"/>
              </a:rPr>
              <a:t>Reduces complaints , misunderstandings and errors   , </a:t>
            </a:r>
          </a:p>
          <a:p>
            <a:pPr>
              <a:lnSpc>
                <a:spcPct val="150000"/>
              </a:lnSpc>
            </a:pPr>
            <a:r>
              <a:rPr lang="en-GB" sz="2000" dirty="0">
                <a:latin typeface="Arial" panose="020B0604020202020204" pitchFamily="34" charset="0"/>
                <a:cs typeface="Arial" panose="020B0604020202020204" pitchFamily="34" charset="0"/>
              </a:rPr>
              <a:t>Supports professionals  standards and promotes a positives reputation  </a:t>
            </a:r>
          </a:p>
          <a:p>
            <a:pPr>
              <a:lnSpc>
                <a:spcPct val="150000"/>
              </a:lnSpc>
            </a:pPr>
            <a:endParaRPr lang="en-GB" sz="2000" dirty="0"/>
          </a:p>
        </p:txBody>
      </p:sp>
      <p:sp>
        <p:nvSpPr>
          <p:cNvPr id="4" name="Date Placeholder 3">
            <a:extLst>
              <a:ext uri="{FF2B5EF4-FFF2-40B4-BE49-F238E27FC236}">
                <a16:creationId xmlns:a16="http://schemas.microsoft.com/office/drawing/2014/main" id="{C15A013D-D5CE-CBED-7281-9E3F54B53DF9}"/>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923DDB1B-5D0D-7C7A-E895-D5B901FFFF9E}"/>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spTree>
    <p:extLst>
      <p:ext uri="{BB962C8B-B14F-4D97-AF65-F5344CB8AC3E}">
        <p14:creationId xmlns:p14="http://schemas.microsoft.com/office/powerpoint/2010/main" val="33397393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9462B-7CF5-EC8E-CEDC-C7FF2BE87F1C}"/>
              </a:ext>
            </a:extLst>
          </p:cNvPr>
          <p:cNvSpPr>
            <a:spLocks noGrp="1"/>
          </p:cNvSpPr>
          <p:nvPr>
            <p:ph type="title"/>
          </p:nvPr>
        </p:nvSpPr>
        <p:spPr/>
        <p:txBody>
          <a:bodyPr/>
          <a:lstStyle/>
          <a:p>
            <a:r>
              <a:rPr lang="en-GB" dirty="0"/>
              <a:t> poor communication </a:t>
            </a:r>
          </a:p>
        </p:txBody>
      </p:sp>
      <p:sp>
        <p:nvSpPr>
          <p:cNvPr id="3" name="Content Placeholder 2">
            <a:extLst>
              <a:ext uri="{FF2B5EF4-FFF2-40B4-BE49-F238E27FC236}">
                <a16:creationId xmlns:a16="http://schemas.microsoft.com/office/drawing/2014/main" id="{BD6FAB13-50EC-F007-3E46-2A81591C61AF}"/>
              </a:ext>
            </a:extLst>
          </p:cNvPr>
          <p:cNvSpPr>
            <a:spLocks noGrp="1"/>
          </p:cNvSpPr>
          <p:nvPr>
            <p:ph idx="1"/>
          </p:nvPr>
        </p:nvSpPr>
        <p:spPr>
          <a:xfrm>
            <a:off x="609600" y="1220057"/>
            <a:ext cx="10972800" cy="3917032"/>
          </a:xfrm>
        </p:spPr>
        <p:txBody>
          <a:bodyPr/>
          <a:lstStyle/>
          <a:p>
            <a:r>
              <a:rPr lang="en-GB" sz="2400" dirty="0"/>
              <a:t>If communication is not used effectively ,serious problems can occur. For example ,a patient may receive the wrong  medication , Staff may misunderstand instructions during hand overs , important changes in a patient condition may not be reported . Poor communication has been identified as one of the most common cause of patient safety incidents within healthcare settings(  NHS England,2023)</a:t>
            </a:r>
          </a:p>
          <a:p>
            <a:r>
              <a:rPr lang="en-GB" sz="2400" dirty="0"/>
              <a:t>A real example is during a hospital shift handover .if nurse forgets to the tell the next member of staff that a patient has an allergy to a medication ; the patient could receive treatment that cause harm . This shows why clear and accurate communication is essentials for patient safety and high – quality care</a:t>
            </a:r>
          </a:p>
        </p:txBody>
      </p:sp>
      <p:sp>
        <p:nvSpPr>
          <p:cNvPr id="4" name="Date Placeholder 3">
            <a:extLst>
              <a:ext uri="{FF2B5EF4-FFF2-40B4-BE49-F238E27FC236}">
                <a16:creationId xmlns:a16="http://schemas.microsoft.com/office/drawing/2014/main" id="{5842FD38-E4FD-709B-AFF6-9AC0D0E31663}"/>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45A08F46-9211-D8AD-A22D-243B453B2A86}"/>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088814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46518-36B3-A3E6-86F6-4DB74C26600F}"/>
              </a:ext>
            </a:extLst>
          </p:cNvPr>
          <p:cNvSpPr>
            <a:spLocks noGrp="1"/>
          </p:cNvSpPr>
          <p:nvPr>
            <p:ph type="title"/>
          </p:nvPr>
        </p:nvSpPr>
        <p:spPr/>
        <p:txBody>
          <a:bodyPr/>
          <a:lstStyle/>
          <a:p>
            <a:r>
              <a:rPr lang="en-GB" dirty="0"/>
              <a:t>What is your chosen Skills </a:t>
            </a:r>
          </a:p>
        </p:txBody>
      </p:sp>
      <p:sp>
        <p:nvSpPr>
          <p:cNvPr id="4" name="Date Placeholder 3">
            <a:extLst>
              <a:ext uri="{FF2B5EF4-FFF2-40B4-BE49-F238E27FC236}">
                <a16:creationId xmlns:a16="http://schemas.microsoft.com/office/drawing/2014/main" id="{CDF258D7-5D22-EDDA-470F-31DDA642C749}"/>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B66AE630-9C70-5266-A5C3-B141089E7FF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6" name="Content Placeholder 5">
            <a:extLst>
              <a:ext uri="{FF2B5EF4-FFF2-40B4-BE49-F238E27FC236}">
                <a16:creationId xmlns:a16="http://schemas.microsoft.com/office/drawing/2014/main" id="{8BC93D9A-C60D-81E5-3DC1-133688B1AD20}"/>
              </a:ext>
            </a:extLst>
          </p:cNvPr>
          <p:cNvSpPr>
            <a:spLocks noGrp="1"/>
          </p:cNvSpPr>
          <p:nvPr>
            <p:ph idx="1"/>
          </p:nvPr>
        </p:nvSpPr>
        <p:spPr/>
        <p:txBody>
          <a:bodyPr/>
          <a:lstStyle/>
          <a:p>
            <a:r>
              <a:rPr lang="en-GB" sz="1600" dirty="0"/>
              <a:t>Chosen : Communication </a:t>
            </a:r>
          </a:p>
          <a:p>
            <a:r>
              <a:rPr lang="en-GB" sz="1600" dirty="0"/>
              <a:t>Skills The skills I have chosen is communication . </a:t>
            </a:r>
          </a:p>
          <a:p>
            <a:r>
              <a:rPr lang="en-GB" sz="1600" dirty="0"/>
              <a:t>Communication means sharing information , ideas and feeling with other people in a way that can be clearly  understood . It is not only about talking ,but also about listening carefully and responding appropriately to  others (Royal open college , 2026) .</a:t>
            </a:r>
          </a:p>
          <a:p>
            <a:pPr marL="0" indent="0">
              <a:buNone/>
            </a:pPr>
            <a:r>
              <a:rPr lang="en-GB" sz="1600" dirty="0"/>
              <a:t>In everyday practice  within Health and social care , communication involves speaking  clearly ,listening actively ,showing empathy , using appropriate body language and recording information accurately . It may include communicating face- to -face  over the telephone , through written records or using  digital systems . Good communication helps to build trust , reduce misunderstandings and ensure that individual receive safe  and effective  care (skills  for Health ,2026,NICE ,2012)</a:t>
            </a:r>
          </a:p>
          <a:p>
            <a:pPr marL="0" indent="0">
              <a:buNone/>
            </a:pPr>
            <a:endParaRPr lang="en-GB" sz="1600" dirty="0"/>
          </a:p>
          <a:p>
            <a:pPr marL="0" indent="0">
              <a:buNone/>
            </a:pPr>
            <a:r>
              <a:rPr lang="en-GB" sz="1600" dirty="0"/>
              <a:t>I Have developed my communication  skills through my studies in Health  and social care by taking part in group discussions, presentations and classroom activities .I have also developed this skills  through communicating with tutors , classmates , and other professionals  manner . These experiences have helped me become more confident in expressing my ideas , listening to others and adapting my communication  style to different situations and individuals .</a:t>
            </a:r>
          </a:p>
        </p:txBody>
      </p:sp>
    </p:spTree>
    <p:extLst>
      <p:ext uri="{BB962C8B-B14F-4D97-AF65-F5344CB8AC3E}">
        <p14:creationId xmlns:p14="http://schemas.microsoft.com/office/powerpoint/2010/main" val="4242691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Model or framework linked to Communication : SBAR</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11332028" cy="4692419"/>
          </a:xfrm>
        </p:spPr>
        <p:txBody>
          <a:bodyPr/>
          <a:lstStyle/>
          <a:p>
            <a:pPr marL="0" indent="0">
              <a:buNone/>
            </a:pPr>
            <a:r>
              <a:rPr lang="en-GB" sz="1600" dirty="0"/>
              <a:t>The model lined to my chosen skill of communication is SBAR .</a:t>
            </a:r>
          </a:p>
          <a:p>
            <a:pPr marL="0" indent="0">
              <a:buNone/>
            </a:pPr>
            <a:r>
              <a:rPr lang="en-GB" sz="1600" dirty="0"/>
              <a:t>.SBAR is a communication framework  used by health and social care professionals to share important information quickly and clearly ,particularly , during handovers or when reporting  concerns about a patient (NHS England ,2024) .</a:t>
            </a:r>
          </a:p>
          <a:p>
            <a:pPr marL="0" indent="0">
              <a:buNone/>
            </a:pPr>
            <a:r>
              <a:rPr lang="en-GB" sz="1600" dirty="0"/>
              <a:t>SBAR Stands for </a:t>
            </a:r>
          </a:p>
          <a:p>
            <a:pPr marL="0" indent="0">
              <a:buNone/>
            </a:pPr>
            <a:r>
              <a:rPr lang="en-GB" sz="1600" dirty="0"/>
              <a:t>.Situation –what is happening right now </a:t>
            </a:r>
          </a:p>
          <a:p>
            <a:pPr marL="0" indent="0">
              <a:buNone/>
            </a:pPr>
            <a:r>
              <a:rPr lang="en-GB" sz="1600" dirty="0"/>
              <a:t>.Background –what relevant information or history is important </a:t>
            </a:r>
          </a:p>
          <a:p>
            <a:pPr marL="0" indent="0">
              <a:buNone/>
            </a:pPr>
            <a:r>
              <a:rPr lang="en-GB" sz="1600" dirty="0"/>
              <a:t>.Assessment –what do I think the problem is ?</a:t>
            </a:r>
          </a:p>
          <a:p>
            <a:pPr marL="0" indent="0">
              <a:buNone/>
            </a:pPr>
            <a:r>
              <a:rPr lang="en-GB" sz="1600" dirty="0"/>
              <a:t>.Recommendation –what action needs to be taken </a:t>
            </a:r>
          </a:p>
          <a:p>
            <a:pPr marL="0" indent="0">
              <a:buNone/>
            </a:pPr>
            <a:r>
              <a:rPr lang="en-GB" sz="1600" dirty="0"/>
              <a:t>The model help professionals organise information in a logical order ,making communication  more accurate and reducing the risk of misunderstandings . It supports good professional practice by improving teamwork, Patient safety and decision –making </a:t>
            </a:r>
          </a:p>
          <a:p>
            <a:pPr marL="0" indent="0">
              <a:buNone/>
            </a:pPr>
            <a:endParaRPr lang="en-GB" sz="1600" dirty="0"/>
          </a:p>
          <a:p>
            <a:pPr marL="0" indent="0">
              <a:buNone/>
            </a:pPr>
            <a:r>
              <a:rPr lang="en-GB" sz="1600" dirty="0"/>
              <a:t>For example, if a healthcare assistant notices that a patient has become suddenly unwell , using the SBAR framework allows them to communicate the situation clearly to a nurse or doctor so that appropriate action can be taken quickly and safely (Institute for Healthcare Improvement ,2023).</a:t>
            </a:r>
          </a:p>
          <a:p>
            <a:pPr marL="0" indent="0">
              <a:buNone/>
            </a:pPr>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466790" y="114299"/>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75255" y="841737"/>
            <a:ext cx="11547558" cy="3960440"/>
          </a:xfrm>
        </p:spPr>
        <p:txBody>
          <a:bodyPr/>
          <a:lstStyle/>
          <a:p>
            <a:pPr marL="0" indent="0">
              <a:buNone/>
            </a:pPr>
            <a:r>
              <a:rPr lang="en-GB" sz="1600" dirty="0"/>
              <a:t>  Communication is an important skills for my future career in Health and social care  because it improves my employability and prepares me for professional practice . </a:t>
            </a:r>
          </a:p>
          <a:p>
            <a:pPr marL="0" indent="0">
              <a:buNone/>
            </a:pPr>
            <a:endParaRPr lang="en-GB" sz="1600" dirty="0"/>
          </a:p>
          <a:p>
            <a:pPr marL="0" indent="0">
              <a:buNone/>
            </a:pPr>
            <a:r>
              <a:rPr lang="en-GB" sz="1600" dirty="0"/>
              <a:t>.Employers look for candidates who can communicate effectively with service users , families and other professionals . Good communication skills help to build positive relationships , support teamwork and ensure that information is shared accurately and professionally (Health Education England ,2019)</a:t>
            </a:r>
          </a:p>
          <a:p>
            <a:pPr marL="0" indent="0">
              <a:buNone/>
            </a:pPr>
            <a:endParaRPr lang="en-GB" sz="1600" dirty="0"/>
          </a:p>
          <a:p>
            <a:pPr marL="0" indent="0">
              <a:buNone/>
            </a:pPr>
            <a:r>
              <a:rPr lang="en-GB" sz="1600" dirty="0"/>
              <a:t>In my future role within Health and social care ,communication will be essential for understanding service users’ needs , Providing person –centred care and working as part of a multidisciplinary team .Effective communication also  supports patient safety and help to achieve positive outcomes for individuals receiving care (HCPC , 2024)</a:t>
            </a:r>
          </a:p>
          <a:p>
            <a:pPr marL="0" indent="0">
              <a:buNone/>
            </a:pPr>
            <a:endParaRPr lang="en-GB" sz="1600" dirty="0"/>
          </a:p>
          <a:p>
            <a:pPr marL="0" indent="0">
              <a:buNone/>
            </a:pPr>
            <a:r>
              <a:rPr lang="en-GB" sz="1600" dirty="0"/>
              <a:t>I consider communication to be one of my strength because I am able to listen to others , Contribute to discussions and communicate  respectfully with my peers and tutors . However , I would like to continue developing  this skills further by gaining  more experience in professional and clinical environment and by building my confidence when communicating in challenging  situations .</a:t>
            </a:r>
          </a:p>
          <a:p>
            <a:pPr marL="0" indent="0">
              <a:buNone/>
            </a:pPr>
            <a:endParaRPr lang="en-GB" sz="1600" dirty="0"/>
          </a:p>
          <a:p>
            <a:pPr marL="0" indent="0">
              <a:buNone/>
            </a:pPr>
            <a:r>
              <a:rPr lang="en-GB" sz="1600" dirty="0"/>
              <a:t>Developing my communication skills supports my readiness </a:t>
            </a:r>
            <a:r>
              <a:rPr lang="en-GB" sz="1400" dirty="0"/>
              <a:t>for practice , Contributes to my personal and professional development and it helps me plan for a successful career within Health and social care .  </a:t>
            </a:r>
          </a:p>
          <a:p>
            <a:pPr marL="0" indent="0">
              <a:buNone/>
            </a:pPr>
            <a:endParaRPr lang="en-GB" sz="1400" dirty="0"/>
          </a:p>
          <a:p>
            <a:pPr marL="0" indent="0">
              <a:buNone/>
            </a:pPr>
            <a:endParaRPr lang="en-GB" sz="1400" dirty="0"/>
          </a:p>
          <a:p>
            <a:pPr marL="0" indent="0">
              <a:buNone/>
            </a:pPr>
            <a:endParaRPr lang="en-GB" sz="1400" dirty="0"/>
          </a:p>
          <a:p>
            <a:pPr marL="0" indent="0">
              <a:buNone/>
            </a:pPr>
            <a:r>
              <a:rPr lang="en-GB" sz="1400" dirty="0"/>
              <a:t> </a:t>
            </a:r>
          </a:p>
          <a:p>
            <a:pPr marL="0" indent="0" algn="ctr">
              <a:buNone/>
            </a:pPr>
            <a:endParaRPr lang="en-GB" altLang="en-US" sz="28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228366" y="327484"/>
            <a:ext cx="8229600" cy="797260"/>
          </a:xfrm>
        </p:spPr>
        <p:txBody>
          <a:bodyPr/>
          <a:lstStyle/>
          <a:p>
            <a:r>
              <a:rPr lang="en-GB" sz="1600" b="1" dirty="0"/>
              <a:t>Applying   Communication Skills in Practice</a:t>
            </a:r>
            <a:br>
              <a:rPr lang="en-GB" sz="1600" b="1" dirty="0"/>
            </a:br>
            <a:br>
              <a:rPr lang="en-GB" sz="1600" dirty="0"/>
            </a:br>
            <a:endParaRPr lang="en-GB" sz="16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774826" y="764704"/>
            <a:ext cx="8600757" cy="4968552"/>
          </a:xfrm>
        </p:spPr>
        <p:txBody>
          <a:bodyPr/>
          <a:lstStyle/>
          <a:p>
            <a:pPr marL="0" indent="0">
              <a:buNone/>
            </a:pPr>
            <a:r>
              <a:rPr lang="en-GB" sz="1400" dirty="0"/>
              <a:t>A clear example of using communication skills in practice would be a nurse working on a hospital ward .</a:t>
            </a:r>
          </a:p>
          <a:p>
            <a:pPr marL="0" indent="0">
              <a:buNone/>
            </a:pPr>
            <a:endParaRPr lang="en-GB" sz="1400" dirty="0"/>
          </a:p>
          <a:p>
            <a:pPr marL="0" indent="0">
              <a:buNone/>
            </a:pPr>
            <a:r>
              <a:rPr lang="en-GB" sz="1400" dirty="0"/>
              <a:t>The situation may involve a patient who has recently had surgery and is experiencing  increased pain and discomfort . The nurse would use communication skills to speak calmly and clearly with the patient ,Ask questions about their symptoms ,actively  listen to their concerns and reassure them that their concerns are being taken seriously .</a:t>
            </a:r>
          </a:p>
          <a:p>
            <a:pPr marL="0" indent="0">
              <a:buNone/>
            </a:pPr>
            <a:endParaRPr lang="en-GB" sz="1400" dirty="0"/>
          </a:p>
          <a:p>
            <a:pPr marL="0" indent="0">
              <a:buNone/>
            </a:pPr>
            <a:r>
              <a:rPr lang="en-GB" sz="1400" dirty="0"/>
              <a:t>The nurse would also communicate important information to other members of the healthcare team ,such as the doctor or senior nurse , using clear and accurate information .A communication  framework such as SBAR could be used to ensure that all relevant information is shared effectively (NHS England ,2024) .</a:t>
            </a:r>
          </a:p>
          <a:p>
            <a:pPr marL="0" indent="0">
              <a:buNone/>
            </a:pPr>
            <a:endParaRPr lang="en-GB" sz="1400" dirty="0"/>
          </a:p>
          <a:p>
            <a:pPr marL="0" indent="0">
              <a:buNone/>
            </a:pPr>
            <a:endParaRPr lang="en-GB" sz="1400" dirty="0"/>
          </a:p>
          <a:p>
            <a:pPr marL="0" indent="0">
              <a:buNone/>
            </a:pPr>
            <a:endParaRPr lang="en-GB" sz="1400" dirty="0"/>
          </a:p>
          <a:p>
            <a:pPr marL="0" indent="0">
              <a:buNone/>
            </a:pPr>
            <a:endParaRPr lang="en-GB" sz="1400" dirty="0"/>
          </a:p>
          <a:p>
            <a:pPr marL="0" indent="0">
              <a:buNone/>
            </a:pPr>
            <a:endParaRPr lang="en-GB" sz="1400" dirty="0"/>
          </a:p>
          <a:p>
            <a:pPr marL="0" indent="0">
              <a:buNone/>
            </a:pPr>
            <a:r>
              <a:rPr lang="en-GB" sz="2000" dirty="0"/>
              <a:t> </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10</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5C7083-29DC-E9C2-D818-9B348C78F8C7}"/>
              </a:ext>
            </a:extLst>
          </p:cNvPr>
          <p:cNvSpPr>
            <a:spLocks noGrp="1"/>
          </p:cNvSpPr>
          <p:nvPr>
            <p:ph type="dt" sz="half" idx="10"/>
          </p:nvPr>
        </p:nvSpPr>
        <p:spPr/>
        <p:txBody>
          <a:bodyPr/>
          <a:lstStyle/>
          <a:p>
            <a:pPr>
              <a:defRPr/>
            </a:pPr>
            <a:fld id="{5E23D760-A5D6-4408-9293-3816AB405458}" type="datetime1">
              <a:rPr lang="en-GB" altLang="en-US" smtClean="0"/>
              <a:pPr>
                <a:defRPr/>
              </a:pPr>
              <a:t>18/07/2026</a:t>
            </a:fld>
            <a:endParaRPr lang="en-GB" altLang="en-US"/>
          </a:p>
        </p:txBody>
      </p:sp>
      <p:sp>
        <p:nvSpPr>
          <p:cNvPr id="3" name="Slide Number Placeholder 2">
            <a:extLst>
              <a:ext uri="{FF2B5EF4-FFF2-40B4-BE49-F238E27FC236}">
                <a16:creationId xmlns:a16="http://schemas.microsoft.com/office/drawing/2014/main" id="{6C0778E9-DB1C-850D-6C97-65446FF31559}"/>
              </a:ext>
            </a:extLst>
          </p:cNvPr>
          <p:cNvSpPr>
            <a:spLocks noGrp="1"/>
          </p:cNvSpPr>
          <p:nvPr>
            <p:ph type="sldNum" sz="quarter" idx="11"/>
          </p:nvPr>
        </p:nvSpPr>
        <p:spPr/>
        <p:txBody>
          <a:bodyPr/>
          <a:lstStyle/>
          <a:p>
            <a:pPr>
              <a:defRPr/>
            </a:pPr>
            <a:fld id="{1627DB7A-9E6D-4CCE-BDBB-D06183803CCF}" type="slidenum">
              <a:rPr lang="en-GB" altLang="en-US" smtClean="0"/>
              <a:pPr>
                <a:defRPr/>
              </a:pPr>
              <a:t>11</a:t>
            </a:fld>
            <a:endParaRPr lang="en-GB" altLang="en-US"/>
          </a:p>
        </p:txBody>
      </p:sp>
      <p:sp>
        <p:nvSpPr>
          <p:cNvPr id="4" name="TextBox 3">
            <a:extLst>
              <a:ext uri="{FF2B5EF4-FFF2-40B4-BE49-F238E27FC236}">
                <a16:creationId xmlns:a16="http://schemas.microsoft.com/office/drawing/2014/main" id="{E725D52D-77E3-468D-63A3-C67EA0A9A25D}"/>
              </a:ext>
            </a:extLst>
          </p:cNvPr>
          <p:cNvSpPr txBox="1"/>
          <p:nvPr/>
        </p:nvSpPr>
        <p:spPr>
          <a:xfrm>
            <a:off x="904126" y="1017142"/>
            <a:ext cx="10678274" cy="3785652"/>
          </a:xfrm>
          <a:prstGeom prst="rect">
            <a:avLst/>
          </a:prstGeom>
          <a:noFill/>
        </p:spPr>
        <p:txBody>
          <a:bodyPr wrap="square" rtlCol="0">
            <a:spAutoFit/>
          </a:bodyPr>
          <a:lstStyle/>
          <a:p>
            <a:r>
              <a:rPr lang="en-GB" sz="2400" dirty="0"/>
              <a:t>Communication guides  the nurse’s actions by helping them gather information , </a:t>
            </a:r>
            <a:r>
              <a:rPr lang="en-GB" sz="2400" dirty="0" err="1"/>
              <a:t>Asssess</a:t>
            </a:r>
            <a:r>
              <a:rPr lang="en-GB" sz="2400" dirty="0"/>
              <a:t> the patient’s needs and ensure that appropriate care is provided promptly and safely .</a:t>
            </a:r>
          </a:p>
          <a:p>
            <a:endParaRPr lang="en-GB" sz="2400" dirty="0"/>
          </a:p>
          <a:p>
            <a:r>
              <a:rPr lang="en-GB" sz="2400" dirty="0"/>
              <a:t>The impact on care is significant .The patient feels listened to ,respected and involved in decision about their care , Which  improves their overall experience .Effective communication also improves patient safety , Reduces  the risk of errors and supports better health outcomes by ensuring that the right  treatment and support are provided at the right time (HCPC ,2024) .  </a:t>
            </a:r>
          </a:p>
          <a:p>
            <a:endParaRPr lang="en-GB" sz="2400" dirty="0"/>
          </a:p>
        </p:txBody>
      </p:sp>
    </p:spTree>
    <p:extLst>
      <p:ext uri="{BB962C8B-B14F-4D97-AF65-F5344CB8AC3E}">
        <p14:creationId xmlns:p14="http://schemas.microsoft.com/office/powerpoint/2010/main" val="2374783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D2DC9-B95F-4FC8-248F-21C778AD298E}"/>
              </a:ext>
            </a:extLst>
          </p:cNvPr>
          <p:cNvSpPr>
            <a:spLocks noGrp="1"/>
          </p:cNvSpPr>
          <p:nvPr>
            <p:ph type="title"/>
          </p:nvPr>
        </p:nvSpPr>
        <p:spPr>
          <a:xfrm>
            <a:off x="496584" y="136524"/>
            <a:ext cx="10972800" cy="1143000"/>
          </a:xfrm>
        </p:spPr>
        <p:txBody>
          <a:bodyPr/>
          <a:lstStyle/>
          <a:p>
            <a:r>
              <a:rPr lang="en-GB" dirty="0"/>
              <a:t>Conclusion</a:t>
            </a:r>
          </a:p>
        </p:txBody>
      </p:sp>
      <p:sp>
        <p:nvSpPr>
          <p:cNvPr id="3" name="Content Placeholder 2">
            <a:extLst>
              <a:ext uri="{FF2B5EF4-FFF2-40B4-BE49-F238E27FC236}">
                <a16:creationId xmlns:a16="http://schemas.microsoft.com/office/drawing/2014/main" id="{BD7D8D4D-5249-97F5-8B03-92FD814F2436}"/>
              </a:ext>
            </a:extLst>
          </p:cNvPr>
          <p:cNvSpPr>
            <a:spLocks noGrp="1"/>
          </p:cNvSpPr>
          <p:nvPr>
            <p:ph idx="1"/>
          </p:nvPr>
        </p:nvSpPr>
        <p:spPr>
          <a:xfrm>
            <a:off x="496584" y="1250880"/>
            <a:ext cx="10972800" cy="3917032"/>
          </a:xfrm>
        </p:spPr>
        <p:txBody>
          <a:bodyPr/>
          <a:lstStyle/>
          <a:p>
            <a:pPr marL="0" indent="0" algn="ctr">
              <a:buNone/>
            </a:pPr>
            <a:r>
              <a:rPr lang="en-GB" altLang="en-US" sz="2000" dirty="0"/>
              <a:t>In conclusion ,This presentation has explored the importance of communication as a key  professional skills within Health and  social care . I have explained what communication means , how it used in  in everyday practice and  how I have developed this skills  through my studies and experience .</a:t>
            </a:r>
          </a:p>
          <a:p>
            <a:pPr marL="0" indent="0" algn="ctr">
              <a:buNone/>
            </a:pPr>
            <a:endParaRPr lang="en-GB" altLang="en-US" sz="2000" dirty="0"/>
          </a:p>
          <a:p>
            <a:pPr marL="0" indent="0" algn="ctr">
              <a:buNone/>
            </a:pPr>
            <a:r>
              <a:rPr lang="en-GB" altLang="en-US" sz="2000" dirty="0"/>
              <a:t>The presentation has also highlighted why communication is essential for providing safe , effective and persona-centred care, as well as is the benefits it provides for service users , staff and organisations . In addition , I discussed  the SBAR communication framework and how it supports good professional practice .   </a:t>
            </a:r>
          </a:p>
          <a:p>
            <a:pPr marL="0" indent="0" algn="ctr">
              <a:buNone/>
            </a:pPr>
            <a:endParaRPr lang="en-GB" altLang="en-US" sz="2000" dirty="0"/>
          </a:p>
          <a:p>
            <a:pPr marL="0" indent="0" algn="ctr">
              <a:buNone/>
            </a:pPr>
            <a:r>
              <a:rPr lang="en-GB" altLang="en-US" sz="2000" dirty="0"/>
              <a:t>Finally , I reflected  on how communication will support my future career , enhance my employability and contribute to my ongoing personal and professional development within Health and social care .     </a:t>
            </a:r>
          </a:p>
        </p:txBody>
      </p:sp>
      <p:sp>
        <p:nvSpPr>
          <p:cNvPr id="4" name="Date Placeholder 3">
            <a:extLst>
              <a:ext uri="{FF2B5EF4-FFF2-40B4-BE49-F238E27FC236}">
                <a16:creationId xmlns:a16="http://schemas.microsoft.com/office/drawing/2014/main" id="{114B54CB-884A-0074-46DC-5AEC5553475D}"/>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3D499757-BE89-B26A-6967-89C17FD400F6}"/>
              </a:ext>
            </a:extLst>
          </p:cNvPr>
          <p:cNvSpPr>
            <a:spLocks noGrp="1"/>
          </p:cNvSpPr>
          <p:nvPr>
            <p:ph type="sldNum" sz="quarter" idx="12"/>
          </p:nvPr>
        </p:nvSpPr>
        <p:spPr/>
        <p:txBody>
          <a:bodyPr/>
          <a:lstStyle/>
          <a:p>
            <a:pPr>
              <a:defRPr/>
            </a:pPr>
            <a:fld id="{9AFB928A-D6AD-4F2A-B2DD-923741E90643}" type="slidenum">
              <a:rPr lang="en-GB" altLang="en-US" smtClean="0"/>
              <a:pPr>
                <a:defRPr/>
              </a:pPr>
              <a:t>12</a:t>
            </a:fld>
            <a:endParaRPr lang="en-GB" altLang="en-US"/>
          </a:p>
        </p:txBody>
      </p:sp>
    </p:spTree>
    <p:extLst>
      <p:ext uri="{BB962C8B-B14F-4D97-AF65-F5344CB8AC3E}">
        <p14:creationId xmlns:p14="http://schemas.microsoft.com/office/powerpoint/2010/main" val="1536470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9FE35-6C16-8B28-9A0D-B42F562A0319}"/>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CF0A231F-9CE3-A6C0-E490-E4E28504CF93}"/>
              </a:ext>
            </a:extLst>
          </p:cNvPr>
          <p:cNvSpPr>
            <a:spLocks noGrp="1"/>
          </p:cNvSpPr>
          <p:nvPr>
            <p:ph idx="1"/>
          </p:nvPr>
        </p:nvSpPr>
        <p:spPr/>
        <p:txBody>
          <a:bodyPr/>
          <a:lstStyle/>
          <a:p>
            <a:r>
              <a:rPr lang="en-GB" sz="2400" dirty="0"/>
              <a:t>This presentation has discussed communication as an essential skills in Health and Social care .It has  explained what communication  is ,why it is important in professional practice  and how it supports safe, effective and person-centred care . The presentation also explored the SBAR communication framework , provided an example of communication in practice and reflected on how this skills will support my future career and professional development </a:t>
            </a:r>
            <a:endParaRPr lang="en-GB" sz="3600" dirty="0"/>
          </a:p>
        </p:txBody>
      </p:sp>
      <p:sp>
        <p:nvSpPr>
          <p:cNvPr id="4" name="Date Placeholder 3">
            <a:extLst>
              <a:ext uri="{FF2B5EF4-FFF2-40B4-BE49-F238E27FC236}">
                <a16:creationId xmlns:a16="http://schemas.microsoft.com/office/drawing/2014/main" id="{04539088-F96F-67B4-5E91-FC6B96A57165}"/>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E8998F9D-BA65-06EF-637C-E5286ACE9036}"/>
              </a:ext>
            </a:extLst>
          </p:cNvPr>
          <p:cNvSpPr>
            <a:spLocks noGrp="1"/>
          </p:cNvSpPr>
          <p:nvPr>
            <p:ph type="sldNum" sz="quarter" idx="12"/>
          </p:nvPr>
        </p:nvSpPr>
        <p:spPr/>
        <p:txBody>
          <a:bodyPr/>
          <a:lstStyle/>
          <a:p>
            <a:pPr>
              <a:defRPr/>
            </a:pPr>
            <a:fld id="{9AFB928A-D6AD-4F2A-B2DD-923741E90643}" type="slidenum">
              <a:rPr lang="en-GB" altLang="en-US" smtClean="0"/>
              <a:pPr>
                <a:defRPr/>
              </a:pPr>
              <a:t>13</a:t>
            </a:fld>
            <a:endParaRPr lang="en-GB" altLang="en-US"/>
          </a:p>
        </p:txBody>
      </p:sp>
    </p:spTree>
    <p:extLst>
      <p:ext uri="{BB962C8B-B14F-4D97-AF65-F5344CB8AC3E}">
        <p14:creationId xmlns:p14="http://schemas.microsoft.com/office/powerpoint/2010/main" val="927589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8F69E-5847-5CEB-0BFA-E21D0D621993}"/>
              </a:ext>
            </a:extLst>
          </p:cNvPr>
          <p:cNvSpPr>
            <a:spLocks noGrp="1"/>
          </p:cNvSpPr>
          <p:nvPr>
            <p:ph type="title"/>
          </p:nvPr>
        </p:nvSpPr>
        <p:spPr/>
        <p:txBody>
          <a:bodyPr/>
          <a:lstStyle/>
          <a:p>
            <a:r>
              <a:rPr lang="en-GB" dirty="0"/>
              <a:t>Harvard References</a:t>
            </a:r>
          </a:p>
        </p:txBody>
      </p:sp>
      <p:sp>
        <p:nvSpPr>
          <p:cNvPr id="3" name="Content Placeholder 2">
            <a:extLst>
              <a:ext uri="{FF2B5EF4-FFF2-40B4-BE49-F238E27FC236}">
                <a16:creationId xmlns:a16="http://schemas.microsoft.com/office/drawing/2014/main" id="{2BE8B0B3-98B1-050F-F84A-7D3E8E972D59}"/>
              </a:ext>
            </a:extLst>
          </p:cNvPr>
          <p:cNvSpPr>
            <a:spLocks noGrp="1"/>
          </p:cNvSpPr>
          <p:nvPr>
            <p:ph idx="1"/>
          </p:nvPr>
        </p:nvSpPr>
        <p:spPr>
          <a:xfrm>
            <a:off x="609600" y="2126751"/>
            <a:ext cx="10972800" cy="3390482"/>
          </a:xfrm>
        </p:spPr>
        <p:txBody>
          <a:bodyPr/>
          <a:lstStyle/>
          <a:p>
            <a:r>
              <a:rPr lang="en-US" dirty="0"/>
              <a:t>Institute for Health care improvement (2023).SBAR Tool:</a:t>
            </a:r>
          </a:p>
          <a:p>
            <a:r>
              <a:rPr lang="en-GB" dirty="0"/>
              <a:t>NHS England (2024 ) SBAR Communication tool. Available at: NHS England SBAR communication tool (Accessed :12 July 2026)</a:t>
            </a:r>
          </a:p>
          <a:p>
            <a:pPr marL="0" indent="0">
              <a:buNone/>
            </a:pPr>
            <a:endParaRPr lang="en-GB" dirty="0"/>
          </a:p>
        </p:txBody>
      </p:sp>
      <p:sp>
        <p:nvSpPr>
          <p:cNvPr id="4" name="Date Placeholder 3">
            <a:extLst>
              <a:ext uri="{FF2B5EF4-FFF2-40B4-BE49-F238E27FC236}">
                <a16:creationId xmlns:a16="http://schemas.microsoft.com/office/drawing/2014/main" id="{99D3052F-657F-8688-E21F-9993D35F8A10}"/>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2E1E123F-B693-F98C-7A12-17BE4C3435B3}"/>
              </a:ext>
            </a:extLst>
          </p:cNvPr>
          <p:cNvSpPr>
            <a:spLocks noGrp="1"/>
          </p:cNvSpPr>
          <p:nvPr>
            <p:ph type="sldNum" sz="quarter" idx="12"/>
          </p:nvPr>
        </p:nvSpPr>
        <p:spPr/>
        <p:txBody>
          <a:bodyPr/>
          <a:lstStyle/>
          <a:p>
            <a:pPr>
              <a:defRPr/>
            </a:pPr>
            <a:fld id="{9AFB928A-D6AD-4F2A-B2DD-923741E90643}" type="slidenum">
              <a:rPr lang="en-GB" altLang="en-US" smtClean="0"/>
              <a:pPr>
                <a:defRPr/>
              </a:pPr>
              <a:t>14</a:t>
            </a:fld>
            <a:endParaRPr lang="en-GB" altLang="en-US"/>
          </a:p>
        </p:txBody>
      </p:sp>
    </p:spTree>
    <p:extLst>
      <p:ext uri="{BB962C8B-B14F-4D97-AF65-F5344CB8AC3E}">
        <p14:creationId xmlns:p14="http://schemas.microsoft.com/office/powerpoint/2010/main" val="21027420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7698</TotalTime>
  <Words>1708</Words>
  <Application>Microsoft Office PowerPoint</Application>
  <PresentationFormat>Widescreen</PresentationFormat>
  <Paragraphs>128</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Myriad Pro</vt:lpstr>
      <vt:lpstr>20140311PresentationUWTSDTemplate</vt:lpstr>
      <vt:lpstr>PowerPoint Presentation</vt:lpstr>
      <vt:lpstr>Acknowledge use of AI</vt:lpstr>
      <vt:lpstr>Introduction</vt:lpstr>
      <vt:lpstr>Importance  of professionals practice communication</vt:lpstr>
      <vt:lpstr>PowerPoint Presentation</vt:lpstr>
      <vt:lpstr> poor communication </vt:lpstr>
      <vt:lpstr>What is your chosen Skills </vt:lpstr>
      <vt:lpstr>Model or framework linked to Communication : SBAR</vt:lpstr>
      <vt:lpstr>How does this skill support my future career? </vt:lpstr>
      <vt:lpstr>Applying   Communication Skills in Practice  </vt:lpstr>
      <vt:lpstr>PowerPoint Presentation</vt:lpstr>
      <vt:lpstr>Conclusion</vt:lpstr>
      <vt:lpstr>Summary </vt:lpstr>
      <vt:lpstr>Harvard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Saratu Mohammed (2442252)</cp:lastModifiedBy>
  <cp:revision>56</cp:revision>
  <dcterms:created xsi:type="dcterms:W3CDTF">2025-02-21T18:28:54Z</dcterms:created>
  <dcterms:modified xsi:type="dcterms:W3CDTF">2026-07-19T15:03:53Z</dcterms:modified>
</cp:coreProperties>
</file>