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4"/>
  </p:sldMasterIdLst>
  <p:notesMasterIdLst>
    <p:notesMasterId r:id="rId18"/>
  </p:notesMasterIdLst>
  <p:handoutMasterIdLst>
    <p:handoutMasterId r:id="rId19"/>
  </p:handoutMasterIdLst>
  <p:sldIdLst>
    <p:sldId id="256" r:id="rId5"/>
    <p:sldId id="268" r:id="rId6"/>
    <p:sldId id="257" r:id="rId7"/>
    <p:sldId id="258" r:id="rId8"/>
    <p:sldId id="283" r:id="rId9"/>
    <p:sldId id="262" r:id="rId10"/>
    <p:sldId id="269" r:id="rId11"/>
    <p:sldId id="260" r:id="rId12"/>
    <p:sldId id="264" r:id="rId13"/>
    <p:sldId id="267" r:id="rId14"/>
    <p:sldId id="265" r:id="rId15"/>
    <p:sldId id="270" r:id="rId16"/>
    <p:sldId id="28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758B7D-9F5E-460C-B542-D79A89821BAF}">
          <p14:sldIdLst>
            <p14:sldId id="256"/>
            <p14:sldId id="268"/>
            <p14:sldId id="257"/>
            <p14:sldId id="258"/>
            <p14:sldId id="283"/>
            <p14:sldId id="262"/>
          </p14:sldIdLst>
        </p14:section>
        <p14:section name="Untitled Section" id="{872AD453-8B4B-4B2F-BBC2-46C6D1EB5053}">
          <p14:sldIdLst>
            <p14:sldId id="269"/>
            <p14:sldId id="260"/>
            <p14:sldId id="264"/>
            <p14:sldId id="267"/>
            <p14:sldId id="265"/>
            <p14:sldId id="270"/>
            <p14:sldId id="28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17" autoAdjust="0"/>
  </p:normalViewPr>
  <p:slideViewPr>
    <p:cSldViewPr snapToGrid="0">
      <p:cViewPr varScale="1">
        <p:scale>
          <a:sx n="64" d="100"/>
          <a:sy n="64" d="100"/>
        </p:scale>
        <p:origin x="748" y="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12/2/2022</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684271909"/>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671283557"/>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003987100"/>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226075204"/>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8/05/20XX</a:t>
            </a:r>
            <a:endParaRPr lang="en-US" dirty="0"/>
          </a:p>
        </p:txBody>
      </p:sp>
      <p:sp>
        <p:nvSpPr>
          <p:cNvPr id="8" name="Footer Placeholder 7"/>
          <p:cNvSpPr>
            <a:spLocks noGrp="1"/>
          </p:cNvSpPr>
          <p:nvPr>
            <p:ph type="ftr" sz="quarter" idx="11"/>
          </p:nvPr>
        </p:nvSpPr>
        <p:spPr/>
        <p:txBody>
          <a:bodyPr/>
          <a:lstStyle/>
          <a:p>
            <a:r>
              <a:rPr lang="en-US"/>
              <a:t>Conference Presentation</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530992260"/>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8/05/20XX</a:t>
            </a:r>
            <a:endParaRPr lang="en-US" dirty="0"/>
          </a:p>
        </p:txBody>
      </p:sp>
      <p:sp>
        <p:nvSpPr>
          <p:cNvPr id="4" name="Footer Placeholder 3"/>
          <p:cNvSpPr>
            <a:spLocks noGrp="1"/>
          </p:cNvSpPr>
          <p:nvPr>
            <p:ph type="ftr" sz="quarter" idx="11"/>
          </p:nvPr>
        </p:nvSpPr>
        <p:spPr/>
        <p:txBody>
          <a:bodyPr/>
          <a:lstStyle/>
          <a:p>
            <a:r>
              <a:rPr lang="en-US"/>
              <a:t>Conference Presentation</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70593919"/>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8/05/20XX</a:t>
            </a:r>
            <a:endParaRPr lang="en-US" dirty="0"/>
          </a:p>
        </p:txBody>
      </p:sp>
      <p:sp>
        <p:nvSpPr>
          <p:cNvPr id="3" name="Footer Placeholder 2"/>
          <p:cNvSpPr>
            <a:spLocks noGrp="1"/>
          </p:cNvSpPr>
          <p:nvPr>
            <p:ph type="ftr" sz="quarter" idx="11"/>
          </p:nvPr>
        </p:nvSpPr>
        <p:spPr/>
        <p:txBody>
          <a:bodyPr/>
          <a:lstStyle/>
          <a:p>
            <a:r>
              <a:rPr lang="en-US"/>
              <a:t>Conference Presentation</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98716373"/>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192708368"/>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43492396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59832705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8D65601-5AE2-46FC-B138-694DDD2B510D}"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4860628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2572200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90948817"/>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8/05/20XX</a:t>
            </a:r>
            <a:endParaRPr lang="en-US" dirty="0"/>
          </a:p>
        </p:txBody>
      </p:sp>
      <p:sp>
        <p:nvSpPr>
          <p:cNvPr id="6" name="Footer Placeholder 5"/>
          <p:cNvSpPr>
            <a:spLocks noGrp="1"/>
          </p:cNvSpPr>
          <p:nvPr>
            <p:ph type="ftr" sz="quarter" idx="11"/>
          </p:nvPr>
        </p:nvSpPr>
        <p:spPr/>
        <p:txBody>
          <a:bodyPr/>
          <a:lstStyle/>
          <a:p>
            <a:r>
              <a:rPr lang="en-US"/>
              <a:t>Conference Presentation</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554347502"/>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694326839"/>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8/05/20XX</a:t>
            </a:r>
            <a:endParaRPr lang="en-US" dirty="0"/>
          </a:p>
        </p:txBody>
      </p:sp>
      <p:sp>
        <p:nvSpPr>
          <p:cNvPr id="5" name="Footer Placeholder 4"/>
          <p:cNvSpPr>
            <a:spLocks noGrp="1"/>
          </p:cNvSpPr>
          <p:nvPr>
            <p:ph type="ftr" sz="quarter" idx="11"/>
          </p:nvPr>
        </p:nvSpPr>
        <p:spPr/>
        <p:txBody>
          <a:bodyPr/>
          <a:lstStyle/>
          <a:p>
            <a:r>
              <a:rPr lang="en-US"/>
              <a:t>Conference Presentation</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08351321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a:lstStyle>
            <a:lvl1pPr marL="0" indent="0" algn="ctr">
              <a:buNone/>
              <a:defRPr/>
            </a:lvl1pPr>
          </a:lstStyle>
          <a:p>
            <a:r>
              <a:rPr lang="en-US" dirty="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a:r>
              <a:rPr lang="en-US"/>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anchor="ctr"/>
          <a:lstStyle>
            <a:lvl1pPr marL="0" indent="0">
              <a:lnSpc>
                <a:spcPct val="80000"/>
              </a:lnSpc>
              <a:spcBef>
                <a:spcPts val="0"/>
              </a:spcBef>
              <a:buNone/>
              <a:defRPr sz="1600" cap="all" spc="100" baseline="0">
                <a:solidFill>
                  <a:schemeClr val="accent1"/>
                </a:solidFill>
                <a:latin typeface="+mn-lt"/>
              </a:defRPr>
            </a:lvl1pPr>
          </a:lstStyle>
          <a:p>
            <a:pPr lvl="0"/>
            <a:r>
              <a:rPr lang="en-US"/>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anchor="ctr"/>
          <a:lstStyle>
            <a:lvl1pPr>
              <a:lnSpc>
                <a:spcPct val="80000"/>
              </a:lnSpc>
              <a:defRPr sz="5000" spc="100" baseline="0">
                <a:solidFill>
                  <a:schemeClr val="accent5">
                    <a:lumMod val="20000"/>
                    <a:lumOff val="80000"/>
                  </a:schemeClr>
                </a:solidFill>
              </a:defRPr>
            </a:lvl1pPr>
          </a:lstStyle>
          <a:p>
            <a:r>
              <a:rPr lang="en-US" dirty="0"/>
              <a:t>Click to add title</a:t>
            </a:r>
          </a:p>
        </p:txBody>
      </p:sp>
    </p:spTree>
    <p:extLst>
      <p:ext uri="{BB962C8B-B14F-4D97-AF65-F5344CB8AC3E}">
        <p14:creationId xmlns:p14="http://schemas.microsoft.com/office/powerpoint/2010/main" val="13268742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accent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lvl1pPr>
              <a:defRPr>
                <a:solidFill>
                  <a:schemeClr val="bg1"/>
                </a:solidFill>
              </a:defRPr>
            </a:lvl1pPr>
          </a:lstStyle>
          <a:p>
            <a:fld id="{18D65601-5AE2-46FC-B138-694DDD2B510D}" type="slidenum">
              <a:rPr lang="en-US" smtClean="0"/>
              <a:pPr/>
              <a:t>‹#›</a:t>
            </a:fld>
            <a:endParaRPr lang="en-US" dirty="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anchor="ctr"/>
          <a:lstStyle>
            <a:lvl1pPr algn="l">
              <a:lnSpc>
                <a:spcPct val="100000"/>
              </a:lnSpc>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15140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896731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a:lstStyle>
            <a:lvl1pPr>
              <a:defRPr>
                <a:solidFill>
                  <a:schemeClr val="accent5">
                    <a:lumMod val="20000"/>
                    <a:lumOff val="80000"/>
                  </a:schemeClr>
                </a:solidFill>
              </a:defRPr>
            </a:lvl1pPr>
          </a:lstStyle>
          <a:p>
            <a:r>
              <a:rPr lang="en-US" dirty="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anchor="ctr"/>
          <a:lstStyle>
            <a:lvl1pPr marL="0" indent="0">
              <a:lnSpc>
                <a:spcPct val="80000"/>
              </a:lnSpc>
              <a:spcBef>
                <a:spcPts val="0"/>
              </a:spcBef>
              <a:buNone/>
              <a:defRPr sz="1600" b="1" spc="100" baseline="0">
                <a:solidFill>
                  <a:schemeClr val="accent1"/>
                </a:solidFill>
                <a:latin typeface="+mj-lt"/>
              </a:defRPr>
            </a:lvl1pPr>
          </a:lstStyle>
          <a:p>
            <a:pPr lvl="0"/>
            <a:r>
              <a:rPr lang="en-US"/>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a:lstStyle>
            <a:lvl1pPr marL="0" indent="0">
              <a:lnSpc>
                <a:spcPct val="150000"/>
              </a:lnSpc>
              <a:spcBef>
                <a:spcPts val="0"/>
              </a:spcBef>
              <a:spcAft>
                <a:spcPts val="1000"/>
              </a:spcAft>
              <a:buNone/>
              <a:defRPr sz="1400" spc="100" baseline="0"/>
            </a:lvl1pPr>
          </a:lstStyle>
          <a:p>
            <a:pPr lvl="0"/>
            <a:r>
              <a:rPr lang="en-US"/>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anchor="ctr"/>
          <a:lstStyle>
            <a:lvl1pPr algn="r">
              <a:defRPr lang="en-US" sz="2400" spc="100" baseline="0">
                <a:solidFill>
                  <a:schemeClr val="accent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2537921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a:lstStyle>
            <a:lvl1pPr marL="0" indent="0" algn="ctr">
              <a:buNone/>
              <a:defRPr/>
            </a:lvl1pPr>
          </a:lstStyle>
          <a:p>
            <a:r>
              <a:rPr lang="en-US" dirty="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a:lstStyle>
            <a:lvl1pPr>
              <a:defRPr>
                <a:solidFill>
                  <a:schemeClr val="accent1"/>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1022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a:lstStyle/>
          <a:p>
            <a:r>
              <a:rPr lang="en-US" dirty="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a:lstStyle>
            <a:lvl1pPr algn="l">
              <a:defRPr>
                <a:solidFill>
                  <a:schemeClr val="bg1"/>
                </a:solidFill>
              </a:defRPr>
            </a:lvl1pPr>
          </a:lstStyle>
          <a:p>
            <a:r>
              <a:rPr lang="en-US" dirty="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a:lstStyle>
            <a:lvl1pPr>
              <a:defRPr>
                <a:solidFill>
                  <a:schemeClr val="bg1"/>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299963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a:lstStyle>
            <a:lvl1pPr>
              <a:defRPr>
                <a:solidFill>
                  <a:schemeClr val="accent6">
                    <a:lumMod val="75000"/>
                  </a:schemeClr>
                </a:solidFill>
              </a:defRPr>
            </a:lvl1pPr>
          </a:lstStyle>
          <a:p>
            <a:r>
              <a:rPr lang="en-US" dirty="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anchor="ctr"/>
          <a:lstStyle>
            <a:lvl1pPr algn="r">
              <a:defRPr lang="en-US" sz="2400" spc="100" baseline="0">
                <a:solidFill>
                  <a:schemeClr val="bg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818430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a:lstStyle>
            <a:lvl1pPr marL="0" indent="0">
              <a:lnSpc>
                <a:spcPct val="100000"/>
              </a:lnSpc>
              <a:spcBef>
                <a:spcPts val="0"/>
              </a:spcBef>
              <a:spcAft>
                <a:spcPts val="1200"/>
              </a:spcAft>
              <a:buNone/>
              <a:defRPr sz="1400" spc="100" baseline="0">
                <a:solidFill>
                  <a:schemeClr val="bg1"/>
                </a:solidFill>
              </a:defRPr>
            </a:lvl1pPr>
          </a:lstStyle>
          <a:p>
            <a:pPr lvl="0"/>
            <a:r>
              <a:rPr lang="en-US"/>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anchor="ctr"/>
          <a:lstStyle>
            <a:lvl1pPr>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777321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a:lstStyle/>
          <a:p>
            <a:r>
              <a:rPr lang="en-US" dirty="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769966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5541755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a:lstStyle>
            <a:lvl1pPr marL="0" indent="0">
              <a:lnSpc>
                <a:spcPct val="150000"/>
              </a:lnSpc>
              <a:spcBef>
                <a:spcPts val="0"/>
              </a:spcBef>
              <a:spcAft>
                <a:spcPts val="1200"/>
              </a:spcAft>
              <a:buNone/>
              <a:defRPr sz="1400" spc="100" baseline="0">
                <a:solidFill>
                  <a:schemeClr val="bg1"/>
                </a:solidFill>
              </a:defRPr>
            </a:lvl1pPr>
          </a:lstStyle>
          <a:p>
            <a:pPr lvl="0"/>
            <a:r>
              <a:rPr lang="en-US"/>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anchor="ctr"/>
          <a:lstStyle>
            <a:lvl1pPr>
              <a:lnSpc>
                <a:spcPct val="100000"/>
              </a:lnSpc>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1090247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a:lstStyle>
            <a:lvl1pPr marL="0" indent="0">
              <a:lnSpc>
                <a:spcPct val="125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3009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a:t>8/05/20XX</a:t>
            </a:r>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Conference Presentation</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8D65601-5AE2-46FC-B138-694DDD2B510D}" type="slidenum">
              <a:rPr lang="en-US" smtClean="0"/>
              <a:pPr/>
              <a:t>‹#›</a:t>
            </a:fld>
            <a:endParaRPr lang="en-US" dirty="0"/>
          </a:p>
        </p:txBody>
      </p:sp>
      <p:sp>
        <p:nvSpPr>
          <p:cNvPr id="8" name="TextBox 7">
            <a:extLst>
              <a:ext uri="{FF2B5EF4-FFF2-40B4-BE49-F238E27FC236}">
                <a16:creationId xmlns:a16="http://schemas.microsoft.com/office/drawing/2014/main" id="{8410254F-178C-7DD5-B240-5EAE27D8A0E5}"/>
              </a:ext>
            </a:extLst>
          </p:cNvPr>
          <p:cNvSpPr txBox="1"/>
          <p:nvPr userDrawn="1"/>
        </p:nvSpPr>
        <p:spPr>
          <a:xfrm>
            <a:off x="5637320" y="2974019"/>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3392188943"/>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 id="2147483748" r:id="rId18"/>
    <p:sldLayoutId id="2147483749" r:id="rId19"/>
    <p:sldLayoutId id="2147483750" r:id="rId20"/>
    <p:sldLayoutId id="2147483751" r:id="rId21"/>
    <p:sldLayoutId id="2147483752" r:id="rId22"/>
    <p:sldLayoutId id="2147483754" r:id="rId23"/>
    <p:sldLayoutId id="2147483756" r:id="rId24"/>
    <p:sldLayoutId id="2147483757" r:id="rId25"/>
    <p:sldLayoutId id="2147483759" r:id="rId26"/>
    <p:sldLayoutId id="2147483760" r:id="rId27"/>
    <p:sldLayoutId id="2147483761" r:id="rId28"/>
  </p:sldLayoutIdLst>
  <p:hf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 name="Picture Placeholder 73" descr="A picture of three chairs against the wall">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2" cstate="print">
            <a:extLst>
              <a:ext uri="{28A0092B-C50C-407E-A947-70E740481C1C}">
                <a14:useLocalDpi xmlns:a14="http://schemas.microsoft.com/office/drawing/2010/main"/>
              </a:ext>
            </a:extLst>
          </a:blip>
          <a:srcRect t="8" b="8"/>
          <a:stretch/>
        </p:blipFill>
        <p:spPr/>
      </p:pic>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3995531" y="4643919"/>
            <a:ext cx="4822920" cy="1820874"/>
          </a:xfrm>
        </p:spPr>
        <p:txBody>
          <a:bodyPr>
            <a:normAutofit/>
          </a:bodyPr>
          <a:lstStyle/>
          <a:p>
            <a:pPr lvl="0" algn="ctr">
              <a:buSzPts val="1440"/>
            </a:pPr>
            <a:r>
              <a:rPr lang="en-US" b="1" dirty="0">
                <a:latin typeface="Times New Roman" panose="02020603050405020304" pitchFamily="18" charset="0"/>
                <a:cs typeface="Times New Roman" panose="02020603050405020304" pitchFamily="18" charset="0"/>
              </a:rPr>
              <a:t>LCBB5004</a:t>
            </a:r>
          </a:p>
          <a:p>
            <a:pPr lvl="0" algn="ctr">
              <a:buSzPts val="1440"/>
            </a:pPr>
            <a:endParaRPr lang="en-US" b="1" dirty="0">
              <a:latin typeface="Times New Roman" panose="02020603050405020304" pitchFamily="18" charset="0"/>
              <a:cs typeface="Times New Roman" panose="02020603050405020304" pitchFamily="18" charset="0"/>
            </a:endParaRPr>
          </a:p>
          <a:p>
            <a:pPr lvl="0" algn="l">
              <a:buSzPts val="1440"/>
            </a:pPr>
            <a:r>
              <a:rPr lang="en-GB" sz="2000" b="1" dirty="0">
                <a:solidFill>
                  <a:schemeClr val="bg1"/>
                </a:solidFill>
                <a:latin typeface="-apple-system"/>
              </a:rPr>
              <a:t>Lecturer- Dr Mushfiqur Rahman</a:t>
            </a:r>
          </a:p>
          <a:p>
            <a:pPr lvl="0" algn="l">
              <a:buSzPts val="1440"/>
            </a:pPr>
            <a:r>
              <a:rPr lang="en-GB" sz="2000" b="1" dirty="0">
                <a:solidFill>
                  <a:schemeClr val="bg1"/>
                </a:solidFill>
                <a:latin typeface="-apple-system"/>
              </a:rPr>
              <a:t>Student Name - Miroslava Georgieva</a:t>
            </a:r>
          </a:p>
          <a:p>
            <a:pPr lvl="0" algn="l">
              <a:buSzPts val="1440"/>
            </a:pPr>
            <a:r>
              <a:rPr lang="en-GB" sz="2000" b="1" dirty="0">
                <a:solidFill>
                  <a:schemeClr val="bg1"/>
                </a:solidFill>
                <a:latin typeface="-apple-system"/>
              </a:rPr>
              <a:t>Student ID - 2112588</a:t>
            </a:r>
          </a:p>
          <a:p>
            <a:r>
              <a:rPr lang="en-US" dirty="0"/>
              <a:t>​​</a:t>
            </a:r>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10565296" y="6561138"/>
            <a:ext cx="1431234" cy="296862"/>
          </a:xfrm>
        </p:spPr>
        <p:txBody>
          <a:bodyPr>
            <a:normAutofit/>
          </a:bodyPr>
          <a:lstStyle/>
          <a:p>
            <a:r>
              <a:rPr lang="en-US" dirty="0"/>
              <a:t>03/12/2022</a:t>
            </a:r>
          </a:p>
        </p:txBody>
      </p:sp>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735497" y="4643919"/>
            <a:ext cx="2922104" cy="2075719"/>
          </a:xfrm>
        </p:spPr>
        <p:txBody>
          <a:bodyPr>
            <a:normAutofit/>
          </a:bodyPr>
          <a:lstStyle/>
          <a:p>
            <a:r>
              <a:rPr lang="en-US" sz="2400" dirty="0"/>
              <a:t>Managing People</a:t>
            </a:r>
            <a:br>
              <a:rPr lang="en-US" sz="2400" dirty="0"/>
            </a:br>
            <a:r>
              <a:rPr lang="en-US" sz="2400" dirty="0"/>
              <a:t>Presentation</a:t>
            </a:r>
          </a:p>
        </p:txBody>
      </p:sp>
      <p:pic>
        <p:nvPicPr>
          <p:cNvPr id="3" name="Picture 2" descr="Text">
            <a:extLst>
              <a:ext uri="{FF2B5EF4-FFF2-40B4-BE49-F238E27FC236}">
                <a16:creationId xmlns:a16="http://schemas.microsoft.com/office/drawing/2014/main" id="{CC298BBD-24AE-6845-68C1-36DCB8E3EC37}"/>
              </a:ext>
            </a:extLst>
          </p:cNvPr>
          <p:cNvPicPr>
            <a:picLocks noChangeAspect="1"/>
          </p:cNvPicPr>
          <p:nvPr/>
        </p:nvPicPr>
        <p:blipFill>
          <a:blip r:embed="rId3"/>
          <a:stretch>
            <a:fillRect/>
          </a:stretch>
        </p:blipFill>
        <p:spPr>
          <a:xfrm>
            <a:off x="2315817" y="471873"/>
            <a:ext cx="11001002" cy="3917201"/>
          </a:xfrm>
          <a:prstGeom prst="rect">
            <a:avLst/>
          </a:prstGeom>
        </p:spPr>
      </p:pic>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 name="Picture Placeholder 100" descr="A close-up of a table with chairs">
            <a:extLst>
              <a:ext uri="{FF2B5EF4-FFF2-40B4-BE49-F238E27FC236}">
                <a16:creationId xmlns:a16="http://schemas.microsoft.com/office/drawing/2014/main" id="{5D77CEE8-2F2A-4FCD-A3D8-8648DAA43041}"/>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t="3" b="3"/>
          <a:stretch/>
        </p:blipFill>
        <p:spPr/>
      </p:pic>
      <p:sp>
        <p:nvSpPr>
          <p:cNvPr id="3" name="Date Placeholder 2">
            <a:extLst>
              <a:ext uri="{FF2B5EF4-FFF2-40B4-BE49-F238E27FC236}">
                <a16:creationId xmlns:a16="http://schemas.microsoft.com/office/drawing/2014/main" id="{0E4865AA-CEF3-49DC-A71E-BA01A20A7DBF}"/>
              </a:ext>
            </a:extLst>
          </p:cNvPr>
          <p:cNvSpPr>
            <a:spLocks noGrp="1"/>
          </p:cNvSpPr>
          <p:nvPr>
            <p:ph type="dt" sz="half" idx="10"/>
          </p:nvPr>
        </p:nvSpPr>
        <p:spPr/>
        <p:txBody>
          <a:bodyPr/>
          <a:lstStyle/>
          <a:p>
            <a:r>
              <a:rPr lang="en-US" dirty="0"/>
              <a:t>03/12/2022</a:t>
            </a:r>
          </a:p>
        </p:txBody>
      </p:sp>
      <p:sp>
        <p:nvSpPr>
          <p:cNvPr id="4" name="Footer Placeholder 3">
            <a:extLst>
              <a:ext uri="{FF2B5EF4-FFF2-40B4-BE49-F238E27FC236}">
                <a16:creationId xmlns:a16="http://schemas.microsoft.com/office/drawing/2014/main" id="{BAEE40EF-072C-47F9-BAD4-39FD803AD966}"/>
              </a:ext>
            </a:extLst>
          </p:cNvPr>
          <p:cNvSpPr>
            <a:spLocks noGrp="1"/>
          </p:cNvSpPr>
          <p:nvPr>
            <p:ph type="ftr" sz="quarter" idx="11"/>
          </p:nvPr>
        </p:nvSpPr>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p:txBody>
          <a:bodyPr/>
          <a:lstStyle/>
          <a:p>
            <a:fld id="{18D65601-5AE2-46FC-B138-694DDD2B510D}" type="slidenum">
              <a:rPr lang="en-US" smtClean="0"/>
              <a:pPr/>
              <a:t>2</a:t>
            </a:fld>
            <a:endParaRPr lang="en-US" dirty="0"/>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p:txBody>
          <a:bodyPr anchor="ctr"/>
          <a:lstStyle/>
          <a:p>
            <a:r>
              <a:rPr lang="en-US" sz="2000" b="1" dirty="0">
                <a:latin typeface="Times New Roman" panose="02020603050405020304" pitchFamily="18" charset="0"/>
                <a:cs typeface="Times New Roman" panose="02020603050405020304" pitchFamily="18" charset="0"/>
              </a:rPr>
              <a:t>A case against flexible working related to inequality at the workplace.</a:t>
            </a:r>
          </a:p>
        </p:txBody>
      </p:sp>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769165" y="1352736"/>
            <a:ext cx="3140186"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b="1" dirty="0"/>
              <a:t>Presentation Title</a:t>
            </a:r>
            <a:r>
              <a:rPr lang="en-US" b="1" noProof="0" dirty="0"/>
              <a:t>​</a:t>
            </a:r>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5569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Placeholder 13" descr="A person using a computer&#10;&#10;Description automatically generated with low confidence">
            <a:extLst>
              <a:ext uri="{FF2B5EF4-FFF2-40B4-BE49-F238E27FC236}">
                <a16:creationId xmlns:a16="http://schemas.microsoft.com/office/drawing/2014/main" id="{949A3527-73ED-FCC3-CBB0-739BC339CA00}"/>
              </a:ext>
            </a:extLst>
          </p:cNvPr>
          <p:cNvPicPr>
            <a:picLocks noGrp="1" noChangeAspect="1"/>
          </p:cNvPicPr>
          <p:nvPr>
            <p:ph type="pic" sz="quarter" idx="13"/>
          </p:nvPr>
        </p:nvPicPr>
        <p:blipFill>
          <a:blip r:embed="rId2"/>
          <a:srcRect t="7834" b="7834"/>
          <a:stretch>
            <a:fillRect/>
          </a:stretch>
        </p:blipFill>
        <p:spPr>
          <a:xfrm>
            <a:off x="6047546" y="1120087"/>
            <a:ext cx="5506276" cy="4463271"/>
          </a:xfrm>
          <a:prstGeom prst="rect">
            <a:avLst/>
          </a:prstGeom>
          <a:ln>
            <a:noFill/>
          </a:ln>
          <a:effectLst>
            <a:softEdge rad="112500"/>
          </a:effectLst>
        </p:spPr>
      </p:pic>
      <p:sp>
        <p:nvSpPr>
          <p:cNvPr id="3" name="Date Placeholder 2">
            <a:extLst>
              <a:ext uri="{FF2B5EF4-FFF2-40B4-BE49-F238E27FC236}">
                <a16:creationId xmlns:a16="http://schemas.microsoft.com/office/drawing/2014/main" id="{7C7F794E-8D8D-4E1B-9A9D-F5A6A9E31FF9}"/>
              </a:ext>
            </a:extLst>
          </p:cNvPr>
          <p:cNvSpPr>
            <a:spLocks noGrp="1"/>
          </p:cNvSpPr>
          <p:nvPr>
            <p:ph type="dt" sz="half" idx="10"/>
          </p:nvPr>
        </p:nvSpPr>
        <p:spPr/>
        <p:txBody>
          <a:bodyPr/>
          <a:lstStyle/>
          <a:p>
            <a:r>
              <a:rPr lang="en-US" dirty="0"/>
              <a:t>03/12/2022</a:t>
            </a:r>
          </a:p>
        </p:txBody>
      </p:sp>
      <p:sp>
        <p:nvSpPr>
          <p:cNvPr id="4" name="Footer Placeholder 3">
            <a:extLst>
              <a:ext uri="{FF2B5EF4-FFF2-40B4-BE49-F238E27FC236}">
                <a16:creationId xmlns:a16="http://schemas.microsoft.com/office/drawing/2014/main" id="{97DA5921-BFDC-41F2-85DA-24C802F282CD}"/>
              </a:ext>
            </a:extLst>
          </p:cNvPr>
          <p:cNvSpPr>
            <a:spLocks noGrp="1"/>
          </p:cNvSpPr>
          <p:nvPr>
            <p:ph type="ftr" sz="quarter" idx="11"/>
          </p:nvPr>
        </p:nvSpPr>
        <p:spPr>
          <a:xfrm>
            <a:off x="592250" y="6219824"/>
            <a:ext cx="9616961" cy="281109"/>
          </a:xfrm>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646665B6-F02E-4FF8-AEBC-BEFA35EAFC65}"/>
              </a:ext>
            </a:extLst>
          </p:cNvPr>
          <p:cNvSpPr>
            <a:spLocks noGrp="1"/>
          </p:cNvSpPr>
          <p:nvPr>
            <p:ph type="sldNum" sz="quarter" idx="12"/>
          </p:nvPr>
        </p:nvSpPr>
        <p:spPr/>
        <p:txBody>
          <a:bodyPr/>
          <a:lstStyle/>
          <a:p>
            <a:fld id="{18D65601-5AE2-46FC-B138-694DDD2B510D}" type="slidenum">
              <a:rPr lang="en-US" smtClean="0">
                <a:solidFill>
                  <a:schemeClr val="accent1"/>
                </a:solidFill>
              </a:rPr>
              <a:pPr/>
              <a:t>3</a:t>
            </a:fld>
            <a:endParaRPr lang="en-US" dirty="0">
              <a:solidFill>
                <a:schemeClr val="accent1"/>
              </a:solidFill>
            </a:endParaRPr>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p:txBody>
          <a:bodyPr>
            <a:normAutofit fontScale="85000" lnSpcReduction="20000"/>
          </a:bodyPr>
          <a:lstStyle/>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What is a Hybrid Working</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ACAS survey </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The Covid 19 impact on retailers</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Post Covid 19 challenges</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Marks and Spenser retailer</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 How M&amp;S promotes diversity </a:t>
            </a:r>
          </a:p>
          <a:p>
            <a:r>
              <a:rPr lang="en-US" sz="2000" b="1" dirty="0">
                <a:latin typeface="Times New Roman" panose="02020603050405020304" pitchFamily="18" charset="0"/>
                <a:cs typeface="Times New Roman" panose="02020603050405020304" pitchFamily="18" charset="0"/>
              </a:rPr>
              <a:t>at the workplace </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Work-Life-Balance-Boundaries</a:t>
            </a:r>
          </a:p>
          <a:p>
            <a:pPr marL="285750" indent="-285750">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Conclusion</a:t>
            </a:r>
          </a:p>
          <a:p>
            <a:endParaRPr lang="en-US" sz="2000" b="1" dirty="0">
              <a:latin typeface="Times New Roman" panose="02020603050405020304" pitchFamily="18" charset="0"/>
              <a:cs typeface="Times New Roman" panose="02020603050405020304" pitchFamily="18" charset="0"/>
            </a:endParaRPr>
          </a:p>
          <a:p>
            <a:endParaRPr lang="en-US" dirty="0"/>
          </a:p>
        </p:txBody>
      </p: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65541"/>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Agenda</a:t>
            </a:r>
          </a:p>
        </p:txBody>
      </p:sp>
    </p:spTree>
    <p:extLst>
      <p:ext uri="{BB962C8B-B14F-4D97-AF65-F5344CB8AC3E}">
        <p14:creationId xmlns:p14="http://schemas.microsoft.com/office/powerpoint/2010/main" val="74400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icture containing application&#10;&#10;Description automatically generated">
            <a:extLst>
              <a:ext uri="{FF2B5EF4-FFF2-40B4-BE49-F238E27FC236}">
                <a16:creationId xmlns:a16="http://schemas.microsoft.com/office/drawing/2014/main" id="{68D96CA3-5749-3E56-23EA-4C02D8E2387F}"/>
              </a:ext>
            </a:extLst>
          </p:cNvPr>
          <p:cNvPicPr>
            <a:picLocks noGrp="1" noChangeAspect="1"/>
          </p:cNvPicPr>
          <p:nvPr>
            <p:ph type="pic" sz="quarter" idx="13"/>
          </p:nvPr>
        </p:nvPicPr>
        <p:blipFill>
          <a:blip r:embed="rId2"/>
          <a:srcRect l="16204" r="16204"/>
          <a:stretch>
            <a:fillRect/>
          </a:stretch>
        </p:blipFill>
        <p:spPr>
          <a:xfrm>
            <a:off x="1111880" y="-9939"/>
            <a:ext cx="4635500" cy="6877878"/>
          </a:xfrm>
          <a:prstGeom prst="rect">
            <a:avLst/>
          </a:prstGeom>
          <a:ln>
            <a:noFill/>
          </a:ln>
          <a:effectLst>
            <a:outerShdw blurRad="292100" dist="139700" dir="2700000" algn="tl" rotWithShape="0">
              <a:srgbClr val="333333">
                <a:alpha val="65000"/>
              </a:srgbClr>
            </a:outerShdw>
          </a:effectLst>
        </p:spPr>
      </p:pic>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p:txBody>
          <a:bodyPr/>
          <a:lstStyle/>
          <a:p>
            <a:r>
              <a:rPr lang="en-US" dirty="0"/>
              <a:t>03/12/2022</a:t>
            </a:r>
          </a:p>
        </p:txBody>
      </p:sp>
      <p:sp>
        <p:nvSpPr>
          <p:cNvPr id="4" name="Footer Placeholder 3">
            <a:extLst>
              <a:ext uri="{FF2B5EF4-FFF2-40B4-BE49-F238E27FC236}">
                <a16:creationId xmlns:a16="http://schemas.microsoft.com/office/drawing/2014/main" id="{69C484AE-32AC-478C-80FE-FD9EA56A8CC0}"/>
              </a:ext>
            </a:extLst>
          </p:cNvPr>
          <p:cNvSpPr>
            <a:spLocks noGrp="1"/>
          </p:cNvSpPr>
          <p:nvPr>
            <p:ph type="ftr" sz="quarter" idx="11"/>
          </p:nvPr>
        </p:nvSpPr>
        <p:spPr>
          <a:xfrm>
            <a:off x="4315046" y="6202018"/>
            <a:ext cx="1101780" cy="519458"/>
          </a:xfrm>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p:txBody>
          <a:bodyPr/>
          <a:lstStyle/>
          <a:p>
            <a:fld id="{18D65601-5AE2-46FC-B138-694DDD2B510D}" type="slidenum">
              <a:rPr lang="en-US" smtClean="0"/>
              <a:pPr/>
              <a:t>4</a:t>
            </a:fld>
            <a:endParaRPr lang="en-US" dirty="0"/>
          </a:p>
        </p:txBody>
      </p:sp>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6519231" y="2391705"/>
            <a:ext cx="2604892" cy="365125"/>
          </a:xfrm>
        </p:spPr>
        <p:txBody>
          <a:bodyPr>
            <a:noAutofit/>
          </a:bodyPr>
          <a:lstStyle/>
          <a:p>
            <a:r>
              <a:rPr lang="en-US" sz="2000" dirty="0">
                <a:latin typeface="Times New Roman" panose="02020603050405020304" pitchFamily="18" charset="0"/>
                <a:cs typeface="Times New Roman" panose="02020603050405020304" pitchFamily="18" charset="0"/>
              </a:rPr>
              <a:t>Hybrid Working</a:t>
            </a: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6609522" y="2756830"/>
            <a:ext cx="5067540" cy="3445187"/>
          </a:xfrm>
        </p:spPr>
        <p:txBody>
          <a:bodyPr>
            <a:noAutofit/>
          </a:bodyPr>
          <a:lstStyle/>
          <a:p>
            <a:pPr>
              <a:lnSpc>
                <a:spcPct val="100000"/>
              </a:lnSpc>
              <a:spcAft>
                <a:spcPts val="0"/>
              </a:spcAft>
            </a:pPr>
            <a:r>
              <a:rPr lang="en-US" sz="1600" b="1" dirty="0">
                <a:latin typeface="Times New Roman "/>
                <a:cs typeface="Times New Roman" panose="02020603050405020304" pitchFamily="18" charset="0"/>
              </a:rPr>
              <a:t>Hybrid working is a mixture of working remotely or in the workplace.</a:t>
            </a:r>
          </a:p>
          <a:p>
            <a:pPr>
              <a:lnSpc>
                <a:spcPct val="100000"/>
              </a:lnSpc>
              <a:spcAft>
                <a:spcPts val="0"/>
              </a:spcAft>
            </a:pPr>
            <a:r>
              <a:rPr lang="en-US" sz="1600" b="1" dirty="0">
                <a:latin typeface="Times New Roman "/>
                <a:cs typeface="Times New Roman" panose="02020603050405020304" pitchFamily="18" charset="0"/>
              </a:rPr>
              <a:t> </a:t>
            </a:r>
          </a:p>
          <a:p>
            <a:pPr>
              <a:lnSpc>
                <a:spcPct val="100000"/>
              </a:lnSpc>
              <a:spcAft>
                <a:spcPts val="0"/>
              </a:spcAft>
            </a:pPr>
            <a:r>
              <a:rPr lang="en-US" sz="1600" b="1" dirty="0">
                <a:latin typeface="Times New Roman "/>
                <a:cs typeface="Times New Roman" panose="02020603050405020304" pitchFamily="18" charset="0"/>
              </a:rPr>
              <a:t>According to ACAS</a:t>
            </a:r>
            <a:r>
              <a:rPr lang="en-US" sz="1600" dirty="0">
                <a:latin typeface="Times New Roman "/>
                <a:cs typeface="Times New Roman" panose="02020603050405020304" pitchFamily="18" charset="0"/>
              </a:rPr>
              <a:t>(</a:t>
            </a:r>
            <a:r>
              <a:rPr lang="en-GB" sz="1600" b="1" dirty="0">
                <a:latin typeface="Times New Roman "/>
                <a:cs typeface="Times New Roman" panose="02020603050405020304" pitchFamily="18" charset="0"/>
              </a:rPr>
              <a:t> Advisory, Conciliation and Arbitration Service) and conducted survey 55%</a:t>
            </a:r>
            <a:endParaRPr lang="en-US" sz="1600" dirty="0">
              <a:latin typeface="Times New Roman "/>
              <a:cs typeface="Times New Roman" panose="02020603050405020304" pitchFamily="18" charset="0"/>
            </a:endParaRPr>
          </a:p>
          <a:p>
            <a:pPr>
              <a:lnSpc>
                <a:spcPct val="100000"/>
              </a:lnSpc>
              <a:spcAft>
                <a:spcPts val="0"/>
              </a:spcAft>
            </a:pPr>
            <a:r>
              <a:rPr lang="en-US" sz="1600" b="1" dirty="0">
                <a:latin typeface="Times New Roman "/>
                <a:cs typeface="Times New Roman" panose="02020603050405020304" pitchFamily="18" charset="0"/>
              </a:rPr>
              <a:t>Employers in Great Britain expect an increase in staff requested working remotely.</a:t>
            </a:r>
          </a:p>
          <a:p>
            <a:pPr>
              <a:lnSpc>
                <a:spcPct val="100000"/>
              </a:lnSpc>
              <a:spcAft>
                <a:spcPts val="0"/>
              </a:spcAft>
            </a:pPr>
            <a:endParaRPr lang="en-US" sz="1600" b="1" dirty="0">
              <a:latin typeface="Times New Roman "/>
              <a:cs typeface="Times New Roman" panose="02020603050405020304" pitchFamily="18" charset="0"/>
            </a:endParaRPr>
          </a:p>
          <a:p>
            <a:pPr>
              <a:lnSpc>
                <a:spcPct val="100000"/>
              </a:lnSpc>
              <a:spcAft>
                <a:spcPts val="0"/>
              </a:spcAft>
            </a:pPr>
            <a:r>
              <a:rPr lang="en-GB" sz="1600" b="1" dirty="0">
                <a:latin typeface="Times New Roman "/>
                <a:cs typeface="Times New Roman" panose="02020603050405020304" pitchFamily="18" charset="0"/>
              </a:rPr>
              <a:t>Hence, it is determined by the sector, organisation, individual needs and circumstances.</a:t>
            </a:r>
          </a:p>
          <a:p>
            <a:pPr>
              <a:lnSpc>
                <a:spcPct val="100000"/>
              </a:lnSpc>
              <a:spcAft>
                <a:spcPts val="0"/>
              </a:spcAft>
            </a:pPr>
            <a:endParaRPr lang="en-GB" sz="1600" b="1" dirty="0">
              <a:latin typeface="Times New Roman "/>
              <a:cs typeface="Times New Roman" panose="02020603050405020304" pitchFamily="18" charset="0"/>
            </a:endParaRPr>
          </a:p>
          <a:p>
            <a:pPr>
              <a:lnSpc>
                <a:spcPct val="100000"/>
              </a:lnSpc>
              <a:spcAft>
                <a:spcPts val="0"/>
              </a:spcAft>
            </a:pPr>
            <a:endParaRPr lang="en-GB" sz="1600" b="1" dirty="0">
              <a:latin typeface="Times New Roman "/>
            </a:endParaRPr>
          </a:p>
          <a:p>
            <a:pPr>
              <a:lnSpc>
                <a:spcPct val="100000"/>
              </a:lnSpc>
              <a:spcAft>
                <a:spcPts val="0"/>
              </a:spcAft>
            </a:pPr>
            <a:endParaRPr lang="en-GB" sz="1600" b="1" dirty="0">
              <a:latin typeface="Times New Roman "/>
            </a:endParaRPr>
          </a:p>
          <a:p>
            <a:pPr>
              <a:lnSpc>
                <a:spcPct val="100000"/>
              </a:lnSpc>
              <a:spcAft>
                <a:spcPts val="0"/>
              </a:spcAft>
            </a:pPr>
            <a:endParaRPr lang="en-GB" sz="1600" b="1" dirty="0">
              <a:latin typeface="Times New Roman "/>
            </a:endParaRPr>
          </a:p>
          <a:p>
            <a:pPr algn="ctr">
              <a:lnSpc>
                <a:spcPct val="100000"/>
              </a:lnSpc>
              <a:spcAft>
                <a:spcPts val="0"/>
              </a:spcAft>
            </a:pPr>
            <a:r>
              <a:rPr lang="en-GB" sz="1600" b="1" dirty="0">
                <a:latin typeface="Times New Roman "/>
              </a:rPr>
              <a:t>(</a:t>
            </a:r>
            <a:r>
              <a:rPr lang="en-GB" sz="1600" b="1" dirty="0">
                <a:latin typeface="Times New Roman "/>
                <a:cs typeface="Times New Roman" panose="02020603050405020304" pitchFamily="18" charset="0"/>
              </a:rPr>
              <a:t>Source: ACAS, 15 July 2021</a:t>
            </a:r>
            <a:r>
              <a:rPr lang="en-GB" sz="1600" b="1" dirty="0">
                <a:latin typeface="Times New Roman "/>
              </a:rPr>
              <a:t>)</a:t>
            </a:r>
          </a:p>
          <a:p>
            <a:pPr>
              <a:lnSpc>
                <a:spcPct val="100000"/>
              </a:lnSpc>
              <a:spcAft>
                <a:spcPts val="0"/>
              </a:spcAft>
            </a:pPr>
            <a:endParaRPr lang="en-GB" sz="1600" b="1" dirty="0">
              <a:latin typeface="Times New Roman "/>
            </a:endParaRPr>
          </a:p>
        </p:txBody>
      </p:sp>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1468060" y="4268998"/>
            <a:ext cx="4435475" cy="4694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sz="2000" b="1" dirty="0">
                <a:latin typeface="Times New Roman "/>
              </a:rPr>
              <a:t>What is a hybrid  working</a:t>
            </a:r>
            <a:endParaRPr lang="en-US" sz="2000" b="1" noProof="0" dirty="0">
              <a:latin typeface="Times New Roman "/>
            </a:endParaRPr>
          </a:p>
        </p:txBody>
      </p:sp>
    </p:spTree>
    <p:extLst>
      <p:ext uri="{BB962C8B-B14F-4D97-AF65-F5344CB8AC3E}">
        <p14:creationId xmlns:p14="http://schemas.microsoft.com/office/powerpoint/2010/main" val="66074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4" name="Group 6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8" name="Rectangle 7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2" name="Rectangle 8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Placeholder 9" descr="A picture containing text, sky&#10;&#10;Description automatically generated">
            <a:extLst>
              <a:ext uri="{FF2B5EF4-FFF2-40B4-BE49-F238E27FC236}">
                <a16:creationId xmlns:a16="http://schemas.microsoft.com/office/drawing/2014/main" id="{42999E19-469D-EF7C-B73E-D4FC3E40E034}"/>
              </a:ext>
            </a:extLst>
          </p:cNvPr>
          <p:cNvPicPr>
            <a:picLocks noGrp="1" noChangeAspect="1"/>
          </p:cNvPicPr>
          <p:nvPr>
            <p:ph type="pic" sz="quarter" idx="13"/>
          </p:nvPr>
        </p:nvPicPr>
        <p:blipFill rotWithShape="1">
          <a:blip r:embed="rId2"/>
          <a:srcRect l="5245" r="19375" b="1"/>
          <a:stretch/>
        </p:blipFill>
        <p:spPr>
          <a:xfrm>
            <a:off x="-46778" y="10"/>
            <a:ext cx="7579163" cy="6857990"/>
          </a:xfrm>
          <a:prstGeom prst="rect">
            <a:avLst/>
          </a:prstGeom>
        </p:spPr>
      </p:pic>
      <p:sp>
        <p:nvSpPr>
          <p:cNvPr id="84"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C00487F-21DE-1959-07FA-F3BAFE6C5CF6}"/>
              </a:ext>
            </a:extLst>
          </p:cNvPr>
          <p:cNvSpPr>
            <a:spLocks noGrp="1"/>
          </p:cNvSpPr>
          <p:nvPr>
            <p:ph type="title"/>
          </p:nvPr>
        </p:nvSpPr>
        <p:spPr>
          <a:xfrm>
            <a:off x="541867" y="787400"/>
            <a:ext cx="7145866" cy="778933"/>
          </a:xfrm>
        </p:spPr>
        <p:txBody>
          <a:bodyPr vert="horz" lIns="91440" tIns="45720" rIns="91440" bIns="45720" rtlCol="0" anchor="ctr">
            <a:normAutofit/>
          </a:bodyPr>
          <a:lstStyle/>
          <a:p>
            <a:r>
              <a:rPr lang="en-US" sz="3000">
                <a:solidFill>
                  <a:srgbClr val="FEFFFF"/>
                </a:solidFill>
                <a:ea typeface="+mj-ea"/>
                <a:cs typeface="+mj-cs"/>
              </a:rPr>
              <a:t>The COVID-19 impact over retailers</a:t>
            </a:r>
          </a:p>
        </p:txBody>
      </p:sp>
      <p:sp>
        <p:nvSpPr>
          <p:cNvPr id="7" name="Slide Number Placeholder 6">
            <a:extLst>
              <a:ext uri="{FF2B5EF4-FFF2-40B4-BE49-F238E27FC236}">
                <a16:creationId xmlns:a16="http://schemas.microsoft.com/office/drawing/2014/main" id="{55F65F63-1031-07CD-682F-701D13E31CB6}"/>
              </a:ext>
            </a:extLst>
          </p:cNvPr>
          <p:cNvSpPr>
            <a:spLocks noGrp="1"/>
          </p:cNvSpPr>
          <p:nvPr>
            <p:ph type="sldNum" sz="quarter" idx="12"/>
          </p:nvPr>
        </p:nvSpPr>
        <p:spPr>
          <a:xfrm>
            <a:off x="7838542" y="982516"/>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5</a:t>
            </a:fld>
            <a:endParaRPr lang="en-US" sz="1900">
              <a:solidFill>
                <a:srgbClr val="FEFFFF"/>
              </a:solidFill>
            </a:endParaRPr>
          </a:p>
        </p:txBody>
      </p:sp>
      <p:sp>
        <p:nvSpPr>
          <p:cNvPr id="4" name="Content Placeholder 3">
            <a:extLst>
              <a:ext uri="{FF2B5EF4-FFF2-40B4-BE49-F238E27FC236}">
                <a16:creationId xmlns:a16="http://schemas.microsoft.com/office/drawing/2014/main" id="{553C378C-125D-BEA7-D67C-D45B71CD6B8C}"/>
              </a:ext>
            </a:extLst>
          </p:cNvPr>
          <p:cNvSpPr>
            <a:spLocks noGrp="1"/>
          </p:cNvSpPr>
          <p:nvPr>
            <p:ph sz="quarter" idx="15"/>
          </p:nvPr>
        </p:nvSpPr>
        <p:spPr>
          <a:xfrm>
            <a:off x="8224110" y="1123123"/>
            <a:ext cx="3839282" cy="5377810"/>
          </a:xfrm>
        </p:spPr>
        <p:txBody>
          <a:bodyPr vert="horz" lIns="91440" tIns="45720" rIns="91440" bIns="45720" rtlCol="0">
            <a:noAutofit/>
          </a:bodyPr>
          <a:lstStyle/>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Reduced business operations and incomes</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Loss  of workers( succumb to COVID / laid  off )</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Disruption of  supply chains</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Close  of some  of the retailers due to losses and high  cost of operation during COVID </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Increased remote operations  and  transaction </a:t>
            </a:r>
          </a:p>
          <a:p>
            <a:pPr marL="285750" indent="-285750">
              <a:lnSpc>
                <a:spcPct val="100000"/>
              </a:lnSpc>
              <a:spcBef>
                <a:spcPts val="1000"/>
              </a:spcBef>
              <a:buFont typeface="Wingdings 3" charset="2"/>
              <a:buChar char=""/>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Demand  shortages  leading to poor sales and revenues</a:t>
            </a:r>
          </a:p>
        </p:txBody>
      </p:sp>
      <p:sp>
        <p:nvSpPr>
          <p:cNvPr id="6" name="Footer Placeholder 5">
            <a:extLst>
              <a:ext uri="{FF2B5EF4-FFF2-40B4-BE49-F238E27FC236}">
                <a16:creationId xmlns:a16="http://schemas.microsoft.com/office/drawing/2014/main" id="{4D801365-8352-356C-A8F7-2843ED029F78}"/>
              </a:ext>
            </a:extLst>
          </p:cNvPr>
          <p:cNvSpPr>
            <a:spLocks noGrp="1"/>
          </p:cNvSpPr>
          <p:nvPr>
            <p:ph type="ftr" sz="quarter" idx="11"/>
          </p:nvPr>
        </p:nvSpPr>
        <p:spPr>
          <a:xfrm>
            <a:off x="78286" y="6222744"/>
            <a:ext cx="7609447" cy="664998"/>
          </a:xfrm>
        </p:spPr>
        <p:txBody>
          <a:bodyPr vert="horz" lIns="91440" tIns="45720" rIns="91440" bIns="45720" rtlCol="0" anchor="ctr">
            <a:normAutofit/>
          </a:bodyPr>
          <a:lstStyle/>
          <a:p>
            <a:pPr defTabSz="914400">
              <a:spcAft>
                <a:spcPts val="600"/>
              </a:spcAft>
            </a:pPr>
            <a:r>
              <a:rPr lang="en-US" dirty="0">
                <a:solidFill>
                  <a:srgbClr val="FFFFFF"/>
                </a:solidFill>
              </a:rPr>
              <a:t>Managing People Presentation</a:t>
            </a:r>
            <a:endParaRPr lang="en-US" kern="1200" dirty="0">
              <a:solidFill>
                <a:srgbClr val="FFFFFF"/>
              </a:solidFill>
              <a:latin typeface="+mn-lt"/>
              <a:ea typeface="+mn-ea"/>
              <a:cs typeface="+mn-cs"/>
            </a:endParaRPr>
          </a:p>
        </p:txBody>
      </p:sp>
      <p:sp>
        <p:nvSpPr>
          <p:cNvPr id="5" name="Date Placeholder 4">
            <a:extLst>
              <a:ext uri="{FF2B5EF4-FFF2-40B4-BE49-F238E27FC236}">
                <a16:creationId xmlns:a16="http://schemas.microsoft.com/office/drawing/2014/main" id="{073F76CA-2523-B516-2FD9-FFFA709AFA3B}"/>
              </a:ext>
            </a:extLst>
          </p:cNvPr>
          <p:cNvSpPr>
            <a:spLocks noGrp="1"/>
          </p:cNvSpPr>
          <p:nvPr>
            <p:ph type="dt" sz="half" idx="10"/>
          </p:nvPr>
        </p:nvSpPr>
        <p:spPr>
          <a:xfrm>
            <a:off x="10361612" y="6430617"/>
            <a:ext cx="1624979" cy="436606"/>
          </a:xfrm>
        </p:spPr>
        <p:txBody>
          <a:bodyPr vert="horz" lIns="91440" tIns="45720" rIns="91440" bIns="45720" rtlCol="0" anchor="ctr">
            <a:normAutofit/>
          </a:bodyPr>
          <a:lstStyle/>
          <a:p>
            <a:pPr defTabSz="914400">
              <a:spcAft>
                <a:spcPts val="600"/>
              </a:spcAft>
            </a:pPr>
            <a:r>
              <a:rPr lang="en-US" dirty="0">
                <a:solidFill>
                  <a:schemeClr val="tx1">
                    <a:lumMod val="85000"/>
                    <a:lumOff val="15000"/>
                  </a:schemeClr>
                </a:solidFill>
              </a:rPr>
              <a:t>03/12/2022</a:t>
            </a:r>
          </a:p>
        </p:txBody>
      </p:sp>
    </p:spTree>
    <p:extLst>
      <p:ext uri="{BB962C8B-B14F-4D97-AF65-F5344CB8AC3E}">
        <p14:creationId xmlns:p14="http://schemas.microsoft.com/office/powerpoint/2010/main" val="812547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11DECE2-F5B0-4F58-B516-6473B15D9B23}"/>
              </a:ext>
            </a:extLst>
          </p:cNvPr>
          <p:cNvSpPr>
            <a:spLocks noGrp="1"/>
          </p:cNvSpPr>
          <p:nvPr>
            <p:ph type="dt" sz="half" idx="10"/>
          </p:nvPr>
        </p:nvSpPr>
        <p:spPr/>
        <p:txBody>
          <a:bodyPr/>
          <a:lstStyle/>
          <a:p>
            <a:r>
              <a:rPr lang="en-US" dirty="0">
                <a:solidFill>
                  <a:schemeClr val="tx1"/>
                </a:solidFill>
              </a:rPr>
              <a:t>03/12/2022</a:t>
            </a:r>
          </a:p>
        </p:txBody>
      </p:sp>
      <p:sp>
        <p:nvSpPr>
          <p:cNvPr id="4" name="Footer Placeholder 3">
            <a:extLst>
              <a:ext uri="{FF2B5EF4-FFF2-40B4-BE49-F238E27FC236}">
                <a16:creationId xmlns:a16="http://schemas.microsoft.com/office/drawing/2014/main" id="{838D41EE-C782-4F2D-90DF-C2FD4A0BC872}"/>
              </a:ext>
            </a:extLst>
          </p:cNvPr>
          <p:cNvSpPr>
            <a:spLocks noGrp="1"/>
          </p:cNvSpPr>
          <p:nvPr>
            <p:ph type="ftr" sz="quarter" idx="11"/>
          </p:nvPr>
        </p:nvSpPr>
        <p:spPr>
          <a:xfrm>
            <a:off x="0" y="6390861"/>
            <a:ext cx="5357191" cy="268356"/>
          </a:xfrm>
        </p:spPr>
        <p:txBody>
          <a:bodyPr/>
          <a:lstStyle/>
          <a:p>
            <a:r>
              <a:rPr lang="en-US" sz="1050" b="1" dirty="0"/>
              <a:t>Managing people presentation</a:t>
            </a:r>
          </a:p>
        </p:txBody>
      </p:sp>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p:txBody>
          <a:bodyPr/>
          <a:lstStyle/>
          <a:p>
            <a:fld id="{18D65601-5AE2-46FC-B138-694DDD2B510D}" type="slidenum">
              <a:rPr lang="en-US" smtClean="0"/>
              <a:pPr/>
              <a:t>6</a:t>
            </a:fld>
            <a:endParaRPr lang="en-US" dirty="0"/>
          </a:p>
        </p:txBody>
      </p:sp>
      <p:sp>
        <p:nvSpPr>
          <p:cNvPr id="18" name="Content Placeholder 17">
            <a:extLst>
              <a:ext uri="{FF2B5EF4-FFF2-40B4-BE49-F238E27FC236}">
                <a16:creationId xmlns:a16="http://schemas.microsoft.com/office/drawing/2014/main" id="{FA3B8B57-53E4-4533-98FE-DA8FC4A5684C}"/>
              </a:ext>
            </a:extLst>
          </p:cNvPr>
          <p:cNvSpPr>
            <a:spLocks noGrp="1"/>
          </p:cNvSpPr>
          <p:nvPr>
            <p:ph sz="quarter" idx="15"/>
          </p:nvPr>
        </p:nvSpPr>
        <p:spPr>
          <a:xfrm>
            <a:off x="6326879" y="883920"/>
            <a:ext cx="4346158" cy="2107961"/>
          </a:xfrm>
        </p:spPr>
        <p:txBody>
          <a:bodyPr>
            <a:normAutofit fontScale="32500" lnSpcReduction="20000"/>
          </a:bodyPr>
          <a:lstStyle/>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Staying Competitive</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Finding and recruiting talented  individuals  to replace those  laid off or  lost during COVID  </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 a decisive  digital shift </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 unpredictable  consumer demand and purchasing trends </a:t>
            </a:r>
          </a:p>
          <a:p>
            <a:pPr marL="457200" indent="-457200" algn="l">
              <a:lnSpc>
                <a:spcPct val="120000"/>
              </a:lnSpc>
              <a:buFont typeface="Wingdings" panose="05000000000000000000" pitchFamily="2" charset="2"/>
              <a:buChar char="ü"/>
            </a:pPr>
            <a:r>
              <a:rPr lang="en-US" sz="4500" dirty="0">
                <a:latin typeface="Times New Roman" panose="02020603050405020304" pitchFamily="18" charset="0"/>
                <a:cs typeface="Times New Roman" panose="02020603050405020304" pitchFamily="18" charset="0"/>
              </a:rPr>
              <a:t>Supply chain reanimation </a:t>
            </a:r>
          </a:p>
          <a:p>
            <a:pPr algn="l"/>
            <a:endParaRPr lang="en-US" dirty="0"/>
          </a:p>
        </p:txBody>
      </p:sp>
      <p:sp>
        <p:nvSpPr>
          <p:cNvPr id="59" name="Content Placeholder 58">
            <a:extLst>
              <a:ext uri="{FF2B5EF4-FFF2-40B4-BE49-F238E27FC236}">
                <a16:creationId xmlns:a16="http://schemas.microsoft.com/office/drawing/2014/main" id="{B9E9DD8A-3636-40F3-B90A-638534A1C5F7}"/>
              </a:ext>
            </a:extLst>
          </p:cNvPr>
          <p:cNvSpPr>
            <a:spLocks noGrp="1"/>
          </p:cNvSpPr>
          <p:nvPr>
            <p:ph sz="quarter" idx="16"/>
          </p:nvPr>
        </p:nvSpPr>
        <p:spPr>
          <a:xfrm>
            <a:off x="6399211" y="3607904"/>
            <a:ext cx="4273826" cy="3458818"/>
          </a:xfrm>
        </p:spPr>
        <p:txBody>
          <a:bodyPr>
            <a:normAutofit lnSpcReduction="10000"/>
          </a:bodyPr>
          <a:lstStyle/>
          <a:p>
            <a:endParaRPr lang="en-US" dirty="0">
              <a:latin typeface="Times New Roman"/>
              <a:ea typeface="Times New Roman"/>
              <a:cs typeface="Times New Roman"/>
              <a:sym typeface="Times New Roman"/>
            </a:endParaRPr>
          </a:p>
          <a:p>
            <a:pPr algn="l"/>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endParaRPr lang="en-US" dirty="0">
              <a:latin typeface="Times New Roman"/>
              <a:ea typeface="Times New Roman"/>
              <a:cs typeface="Times New Roman"/>
              <a:sym typeface="Times New Roman"/>
            </a:endParaRPr>
          </a:p>
          <a:p>
            <a:r>
              <a:rPr lang="en-US" dirty="0">
                <a:latin typeface="Times New Roman"/>
                <a:ea typeface="Times New Roman"/>
                <a:cs typeface="Times New Roman"/>
                <a:sym typeface="Times New Roman"/>
              </a:rPr>
              <a:t>(Chung and Van der Lippe, 2020).</a:t>
            </a:r>
            <a:endParaRPr lang="en-US" dirty="0"/>
          </a:p>
          <a:p>
            <a:r>
              <a:rPr lang="en-US" dirty="0"/>
              <a:t> ​</a:t>
            </a:r>
          </a:p>
          <a:p>
            <a:r>
              <a:rPr lang="en-US" dirty="0"/>
              <a:t>​</a:t>
            </a:r>
          </a:p>
        </p:txBody>
      </p:sp>
      <p:sp>
        <p:nvSpPr>
          <p:cNvPr id="17" name="Text Placeholder 16">
            <a:extLst>
              <a:ext uri="{FF2B5EF4-FFF2-40B4-BE49-F238E27FC236}">
                <a16:creationId xmlns:a16="http://schemas.microsoft.com/office/drawing/2014/main" id="{0F1944A9-FD87-4ADB-BC13-44BB7AD0FDF4}"/>
              </a:ext>
            </a:extLst>
          </p:cNvPr>
          <p:cNvSpPr>
            <a:spLocks noGrp="1"/>
          </p:cNvSpPr>
          <p:nvPr>
            <p:ph type="title"/>
          </p:nvPr>
        </p:nvSpPr>
        <p:spPr>
          <a:xfrm rot="16200000">
            <a:off x="399347" y="3410904"/>
            <a:ext cx="4124739" cy="80150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Post COVID challenges</a:t>
            </a:r>
            <a:endParaRPr lang="en-US" noProof="0" dirty="0"/>
          </a:p>
        </p:txBody>
      </p:sp>
      <p:pic>
        <p:nvPicPr>
          <p:cNvPr id="6" name="Picture 5" descr="A picture containing text&#10;&#10;Description automatically generated">
            <a:extLst>
              <a:ext uri="{FF2B5EF4-FFF2-40B4-BE49-F238E27FC236}">
                <a16:creationId xmlns:a16="http://schemas.microsoft.com/office/drawing/2014/main" id="{1F39549F-2C28-1FC4-FAC9-F885BDE89B81}"/>
              </a:ext>
            </a:extLst>
          </p:cNvPr>
          <p:cNvPicPr>
            <a:picLocks noChangeAspect="1"/>
          </p:cNvPicPr>
          <p:nvPr/>
        </p:nvPicPr>
        <p:blipFill>
          <a:blip r:embed="rId2"/>
          <a:stretch>
            <a:fillRect/>
          </a:stretch>
        </p:blipFill>
        <p:spPr>
          <a:xfrm>
            <a:off x="6326878" y="3525521"/>
            <a:ext cx="4337876" cy="2107961"/>
          </a:xfrm>
          <a:prstGeom prst="rect">
            <a:avLst/>
          </a:prstGeom>
        </p:spPr>
      </p:pic>
    </p:spTree>
    <p:extLst>
      <p:ext uri="{BB962C8B-B14F-4D97-AF65-F5344CB8AC3E}">
        <p14:creationId xmlns:p14="http://schemas.microsoft.com/office/powerpoint/2010/main" val="2507141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2" name="Group 9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9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9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9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9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6" name="Group 10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0" name="Rectangle 11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2"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24" name="Rectangle 123">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6" name="Group 125">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7"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8"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9"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0"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1"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2"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33"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34"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35"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36"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37"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38"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40" name="Group 139">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41"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42"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43"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4"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45"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46"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47"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48"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49"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50"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51"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52"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1" name="Text Placeholder 30">
            <a:extLst>
              <a:ext uri="{FF2B5EF4-FFF2-40B4-BE49-F238E27FC236}">
                <a16:creationId xmlns:a16="http://schemas.microsoft.com/office/drawing/2014/main" id="{4D4D4E20-249C-406C-BD90-01BEC46489C6}"/>
              </a:ext>
            </a:extLst>
          </p:cNvPr>
          <p:cNvSpPr>
            <a:spLocks noGrp="1"/>
          </p:cNvSpPr>
          <p:nvPr>
            <p:ph type="title"/>
          </p:nvPr>
        </p:nvSpPr>
        <p:spPr>
          <a:xfrm>
            <a:off x="6483096" y="624110"/>
            <a:ext cx="5021516" cy="128089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r>
              <a:rPr lang="en-US" sz="3600" dirty="0">
                <a:solidFill>
                  <a:schemeClr val="tx1">
                    <a:lumMod val="85000"/>
                    <a:lumOff val="15000"/>
                  </a:schemeClr>
                </a:solidFill>
                <a:ea typeface="+mj-ea"/>
                <a:cs typeface="+mj-cs"/>
              </a:rPr>
              <a:t>Marks &amp; Spencer</a:t>
            </a:r>
            <a:br>
              <a:rPr lang="en-US" sz="3600" dirty="0">
                <a:solidFill>
                  <a:schemeClr val="tx1">
                    <a:lumMod val="85000"/>
                    <a:lumOff val="15000"/>
                  </a:schemeClr>
                </a:solidFill>
                <a:ea typeface="+mj-ea"/>
                <a:cs typeface="+mj-cs"/>
              </a:rPr>
            </a:br>
            <a:endParaRPr lang="en-US" sz="3600" noProof="0" dirty="0">
              <a:solidFill>
                <a:schemeClr val="tx1">
                  <a:lumMod val="85000"/>
                  <a:lumOff val="15000"/>
                </a:schemeClr>
              </a:solidFill>
              <a:ea typeface="+mj-ea"/>
              <a:cs typeface="+mj-cs"/>
            </a:endParaRPr>
          </a:p>
        </p:txBody>
      </p:sp>
      <p:sp>
        <p:nvSpPr>
          <p:cNvPr id="154" name="Rectangle 153">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56"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87" name="Picture Placeholder 86" descr="A person of a person clapping">
            <a:extLst>
              <a:ext uri="{FF2B5EF4-FFF2-40B4-BE49-F238E27FC236}">
                <a16:creationId xmlns:a16="http://schemas.microsoft.com/office/drawing/2014/main" id="{5B66E087-615D-4B7F-9491-E7B61FCBE483}"/>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l="10991" r="14974"/>
          <a:stretch/>
        </p:blipFill>
        <p:spPr>
          <a:xfrm>
            <a:off x="-1555" y="1731"/>
            <a:ext cx="4671091" cy="6858000"/>
          </a:xfrm>
          <a:prstGeom prst="rect">
            <a:avLst/>
          </a:prstGeom>
        </p:spPr>
      </p:pic>
      <p:sp>
        <p:nvSpPr>
          <p:cNvPr id="5" name="Slide Number Placeholder 4">
            <a:extLst>
              <a:ext uri="{FF2B5EF4-FFF2-40B4-BE49-F238E27FC236}">
                <a16:creationId xmlns:a16="http://schemas.microsoft.com/office/drawing/2014/main" id="{E5969419-8F34-4DA7-AE42-353928399E84}"/>
              </a:ext>
            </a:extLst>
          </p:cNvPr>
          <p:cNvSpPr>
            <a:spLocks noGrp="1"/>
          </p:cNvSpPr>
          <p:nvPr>
            <p:ph type="sldNum" sz="quarter" idx="12"/>
          </p:nvPr>
        </p:nvSpPr>
        <p:spPr>
          <a:xfrm>
            <a:off x="5181705" y="787782"/>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7</a:t>
            </a:fld>
            <a:endParaRPr lang="en-US" sz="1900">
              <a:solidFill>
                <a:srgbClr val="FEFFFF"/>
              </a:solidFill>
            </a:endParaRPr>
          </a:p>
        </p:txBody>
      </p:sp>
      <p:sp>
        <p:nvSpPr>
          <p:cNvPr id="32" name="Content Placeholder 31">
            <a:extLst>
              <a:ext uri="{FF2B5EF4-FFF2-40B4-BE49-F238E27FC236}">
                <a16:creationId xmlns:a16="http://schemas.microsoft.com/office/drawing/2014/main" id="{92C11CD2-BF1E-4CC9-83F6-2C46282A584F}"/>
              </a:ext>
            </a:extLst>
          </p:cNvPr>
          <p:cNvSpPr>
            <a:spLocks noGrp="1"/>
          </p:cNvSpPr>
          <p:nvPr>
            <p:ph sz="quarter" idx="16"/>
          </p:nvPr>
        </p:nvSpPr>
        <p:spPr>
          <a:xfrm>
            <a:off x="6438191" y="1289198"/>
            <a:ext cx="5066419" cy="4622024"/>
          </a:xfrm>
        </p:spPr>
        <p:txBody>
          <a:bodyPr vert="horz" lIns="91440" tIns="45720" rIns="91440" bIns="45720" rtlCol="0">
            <a:normAutofit/>
          </a:bodyPr>
          <a:lstStyle/>
          <a:p>
            <a:pPr>
              <a:spcBef>
                <a:spcPts val="1000"/>
              </a:spcBef>
              <a:spcAft>
                <a:spcPts val="0"/>
              </a:spcAft>
            </a:pPr>
            <a:r>
              <a:rPr lang="en-GB" b="0" i="0" dirty="0">
                <a:solidFill>
                  <a:schemeClr val="tx1"/>
                </a:solidFill>
                <a:effectLst/>
                <a:latin typeface="Raleway" pitchFamily="2" charset="-52"/>
              </a:rPr>
              <a:t>Marks and Spencer is a British retailing brand </a:t>
            </a:r>
            <a:r>
              <a:rPr lang="en-GB" dirty="0">
                <a:solidFill>
                  <a:schemeClr val="tx1"/>
                </a:solidFill>
                <a:latin typeface="Raleway" pitchFamily="2" charset="-52"/>
              </a:rPr>
              <a:t>established</a:t>
            </a:r>
            <a:r>
              <a:rPr lang="en-GB" b="0" i="0" dirty="0">
                <a:solidFill>
                  <a:schemeClr val="tx1"/>
                </a:solidFill>
                <a:effectLst/>
                <a:latin typeface="Raleway" pitchFamily="2" charset="-52"/>
              </a:rPr>
              <a:t> by Michael Marks and Thomas Spencer in 1894. Growing over time, the company has become one of the top retailing globally.</a:t>
            </a:r>
          </a:p>
          <a:p>
            <a:pPr>
              <a:spcBef>
                <a:spcPts val="1000"/>
              </a:spcBef>
              <a:spcAft>
                <a:spcPts val="0"/>
              </a:spcAft>
            </a:pPr>
            <a:r>
              <a:rPr lang="en-GB" b="0" i="0" dirty="0">
                <a:solidFill>
                  <a:schemeClr val="tx1"/>
                </a:solidFill>
                <a:effectLst/>
                <a:latin typeface="Raleway" pitchFamily="2" charset="-52"/>
              </a:rPr>
              <a:t>Marks and Spencer are dealing with the issue of high operating costs. Automation adjustment might be one answer to this challenge. Assume Marks and Spencer replaces machinery with employees. In such an instance, not only will this improve the company's efficiency, but it will also help the brand generate more profit.</a:t>
            </a:r>
          </a:p>
          <a:p>
            <a:pPr>
              <a:spcBef>
                <a:spcPts val="1000"/>
              </a:spcBef>
              <a:spcAft>
                <a:spcPts val="0"/>
              </a:spcAft>
            </a:pPr>
            <a:endParaRPr lang="en-US"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516AB2AE-A34B-483D-9A3B-6FF8FDB8B5FB}"/>
              </a:ext>
            </a:extLst>
          </p:cNvPr>
          <p:cNvSpPr>
            <a:spLocks noGrp="1"/>
          </p:cNvSpPr>
          <p:nvPr>
            <p:ph type="ftr" sz="quarter" idx="11"/>
          </p:nvPr>
        </p:nvSpPr>
        <p:spPr>
          <a:xfrm>
            <a:off x="6438191" y="6135808"/>
            <a:ext cx="3771020" cy="365125"/>
          </a:xfrm>
        </p:spPr>
        <p:txBody>
          <a:bodyPr vert="horz" lIns="91440" tIns="45720" rIns="91440" bIns="45720" rtlCol="0" anchor="ctr">
            <a:normAutofit/>
          </a:bodyPr>
          <a:lstStyle/>
          <a:p>
            <a:pPr defTabSz="914400">
              <a:spcAft>
                <a:spcPts val="600"/>
              </a:spcAft>
            </a:pPr>
            <a:r>
              <a:rPr lang="en-US" dirty="0">
                <a:solidFill>
                  <a:schemeClr val="tx1">
                    <a:tint val="75000"/>
                  </a:schemeClr>
                </a:solidFill>
              </a:rPr>
              <a:t>Managing people presentation</a:t>
            </a:r>
            <a:endParaRPr lang="en-US" kern="1200" dirty="0">
              <a:solidFill>
                <a:schemeClr val="tx1">
                  <a:tint val="75000"/>
                </a:schemeClr>
              </a:solidFill>
              <a:latin typeface="+mn-lt"/>
              <a:ea typeface="+mn-ea"/>
              <a:cs typeface="+mn-cs"/>
            </a:endParaRPr>
          </a:p>
        </p:txBody>
      </p:sp>
      <p:sp>
        <p:nvSpPr>
          <p:cNvPr id="3" name="Date Placeholder 2">
            <a:extLst>
              <a:ext uri="{FF2B5EF4-FFF2-40B4-BE49-F238E27FC236}">
                <a16:creationId xmlns:a16="http://schemas.microsoft.com/office/drawing/2014/main" id="{91C3EE37-CF09-4F5B-9420-2F83F2DEF2AF}"/>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dirty="0">
                <a:solidFill>
                  <a:schemeClr val="tx1">
                    <a:tint val="75000"/>
                  </a:schemeClr>
                </a:solidFill>
              </a:rPr>
              <a:t>03/12/2022</a:t>
            </a:r>
          </a:p>
        </p:txBody>
      </p:sp>
    </p:spTree>
    <p:extLst>
      <p:ext uri="{BB962C8B-B14F-4D97-AF65-F5344CB8AC3E}">
        <p14:creationId xmlns:p14="http://schemas.microsoft.com/office/powerpoint/2010/main" val="1281836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5"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6"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7"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8"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9"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0"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1"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2"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3"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4"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5"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6"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8" name="Group 37">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9"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0"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1"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2"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3"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4"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5"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6"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7"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8"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9"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50"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2" name="Rectangle 51">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4"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56" name="Rectangle 55">
            <a:extLst>
              <a:ext uri="{FF2B5EF4-FFF2-40B4-BE49-F238E27FC236}">
                <a16:creationId xmlns:a16="http://schemas.microsoft.com/office/drawing/2014/main" id="{2F21E579-4785-4A4E-8D09-42E5246D8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18CE064-203D-E62C-3229-3B41F889B37F}"/>
              </a:ext>
            </a:extLst>
          </p:cNvPr>
          <p:cNvSpPr>
            <a:spLocks noGrp="1"/>
          </p:cNvSpPr>
          <p:nvPr>
            <p:ph type="title"/>
          </p:nvPr>
        </p:nvSpPr>
        <p:spPr>
          <a:xfrm>
            <a:off x="649224" y="354205"/>
            <a:ext cx="5122652" cy="934994"/>
          </a:xfrm>
        </p:spPr>
        <p:txBody>
          <a:bodyPr vert="horz" lIns="91440" tIns="45720" rIns="91440" bIns="45720" rtlCol="0" anchor="t">
            <a:normAutofit fontScale="90000"/>
          </a:bodyPr>
          <a:lstStyle/>
          <a:p>
            <a:r>
              <a:rPr lang="en-US" dirty="0">
                <a:solidFill>
                  <a:schemeClr val="tx1"/>
                </a:solidFill>
                <a:ea typeface="+mj-ea"/>
                <a:cs typeface="+mj-cs"/>
              </a:rPr>
              <a:t>Marks &amp; Spencer retail and </a:t>
            </a:r>
            <a:r>
              <a:rPr lang="en-US" dirty="0">
                <a:solidFill>
                  <a:schemeClr val="tx1"/>
                </a:solidFill>
                <a:latin typeface="Times New Roman" panose="02020603050405020304" pitchFamily="18" charset="0"/>
                <a:ea typeface="+mj-ea"/>
                <a:cs typeface="Times New Roman" panose="02020603050405020304" pitchFamily="18" charset="0"/>
              </a:rPr>
              <a:t>h</a:t>
            </a:r>
            <a:r>
              <a:rPr lang="en-US" dirty="0">
                <a:solidFill>
                  <a:schemeClr val="tx1"/>
                </a:solidFill>
                <a:latin typeface="Times New Roman" panose="02020603050405020304" pitchFamily="18" charset="0"/>
                <a:cs typeface="Times New Roman" panose="02020603050405020304" pitchFamily="18" charset="0"/>
              </a:rPr>
              <a:t>ow to promote diversity at the workplace </a:t>
            </a:r>
            <a:br>
              <a:rPr lang="en-US" dirty="0">
                <a:solidFill>
                  <a:schemeClr val="tx1"/>
                </a:solidFill>
                <a:latin typeface="Times New Roman" panose="02020603050405020304" pitchFamily="18" charset="0"/>
                <a:cs typeface="Times New Roman" panose="02020603050405020304" pitchFamily="18" charset="0"/>
              </a:rPr>
            </a:b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ea typeface="+mj-ea"/>
              <a:cs typeface="+mj-cs"/>
            </a:endParaRPr>
          </a:p>
        </p:txBody>
      </p:sp>
      <p:sp>
        <p:nvSpPr>
          <p:cNvPr id="58" name="Rectangle 57">
            <a:extLst>
              <a:ext uri="{FF2B5EF4-FFF2-40B4-BE49-F238E27FC236}">
                <a16:creationId xmlns:a16="http://schemas.microsoft.com/office/drawing/2014/main" id="{3BE96D34-9D7C-4984-961D-7165FA216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5"/>
          </p:nvPr>
        </p:nvSpPr>
        <p:spPr>
          <a:xfrm>
            <a:off x="649225" y="1844821"/>
            <a:ext cx="5122652" cy="4202429"/>
          </a:xfrm>
        </p:spPr>
        <p:txBody>
          <a:bodyPr vert="horz" lIns="91440" tIns="45720" rIns="91440" bIns="45720" rtlCol="0">
            <a:normAutofit fontScale="47500" lnSpcReduction="20000"/>
          </a:bodyPr>
          <a:lstStyle/>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Creation of inclusive workplaces policies, e.g., use  of Multilanguage by the M&amp;S employees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 educating managers on Diversity in the Workplace. Benefits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 observing diverse tradition  that  includes  holidays from cultures and celebrations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Acknowledge Differences (religion, gender, race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Offering Implicit Bias Training</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M&amp;S also set  up mentor programs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Creates  opportunity for  cultural awareness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Mixing of  different cultures to develop teams </a:t>
            </a:r>
          </a:p>
          <a:p>
            <a:pPr marL="342900" indent="-342900">
              <a:lnSpc>
                <a:spcPct val="110000"/>
              </a:lnSpc>
              <a:buFont typeface="Wingdings" panose="05000000000000000000" pitchFamily="2" charset="2"/>
              <a:buChar char="ü"/>
            </a:pPr>
            <a:r>
              <a:rPr lang="en-US" sz="2900" dirty="0">
                <a:latin typeface="Times New Roman" panose="02020603050405020304" pitchFamily="18" charset="0"/>
                <a:cs typeface="Times New Roman" panose="02020603050405020304" pitchFamily="18" charset="0"/>
              </a:rPr>
              <a:t>Diverse searching and recruitment </a:t>
            </a:r>
          </a:p>
          <a:p>
            <a:pPr>
              <a:spcBef>
                <a:spcPts val="1000"/>
              </a:spcBef>
              <a:spcAft>
                <a:spcPts val="0"/>
              </a:spcAft>
            </a:pPr>
            <a:endParaRPr lang="en-US" dirty="0"/>
          </a:p>
        </p:txBody>
      </p:sp>
      <p:pic>
        <p:nvPicPr>
          <p:cNvPr id="10" name="Picture Placeholder 9" descr="A picture containing text, building, outdoor, shop&#10;&#10;Description automatically generated">
            <a:extLst>
              <a:ext uri="{FF2B5EF4-FFF2-40B4-BE49-F238E27FC236}">
                <a16:creationId xmlns:a16="http://schemas.microsoft.com/office/drawing/2014/main" id="{F29D65B3-D620-EA13-9BD3-639B26D5752F}"/>
              </a:ext>
            </a:extLst>
          </p:cNvPr>
          <p:cNvPicPr>
            <a:picLocks noGrp="1" noChangeAspect="1"/>
          </p:cNvPicPr>
          <p:nvPr>
            <p:ph type="pic" sz="quarter" idx="13"/>
          </p:nvPr>
        </p:nvPicPr>
        <p:blipFill rotWithShape="1">
          <a:blip r:embed="rId2"/>
          <a:srcRect l="21163" r="9706" b="-1"/>
          <a:stretch/>
        </p:blipFill>
        <p:spPr>
          <a:xfrm>
            <a:off x="6091916" y="645106"/>
            <a:ext cx="5451627" cy="5247747"/>
          </a:xfrm>
          <a:prstGeom prst="rect">
            <a:avLst/>
          </a:prstGeom>
        </p:spPr>
      </p:pic>
      <p:sp>
        <p:nvSpPr>
          <p:cNvPr id="60" name="Freeform 12">
            <a:extLst>
              <a:ext uri="{FF2B5EF4-FFF2-40B4-BE49-F238E27FC236}">
                <a16:creationId xmlns:a16="http://schemas.microsoft.com/office/drawing/2014/main" id="{C8DE1BEC-DAE3-43F4-8D9F-384C3D694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8</a:t>
            </a:fld>
            <a:endParaRPr lang="en-US" sz="1900">
              <a:solidFill>
                <a:srgbClr val="FEFFFF"/>
              </a:solidFill>
            </a:endParaRPr>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1220916" y="6135808"/>
            <a:ext cx="7619999" cy="365125"/>
          </a:xfrm>
        </p:spPr>
        <p:txBody>
          <a:bodyPr vert="horz" lIns="91440" tIns="45720" rIns="91440" bIns="45720" rtlCol="0" anchor="ctr">
            <a:normAutofit fontScale="25000" lnSpcReduction="20000"/>
          </a:bodyPr>
          <a:lstStyle/>
          <a:p>
            <a:pPr defTabSz="914400">
              <a:spcAft>
                <a:spcPts val="600"/>
              </a:spcAft>
            </a:pPr>
            <a:r>
              <a:rPr lang="en-US" sz="4400" dirty="0">
                <a:solidFill>
                  <a:schemeClr val="tx1"/>
                </a:solidFill>
                <a:latin typeface="Times New Roman" panose="02020603050405020304" pitchFamily="18" charset="0"/>
                <a:cs typeface="Times New Roman" panose="02020603050405020304" pitchFamily="18" charset="0"/>
              </a:rPr>
              <a:t> </a:t>
            </a:r>
            <a:r>
              <a:rPr lang="en-US" sz="4400" dirty="0">
                <a:solidFill>
                  <a:schemeClr val="tx1"/>
                </a:solidFill>
                <a:latin typeface="Times New Roman" panose="02020603050405020304" pitchFamily="18" charset="0"/>
                <a:ea typeface="Times New Roman"/>
                <a:cs typeface="Times New Roman" panose="02020603050405020304" pitchFamily="18" charset="0"/>
                <a:sym typeface="Times New Roman"/>
              </a:rPr>
              <a:t>(Patel and Feng, 2021). </a:t>
            </a:r>
            <a:endParaRPr lang="en-US" sz="4400" dirty="0">
              <a:solidFill>
                <a:schemeClr val="tx1"/>
              </a:solidFill>
              <a:latin typeface="Times New Roman" panose="02020603050405020304" pitchFamily="18" charset="0"/>
              <a:cs typeface="Times New Roman" panose="02020603050405020304" pitchFamily="18" charset="0"/>
            </a:endParaRPr>
          </a:p>
          <a:p>
            <a:pPr defTabSz="914400">
              <a:spcAft>
                <a:spcPts val="600"/>
              </a:spcAft>
            </a:pPr>
            <a:r>
              <a:rPr lang="en-US" sz="4000" dirty="0">
                <a:solidFill>
                  <a:schemeClr val="tx1">
                    <a:tint val="75000"/>
                  </a:schemeClr>
                </a:solidFill>
                <a:latin typeface="Times New Roman" panose="02020603050405020304" pitchFamily="18" charset="0"/>
                <a:cs typeface="Times New Roman" panose="02020603050405020304" pitchFamily="18" charset="0"/>
              </a:rPr>
              <a:t>                                                                                                                                                                                                                                                                                                                                                               Managing People presentation                                            </a:t>
            </a:r>
            <a:endParaRPr lang="en-US" sz="4000" kern="1200" dirty="0">
              <a:solidFill>
                <a:schemeClr val="tx1">
                  <a:tint val="75000"/>
                </a:schemeClr>
              </a:solidFill>
              <a:latin typeface="Times New Roman" panose="02020603050405020304" pitchFamily="18" charset="0"/>
              <a:cs typeface="Times New Roman" panose="02020603050405020304" pitchFamily="18" charset="0"/>
            </a:endParaRPr>
          </a:p>
        </p:txBody>
      </p:sp>
      <p:sp>
        <p:nvSpPr>
          <p:cNvPr id="3" name="Date Placeholder 2">
            <a:extLst>
              <a:ext uri="{FF2B5EF4-FFF2-40B4-BE49-F238E27FC236}">
                <a16:creationId xmlns:a16="http://schemas.microsoft.com/office/drawing/2014/main" id="{64FA525C-AEDE-43EA-858A-37E4183E0F86}"/>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dirty="0"/>
              <a:t>03/12/2022</a:t>
            </a:r>
          </a:p>
        </p:txBody>
      </p:sp>
    </p:spTree>
    <p:extLst>
      <p:ext uri="{BB962C8B-B14F-4D97-AF65-F5344CB8AC3E}">
        <p14:creationId xmlns:p14="http://schemas.microsoft.com/office/powerpoint/2010/main" val="3037267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50" name="Group 21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8"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9"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20"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21"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22"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23"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4"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5"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6"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7"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8"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2" name="Group 23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3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3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3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3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3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3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4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4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4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4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54" name="Rectangle 244">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55"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49" name="Rectangle 24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649224" y="645106"/>
            <a:ext cx="3650279" cy="1259894"/>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lvl="0">
              <a:lnSpc>
                <a:spcPct val="90000"/>
              </a:lnSpc>
            </a:pPr>
            <a:r>
              <a:rPr lang="en-US" sz="2300" b="1">
                <a:solidFill>
                  <a:schemeClr val="tx1">
                    <a:lumMod val="85000"/>
                    <a:lumOff val="15000"/>
                  </a:schemeClr>
                </a:solidFill>
                <a:ea typeface="+mj-ea"/>
                <a:cs typeface="+mj-cs"/>
              </a:rPr>
              <a:t>Internal and  external factors of human resources at M&amp;S</a:t>
            </a:r>
            <a:endParaRPr lang="en-US" sz="2300" noProof="0">
              <a:solidFill>
                <a:schemeClr val="tx1">
                  <a:lumMod val="85000"/>
                  <a:lumOff val="15000"/>
                </a:schemeClr>
              </a:solidFill>
              <a:ea typeface="+mj-ea"/>
              <a:cs typeface="+mj-cs"/>
            </a:endParaRPr>
          </a:p>
        </p:txBody>
      </p:sp>
      <p:sp>
        <p:nvSpPr>
          <p:cNvPr id="251" name="Rectangle 25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7" name="Content Placeholder 46">
            <a:extLst>
              <a:ext uri="{FF2B5EF4-FFF2-40B4-BE49-F238E27FC236}">
                <a16:creationId xmlns:a16="http://schemas.microsoft.com/office/drawing/2014/main" id="{5FB43F08-6A5D-4853-9EB0-FBB34B4D9C34}"/>
              </a:ext>
            </a:extLst>
          </p:cNvPr>
          <p:cNvSpPr>
            <a:spLocks noGrp="1"/>
          </p:cNvSpPr>
          <p:nvPr>
            <p:ph sz="quarter" idx="15"/>
          </p:nvPr>
        </p:nvSpPr>
        <p:spPr>
          <a:xfrm>
            <a:off x="649225" y="2133600"/>
            <a:ext cx="3650278" cy="3759253"/>
          </a:xfrm>
        </p:spPr>
        <p:txBody>
          <a:bodyPr vert="horz" lIns="91440" tIns="45720" rIns="91440" bIns="45720" numCol="2" rtlCol="0">
            <a:normAutofit/>
          </a:bodyPr>
          <a:lstStyle/>
          <a:p>
            <a:pPr marL="0" indent="0">
              <a:lnSpc>
                <a:spcPct val="90000"/>
              </a:lnSpc>
              <a:spcBef>
                <a:spcPts val="1000"/>
              </a:spcBef>
              <a:spcAft>
                <a:spcPts val="0"/>
              </a:spcAft>
              <a:buFont typeface="Wingdings 3" charset="2"/>
              <a:buChar char=""/>
            </a:pPr>
            <a:r>
              <a:rPr lang="en-US" b="1" dirty="0">
                <a:solidFill>
                  <a:schemeClr val="tx1">
                    <a:lumMod val="75000"/>
                    <a:lumOff val="25000"/>
                  </a:schemeClr>
                </a:solidFill>
                <a:latin typeface="Times New Roman" panose="02020603050405020304" pitchFamily="18" charset="0"/>
                <a:cs typeface="Times New Roman" panose="02020603050405020304" pitchFamily="18" charset="0"/>
              </a:rPr>
              <a:t>INTERNAL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level  of growth</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Use of   technology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finance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Leadership</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Job Responsibilities </a:t>
            </a:r>
          </a:p>
          <a:p>
            <a:pPr>
              <a:lnSpc>
                <a:spcPct val="90000"/>
              </a:lnSpc>
              <a:spcBef>
                <a:spcPts val="1000"/>
              </a:spcBef>
              <a:spcAft>
                <a:spcPts val="0"/>
              </a:spcAft>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Work Culture</a:t>
            </a:r>
          </a:p>
          <a:p>
            <a:pPr>
              <a:lnSpc>
                <a:spcPct val="90000"/>
              </a:lnSpc>
              <a:spcBef>
                <a:spcPts val="1000"/>
              </a:spcBef>
              <a:spcAft>
                <a:spcPts val="0"/>
              </a:spcAft>
              <a:buFont typeface="Wingdings 3" charset="2"/>
              <a:buChar char=""/>
            </a:pP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spcAft>
                <a:spcPts val="0"/>
              </a:spcAft>
              <a:buFont typeface="Wingdings 3" charset="2"/>
              <a:buChar char=""/>
            </a:pP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spcAft>
                <a:spcPts val="0"/>
              </a:spcAft>
            </a:pP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spcAft>
                <a:spcPts val="0"/>
              </a:spcAft>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(Baron and </a:t>
            </a:r>
            <a:r>
              <a:rPr lang="en-US" sz="1100" dirty="0" err="1">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Bielby</a:t>
            </a:r>
            <a:r>
              <a:rPr lang="en-US" sz="1100" dirty="0">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 2018)</a:t>
            </a:r>
          </a:p>
          <a:p>
            <a:pPr>
              <a:lnSpc>
                <a:spcPct val="90000"/>
              </a:lnSpc>
              <a:spcBef>
                <a:spcPts val="1000"/>
              </a:spcBef>
              <a:spcAft>
                <a:spcPts val="0"/>
              </a:spcAft>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sym typeface="Times New Roman"/>
              </a:rPr>
              <a:t>                                           </a:t>
            </a:r>
            <a:r>
              <a:rPr lang="en-US" sz="1100" b="1" dirty="0">
                <a:solidFill>
                  <a:schemeClr val="tx1">
                    <a:lumMod val="75000"/>
                    <a:lumOff val="25000"/>
                  </a:schemeClr>
                </a:solidFill>
                <a:latin typeface="Times New Roman" panose="02020603050405020304" pitchFamily="18" charset="0"/>
                <a:cs typeface="Times New Roman" panose="02020603050405020304" pitchFamily="18" charset="0"/>
              </a:rPr>
              <a:t>EXTERNAL FACTORS </a:t>
            </a: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The available pool of </a:t>
            </a:r>
            <a:r>
              <a:rPr lang="en-US" sz="1100" dirty="0" err="1">
                <a:solidFill>
                  <a:schemeClr val="tx1">
                    <a:lumMod val="75000"/>
                    <a:lumOff val="25000"/>
                  </a:schemeClr>
                </a:solidFill>
                <a:latin typeface="Times New Roman" panose="02020603050405020304" pitchFamily="18" charset="0"/>
                <a:cs typeface="Times New Roman" panose="02020603050405020304" pitchFamily="18" charset="0"/>
              </a:rPr>
              <a:t>labour</a:t>
            </a:r>
            <a:endParaRPr lang="en-US" sz="11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Government  regulations</a:t>
            </a: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Social  cultures </a:t>
            </a:r>
          </a:p>
          <a:p>
            <a:pPr marL="285750" indent="-285750">
              <a:lnSpc>
                <a:spcPct val="90000"/>
              </a:lnSpc>
              <a:spcBef>
                <a:spcPts val="1000"/>
              </a:spcBef>
              <a:spcAft>
                <a:spcPts val="0"/>
              </a:spcAft>
              <a:buFont typeface="Wingdings 3" charset="2"/>
              <a:buChar char=""/>
            </a:pPr>
            <a:r>
              <a:rPr lang="en-US" sz="1100" dirty="0">
                <a:solidFill>
                  <a:schemeClr val="tx1">
                    <a:lumMod val="75000"/>
                    <a:lumOff val="25000"/>
                  </a:schemeClr>
                </a:solidFill>
                <a:latin typeface="Times New Roman" panose="02020603050405020304" pitchFamily="18" charset="0"/>
                <a:cs typeface="Times New Roman" panose="02020603050405020304" pitchFamily="18" charset="0"/>
              </a:rPr>
              <a:t>Environmental  factors </a:t>
            </a:r>
          </a:p>
          <a:p>
            <a:pPr>
              <a:lnSpc>
                <a:spcPct val="90000"/>
              </a:lnSpc>
              <a:spcBef>
                <a:spcPts val="1000"/>
              </a:spcBef>
              <a:spcAft>
                <a:spcPts val="0"/>
              </a:spcAft>
            </a:pPr>
            <a:endParaRPr lang="en-US" sz="1100" dirty="0">
              <a:solidFill>
                <a:schemeClr val="tx1">
                  <a:lumMod val="75000"/>
                  <a:lumOff val="25000"/>
                </a:schemeClr>
              </a:solidFill>
            </a:endParaRPr>
          </a:p>
        </p:txBody>
      </p:sp>
      <p:pic>
        <p:nvPicPr>
          <p:cNvPr id="173" name="Picture Placeholder 172" descr="A group of people raising their hands">
            <a:extLst>
              <a:ext uri="{FF2B5EF4-FFF2-40B4-BE49-F238E27FC236}">
                <a16:creationId xmlns:a16="http://schemas.microsoft.com/office/drawing/2014/main" id="{971515B1-92BF-428B-805A-F5D5532285FB}"/>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t="16702" r="1" b="1"/>
          <a:stretch/>
        </p:blipFill>
        <p:spPr>
          <a:xfrm>
            <a:off x="5195565" y="640080"/>
            <a:ext cx="5801532" cy="5252773"/>
          </a:xfrm>
          <a:prstGeom prst="rect">
            <a:avLst/>
          </a:prstGeom>
        </p:spPr>
      </p:pic>
      <p:sp>
        <p:nvSpPr>
          <p:cNvPr id="25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599C981-FFE0-4DE7-BCE3-2AFFA0D61B83}"/>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defTabSz="914400">
              <a:lnSpc>
                <a:spcPct val="90000"/>
              </a:lnSpc>
              <a:spcAft>
                <a:spcPts val="600"/>
              </a:spcAft>
            </a:pPr>
            <a:fld id="{18D65601-5AE2-46FC-B138-694DDD2B510D}" type="slidenum">
              <a:rPr lang="en-US" sz="1900" smtClean="0">
                <a:solidFill>
                  <a:srgbClr val="FEFFFF"/>
                </a:solidFill>
              </a:rPr>
              <a:pPr defTabSz="914400">
                <a:lnSpc>
                  <a:spcPct val="90000"/>
                </a:lnSpc>
                <a:spcAft>
                  <a:spcPts val="600"/>
                </a:spcAft>
              </a:pPr>
              <a:t>9</a:t>
            </a:fld>
            <a:endParaRPr lang="en-US" sz="1900">
              <a:solidFill>
                <a:srgbClr val="FEFFFF"/>
              </a:solidFill>
            </a:endParaRPr>
          </a:p>
        </p:txBody>
      </p:sp>
      <p:sp>
        <p:nvSpPr>
          <p:cNvPr id="3" name="Footer Placeholder 2">
            <a:extLst>
              <a:ext uri="{FF2B5EF4-FFF2-40B4-BE49-F238E27FC236}">
                <a16:creationId xmlns:a16="http://schemas.microsoft.com/office/drawing/2014/main" id="{B2301FCE-B074-45EF-A6F9-9CD2F11C3DC4}"/>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defTabSz="914400">
              <a:spcAft>
                <a:spcPts val="600"/>
              </a:spcAft>
            </a:pPr>
            <a:r>
              <a:rPr lang="en-US" kern="1200" dirty="0">
                <a:solidFill>
                  <a:schemeClr val="tx1">
                    <a:tint val="75000"/>
                  </a:schemeClr>
                </a:solidFill>
                <a:latin typeface="+mn-lt"/>
                <a:ea typeface="+mn-ea"/>
                <a:cs typeface="+mn-cs"/>
              </a:rPr>
              <a:t>Managing People presentation</a:t>
            </a:r>
          </a:p>
        </p:txBody>
      </p:sp>
      <p:sp>
        <p:nvSpPr>
          <p:cNvPr id="2" name="Date Placeholder 1">
            <a:extLst>
              <a:ext uri="{FF2B5EF4-FFF2-40B4-BE49-F238E27FC236}">
                <a16:creationId xmlns:a16="http://schemas.microsoft.com/office/drawing/2014/main" id="{3D619EF3-D2C1-45EC-8BA2-EEA19200AA50}"/>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pPr>
            <a:r>
              <a:rPr lang="en-US" dirty="0">
                <a:solidFill>
                  <a:schemeClr val="tx1">
                    <a:tint val="75000"/>
                  </a:schemeClr>
                </a:solidFill>
              </a:rPr>
              <a:t>03/12/2022</a:t>
            </a:r>
          </a:p>
        </p:txBody>
      </p:sp>
    </p:spTree>
    <p:extLst>
      <p:ext uri="{BB962C8B-B14F-4D97-AF65-F5344CB8AC3E}">
        <p14:creationId xmlns:p14="http://schemas.microsoft.com/office/powerpoint/2010/main" val="4056131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Placeholder 84" descr="Two people standing facing a crowd of people sitting">
            <a:extLst>
              <a:ext uri="{FF2B5EF4-FFF2-40B4-BE49-F238E27FC236}">
                <a16:creationId xmlns:a16="http://schemas.microsoft.com/office/drawing/2014/main" id="{CC75E66F-ADBD-4E16-81F9-B56DB21933D3}"/>
              </a:ext>
            </a:extLst>
          </p:cNvPr>
          <p:cNvPicPr>
            <a:picLocks noGrp="1" noChangeAspect="1"/>
          </p:cNvPicPr>
          <p:nvPr>
            <p:ph type="pic" sz="quarter" idx="17"/>
          </p:nvPr>
        </p:nvPicPr>
        <p:blipFill rotWithShape="1">
          <a:blip r:embed="rId2" cstate="print">
            <a:extLst>
              <a:ext uri="{28A0092B-C50C-407E-A947-70E740481C1C}">
                <a14:useLocalDpi xmlns:a14="http://schemas.microsoft.com/office/drawing/2010/main"/>
              </a:ext>
            </a:extLst>
          </a:blip>
          <a:srcRect l="8" r="8"/>
          <a:stretch/>
        </p:blipFill>
        <p:spPr/>
      </p:pic>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p:txBody>
          <a:bodyPr/>
          <a:lstStyle/>
          <a:p>
            <a:endParaRPr lang="en-US" dirty="0"/>
          </a:p>
        </p:txBody>
      </p:sp>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7265504" y="1461053"/>
            <a:ext cx="4124976" cy="4750904"/>
          </a:xfrm>
        </p:spPr>
        <p:txBody>
          <a:bodyPr>
            <a:normAutofit fontScale="40000" lnSpcReduction="20000"/>
          </a:bodyPr>
          <a:lstStyle/>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Guides  fostering a work-life balance  culture</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Provide  employees with the flexible working arrangement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 implement employees’ mental health programs  to support the well–being of employees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Creating mindful opportunities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Secure buy-in from business leadership. </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Creation of a family-friendly work environment</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creative incentives</a:t>
            </a:r>
          </a:p>
          <a:p>
            <a:pPr marL="457200" indent="-457200">
              <a:lnSpc>
                <a:spcPct val="120000"/>
              </a:lnSpc>
              <a:buFont typeface="Arial" panose="020B0604020202020204" pitchFamily="34" charset="0"/>
              <a:buChar char="•"/>
            </a:pPr>
            <a:r>
              <a:rPr lang="en-US" sz="3400" dirty="0">
                <a:latin typeface="Times New Roman" panose="02020603050405020304" pitchFamily="18" charset="0"/>
                <a:cs typeface="Times New Roman" panose="02020603050405020304" pitchFamily="18" charset="0"/>
              </a:rPr>
              <a:t>Provide education  development  programs and support  </a:t>
            </a:r>
            <a:endParaRPr lang="en-US" sz="3400" b="1" dirty="0">
              <a:latin typeface="Times New Roman" panose="02020603050405020304" pitchFamily="18" charset="0"/>
              <a:cs typeface="Times New Roman" panose="02020603050405020304" pitchFamily="18" charset="0"/>
            </a:endParaRPr>
          </a:p>
          <a:p>
            <a:endParaRPr lang="en-US" dirty="0"/>
          </a:p>
        </p:txBody>
      </p:sp>
      <p:sp>
        <p:nvSpPr>
          <p:cNvPr id="4" name="Footer Placeholder 3">
            <a:extLst>
              <a:ext uri="{FF2B5EF4-FFF2-40B4-BE49-F238E27FC236}">
                <a16:creationId xmlns:a16="http://schemas.microsoft.com/office/drawing/2014/main" id="{93B074B0-90B9-4962-9F78-BF78A1A31434}"/>
              </a:ext>
            </a:extLst>
          </p:cNvPr>
          <p:cNvSpPr>
            <a:spLocks noGrp="1"/>
          </p:cNvSpPr>
          <p:nvPr>
            <p:ph type="ftr" sz="quarter" idx="11"/>
          </p:nvPr>
        </p:nvSpPr>
        <p:spPr/>
        <p:txBody>
          <a:bodyPr/>
          <a:lstStyle/>
          <a:p>
            <a:r>
              <a:rPr lang="en-US" dirty="0"/>
              <a:t>(Peters and </a:t>
            </a:r>
            <a:r>
              <a:rPr lang="en-US" dirty="0" err="1"/>
              <a:t>Blomme</a:t>
            </a:r>
            <a:r>
              <a:rPr lang="en-US" dirty="0"/>
              <a:t>, 2019)</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p:txBody>
          <a:bodyPr/>
          <a:lstStyle/>
          <a:p>
            <a:fld id="{18D65601-5AE2-46FC-B138-694DDD2B510D}" type="slidenum">
              <a:rPr lang="en-US" smtClean="0"/>
              <a:pPr/>
              <a:t>10</a:t>
            </a:fld>
            <a:endParaRPr lang="en-US" dirty="0"/>
          </a:p>
        </p:txBody>
      </p:sp>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7101506" y="357167"/>
            <a:ext cx="4288971" cy="101443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a:t>
            </a:r>
            <a:r>
              <a:rPr lang="en-US" sz="2400" b="1" dirty="0">
                <a:latin typeface="Times New Roman" panose="02020603050405020304" pitchFamily="18" charset="0"/>
                <a:cs typeface="Times New Roman" panose="02020603050405020304" pitchFamily="18" charset="0"/>
              </a:rPr>
              <a:t>The  role  of HR over work-life balance  boundaries </a:t>
            </a:r>
            <a:endParaRPr lang="en-US" noProof="0" dirty="0"/>
          </a:p>
        </p:txBody>
      </p:sp>
    </p:spTree>
    <p:extLst>
      <p:ext uri="{BB962C8B-B14F-4D97-AF65-F5344CB8AC3E}">
        <p14:creationId xmlns:p14="http://schemas.microsoft.com/office/powerpoint/2010/main" val="3199711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6" name="Picture Placeholder 125" descr="A picture containing person, person, wearing glasses">
            <a:extLst>
              <a:ext uri="{FF2B5EF4-FFF2-40B4-BE49-F238E27FC236}">
                <a16:creationId xmlns:a16="http://schemas.microsoft.com/office/drawing/2014/main" id="{4A879786-6DC5-48E7-A9EF-D272F4E7CD40}"/>
              </a:ext>
            </a:extLst>
          </p:cNvPr>
          <p:cNvPicPr>
            <a:picLocks noGrp="1" noChangeAspect="1"/>
          </p:cNvPicPr>
          <p:nvPr>
            <p:ph type="pic" sz="quarter" idx="17"/>
          </p:nvPr>
        </p:nvPicPr>
        <p:blipFill rotWithShape="1">
          <a:blip r:embed="rId2" cstate="print">
            <a:extLst>
              <a:ext uri="{28A0092B-C50C-407E-A947-70E740481C1C}">
                <a14:useLocalDpi xmlns:a14="http://schemas.microsoft.com/office/drawing/2010/main"/>
              </a:ext>
            </a:extLst>
          </a:blip>
          <a:srcRect t="13" b="13"/>
          <a:stretch/>
        </p:blipFill>
        <p:spPr/>
      </p:pic>
      <p:sp>
        <p:nvSpPr>
          <p:cNvPr id="3" name="Date Placeholder 2">
            <a:extLst>
              <a:ext uri="{FF2B5EF4-FFF2-40B4-BE49-F238E27FC236}">
                <a16:creationId xmlns:a16="http://schemas.microsoft.com/office/drawing/2014/main" id="{ED9338E1-92A6-4B9D-9D17-A0A56340BB4D}"/>
              </a:ext>
            </a:extLst>
          </p:cNvPr>
          <p:cNvSpPr>
            <a:spLocks noGrp="1"/>
          </p:cNvSpPr>
          <p:nvPr>
            <p:ph type="dt" sz="half" idx="10"/>
          </p:nvPr>
        </p:nvSpPr>
        <p:spPr/>
        <p:txBody>
          <a:bodyPr/>
          <a:lstStyle/>
          <a:p>
            <a:r>
              <a:rPr lang="en-US" dirty="0"/>
              <a:t>8/05/20XX</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9450" y="0"/>
            <a:ext cx="826740" cy="1152907"/>
          </a:xfrm>
        </p:spPr>
        <p:txBody>
          <a:bodyPr/>
          <a:lstStyle/>
          <a:p>
            <a:fld id="{18D65601-5AE2-46FC-B138-694DDD2B510D}" type="slidenum">
              <a:rPr lang="en-US" smtClean="0">
                <a:solidFill>
                  <a:schemeClr val="tx1"/>
                </a:solidFill>
              </a:rPr>
              <a:pPr/>
              <a:t>11</a:t>
            </a:fld>
            <a:endParaRPr lang="en-US" dirty="0">
              <a:solidFill>
                <a:schemeClr val="tx1"/>
              </a:solidFill>
            </a:endParaRPr>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1008686" y="755452"/>
            <a:ext cx="4114800" cy="2753063"/>
          </a:xfrm>
        </p:spPr>
        <p:txBody>
          <a:bodyPr>
            <a:noAutofit/>
          </a:bodyPr>
          <a:lstStyle/>
          <a:p>
            <a:r>
              <a:rPr lang="en-US" dirty="0"/>
              <a:t>The hybrid working model inevitably impacts the retail market and other businesses based on the past Covid-19 regulations. </a:t>
            </a:r>
          </a:p>
          <a:p>
            <a:r>
              <a:rPr lang="en-GB" dirty="0"/>
              <a:t>Furthermore, allowing individuals to continue working and companies to remain open in reaction to the pandemic's changing course</a:t>
            </a:r>
            <a:r>
              <a:rPr lang="en-GB" sz="1200" dirty="0"/>
              <a:t>. </a:t>
            </a:r>
            <a:endParaRPr lang="en-US" sz="1200" dirty="0"/>
          </a:p>
          <a:p>
            <a:r>
              <a:rPr lang="en-US" sz="1200" dirty="0"/>
              <a:t>​</a:t>
            </a:r>
          </a:p>
        </p:txBody>
      </p:sp>
      <p:sp>
        <p:nvSpPr>
          <p:cNvPr id="70" name="Content Placeholder 69">
            <a:extLst>
              <a:ext uri="{FF2B5EF4-FFF2-40B4-BE49-F238E27FC236}">
                <a16:creationId xmlns:a16="http://schemas.microsoft.com/office/drawing/2014/main" id="{DBD5CC10-FEFA-4566-B352-7ABA79D05B91}"/>
              </a:ext>
            </a:extLst>
          </p:cNvPr>
          <p:cNvSpPr>
            <a:spLocks noGrp="1"/>
          </p:cNvSpPr>
          <p:nvPr>
            <p:ph sz="quarter" idx="18"/>
          </p:nvPr>
        </p:nvSpPr>
        <p:spPr>
          <a:xfrm>
            <a:off x="1008686" y="3508516"/>
            <a:ext cx="4114800" cy="2912162"/>
          </a:xfrm>
        </p:spPr>
        <p:txBody>
          <a:bodyPr>
            <a:normAutofit fontScale="92500"/>
          </a:bodyPr>
          <a:lstStyle/>
          <a:p>
            <a:r>
              <a:rPr lang="en-US" dirty="0"/>
              <a:t>On the other hand, what about the long-term feature? </a:t>
            </a:r>
            <a:r>
              <a:rPr lang="en-GB" dirty="0"/>
              <a:t>Working remotely, though, is only possible for some, and we must consider other parts of flexible working and how they might be done effectively. </a:t>
            </a:r>
          </a:p>
          <a:p>
            <a:r>
              <a:rPr lang="en-GB" dirty="0"/>
              <a:t>‘Quite Quitting’ is the new syndrome of remote working. It accomplishes the bare minimum of one's job and spends no more time, effort, or passion than is vital.</a:t>
            </a:r>
            <a:endParaRPr lang="en-US" dirty="0"/>
          </a:p>
        </p:txBody>
      </p: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1008686" y="-636104"/>
            <a:ext cx="3980182" cy="2216425"/>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Conclusion</a:t>
            </a:r>
            <a:r>
              <a:rPr lang="en-US" noProof="0" dirty="0"/>
              <a:t>​</a:t>
            </a:r>
          </a:p>
        </p:txBody>
      </p:sp>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9" name="Freeform: Shape 48" descr="Man with black glasses smiling and looking to the left">
            <a:extLst>
              <a:ext uri="{FF2B5EF4-FFF2-40B4-BE49-F238E27FC236}">
                <a16:creationId xmlns:a16="http://schemas.microsoft.com/office/drawing/2014/main" id="{D8FB741E-E196-4ED6-96C5-60EC87B9ABC7}"/>
              </a:ext>
            </a:extLst>
          </p:cNvPr>
          <p:cNvSpPr/>
          <p:nvPr/>
        </p:nvSpPr>
        <p:spPr>
          <a:xfrm>
            <a:off x="5226244" y="-3328"/>
            <a:ext cx="6605397" cy="6860921"/>
          </a:xfrm>
          <a:custGeom>
            <a:avLst/>
            <a:gdLst>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371975 w 6819900"/>
              <a:gd name="connsiteY14" fmla="*/ 742950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35617 w 6819900"/>
              <a:gd name="connsiteY14" fmla="*/ 788592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35617 w 6819900"/>
              <a:gd name="connsiteY14" fmla="*/ 788592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3998829 w 6819900"/>
              <a:gd name="connsiteY15" fmla="*/ 791276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4281 w 6819900"/>
              <a:gd name="connsiteY15" fmla="*/ 767113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4281 w 6819900"/>
              <a:gd name="connsiteY15" fmla="*/ 767113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25565 w 6819900"/>
              <a:gd name="connsiteY15" fmla="*/ 772482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62997 w 6819900"/>
              <a:gd name="connsiteY15" fmla="*/ 802015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51312 w 6819900"/>
              <a:gd name="connsiteY15" fmla="*/ 796148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2548 w 6819900"/>
              <a:gd name="connsiteY15" fmla="*/ 793214 h 6886575"/>
              <a:gd name="connsiteX16" fmla="*/ 4784725 w 6819900"/>
              <a:gd name="connsiteY16" fmla="*/ 0 h 6886575"/>
              <a:gd name="connsiteX17" fmla="*/ 1285875 w 6819900"/>
              <a:gd name="connsiteY17" fmla="*/ 19050 h 6886575"/>
              <a:gd name="connsiteX0" fmla="*/ 1285875 w 6819900"/>
              <a:gd name="connsiteY0" fmla="*/ 21983 h 6889508"/>
              <a:gd name="connsiteX1" fmla="*/ 1447800 w 6819900"/>
              <a:gd name="connsiteY1" fmla="*/ 717308 h 6889508"/>
              <a:gd name="connsiteX2" fmla="*/ 1447800 w 6819900"/>
              <a:gd name="connsiteY2" fmla="*/ 717308 h 6889508"/>
              <a:gd name="connsiteX3" fmla="*/ 1400175 w 6819900"/>
              <a:gd name="connsiteY3" fmla="*/ 860183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285875 w 6819900"/>
              <a:gd name="connsiteY0" fmla="*/ 21983 h 6889508"/>
              <a:gd name="connsiteX1" fmla="*/ 1447800 w 6819900"/>
              <a:gd name="connsiteY1" fmla="*/ 717308 h 6889508"/>
              <a:gd name="connsiteX2" fmla="*/ 1447800 w 6819900"/>
              <a:gd name="connsiteY2" fmla="*/ 717308 h 6889508"/>
              <a:gd name="connsiteX3" fmla="*/ 1377637 w 6819900"/>
              <a:gd name="connsiteY3" fmla="*/ 808454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285875 w 6819900"/>
              <a:gd name="connsiteY0" fmla="*/ 21983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060495 w 6819900"/>
              <a:gd name="connsiteY0" fmla="*/ 12283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060495 w 6819900"/>
              <a:gd name="connsiteY17" fmla="*/ 12283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15401 w 6819900"/>
              <a:gd name="connsiteY15" fmla="*/ 790280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15401 w 6819900"/>
              <a:gd name="connsiteY15" fmla="*/ 790280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4208955 w 6819900"/>
              <a:gd name="connsiteY16" fmla="*/ 648505 h 6889508"/>
              <a:gd name="connsiteX17" fmla="*/ 5161586 w 6819900"/>
              <a:gd name="connsiteY17" fmla="*/ 0 h 6889508"/>
              <a:gd name="connsiteX18" fmla="*/ 757842 w 6819900"/>
              <a:gd name="connsiteY18"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4139390 w 6819900"/>
              <a:gd name="connsiteY16" fmla="*/ 638840 h 6889508"/>
              <a:gd name="connsiteX17" fmla="*/ 5161586 w 6819900"/>
              <a:gd name="connsiteY17" fmla="*/ 0 h 6889508"/>
              <a:gd name="connsiteX18" fmla="*/ 757842 w 6819900"/>
              <a:gd name="connsiteY18" fmla="*/ 9051 h 688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819900" h="6889508">
                <a:moveTo>
                  <a:pt x="757842" y="9051"/>
                </a:moveTo>
                <a:lnTo>
                  <a:pt x="1447800" y="717308"/>
                </a:lnTo>
                <a:lnTo>
                  <a:pt x="1447800" y="717308"/>
                </a:lnTo>
                <a:lnTo>
                  <a:pt x="1395975" y="776122"/>
                </a:lnTo>
                <a:lnTo>
                  <a:pt x="971550" y="793508"/>
                </a:lnTo>
                <a:lnTo>
                  <a:pt x="171450" y="793508"/>
                </a:lnTo>
                <a:lnTo>
                  <a:pt x="0" y="793508"/>
                </a:lnTo>
                <a:lnTo>
                  <a:pt x="0" y="6889508"/>
                </a:lnTo>
                <a:lnTo>
                  <a:pt x="6819900" y="6889508"/>
                </a:lnTo>
                <a:lnTo>
                  <a:pt x="6819900" y="1184033"/>
                </a:lnTo>
                <a:lnTo>
                  <a:pt x="5172075" y="831608"/>
                </a:lnTo>
                <a:lnTo>
                  <a:pt x="4991100" y="755408"/>
                </a:lnTo>
                <a:lnTo>
                  <a:pt x="4629150" y="869708"/>
                </a:lnTo>
                <a:lnTo>
                  <a:pt x="4476750" y="869708"/>
                </a:lnTo>
                <a:cubicBezTo>
                  <a:pt x="4396372" y="843647"/>
                  <a:pt x="4417595" y="766575"/>
                  <a:pt x="4246312" y="783471"/>
                </a:cubicBezTo>
                <a:lnTo>
                  <a:pt x="4009369" y="784413"/>
                </a:lnTo>
                <a:lnTo>
                  <a:pt x="4139390" y="638840"/>
                </a:lnTo>
                <a:lnTo>
                  <a:pt x="5161586" y="0"/>
                </a:lnTo>
                <a:lnTo>
                  <a:pt x="757842" y="9051"/>
                </a:lnTo>
                <a:close/>
              </a:path>
            </a:pathLst>
          </a:custGeom>
          <a:blipFill>
            <a:blip r:embed="rId3" cstate="print">
              <a:alphaModFix/>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063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F71F7A7-FCB0-4470-8152-34B616A9BD11}"/>
              </a:ext>
            </a:extLst>
          </p:cNvPr>
          <p:cNvSpPr>
            <a:spLocks noGrp="1"/>
          </p:cNvSpPr>
          <p:nvPr>
            <p:ph type="dt" sz="half" idx="10"/>
          </p:nvPr>
        </p:nvSpPr>
        <p:spPr/>
        <p:txBody>
          <a:bodyPr/>
          <a:lstStyle/>
          <a:p>
            <a:r>
              <a:rPr lang="en-US" dirty="0">
                <a:solidFill>
                  <a:schemeClr val="tx1"/>
                </a:solidFill>
              </a:rPr>
              <a:t>03/12/2022</a:t>
            </a:r>
          </a:p>
        </p:txBody>
      </p:sp>
      <p:sp>
        <p:nvSpPr>
          <p:cNvPr id="4" name="Footer Placeholder 3">
            <a:extLst>
              <a:ext uri="{FF2B5EF4-FFF2-40B4-BE49-F238E27FC236}">
                <a16:creationId xmlns:a16="http://schemas.microsoft.com/office/drawing/2014/main" id="{65613933-5920-45A7-9855-27C887FBCCDA}"/>
              </a:ext>
            </a:extLst>
          </p:cNvPr>
          <p:cNvSpPr>
            <a:spLocks noGrp="1"/>
          </p:cNvSpPr>
          <p:nvPr>
            <p:ph type="ftr" sz="quarter" idx="11"/>
          </p:nvPr>
        </p:nvSpPr>
        <p:spPr>
          <a:xfrm>
            <a:off x="684105" y="6135808"/>
            <a:ext cx="3917712" cy="513470"/>
          </a:xfrm>
        </p:spPr>
        <p:txBody>
          <a:bodyPr/>
          <a:lstStyle/>
          <a:p>
            <a:r>
              <a:rPr lang="en-US" dirty="0"/>
              <a:t>Managing people presentation</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p:txBody>
          <a:bodyPr/>
          <a:lstStyle/>
          <a:p>
            <a:fld id="{18D65601-5AE2-46FC-B138-694DDD2B510D}" type="slidenum">
              <a:rPr lang="en-US" smtClean="0">
                <a:solidFill>
                  <a:schemeClr val="tx1"/>
                </a:solidFill>
              </a:rPr>
              <a:pPr/>
              <a:t>12</a:t>
            </a:fld>
            <a:endParaRPr lang="en-US" dirty="0">
              <a:solidFill>
                <a:schemeClr val="tx1"/>
              </a:solidFill>
            </a:endParaRPr>
          </a:p>
        </p:txBody>
      </p:sp>
      <p:sp>
        <p:nvSpPr>
          <p:cNvPr id="10" name="Content Placeholder 9">
            <a:extLst>
              <a:ext uri="{FF2B5EF4-FFF2-40B4-BE49-F238E27FC236}">
                <a16:creationId xmlns:a16="http://schemas.microsoft.com/office/drawing/2014/main" id="{76A2679D-6071-424D-B3C5-5A49D6B5E468}"/>
              </a:ext>
            </a:extLst>
          </p:cNvPr>
          <p:cNvSpPr>
            <a:spLocks noGrp="1"/>
          </p:cNvSpPr>
          <p:nvPr>
            <p:ph sz="quarter" idx="16"/>
          </p:nvPr>
        </p:nvSpPr>
        <p:spPr/>
        <p:txBody>
          <a:bodyPr/>
          <a:lstStyle/>
          <a:p>
            <a:r>
              <a:rPr lang="en-US" dirty="0"/>
              <a:t>Do you have any questions?</a:t>
            </a:r>
          </a:p>
        </p:txBody>
      </p: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Thank you! </a:t>
            </a:r>
            <a:endParaRPr lang="en-US" noProof="0" dirty="0"/>
          </a:p>
        </p:txBody>
      </p:sp>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7" name="Straight Connector 46">
            <a:extLst>
              <a:ext uri="{FF2B5EF4-FFF2-40B4-BE49-F238E27FC236}">
                <a16:creationId xmlns:a16="http://schemas.microsoft.com/office/drawing/2014/main" id="{6AE9ED3E-A3FD-4FE3-BD8B-BC4B8C020562}"/>
              </a:ext>
              <a:ext uri="{C183D7F6-B498-43B3-948B-1728B52AA6E4}">
                <adec:decorative xmlns:adec="http://schemas.microsoft.com/office/drawing/2017/decorative" val="1"/>
              </a:ext>
            </a:extLst>
          </p:cNvPr>
          <p:cNvCxnSpPr>
            <a:cxnSpLocks/>
          </p:cNvCxnSpPr>
          <p:nvPr/>
        </p:nvCxnSpPr>
        <p:spPr>
          <a:xfrm>
            <a:off x="7803075" y="0"/>
            <a:ext cx="0" cy="299117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Placeholder 7" descr="Text, whiteboard&#10;&#10;Description automatically generated">
            <a:extLst>
              <a:ext uri="{FF2B5EF4-FFF2-40B4-BE49-F238E27FC236}">
                <a16:creationId xmlns:a16="http://schemas.microsoft.com/office/drawing/2014/main" id="{526C86E8-C030-0DC0-DE3A-96511FBCF929}"/>
              </a:ext>
            </a:extLst>
          </p:cNvPr>
          <p:cNvPicPr>
            <a:picLocks noGrp="1" noChangeAspect="1"/>
          </p:cNvPicPr>
          <p:nvPr>
            <p:ph type="pic" sz="quarter" idx="17"/>
          </p:nvPr>
        </p:nvPicPr>
        <p:blipFill>
          <a:blip r:embed="rId2"/>
          <a:srcRect t="11126" b="11126"/>
          <a:stretch>
            <a:fillRect/>
          </a:stretch>
        </p:blipFill>
        <p:spPr>
          <a:xfrm>
            <a:off x="1311579" y="1309062"/>
            <a:ext cx="6132830" cy="4761156"/>
          </a:xfrm>
        </p:spPr>
      </p:pic>
    </p:spTree>
    <p:extLst>
      <p:ext uri="{BB962C8B-B14F-4D97-AF65-F5344CB8AC3E}">
        <p14:creationId xmlns:p14="http://schemas.microsoft.com/office/powerpoint/2010/main" val="3260611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8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8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8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8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8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8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8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9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9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9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5" name="Group 94">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6"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97"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98"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99"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0"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1"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2"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3"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4"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5"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6"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7"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09" name="Rectangle 108">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1"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13" name="Rectangle 112">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80FB5F0-077B-75B0-0977-E355A8C83058}"/>
              </a:ext>
            </a:extLst>
          </p:cNvPr>
          <p:cNvSpPr>
            <a:spLocks noGrp="1"/>
          </p:cNvSpPr>
          <p:nvPr>
            <p:ph type="title"/>
          </p:nvPr>
        </p:nvSpPr>
        <p:spPr>
          <a:xfrm>
            <a:off x="3373062" y="0"/>
            <a:ext cx="8131550" cy="824948"/>
          </a:xfrm>
        </p:spPr>
        <p:txBody>
          <a:bodyPr vert="horz" lIns="91440" tIns="45720" rIns="91440" bIns="45720" rtlCol="0" anchor="t">
            <a:normAutofit/>
          </a:bodyPr>
          <a:lstStyle/>
          <a:p>
            <a:r>
              <a:rPr lang="en-US" sz="3600" dirty="0">
                <a:solidFill>
                  <a:schemeClr val="tx1">
                    <a:lumMod val="85000"/>
                    <a:lumOff val="15000"/>
                  </a:schemeClr>
                </a:solidFill>
                <a:ea typeface="+mj-ea"/>
                <a:cs typeface="+mj-cs"/>
              </a:rPr>
              <a:t>References</a:t>
            </a:r>
          </a:p>
        </p:txBody>
      </p:sp>
      <p:sp>
        <p:nvSpPr>
          <p:cNvPr id="115" name="Rectangle 114">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7" name="Group 116">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18"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9"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0"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21"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22"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23"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24"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25"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26"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27"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28"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129"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31" name="Group 130">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132"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33"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4"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35"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36"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37"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38"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39"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40"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41"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42"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43"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45"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 name="Slide Number Placeholder 4">
            <a:extLst>
              <a:ext uri="{FF2B5EF4-FFF2-40B4-BE49-F238E27FC236}">
                <a16:creationId xmlns:a16="http://schemas.microsoft.com/office/drawing/2014/main" id="{5BAE77F2-0646-83C0-E41C-7E379DCC3149}"/>
              </a:ext>
            </a:extLst>
          </p:cNvPr>
          <p:cNvSpPr>
            <a:spLocks noGrp="1"/>
          </p:cNvSpPr>
          <p:nvPr>
            <p:ph type="sldNum" sz="quarter" idx="12"/>
          </p:nvPr>
        </p:nvSpPr>
        <p:spPr>
          <a:xfrm>
            <a:off x="87927" y="3485923"/>
            <a:ext cx="779767" cy="365125"/>
          </a:xfrm>
        </p:spPr>
        <p:txBody>
          <a:bodyPr vert="horz" lIns="91440" tIns="45720" rIns="91440" bIns="45720" rtlCol="0" anchor="ctr">
            <a:normAutofit/>
          </a:bodyPr>
          <a:lstStyle/>
          <a:p>
            <a:pPr>
              <a:lnSpc>
                <a:spcPct val="90000"/>
              </a:lnSpc>
              <a:spcAft>
                <a:spcPts val="600"/>
              </a:spcAft>
            </a:pPr>
            <a:fld id="{18D65601-5AE2-46FC-B138-694DDD2B510D}" type="slidenum">
              <a:rPr lang="en-US" sz="1900" kern="1200" smtClean="0">
                <a:solidFill>
                  <a:srgbClr val="FEFFFF"/>
                </a:solidFill>
                <a:latin typeface="+mn-lt"/>
                <a:ea typeface="+mn-ea"/>
                <a:cs typeface="+mn-cs"/>
              </a:rPr>
              <a:pPr>
                <a:lnSpc>
                  <a:spcPct val="90000"/>
                </a:lnSpc>
                <a:spcAft>
                  <a:spcPts val="600"/>
                </a:spcAft>
              </a:pPr>
              <a:t>13</a:t>
            </a:fld>
            <a:endParaRPr lang="en-US" sz="1900" kern="1200" dirty="0">
              <a:solidFill>
                <a:srgbClr val="FEFFFF"/>
              </a:solidFill>
              <a:latin typeface="+mn-lt"/>
              <a:ea typeface="+mn-ea"/>
              <a:cs typeface="+mn-cs"/>
            </a:endParaRPr>
          </a:p>
        </p:txBody>
      </p:sp>
      <p:sp>
        <p:nvSpPr>
          <p:cNvPr id="6" name="Content Placeholder 5">
            <a:extLst>
              <a:ext uri="{FF2B5EF4-FFF2-40B4-BE49-F238E27FC236}">
                <a16:creationId xmlns:a16="http://schemas.microsoft.com/office/drawing/2014/main" id="{EEBAD5DA-FFC4-8783-36AC-3E0EC2464BAA}"/>
              </a:ext>
            </a:extLst>
          </p:cNvPr>
          <p:cNvSpPr>
            <a:spLocks noGrp="1"/>
          </p:cNvSpPr>
          <p:nvPr>
            <p:ph sz="quarter" idx="16"/>
          </p:nvPr>
        </p:nvSpPr>
        <p:spPr>
          <a:xfrm>
            <a:off x="3373062" y="714375"/>
            <a:ext cx="8131550" cy="6138877"/>
          </a:xfrm>
        </p:spPr>
        <p:txBody>
          <a:bodyPr vert="horz" lIns="91440" tIns="45720" rIns="91440" bIns="45720" rtlCol="0">
            <a:normAutofit fontScale="55000" lnSpcReduction="20000"/>
          </a:bodyPr>
          <a:lstStyle/>
          <a:p>
            <a:pPr marR="0" lvl="0" algn="l" defTabSz="914400" rtl="0" eaLnBrk="1" fontAlgn="auto" latinLnBrk="0" hangingPunct="1">
              <a:lnSpc>
                <a:spcPct val="100000"/>
              </a:lnSpc>
              <a:spcBef>
                <a:spcPts val="0"/>
              </a:spcBef>
              <a:spcAft>
                <a:spcPts val="0"/>
              </a:spcAft>
              <a:buClr>
                <a:srgbClr val="ACD433"/>
              </a:buClr>
              <a:buSzPct val="79999"/>
              <a:tabLst/>
              <a:defRPr/>
            </a:pPr>
            <a:endParaRPr kumimoji="0" lang="en-GB" sz="17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R="0" lvl="0" algn="l" defTabSz="914400" rtl="0" eaLnBrk="1" fontAlgn="auto" latinLnBrk="0" hangingPunct="1">
              <a:lnSpc>
                <a:spcPct val="100000"/>
              </a:lnSpc>
              <a:spcBef>
                <a:spcPts val="0"/>
              </a:spcBef>
              <a:spcAft>
                <a:spcPts val="0"/>
              </a:spcAft>
              <a:buClr>
                <a:srgbClr val="ACD433"/>
              </a:buClr>
              <a:buSzPct val="79999"/>
              <a:tabLst/>
              <a:defRPr/>
            </a:pPr>
            <a:endParaRPr kumimoji="0" lang="en-GB" sz="17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l" defTabSz="914400" rtl="0" eaLnBrk="1" fontAlgn="auto" latinLnBrk="0" hangingPunct="1">
              <a:lnSpc>
                <a:spcPct val="100000"/>
              </a:lnSpc>
              <a:spcBef>
                <a:spcPts val="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Ashe, S.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Nazroo</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J., 2017. Equality, diversity and racism in the workplace: A qualitative analysis of the 2015 race at work survey.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Online:</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Baron, J.N.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Bielby</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W.T., 2018. Organisational barriers to gender equality: Sex segregation of jobs and opportunities. In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Gender and the life course</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(pp. 233-252). Routledge.</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Chung, H. and Van der Lippe, T., 2020. Flexible working, work-life balance, and gender equality: Introduction.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Social Indicators Research</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151</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(2), pp.365-381.</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Felstead, A.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Henseke</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G., 2017. It assesses the growth of remote working and its consequences for effort, well‐being and work‐life balance.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New Technology, Work and Employment</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32</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(3), pp.195-212.</a:t>
            </a: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García Johnson, C.P. and Otto, K., 2019. Better together: A model for women and LGBTQ equality in the workplace.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Frontiers in Psychology</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10</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p.272.</a:t>
            </a:r>
            <a:endPar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Mas, A. and </a:t>
            </a:r>
            <a:r>
              <a:rPr kumimoji="0" lang="en-GB" sz="2000" b="0" i="0" u="none" strike="noStrike" kern="0" cap="none" spc="0" normalizeH="0" baseline="0" noProof="0" dirty="0" err="1">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Pallais</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 2017. I value alternative work arrangements.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American Economic Review</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GB" sz="2000" b="0" i="1"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107</a:t>
            </a:r>
            <a:r>
              <a:rPr kumimoji="0" lang="en-GB" sz="2000" b="0" i="0" u="none" strike="noStrike" kern="0" cap="none" spc="0" normalizeH="0" baseline="0" noProof="0" dirty="0">
                <a:ln>
                  <a:noFill/>
                </a:ln>
                <a:solidFill>
                  <a:srgbClr val="3F3F3F"/>
                </a:solidFill>
                <a:effectLst/>
                <a:uLnTx/>
                <a:uFillTx/>
                <a:latin typeface="Times New Roman" panose="02020603050405020304" pitchFamily="18" charset="0"/>
                <a:ea typeface="Times New Roman"/>
                <a:cs typeface="Times New Roman" panose="02020603050405020304" pitchFamily="18" charset="0"/>
                <a:sym typeface="Times New Roman"/>
              </a:rPr>
              <a:t>(12), pp.3722-59.</a:t>
            </a: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r>
              <a:rPr lang="en-GB" sz="2000" kern="0" spc="0" dirty="0">
                <a:solidFill>
                  <a:srgbClr val="3F3F3F"/>
                </a:solidFill>
                <a:latin typeface="Times New Roman" panose="02020603050405020304" pitchFamily="18" charset="0"/>
                <a:cs typeface="Times New Roman" panose="02020603050405020304" pitchFamily="18" charset="0"/>
                <a:sym typeface="Century Gothic"/>
              </a:rPr>
              <a:t>The Economist, Sept. 8</a:t>
            </a:r>
            <a:r>
              <a:rPr lang="en-GB" sz="2000" kern="0" spc="0" baseline="30000" dirty="0">
                <a:solidFill>
                  <a:srgbClr val="3F3F3F"/>
                </a:solidFill>
                <a:latin typeface="Times New Roman" panose="02020603050405020304" pitchFamily="18" charset="0"/>
                <a:cs typeface="Times New Roman" panose="02020603050405020304" pitchFamily="18" charset="0"/>
                <a:sym typeface="Century Gothic"/>
              </a:rPr>
              <a:t>th,</a:t>
            </a:r>
            <a:r>
              <a:rPr lang="en-GB" sz="2000" kern="0" spc="0" dirty="0">
                <a:solidFill>
                  <a:srgbClr val="3F3F3F"/>
                </a:solidFill>
                <a:latin typeface="Times New Roman" panose="02020603050405020304" pitchFamily="18" charset="0"/>
                <a:cs typeface="Times New Roman" panose="02020603050405020304" pitchFamily="18" charset="0"/>
                <a:sym typeface="Century Gothic"/>
              </a:rPr>
              <a:t> 2022, </a:t>
            </a:r>
            <a:r>
              <a:rPr lang="en-GB" sz="2000" i="1" kern="0" spc="0" dirty="0">
                <a:solidFill>
                  <a:srgbClr val="3F3F3F"/>
                </a:solidFill>
                <a:latin typeface="Times New Roman" panose="02020603050405020304" pitchFamily="18" charset="0"/>
                <a:cs typeface="Times New Roman" panose="02020603050405020304" pitchFamily="18" charset="0"/>
                <a:sym typeface="Century Gothic"/>
              </a:rPr>
              <a:t>Why the fuss over quit quitting? Online: https://www.economist.com/business/2022/09/08/why-the-fuss-over-quiet-quitting?utm_medium=cpc.adword.pd&amp;utm_source=google&amp;ppccampaignID=18156330227&amp;ppcadID=&amp;utm_campaign=a.22brand_pmax&amp;utm_content=conversion.direct-response.anonymous&amp;gclid=CjwKCAiAmuKbBhA2EiwAxQnt7woE2b2Z56FCaog4g9Rrty9qcJEHzi_Ny22zRF3R1TXhYufA1u2IMRoC-TcQAvD_BwE&amp;gclsrc=aw.ds</a:t>
            </a:r>
          </a:p>
          <a:p>
            <a:pPr marR="0" lvl="0" algn="l" defTabSz="914400" rtl="0" eaLnBrk="1" fontAlgn="auto" latinLnBrk="0" hangingPunct="1">
              <a:lnSpc>
                <a:spcPct val="100000"/>
              </a:lnSpc>
              <a:spcBef>
                <a:spcPts val="1000"/>
              </a:spcBef>
              <a:spcAft>
                <a:spcPts val="0"/>
              </a:spcAft>
              <a:buClr>
                <a:srgbClr val="ACD433"/>
              </a:buClr>
              <a:buSzPct val="79999"/>
              <a:tabLst/>
              <a:defRPr/>
            </a:pPr>
            <a:endParaRPr lang="en-GB" sz="2000" i="1" kern="0" spc="0" dirty="0">
              <a:solidFill>
                <a:srgbClr val="3F3F3F"/>
              </a:solidFill>
              <a:latin typeface="Times New Roman" panose="02020603050405020304" pitchFamily="18" charset="0"/>
              <a:cs typeface="Times New Roman" panose="02020603050405020304" pitchFamily="18" charset="0"/>
              <a:sym typeface="Century Gothic"/>
            </a:endParaRPr>
          </a:p>
          <a:p>
            <a:pPr marL="342900" lvl="0" indent="-342900" algn="l" rtl="0">
              <a:spcBef>
                <a:spcPts val="0"/>
              </a:spcBef>
              <a:spcAft>
                <a:spcPts val="0"/>
              </a:spcAft>
              <a:buSzPct val="80000"/>
              <a:buFont typeface="Wingdings" panose="05000000000000000000" pitchFamily="2" charset="2"/>
              <a:buChar char="Ø"/>
            </a:pP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Patel, P.C. and Feng, C., 2021. LGBT workplace equality policy and customer satisfaction: The roles of marketing capability and demand instability.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Journal of Public Policy &amp; Marketing</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40</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(1), pp.7-26.</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Peters, P. and </a:t>
            </a: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Blomme</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R.J., 2019. Forget about ‘the ideal worker’: A theoretical contribution to the debate on flexible workplace designs, work/life conflict, and opportunities for gender equality.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Business Horizons</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62</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(5), pp.603-613.</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Spurk</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D. and Straub, C., 2020. Flexible employment relationships and careers in times of the COVID-19 pandemic.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Journal of </a:t>
            </a:r>
            <a:r>
              <a:rPr lang="en-GB" sz="1900" i="1" dirty="0" err="1">
                <a:solidFill>
                  <a:schemeClr val="tx1"/>
                </a:solidFill>
                <a:latin typeface="Times New Roman" panose="02020603050405020304" pitchFamily="18" charset="0"/>
                <a:ea typeface="Times New Roman"/>
                <a:cs typeface="Times New Roman" panose="02020603050405020304" pitchFamily="18" charset="0"/>
                <a:sym typeface="Times New Roman"/>
              </a:rPr>
              <a:t>vocatiobehaviourvior</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119</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p.103435.</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Sirgy</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M.J. and Lee, D.J., 2018. Work-life balance: An integrative review.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Applied Research in Quality of Life</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13</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(1), pp.229-254.</a:t>
            </a:r>
            <a:endParaRPr lang="en-GB" sz="1900" dirty="0">
              <a:solidFill>
                <a:schemeClr val="tx1"/>
              </a:solidFill>
              <a:latin typeface="Times New Roman" panose="02020603050405020304" pitchFamily="18" charset="0"/>
              <a:cs typeface="Times New Roman" panose="02020603050405020304" pitchFamily="18" charset="0"/>
            </a:endParaRPr>
          </a:p>
          <a:p>
            <a:pPr marL="342900" lvl="0" indent="-342900" algn="l" rtl="0">
              <a:spcBef>
                <a:spcPts val="1000"/>
              </a:spcBef>
              <a:spcAft>
                <a:spcPts val="0"/>
              </a:spcAft>
              <a:buSzPct val="80000"/>
              <a:buFont typeface="Wingdings" panose="05000000000000000000" pitchFamily="2" charset="2"/>
              <a:buChar char="Ø"/>
            </a:pPr>
            <a:r>
              <a:rPr lang="en-GB" sz="1900" dirty="0" err="1">
                <a:solidFill>
                  <a:schemeClr val="tx1"/>
                </a:solidFill>
                <a:latin typeface="Times New Roman" panose="02020603050405020304" pitchFamily="18" charset="0"/>
                <a:ea typeface="Times New Roman"/>
                <a:cs typeface="Times New Roman" panose="02020603050405020304" pitchFamily="18" charset="0"/>
                <a:sym typeface="Times New Roman"/>
              </a:rPr>
              <a:t>Spreitzer</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G.M., Cameron, L. and Garrett, L., 2017. Alternative work arrangements: Two images of the new world of work.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Annual Review of Organizational Psychology and Organizational </a:t>
            </a:r>
            <a:r>
              <a:rPr lang="en-GB" sz="1900" i="1" dirty="0" err="1">
                <a:solidFill>
                  <a:schemeClr val="tx1"/>
                </a:solidFill>
                <a:latin typeface="Times New Roman" panose="02020603050405020304" pitchFamily="18" charset="0"/>
                <a:ea typeface="Times New Roman"/>
                <a:cs typeface="Times New Roman" panose="02020603050405020304" pitchFamily="18" charset="0"/>
                <a:sym typeface="Times New Roman"/>
              </a:rPr>
              <a:t>Behavior</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GB" sz="1900" i="1" dirty="0">
                <a:solidFill>
                  <a:schemeClr val="tx1"/>
                </a:solidFill>
                <a:latin typeface="Times New Roman" panose="02020603050405020304" pitchFamily="18" charset="0"/>
                <a:ea typeface="Times New Roman"/>
                <a:cs typeface="Times New Roman" panose="02020603050405020304" pitchFamily="18" charset="0"/>
                <a:sym typeface="Times New Roman"/>
              </a:rPr>
              <a:t>4</a:t>
            </a:r>
            <a:r>
              <a:rPr lang="en-GB" sz="1900" dirty="0">
                <a:solidFill>
                  <a:schemeClr val="tx1"/>
                </a:solidFill>
                <a:latin typeface="Times New Roman" panose="02020603050405020304" pitchFamily="18" charset="0"/>
                <a:ea typeface="Times New Roman"/>
                <a:cs typeface="Times New Roman" panose="02020603050405020304" pitchFamily="18" charset="0"/>
                <a:sym typeface="Times New Roman"/>
              </a:rPr>
              <a:t>, pp.473-499.</a:t>
            </a:r>
            <a:endParaRPr lang="en-GB" sz="1900" dirty="0">
              <a:solidFill>
                <a:schemeClr val="tx1"/>
              </a:solidFill>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1000"/>
              </a:spcBef>
              <a:spcAft>
                <a:spcPts val="0"/>
              </a:spcAft>
              <a:buClr>
                <a:srgbClr val="ACD433"/>
              </a:buClr>
              <a:buSzPct val="79999"/>
              <a:buFont typeface="Wingdings" panose="05000000000000000000" pitchFamily="2" charset="2"/>
              <a:buChar char="Ø"/>
              <a:tabLst/>
              <a:defRPr/>
            </a:pPr>
            <a:endParaRPr lang="en-GB" sz="1900" i="1" kern="0" spc="0" dirty="0">
              <a:solidFill>
                <a:schemeClr val="tx1"/>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Wingdings" panose="05000000000000000000" pitchFamily="2" charset="2"/>
              <a:buChar char="Ø"/>
              <a:tabLst/>
              <a:defRPr/>
            </a:pPr>
            <a:endParaRPr lang="en-GB" sz="1900" i="1" kern="0" spc="0" dirty="0">
              <a:solidFill>
                <a:schemeClr val="tx1"/>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endParaRPr lang="en-GB" sz="2000" i="1" kern="0" spc="0" dirty="0">
              <a:solidFill>
                <a:srgbClr val="3F3F3F"/>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endParaRPr lang="en-GB" sz="1700" i="1" kern="0" spc="0" dirty="0">
              <a:solidFill>
                <a:srgbClr val="3F3F3F"/>
              </a:solidFill>
              <a:latin typeface="Times New Roman" panose="02020603050405020304" pitchFamily="18" charset="0"/>
              <a:cs typeface="Times New Roman" panose="02020603050405020304" pitchFamily="18" charset="0"/>
              <a:sym typeface="Century Gothic"/>
            </a:endParaRPr>
          </a:p>
          <a:p>
            <a:pPr marL="342900" marR="0" lvl="0" indent="-342900" algn="l" defTabSz="914400" rtl="0" eaLnBrk="1" fontAlgn="auto" latinLnBrk="0" hangingPunct="1">
              <a:lnSpc>
                <a:spcPct val="100000"/>
              </a:lnSpc>
              <a:spcBef>
                <a:spcPts val="1000"/>
              </a:spcBef>
              <a:spcAft>
                <a:spcPts val="0"/>
              </a:spcAft>
              <a:buClr>
                <a:srgbClr val="ACD433"/>
              </a:buClr>
              <a:buSzPct val="79999"/>
              <a:buFont typeface="Noto Sans Symbols"/>
              <a:buChar char="►"/>
              <a:tabLst/>
              <a:defRPr/>
            </a:pPr>
            <a:endParaRPr kumimoji="0" lang="en-GB" sz="1700" b="0" i="1" u="none" strike="noStrike" kern="0" cap="none" spc="0" normalizeH="0" baseline="0" noProof="0" dirty="0">
              <a:ln>
                <a:noFill/>
              </a:ln>
              <a:solidFill>
                <a:srgbClr val="3F3F3F"/>
              </a:solidFill>
              <a:effectLst/>
              <a:uLnTx/>
              <a:uFillTx/>
              <a:latin typeface="Times New Roman" panose="02020603050405020304" pitchFamily="18" charset="0"/>
              <a:cs typeface="Times New Roman" panose="02020603050405020304" pitchFamily="18" charset="0"/>
              <a:sym typeface="Century Gothic"/>
            </a:endParaRPr>
          </a:p>
          <a:p>
            <a:pPr>
              <a:spcBef>
                <a:spcPts val="1000"/>
              </a:spcBef>
              <a:spcAft>
                <a:spcPts val="0"/>
              </a:spcAft>
            </a:pPr>
            <a:endParaRPr lang="en-US"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43DFDA56-786C-E74F-163B-CA3FFF7D3BB7}"/>
              </a:ext>
            </a:extLst>
          </p:cNvPr>
          <p:cNvSpPr>
            <a:spLocks noGrp="1"/>
          </p:cNvSpPr>
          <p:nvPr>
            <p:ph type="ftr" sz="quarter" idx="11"/>
          </p:nvPr>
        </p:nvSpPr>
        <p:spPr>
          <a:xfrm>
            <a:off x="769734" y="6319207"/>
            <a:ext cx="9439477" cy="429463"/>
          </a:xfrm>
        </p:spPr>
        <p:txBody>
          <a:bodyPr vert="horz" lIns="91440" tIns="45720" rIns="91440" bIns="45720" rtlCol="0" anchor="ctr">
            <a:normAutofit/>
          </a:bodyPr>
          <a:lstStyle/>
          <a:p>
            <a:pPr>
              <a:spcAft>
                <a:spcPts val="600"/>
              </a:spcAft>
            </a:pPr>
            <a:r>
              <a:rPr lang="en-US" kern="1200" dirty="0">
                <a:solidFill>
                  <a:schemeClr val="tx1">
                    <a:tint val="75000"/>
                  </a:schemeClr>
                </a:solidFill>
                <a:latin typeface="+mn-lt"/>
                <a:ea typeface="+mn-ea"/>
                <a:cs typeface="+mn-cs"/>
              </a:rPr>
              <a:t>Managing people </a:t>
            </a:r>
          </a:p>
          <a:p>
            <a:pPr>
              <a:spcAft>
                <a:spcPts val="600"/>
              </a:spcAft>
            </a:pPr>
            <a:endParaRPr lang="en-US" kern="1200" dirty="0">
              <a:solidFill>
                <a:schemeClr val="tx1">
                  <a:tint val="75000"/>
                </a:schemeClr>
              </a:solidFill>
              <a:latin typeface="+mn-lt"/>
              <a:ea typeface="+mn-ea"/>
              <a:cs typeface="+mn-cs"/>
            </a:endParaRPr>
          </a:p>
        </p:txBody>
      </p:sp>
    </p:spTree>
    <p:extLst>
      <p:ext uri="{BB962C8B-B14F-4D97-AF65-F5344CB8AC3E}">
        <p14:creationId xmlns:p14="http://schemas.microsoft.com/office/powerpoint/2010/main" val="4001502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runge Texture">
      <a:fillStyleLst>
        <a:solidFill>
          <a:schemeClr val="phClr"/>
        </a:solidFill>
        <a:blipFill rotWithShape="1">
          <a:blip xmlns:r="http://schemas.openxmlformats.org/officeDocument/2006/relationships" r:embed="rId1">
            <a:duotone>
              <a:schemeClr val="phClr">
                <a:tint val="67000"/>
                <a:shade val="65000"/>
              </a:schemeClr>
              <a:schemeClr val="phClr">
                <a:tint val="10000"/>
                <a:satMod val="130000"/>
              </a:schemeClr>
            </a:duotone>
          </a:blip>
          <a:tile tx="0" ty="0" sx="60000" sy="59000" flip="none" algn="b"/>
        </a:blipFill>
        <a:blipFill rotWithShape="1">
          <a:blip xmlns:r="http://schemas.openxmlformats.org/officeDocument/2006/relationships" r:embed="rId1">
            <a:duotone>
              <a:schemeClr val="phClr">
                <a:shade val="30000"/>
                <a:satMod val="115000"/>
              </a:schemeClr>
              <a:schemeClr val="phClr">
                <a:tint val="34000"/>
              </a:schemeClr>
            </a:duotone>
          </a:blip>
          <a:tile tx="0" ty="0" sx="60000" sy="59000" flip="none" algn="b"/>
        </a:blipFill>
      </a:fillStyleLst>
      <a:lnStyleLst>
        <a:ln w="6350" cap="flat" cmpd="sng" algn="ctr">
          <a:solidFill>
            <a:schemeClr val="phClr">
              <a:tint val="70000"/>
            </a:scheme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C34B31-7353-4357-814E-0E5916A110F2}">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Wisp</Template>
  <TotalTime>3998</TotalTime>
  <Words>1240</Words>
  <Application>Microsoft Office PowerPoint</Application>
  <PresentationFormat>Widescreen</PresentationFormat>
  <Paragraphs>158</Paragraphs>
  <Slides>13</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-apple-system</vt:lpstr>
      <vt:lpstr>Arial</vt:lpstr>
      <vt:lpstr>Calibri</vt:lpstr>
      <vt:lpstr>Century Gothic</vt:lpstr>
      <vt:lpstr>Noto Sans Symbols</vt:lpstr>
      <vt:lpstr>Raleway</vt:lpstr>
      <vt:lpstr>Times New Roman</vt:lpstr>
      <vt:lpstr>Times New Roman </vt:lpstr>
      <vt:lpstr>Wingdings</vt:lpstr>
      <vt:lpstr>Wingdings 3</vt:lpstr>
      <vt:lpstr>Wisp</vt:lpstr>
      <vt:lpstr>Managing People Presentation</vt:lpstr>
      <vt:lpstr>Presentation Title​</vt:lpstr>
      <vt:lpstr>Agenda</vt:lpstr>
      <vt:lpstr>What is a hybrid  working</vt:lpstr>
      <vt:lpstr>The COVID-19 impact over retailers</vt:lpstr>
      <vt:lpstr>Post COVID challenges</vt:lpstr>
      <vt:lpstr>Marks &amp; Spencer </vt:lpstr>
      <vt:lpstr>Marks &amp; Spencer retail and how to promote diversity at the workplace   </vt:lpstr>
      <vt:lpstr>Internal and  external factors of human resources at M&amp;S</vt:lpstr>
      <vt:lpstr>​The  role  of HR over work-life balance  boundaries </vt:lpstr>
      <vt:lpstr>Conclusion​</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Presentation</dc:title>
  <dc:creator>Miroslava</dc:creator>
  <cp:lastModifiedBy>Miroslava</cp:lastModifiedBy>
  <cp:revision>8</cp:revision>
  <dcterms:created xsi:type="dcterms:W3CDTF">2022-11-21T21:03:38Z</dcterms:created>
  <dcterms:modified xsi:type="dcterms:W3CDTF">2022-12-02T18:46:13Z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