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690" autoAdjust="0"/>
  </p:normalViewPr>
  <p:slideViewPr>
    <p:cSldViewPr snapToGrid="0">
      <p:cViewPr varScale="1">
        <p:scale>
          <a:sx n="63" d="100"/>
          <a:sy n="63" d="100"/>
        </p:scale>
        <p:origin x="8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1E2294-7045-4F7B-99C5-1E560F4DDE89}"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C6D51477-323C-480F-90A4-2D918930AA3F}">
      <dgm:prSet/>
      <dgm:spPr/>
      <dgm:t>
        <a:bodyPr/>
        <a:lstStyle/>
        <a:p>
          <a:r>
            <a:rPr lang="en-GB"/>
            <a:t>Abrahamsson, J., Maga, A. and Nicol, C., 2019. The effect of business model innovation on share prices–A study of us listed technology firms. </a:t>
          </a:r>
          <a:r>
            <a:rPr lang="en-GB" i="1"/>
            <a:t>Journal of Business Models</a:t>
          </a:r>
          <a:r>
            <a:rPr lang="en-GB"/>
            <a:t>, </a:t>
          </a:r>
          <a:r>
            <a:rPr lang="en-GB" i="1"/>
            <a:t>7</a:t>
          </a:r>
          <a:r>
            <a:rPr lang="en-GB"/>
            <a:t>(2), pp.37-52.</a:t>
          </a:r>
          <a:endParaRPr lang="en-US"/>
        </a:p>
      </dgm:t>
    </dgm:pt>
    <dgm:pt modelId="{63894C1F-289D-4610-99AD-D149318011F2}" type="parTrans" cxnId="{C569BAE8-0DA7-45B4-A15D-BFD997C2CDC9}">
      <dgm:prSet/>
      <dgm:spPr/>
      <dgm:t>
        <a:bodyPr/>
        <a:lstStyle/>
        <a:p>
          <a:endParaRPr lang="en-US"/>
        </a:p>
      </dgm:t>
    </dgm:pt>
    <dgm:pt modelId="{E31783F6-CB75-49EE-A7A2-997231B428D0}" type="sibTrans" cxnId="{C569BAE8-0DA7-45B4-A15D-BFD997C2CDC9}">
      <dgm:prSet/>
      <dgm:spPr/>
      <dgm:t>
        <a:bodyPr/>
        <a:lstStyle/>
        <a:p>
          <a:endParaRPr lang="en-US"/>
        </a:p>
      </dgm:t>
    </dgm:pt>
    <dgm:pt modelId="{7DA6D8A6-427A-483B-A356-6C99890F3D8A}">
      <dgm:prSet/>
      <dgm:spPr/>
      <dgm:t>
        <a:bodyPr/>
        <a:lstStyle/>
        <a:p>
          <a:r>
            <a:rPr lang="en-GB"/>
            <a:t>Baker, J.L., Stevenson, H.C., Talley, L.M., Jemmott, L.S. and Jemmott, J.B., 2018. Development of a barbershop based violence intervention for young Black emerging adult men. </a:t>
          </a:r>
          <a:r>
            <a:rPr lang="en-GB" i="1"/>
            <a:t>Journal of Community Psychology</a:t>
          </a:r>
          <a:r>
            <a:rPr lang="en-GB"/>
            <a:t>, </a:t>
          </a:r>
          <a:r>
            <a:rPr lang="en-GB" i="1"/>
            <a:t>46</a:t>
          </a:r>
          <a:r>
            <a:rPr lang="en-GB"/>
            <a:t>(6), pp.762-774.</a:t>
          </a:r>
          <a:endParaRPr lang="en-US"/>
        </a:p>
      </dgm:t>
    </dgm:pt>
    <dgm:pt modelId="{5FA8017D-6D2B-4CF3-A316-23F13DDDD294}" type="parTrans" cxnId="{86ADAC3A-29F6-4A4A-B002-45A069213BFF}">
      <dgm:prSet/>
      <dgm:spPr/>
      <dgm:t>
        <a:bodyPr/>
        <a:lstStyle/>
        <a:p>
          <a:endParaRPr lang="en-US"/>
        </a:p>
      </dgm:t>
    </dgm:pt>
    <dgm:pt modelId="{5143BC07-4C04-4E7E-9906-3CB61DCEA3E0}" type="sibTrans" cxnId="{86ADAC3A-29F6-4A4A-B002-45A069213BFF}">
      <dgm:prSet/>
      <dgm:spPr/>
      <dgm:t>
        <a:bodyPr/>
        <a:lstStyle/>
        <a:p>
          <a:endParaRPr lang="en-US"/>
        </a:p>
      </dgm:t>
    </dgm:pt>
    <dgm:pt modelId="{97FBD4B6-A46F-40B8-8EDA-D3193AD343D8}">
      <dgm:prSet/>
      <dgm:spPr/>
      <dgm:t>
        <a:bodyPr/>
        <a:lstStyle/>
        <a:p>
          <a:r>
            <a:rPr lang="en-GB"/>
            <a:t>Barber, T.M., Kabisch, S., Pfeiffer, A.F. and Weickert, M.O., 2020. The health benefits of dietary fibre. </a:t>
          </a:r>
          <a:r>
            <a:rPr lang="en-GB" i="1"/>
            <a:t>Nutrients</a:t>
          </a:r>
          <a:r>
            <a:rPr lang="en-GB"/>
            <a:t>, </a:t>
          </a:r>
          <a:r>
            <a:rPr lang="en-GB" i="1"/>
            <a:t>12</a:t>
          </a:r>
          <a:r>
            <a:rPr lang="en-GB"/>
            <a:t>(10), p.3209.</a:t>
          </a:r>
          <a:endParaRPr lang="en-US"/>
        </a:p>
      </dgm:t>
    </dgm:pt>
    <dgm:pt modelId="{DB403A2B-D32A-48DB-8EE5-0EE6AF757BD3}" type="parTrans" cxnId="{24BA48C8-926B-4753-8C10-4A89424A15FE}">
      <dgm:prSet/>
      <dgm:spPr/>
      <dgm:t>
        <a:bodyPr/>
        <a:lstStyle/>
        <a:p>
          <a:endParaRPr lang="en-US"/>
        </a:p>
      </dgm:t>
    </dgm:pt>
    <dgm:pt modelId="{4CBAF0A4-63B0-488B-8197-ED367106DF4E}" type="sibTrans" cxnId="{24BA48C8-926B-4753-8C10-4A89424A15FE}">
      <dgm:prSet/>
      <dgm:spPr/>
      <dgm:t>
        <a:bodyPr/>
        <a:lstStyle/>
        <a:p>
          <a:endParaRPr lang="en-US"/>
        </a:p>
      </dgm:t>
    </dgm:pt>
    <dgm:pt modelId="{6ED9EF7F-878E-48B9-A4DA-455D9A27F453}">
      <dgm:prSet/>
      <dgm:spPr/>
      <dgm:t>
        <a:bodyPr/>
        <a:lstStyle/>
        <a:p>
          <a:r>
            <a:rPr lang="en-GB"/>
            <a:t>Bateson, R., 2020. Strategic discrimination. </a:t>
          </a:r>
          <a:r>
            <a:rPr lang="en-GB" i="1"/>
            <a:t>Perspectives on Politics</a:t>
          </a:r>
          <a:r>
            <a:rPr lang="en-GB"/>
            <a:t>, </a:t>
          </a:r>
          <a:r>
            <a:rPr lang="en-GB" i="1"/>
            <a:t>18</a:t>
          </a:r>
          <a:r>
            <a:rPr lang="en-GB"/>
            <a:t>(4), pp.1068-1087.</a:t>
          </a:r>
          <a:endParaRPr lang="en-US"/>
        </a:p>
      </dgm:t>
    </dgm:pt>
    <dgm:pt modelId="{ED4E3C34-C196-4829-B6B3-E6DC8417F3E2}" type="parTrans" cxnId="{678CB924-D958-41AF-98FC-744DD8094F4A}">
      <dgm:prSet/>
      <dgm:spPr/>
      <dgm:t>
        <a:bodyPr/>
        <a:lstStyle/>
        <a:p>
          <a:endParaRPr lang="en-US"/>
        </a:p>
      </dgm:t>
    </dgm:pt>
    <dgm:pt modelId="{30863A91-7DBC-4A79-8183-374EE2DFE56B}" type="sibTrans" cxnId="{678CB924-D958-41AF-98FC-744DD8094F4A}">
      <dgm:prSet/>
      <dgm:spPr/>
      <dgm:t>
        <a:bodyPr/>
        <a:lstStyle/>
        <a:p>
          <a:endParaRPr lang="en-US"/>
        </a:p>
      </dgm:t>
    </dgm:pt>
    <dgm:pt modelId="{C5F211BE-69EC-493F-97BB-7829A3FDB6D1}">
      <dgm:prSet/>
      <dgm:spPr/>
      <dgm:t>
        <a:bodyPr/>
        <a:lstStyle/>
        <a:p>
          <a:r>
            <a:rPr lang="en-GB"/>
            <a:t>Carlton, L., Woods-Giscombe, C.L., Palmer, C. and Rodgers, S.G., 2021. Barbers as community mental health advocates for African American men: ADAAM-QR web design to address social determinants of depression and access to culturally relevant resources. </a:t>
          </a:r>
          <a:r>
            <a:rPr lang="en-GB" i="1"/>
            <a:t>Archives of Psychiatric Nursing</a:t>
          </a:r>
          <a:r>
            <a:rPr lang="en-GB"/>
            <a:t>, </a:t>
          </a:r>
          <a:r>
            <a:rPr lang="en-GB" i="1"/>
            <a:t>35</a:t>
          </a:r>
          <a:r>
            <a:rPr lang="en-GB"/>
            <a:t>(1), pp.137-140.</a:t>
          </a:r>
          <a:endParaRPr lang="en-US"/>
        </a:p>
      </dgm:t>
    </dgm:pt>
    <dgm:pt modelId="{F10CFD2D-9929-42DE-A926-AAF090B4345E}" type="parTrans" cxnId="{5D8CD747-AAA2-4020-9161-C6C77DC8EA0C}">
      <dgm:prSet/>
      <dgm:spPr/>
      <dgm:t>
        <a:bodyPr/>
        <a:lstStyle/>
        <a:p>
          <a:endParaRPr lang="en-US"/>
        </a:p>
      </dgm:t>
    </dgm:pt>
    <dgm:pt modelId="{E01A2BE5-5472-4461-969F-2767C90CC9FC}" type="sibTrans" cxnId="{5D8CD747-AAA2-4020-9161-C6C77DC8EA0C}">
      <dgm:prSet/>
      <dgm:spPr/>
      <dgm:t>
        <a:bodyPr/>
        <a:lstStyle/>
        <a:p>
          <a:endParaRPr lang="en-US"/>
        </a:p>
      </dgm:t>
    </dgm:pt>
    <dgm:pt modelId="{B3764087-BB64-4940-BEA2-7AFBB7BE2065}">
      <dgm:prSet/>
      <dgm:spPr/>
      <dgm:t>
        <a:bodyPr/>
        <a:lstStyle/>
        <a:p>
          <a:r>
            <a:rPr lang="en-GB"/>
            <a:t>Cho, L., Vest, A.R., O’Donoghue, M.L., Ogunniyi, M.O., Sarma, A.A., Denby, K.J., Lau, E.S., Poole, J.E., Lindley, K.J., Mehran, R. and Cardiovascular Disease in Women Committee Leadership Council, 2021. Increasing participation of women in cardiovascular trials: JACC council perspectives. </a:t>
          </a:r>
          <a:r>
            <a:rPr lang="en-GB" i="1"/>
            <a:t>Journal of the American College of Cardiology</a:t>
          </a:r>
          <a:r>
            <a:rPr lang="en-GB"/>
            <a:t>, </a:t>
          </a:r>
          <a:r>
            <a:rPr lang="en-GB" i="1"/>
            <a:t>78</a:t>
          </a:r>
          <a:r>
            <a:rPr lang="en-GB"/>
            <a:t>(7), pp.737-751.</a:t>
          </a:r>
          <a:endParaRPr lang="en-US"/>
        </a:p>
      </dgm:t>
    </dgm:pt>
    <dgm:pt modelId="{4B5DB609-A4C4-4649-803E-8791A9DBEDE9}" type="parTrans" cxnId="{D903EA45-DB9E-43AB-A447-F843F0AD4A38}">
      <dgm:prSet/>
      <dgm:spPr/>
      <dgm:t>
        <a:bodyPr/>
        <a:lstStyle/>
        <a:p>
          <a:endParaRPr lang="en-US"/>
        </a:p>
      </dgm:t>
    </dgm:pt>
    <dgm:pt modelId="{B119C94E-5212-4A30-8A7B-B1751C5AD0FD}" type="sibTrans" cxnId="{D903EA45-DB9E-43AB-A447-F843F0AD4A38}">
      <dgm:prSet/>
      <dgm:spPr/>
      <dgm:t>
        <a:bodyPr/>
        <a:lstStyle/>
        <a:p>
          <a:endParaRPr lang="en-US"/>
        </a:p>
      </dgm:t>
    </dgm:pt>
    <dgm:pt modelId="{0ECDCC80-09A4-4F8F-84B3-F7678AEFB793}">
      <dgm:prSet/>
      <dgm:spPr/>
      <dgm:t>
        <a:bodyPr/>
        <a:lstStyle/>
        <a:p>
          <a:r>
            <a:rPr lang="en-GB"/>
            <a:t>Dill, L.J., Gousse, Y., Huggins, K., Fraser, M.A., Browne, R.C., Stewart, M., Salifu, M., Joseph, M.A. and Wilson, T.E., 2020. Adjournment in community HIV prevention: Exploring transitions in community–academic partnerships. </a:t>
          </a:r>
          <a:r>
            <a:rPr lang="en-GB" i="1"/>
            <a:t>Health promotion practice</a:t>
          </a:r>
          <a:r>
            <a:rPr lang="en-GB"/>
            <a:t>, </a:t>
          </a:r>
          <a:r>
            <a:rPr lang="en-GB" i="1"/>
            <a:t>21</a:t>
          </a:r>
          <a:r>
            <a:rPr lang="en-GB"/>
            <a:t>(4), pp.544-551.</a:t>
          </a:r>
          <a:endParaRPr lang="en-US"/>
        </a:p>
      </dgm:t>
    </dgm:pt>
    <dgm:pt modelId="{7DB09FC4-141C-48D3-844F-3D90128EDC0C}" type="parTrans" cxnId="{CF1DF2A9-12E8-4D94-ABDA-7655800D3A7D}">
      <dgm:prSet/>
      <dgm:spPr/>
      <dgm:t>
        <a:bodyPr/>
        <a:lstStyle/>
        <a:p>
          <a:endParaRPr lang="en-US"/>
        </a:p>
      </dgm:t>
    </dgm:pt>
    <dgm:pt modelId="{1124E458-D99C-42F8-8147-4F5231ADC847}" type="sibTrans" cxnId="{CF1DF2A9-12E8-4D94-ABDA-7655800D3A7D}">
      <dgm:prSet/>
      <dgm:spPr/>
      <dgm:t>
        <a:bodyPr/>
        <a:lstStyle/>
        <a:p>
          <a:endParaRPr lang="en-US"/>
        </a:p>
      </dgm:t>
    </dgm:pt>
    <dgm:pt modelId="{05983A0C-A6B8-4BE9-849E-95D1B7B48E9D}">
      <dgm:prSet/>
      <dgm:spPr/>
      <dgm:t>
        <a:bodyPr/>
        <a:lstStyle/>
        <a:p>
          <a:r>
            <a:rPr lang="en-GB"/>
            <a:t>Ebinger, J., Blyler, C.A., Brettler, J. and Rader, F., 2020. Barbershop management of hypertension in the African American population: pitfalls and opportunities for extension to other underserved communities. </a:t>
          </a:r>
          <a:r>
            <a:rPr lang="en-GB" i="1"/>
            <a:t>Current Cardiology Reports</a:t>
          </a:r>
          <a:r>
            <a:rPr lang="en-GB"/>
            <a:t>, </a:t>
          </a:r>
          <a:r>
            <a:rPr lang="en-GB" i="1"/>
            <a:t>22</a:t>
          </a:r>
          <a:r>
            <a:rPr lang="en-GB"/>
            <a:t>(8), pp.1-8.</a:t>
          </a:r>
          <a:endParaRPr lang="en-US"/>
        </a:p>
      </dgm:t>
    </dgm:pt>
    <dgm:pt modelId="{FB91F63B-83C4-4B97-A3F0-0B5502471C48}" type="parTrans" cxnId="{AFAECACE-0304-4D93-89AF-99BAF4DBD780}">
      <dgm:prSet/>
      <dgm:spPr/>
      <dgm:t>
        <a:bodyPr/>
        <a:lstStyle/>
        <a:p>
          <a:endParaRPr lang="en-US"/>
        </a:p>
      </dgm:t>
    </dgm:pt>
    <dgm:pt modelId="{8631C5B8-CB39-499F-A094-F8C92AF2B984}" type="sibTrans" cxnId="{AFAECACE-0304-4D93-89AF-99BAF4DBD780}">
      <dgm:prSet/>
      <dgm:spPr/>
      <dgm:t>
        <a:bodyPr/>
        <a:lstStyle/>
        <a:p>
          <a:endParaRPr lang="en-US"/>
        </a:p>
      </dgm:t>
    </dgm:pt>
    <dgm:pt modelId="{B375F4BF-56AF-45A7-9A4C-DA27AF607CE9}">
      <dgm:prSet/>
      <dgm:spPr/>
      <dgm:t>
        <a:bodyPr/>
        <a:lstStyle/>
        <a:p>
          <a:r>
            <a:rPr lang="en-GB"/>
            <a:t>Mbilishaka, A.M., Mbande, A., Gulley, C. and Mbande, T., 2021. Faded fresh tapers and line-ups: Centering barbershop hair stories in understanding gendered racial socialization for black men. </a:t>
          </a:r>
          <a:r>
            <a:rPr lang="en-GB" i="1"/>
            <a:t>Psychology of Men &amp; Masculinities</a:t>
          </a:r>
          <a:r>
            <a:rPr lang="en-GB"/>
            <a:t>, </a:t>
          </a:r>
          <a:r>
            <a:rPr lang="en-GB" i="1"/>
            <a:t>22</a:t>
          </a:r>
          <a:r>
            <a:rPr lang="en-GB"/>
            <a:t>(1), p.166.</a:t>
          </a:r>
          <a:endParaRPr lang="en-US"/>
        </a:p>
      </dgm:t>
    </dgm:pt>
    <dgm:pt modelId="{FC4DB28A-E341-4EC9-9F38-16B10245E26D}" type="parTrans" cxnId="{35021DFE-31DC-45D4-8049-3FFC4EE8AAAF}">
      <dgm:prSet/>
      <dgm:spPr/>
      <dgm:t>
        <a:bodyPr/>
        <a:lstStyle/>
        <a:p>
          <a:endParaRPr lang="en-US"/>
        </a:p>
      </dgm:t>
    </dgm:pt>
    <dgm:pt modelId="{984DCF4F-BE70-4A52-BC41-E5D6CF3D79D1}" type="sibTrans" cxnId="{35021DFE-31DC-45D4-8049-3FFC4EE8AAAF}">
      <dgm:prSet/>
      <dgm:spPr/>
      <dgm:t>
        <a:bodyPr/>
        <a:lstStyle/>
        <a:p>
          <a:endParaRPr lang="en-US"/>
        </a:p>
      </dgm:t>
    </dgm:pt>
    <dgm:pt modelId="{36AFABE2-9858-4F7B-AEE9-CC7D2362E4CC}">
      <dgm:prSet/>
      <dgm:spPr/>
      <dgm:t>
        <a:bodyPr/>
        <a:lstStyle/>
        <a:p>
          <a:r>
            <a:rPr lang="en-GB"/>
            <a:t>Oliffe, J.L., Rossnagel, E., Bottorff, J.L., Chambers, S.K., Caperchione, C. and Rice, S.M., 2020. Community-based men’s health promotion programs: eight lessons learnt and their caveats. </a:t>
          </a:r>
          <a:r>
            <a:rPr lang="en-GB" i="1"/>
            <a:t>Health promotion international</a:t>
          </a:r>
          <a:r>
            <a:rPr lang="en-GB"/>
            <a:t>, </a:t>
          </a:r>
          <a:r>
            <a:rPr lang="en-GB" i="1"/>
            <a:t>35</a:t>
          </a:r>
          <a:r>
            <a:rPr lang="en-GB"/>
            <a:t>(5), pp.1230-1240.</a:t>
          </a:r>
          <a:endParaRPr lang="en-US"/>
        </a:p>
      </dgm:t>
    </dgm:pt>
    <dgm:pt modelId="{9576735D-28FD-4EFF-AE34-B50D381F6A1B}" type="parTrans" cxnId="{47C9C306-37F1-40FF-BB1C-9BD10CBF4FE4}">
      <dgm:prSet/>
      <dgm:spPr/>
      <dgm:t>
        <a:bodyPr/>
        <a:lstStyle/>
        <a:p>
          <a:endParaRPr lang="en-US"/>
        </a:p>
      </dgm:t>
    </dgm:pt>
    <dgm:pt modelId="{81803FB3-D5C5-4018-82D5-DD820B0BA826}" type="sibTrans" cxnId="{47C9C306-37F1-40FF-BB1C-9BD10CBF4FE4}">
      <dgm:prSet/>
      <dgm:spPr/>
      <dgm:t>
        <a:bodyPr/>
        <a:lstStyle/>
        <a:p>
          <a:endParaRPr lang="en-US"/>
        </a:p>
      </dgm:t>
    </dgm:pt>
    <dgm:pt modelId="{6C5440E7-BE16-4EA8-820D-8C364C58CBAB}">
      <dgm:prSet/>
      <dgm:spPr/>
      <dgm:t>
        <a:bodyPr/>
        <a:lstStyle/>
        <a:p>
          <a:r>
            <a:rPr lang="en-GB"/>
            <a:t>Putra, K.D.K., Piarsa, I.N. and Sukarsa, I.M., 2020. Geographic Information System for Booking Beauty Salon and Barber Shop with an Android-Based ECRM Approach. </a:t>
          </a:r>
          <a:r>
            <a:rPr lang="en-GB" i="1"/>
            <a:t>Scientific Journal of Informatics</a:t>
          </a:r>
          <a:r>
            <a:rPr lang="en-GB"/>
            <a:t>, </a:t>
          </a:r>
          <a:r>
            <a:rPr lang="en-GB" i="1"/>
            <a:t>7</a:t>
          </a:r>
          <a:r>
            <a:rPr lang="en-GB"/>
            <a:t>(1), pp.52-65.</a:t>
          </a:r>
          <a:endParaRPr lang="en-US"/>
        </a:p>
      </dgm:t>
    </dgm:pt>
    <dgm:pt modelId="{8AF4E610-F026-43E3-B634-552B669F2438}" type="parTrans" cxnId="{601B9A6C-7134-4FE2-BB1B-DF842CD326E9}">
      <dgm:prSet/>
      <dgm:spPr/>
      <dgm:t>
        <a:bodyPr/>
        <a:lstStyle/>
        <a:p>
          <a:endParaRPr lang="en-US"/>
        </a:p>
      </dgm:t>
    </dgm:pt>
    <dgm:pt modelId="{2BB651D7-3E16-47A6-9780-93EBD34A7E91}" type="sibTrans" cxnId="{601B9A6C-7134-4FE2-BB1B-DF842CD326E9}">
      <dgm:prSet/>
      <dgm:spPr/>
      <dgm:t>
        <a:bodyPr/>
        <a:lstStyle/>
        <a:p>
          <a:endParaRPr lang="en-US"/>
        </a:p>
      </dgm:t>
    </dgm:pt>
    <dgm:pt modelId="{E6512C65-2FC8-4956-832D-207E48E280DE}">
      <dgm:prSet/>
      <dgm:spPr/>
      <dgm:t>
        <a:bodyPr/>
        <a:lstStyle/>
        <a:p>
          <a:r>
            <a:rPr lang="en-GB"/>
            <a:t>Romero, M.C., Lara, P. and Villalobos, J., 2021. Evolution of the business model: Arriving at open business model dynamics. </a:t>
          </a:r>
          <a:r>
            <a:rPr lang="en-GB" i="1"/>
            <a:t>Journal of Open Innovation: Technology, Market, and Complexity</a:t>
          </a:r>
          <a:r>
            <a:rPr lang="en-GB"/>
            <a:t>, </a:t>
          </a:r>
          <a:r>
            <a:rPr lang="en-GB" i="1"/>
            <a:t>7</a:t>
          </a:r>
          <a:r>
            <a:rPr lang="en-GB"/>
            <a:t>(1), p.86.</a:t>
          </a:r>
          <a:endParaRPr lang="en-US"/>
        </a:p>
      </dgm:t>
    </dgm:pt>
    <dgm:pt modelId="{8C14E52E-6190-487A-AC1E-25B8C33985EF}" type="parTrans" cxnId="{7D8E7AD5-C4C0-4BC3-B884-06A0A3E3A4D1}">
      <dgm:prSet/>
      <dgm:spPr/>
      <dgm:t>
        <a:bodyPr/>
        <a:lstStyle/>
        <a:p>
          <a:endParaRPr lang="en-US"/>
        </a:p>
      </dgm:t>
    </dgm:pt>
    <dgm:pt modelId="{0007A118-3233-4CEA-8027-404A41C834A3}" type="sibTrans" cxnId="{7D8E7AD5-C4C0-4BC3-B884-06A0A3E3A4D1}">
      <dgm:prSet/>
      <dgm:spPr/>
      <dgm:t>
        <a:bodyPr/>
        <a:lstStyle/>
        <a:p>
          <a:endParaRPr lang="en-US"/>
        </a:p>
      </dgm:t>
    </dgm:pt>
    <dgm:pt modelId="{215882DC-F0D1-4465-A7C4-BAF999F68E9D}">
      <dgm:prSet/>
      <dgm:spPr/>
      <dgm:t>
        <a:bodyPr/>
        <a:lstStyle/>
        <a:p>
          <a:r>
            <a:rPr lang="en-GB"/>
            <a:t>Sarmiento, C., 2022. Not diverse enough? Displacement, diversity discourse, and commercial gentrification in Santa Ana, California, a majority-Mexican city. </a:t>
          </a:r>
          <a:r>
            <a:rPr lang="en-GB" i="1"/>
            <a:t>Urban Studies</a:t>
          </a:r>
          <a:r>
            <a:rPr lang="en-GB"/>
            <a:t>, </a:t>
          </a:r>
          <a:r>
            <a:rPr lang="en-GB" i="1"/>
            <a:t>59</a:t>
          </a:r>
          <a:r>
            <a:rPr lang="en-GB"/>
            <a:t>(9), pp.1782-1799.</a:t>
          </a:r>
          <a:endParaRPr lang="en-US"/>
        </a:p>
      </dgm:t>
    </dgm:pt>
    <dgm:pt modelId="{BD9FAA05-16BB-4D7E-AA7C-4CB53F529884}" type="parTrans" cxnId="{A97FA660-3E39-4596-9734-193E4ECE825D}">
      <dgm:prSet/>
      <dgm:spPr/>
      <dgm:t>
        <a:bodyPr/>
        <a:lstStyle/>
        <a:p>
          <a:endParaRPr lang="en-US"/>
        </a:p>
      </dgm:t>
    </dgm:pt>
    <dgm:pt modelId="{037900A3-E2E5-4922-85A5-4F669AB66411}" type="sibTrans" cxnId="{A97FA660-3E39-4596-9734-193E4ECE825D}">
      <dgm:prSet/>
      <dgm:spPr/>
      <dgm:t>
        <a:bodyPr/>
        <a:lstStyle/>
        <a:p>
          <a:endParaRPr lang="en-US"/>
        </a:p>
      </dgm:t>
    </dgm:pt>
    <dgm:pt modelId="{5DAED32F-8834-48E5-B571-28260C03E072}">
      <dgm:prSet/>
      <dgm:spPr/>
      <dgm:t>
        <a:bodyPr/>
        <a:lstStyle/>
        <a:p>
          <a:r>
            <a:rPr lang="en-GB"/>
            <a:t>Sattari, S., Wessman, A. and Borders, L., 2020. Business model innovation for sustainability: An investigation of consumers’ willingness to adopt product-service systems. </a:t>
          </a:r>
          <a:r>
            <a:rPr lang="en-GB" i="1"/>
            <a:t>Journal of Global Scholars of Marketing Science</a:t>
          </a:r>
          <a:r>
            <a:rPr lang="en-GB"/>
            <a:t>, </a:t>
          </a:r>
          <a:r>
            <a:rPr lang="en-GB" i="1"/>
            <a:t>30</a:t>
          </a:r>
          <a:r>
            <a:rPr lang="en-GB"/>
            <a:t>(3), pp.274-290.</a:t>
          </a:r>
          <a:endParaRPr lang="en-US"/>
        </a:p>
      </dgm:t>
    </dgm:pt>
    <dgm:pt modelId="{61AC5EFD-6550-47ED-AF28-EC52288ED817}" type="parTrans" cxnId="{A6FF9B30-572F-4744-BE5A-F0F5613E5B14}">
      <dgm:prSet/>
      <dgm:spPr/>
      <dgm:t>
        <a:bodyPr/>
        <a:lstStyle/>
        <a:p>
          <a:endParaRPr lang="en-US"/>
        </a:p>
      </dgm:t>
    </dgm:pt>
    <dgm:pt modelId="{11330D08-751F-4DF5-9952-E8F8774DD5A8}" type="sibTrans" cxnId="{A6FF9B30-572F-4744-BE5A-F0F5613E5B14}">
      <dgm:prSet/>
      <dgm:spPr/>
      <dgm:t>
        <a:bodyPr/>
        <a:lstStyle/>
        <a:p>
          <a:endParaRPr lang="en-US"/>
        </a:p>
      </dgm:t>
    </dgm:pt>
    <dgm:pt modelId="{3D61FEAA-9063-4399-B3FB-08164104673C}">
      <dgm:prSet/>
      <dgm:spPr/>
      <dgm:t>
        <a:bodyPr/>
        <a:lstStyle/>
        <a:p>
          <a:r>
            <a:rPr lang="en-GB"/>
            <a:t>Timmons, E.J. and Thornton, R.J., 2019. There and Back again: The De‐licensing and re‐licensing of barbers in Alabama. </a:t>
          </a:r>
          <a:r>
            <a:rPr lang="en-GB" i="1"/>
            <a:t>British Journal of Industrial Relations</a:t>
          </a:r>
          <a:r>
            <a:rPr lang="en-GB"/>
            <a:t>, </a:t>
          </a:r>
          <a:r>
            <a:rPr lang="en-GB" i="1"/>
            <a:t>57</a:t>
          </a:r>
          <a:r>
            <a:rPr lang="en-GB"/>
            <a:t>(4), pp.764-790.</a:t>
          </a:r>
          <a:endParaRPr lang="en-US"/>
        </a:p>
      </dgm:t>
    </dgm:pt>
    <dgm:pt modelId="{14ECDF17-DB68-447C-BCBC-5EE2E384EF94}" type="parTrans" cxnId="{07364889-10FE-45A2-AA66-0800C26C9B88}">
      <dgm:prSet/>
      <dgm:spPr/>
      <dgm:t>
        <a:bodyPr/>
        <a:lstStyle/>
        <a:p>
          <a:endParaRPr lang="en-US"/>
        </a:p>
      </dgm:t>
    </dgm:pt>
    <dgm:pt modelId="{C457AE5A-F771-4657-90B7-42751F90F800}" type="sibTrans" cxnId="{07364889-10FE-45A2-AA66-0800C26C9B88}">
      <dgm:prSet/>
      <dgm:spPr/>
      <dgm:t>
        <a:bodyPr/>
        <a:lstStyle/>
        <a:p>
          <a:endParaRPr lang="en-US"/>
        </a:p>
      </dgm:t>
    </dgm:pt>
    <dgm:pt modelId="{025ADEB3-AF41-4FB5-B1B0-6AFFFACF253B}" type="pres">
      <dgm:prSet presAssocID="{331E2294-7045-4F7B-99C5-1E560F4DDE89}" presName="vert0" presStyleCnt="0">
        <dgm:presLayoutVars>
          <dgm:dir/>
          <dgm:animOne val="branch"/>
          <dgm:animLvl val="lvl"/>
        </dgm:presLayoutVars>
      </dgm:prSet>
      <dgm:spPr/>
    </dgm:pt>
    <dgm:pt modelId="{5E048152-2443-4D54-A6C8-02C9534CB4C0}" type="pres">
      <dgm:prSet presAssocID="{C6D51477-323C-480F-90A4-2D918930AA3F}" presName="thickLine" presStyleLbl="alignNode1" presStyleIdx="0" presStyleCnt="15"/>
      <dgm:spPr/>
    </dgm:pt>
    <dgm:pt modelId="{A0E6B0F8-5D91-4D49-A81C-3844677FB0C0}" type="pres">
      <dgm:prSet presAssocID="{C6D51477-323C-480F-90A4-2D918930AA3F}" presName="horz1" presStyleCnt="0"/>
      <dgm:spPr/>
    </dgm:pt>
    <dgm:pt modelId="{E26B042B-75FA-4218-8743-D097A9FF58EC}" type="pres">
      <dgm:prSet presAssocID="{C6D51477-323C-480F-90A4-2D918930AA3F}" presName="tx1" presStyleLbl="revTx" presStyleIdx="0" presStyleCnt="15"/>
      <dgm:spPr/>
    </dgm:pt>
    <dgm:pt modelId="{9FB6389C-2EC2-44EA-82B1-9A8E916F4234}" type="pres">
      <dgm:prSet presAssocID="{C6D51477-323C-480F-90A4-2D918930AA3F}" presName="vert1" presStyleCnt="0"/>
      <dgm:spPr/>
    </dgm:pt>
    <dgm:pt modelId="{87467344-1A64-4849-98D7-E9EAADE0CF0F}" type="pres">
      <dgm:prSet presAssocID="{7DA6D8A6-427A-483B-A356-6C99890F3D8A}" presName="thickLine" presStyleLbl="alignNode1" presStyleIdx="1" presStyleCnt="15"/>
      <dgm:spPr/>
    </dgm:pt>
    <dgm:pt modelId="{13B4E5B4-0E49-46F1-A06B-E3A7A4BD4BB6}" type="pres">
      <dgm:prSet presAssocID="{7DA6D8A6-427A-483B-A356-6C99890F3D8A}" presName="horz1" presStyleCnt="0"/>
      <dgm:spPr/>
    </dgm:pt>
    <dgm:pt modelId="{1709AAA3-D5C9-45CC-9026-AFA52E170BBB}" type="pres">
      <dgm:prSet presAssocID="{7DA6D8A6-427A-483B-A356-6C99890F3D8A}" presName="tx1" presStyleLbl="revTx" presStyleIdx="1" presStyleCnt="15"/>
      <dgm:spPr/>
    </dgm:pt>
    <dgm:pt modelId="{D68B3D4C-BC68-49E5-8E86-D7A26A3C40CE}" type="pres">
      <dgm:prSet presAssocID="{7DA6D8A6-427A-483B-A356-6C99890F3D8A}" presName="vert1" presStyleCnt="0"/>
      <dgm:spPr/>
    </dgm:pt>
    <dgm:pt modelId="{618D1E72-BA6E-4977-92CF-127F41ACC081}" type="pres">
      <dgm:prSet presAssocID="{97FBD4B6-A46F-40B8-8EDA-D3193AD343D8}" presName="thickLine" presStyleLbl="alignNode1" presStyleIdx="2" presStyleCnt="15"/>
      <dgm:spPr/>
    </dgm:pt>
    <dgm:pt modelId="{E4F34378-762A-460C-9AF1-6C236C6F7898}" type="pres">
      <dgm:prSet presAssocID="{97FBD4B6-A46F-40B8-8EDA-D3193AD343D8}" presName="horz1" presStyleCnt="0"/>
      <dgm:spPr/>
    </dgm:pt>
    <dgm:pt modelId="{263E5914-FBE2-43A2-BEF7-F132C49DB3FD}" type="pres">
      <dgm:prSet presAssocID="{97FBD4B6-A46F-40B8-8EDA-D3193AD343D8}" presName="tx1" presStyleLbl="revTx" presStyleIdx="2" presStyleCnt="15"/>
      <dgm:spPr/>
    </dgm:pt>
    <dgm:pt modelId="{AAB11DB8-8C44-47DF-8A5D-05381F0AF7E7}" type="pres">
      <dgm:prSet presAssocID="{97FBD4B6-A46F-40B8-8EDA-D3193AD343D8}" presName="vert1" presStyleCnt="0"/>
      <dgm:spPr/>
    </dgm:pt>
    <dgm:pt modelId="{725A3270-A91E-47B9-B978-DC35780CC0FF}" type="pres">
      <dgm:prSet presAssocID="{6ED9EF7F-878E-48B9-A4DA-455D9A27F453}" presName="thickLine" presStyleLbl="alignNode1" presStyleIdx="3" presStyleCnt="15"/>
      <dgm:spPr/>
    </dgm:pt>
    <dgm:pt modelId="{88A37793-9874-4E9A-89B7-3CC3AF5BEBA1}" type="pres">
      <dgm:prSet presAssocID="{6ED9EF7F-878E-48B9-A4DA-455D9A27F453}" presName="horz1" presStyleCnt="0"/>
      <dgm:spPr/>
    </dgm:pt>
    <dgm:pt modelId="{8C66EBE5-15A3-4920-A691-EE8A162E0499}" type="pres">
      <dgm:prSet presAssocID="{6ED9EF7F-878E-48B9-A4DA-455D9A27F453}" presName="tx1" presStyleLbl="revTx" presStyleIdx="3" presStyleCnt="15"/>
      <dgm:spPr/>
    </dgm:pt>
    <dgm:pt modelId="{E80096AB-3C3B-428B-9F7A-2754F7671CCE}" type="pres">
      <dgm:prSet presAssocID="{6ED9EF7F-878E-48B9-A4DA-455D9A27F453}" presName="vert1" presStyleCnt="0"/>
      <dgm:spPr/>
    </dgm:pt>
    <dgm:pt modelId="{893EF83C-9965-42AE-9DA5-D6FFFC162630}" type="pres">
      <dgm:prSet presAssocID="{C5F211BE-69EC-493F-97BB-7829A3FDB6D1}" presName="thickLine" presStyleLbl="alignNode1" presStyleIdx="4" presStyleCnt="15"/>
      <dgm:spPr/>
    </dgm:pt>
    <dgm:pt modelId="{206A0EDD-FFF9-40D8-9EAE-D7FFFEA8742C}" type="pres">
      <dgm:prSet presAssocID="{C5F211BE-69EC-493F-97BB-7829A3FDB6D1}" presName="horz1" presStyleCnt="0"/>
      <dgm:spPr/>
    </dgm:pt>
    <dgm:pt modelId="{165F2B21-42BA-4AC3-92E4-3252DD522D21}" type="pres">
      <dgm:prSet presAssocID="{C5F211BE-69EC-493F-97BB-7829A3FDB6D1}" presName="tx1" presStyleLbl="revTx" presStyleIdx="4" presStyleCnt="15"/>
      <dgm:spPr/>
    </dgm:pt>
    <dgm:pt modelId="{B8147038-8FCB-4516-B031-DE3EF2DEA975}" type="pres">
      <dgm:prSet presAssocID="{C5F211BE-69EC-493F-97BB-7829A3FDB6D1}" presName="vert1" presStyleCnt="0"/>
      <dgm:spPr/>
    </dgm:pt>
    <dgm:pt modelId="{C3983FD8-846A-4566-B105-801039529CB0}" type="pres">
      <dgm:prSet presAssocID="{B3764087-BB64-4940-BEA2-7AFBB7BE2065}" presName="thickLine" presStyleLbl="alignNode1" presStyleIdx="5" presStyleCnt="15"/>
      <dgm:spPr/>
    </dgm:pt>
    <dgm:pt modelId="{4BC54889-8AD6-4AAE-B81B-91838303166B}" type="pres">
      <dgm:prSet presAssocID="{B3764087-BB64-4940-BEA2-7AFBB7BE2065}" presName="horz1" presStyleCnt="0"/>
      <dgm:spPr/>
    </dgm:pt>
    <dgm:pt modelId="{050268ED-9ED9-4A8D-8C30-28218C865064}" type="pres">
      <dgm:prSet presAssocID="{B3764087-BB64-4940-BEA2-7AFBB7BE2065}" presName="tx1" presStyleLbl="revTx" presStyleIdx="5" presStyleCnt="15"/>
      <dgm:spPr/>
    </dgm:pt>
    <dgm:pt modelId="{94D6B244-2994-434F-94EE-678EBA2781F1}" type="pres">
      <dgm:prSet presAssocID="{B3764087-BB64-4940-BEA2-7AFBB7BE2065}" presName="vert1" presStyleCnt="0"/>
      <dgm:spPr/>
    </dgm:pt>
    <dgm:pt modelId="{86932C56-35FE-44CD-8AEB-79BDA2E7B642}" type="pres">
      <dgm:prSet presAssocID="{0ECDCC80-09A4-4F8F-84B3-F7678AEFB793}" presName="thickLine" presStyleLbl="alignNode1" presStyleIdx="6" presStyleCnt="15"/>
      <dgm:spPr/>
    </dgm:pt>
    <dgm:pt modelId="{7FFBFBCB-80A2-4F8B-B49D-D08B8AF0B400}" type="pres">
      <dgm:prSet presAssocID="{0ECDCC80-09A4-4F8F-84B3-F7678AEFB793}" presName="horz1" presStyleCnt="0"/>
      <dgm:spPr/>
    </dgm:pt>
    <dgm:pt modelId="{84541B25-12B4-451B-877D-F9A9E41FA101}" type="pres">
      <dgm:prSet presAssocID="{0ECDCC80-09A4-4F8F-84B3-F7678AEFB793}" presName="tx1" presStyleLbl="revTx" presStyleIdx="6" presStyleCnt="15"/>
      <dgm:spPr/>
    </dgm:pt>
    <dgm:pt modelId="{45200B24-6911-4DA7-AD38-5FDE6A36B665}" type="pres">
      <dgm:prSet presAssocID="{0ECDCC80-09A4-4F8F-84B3-F7678AEFB793}" presName="vert1" presStyleCnt="0"/>
      <dgm:spPr/>
    </dgm:pt>
    <dgm:pt modelId="{3F1C2E77-4736-46E0-904B-4694AFE88D63}" type="pres">
      <dgm:prSet presAssocID="{05983A0C-A6B8-4BE9-849E-95D1B7B48E9D}" presName="thickLine" presStyleLbl="alignNode1" presStyleIdx="7" presStyleCnt="15"/>
      <dgm:spPr/>
    </dgm:pt>
    <dgm:pt modelId="{95A3CC2A-8F8B-4563-B35C-2ABEE591F31D}" type="pres">
      <dgm:prSet presAssocID="{05983A0C-A6B8-4BE9-849E-95D1B7B48E9D}" presName="horz1" presStyleCnt="0"/>
      <dgm:spPr/>
    </dgm:pt>
    <dgm:pt modelId="{597A9555-D6D4-4ABC-B49D-AD764E67399E}" type="pres">
      <dgm:prSet presAssocID="{05983A0C-A6B8-4BE9-849E-95D1B7B48E9D}" presName="tx1" presStyleLbl="revTx" presStyleIdx="7" presStyleCnt="15"/>
      <dgm:spPr/>
    </dgm:pt>
    <dgm:pt modelId="{CD035361-5225-496B-A334-B8679CAF6DC1}" type="pres">
      <dgm:prSet presAssocID="{05983A0C-A6B8-4BE9-849E-95D1B7B48E9D}" presName="vert1" presStyleCnt="0"/>
      <dgm:spPr/>
    </dgm:pt>
    <dgm:pt modelId="{629D1A60-7B58-4458-B936-A76681CC56E3}" type="pres">
      <dgm:prSet presAssocID="{B375F4BF-56AF-45A7-9A4C-DA27AF607CE9}" presName="thickLine" presStyleLbl="alignNode1" presStyleIdx="8" presStyleCnt="15"/>
      <dgm:spPr/>
    </dgm:pt>
    <dgm:pt modelId="{577E6FE9-14D9-4195-9EA5-F823AF54AEFB}" type="pres">
      <dgm:prSet presAssocID="{B375F4BF-56AF-45A7-9A4C-DA27AF607CE9}" presName="horz1" presStyleCnt="0"/>
      <dgm:spPr/>
    </dgm:pt>
    <dgm:pt modelId="{FA371391-AE7D-43FC-8AA2-83CEDE42655F}" type="pres">
      <dgm:prSet presAssocID="{B375F4BF-56AF-45A7-9A4C-DA27AF607CE9}" presName="tx1" presStyleLbl="revTx" presStyleIdx="8" presStyleCnt="15"/>
      <dgm:spPr/>
    </dgm:pt>
    <dgm:pt modelId="{52E8F8F5-AEDF-4908-A494-F1CB56B4AE9B}" type="pres">
      <dgm:prSet presAssocID="{B375F4BF-56AF-45A7-9A4C-DA27AF607CE9}" presName="vert1" presStyleCnt="0"/>
      <dgm:spPr/>
    </dgm:pt>
    <dgm:pt modelId="{D4EBF55B-9D09-4B87-8E4D-EB081F4905F6}" type="pres">
      <dgm:prSet presAssocID="{36AFABE2-9858-4F7B-AEE9-CC7D2362E4CC}" presName="thickLine" presStyleLbl="alignNode1" presStyleIdx="9" presStyleCnt="15"/>
      <dgm:spPr/>
    </dgm:pt>
    <dgm:pt modelId="{10C3E4DE-8822-41F4-A1BE-0CF1320C2D05}" type="pres">
      <dgm:prSet presAssocID="{36AFABE2-9858-4F7B-AEE9-CC7D2362E4CC}" presName="horz1" presStyleCnt="0"/>
      <dgm:spPr/>
    </dgm:pt>
    <dgm:pt modelId="{E4A87EBD-5346-4E41-968C-F0CCD4B767C8}" type="pres">
      <dgm:prSet presAssocID="{36AFABE2-9858-4F7B-AEE9-CC7D2362E4CC}" presName="tx1" presStyleLbl="revTx" presStyleIdx="9" presStyleCnt="15"/>
      <dgm:spPr/>
    </dgm:pt>
    <dgm:pt modelId="{E8CECE86-4CFA-422C-BBA2-D261FF425CA4}" type="pres">
      <dgm:prSet presAssocID="{36AFABE2-9858-4F7B-AEE9-CC7D2362E4CC}" presName="vert1" presStyleCnt="0"/>
      <dgm:spPr/>
    </dgm:pt>
    <dgm:pt modelId="{A84BE5A8-E6DB-40C1-8608-6BE5F94FFE87}" type="pres">
      <dgm:prSet presAssocID="{6C5440E7-BE16-4EA8-820D-8C364C58CBAB}" presName="thickLine" presStyleLbl="alignNode1" presStyleIdx="10" presStyleCnt="15"/>
      <dgm:spPr/>
    </dgm:pt>
    <dgm:pt modelId="{763D71FE-C9FF-447D-B59D-3D1E2A3027A6}" type="pres">
      <dgm:prSet presAssocID="{6C5440E7-BE16-4EA8-820D-8C364C58CBAB}" presName="horz1" presStyleCnt="0"/>
      <dgm:spPr/>
    </dgm:pt>
    <dgm:pt modelId="{F6D635B2-B52A-4031-8A48-6A76648A3865}" type="pres">
      <dgm:prSet presAssocID="{6C5440E7-BE16-4EA8-820D-8C364C58CBAB}" presName="tx1" presStyleLbl="revTx" presStyleIdx="10" presStyleCnt="15"/>
      <dgm:spPr/>
    </dgm:pt>
    <dgm:pt modelId="{A647E403-B81B-4AB3-B2B6-6AED2E8D565E}" type="pres">
      <dgm:prSet presAssocID="{6C5440E7-BE16-4EA8-820D-8C364C58CBAB}" presName="vert1" presStyleCnt="0"/>
      <dgm:spPr/>
    </dgm:pt>
    <dgm:pt modelId="{EF2DA9B8-C591-4540-9C4B-47E960B3816E}" type="pres">
      <dgm:prSet presAssocID="{E6512C65-2FC8-4956-832D-207E48E280DE}" presName="thickLine" presStyleLbl="alignNode1" presStyleIdx="11" presStyleCnt="15"/>
      <dgm:spPr/>
    </dgm:pt>
    <dgm:pt modelId="{6AD680B1-DA58-4051-B31E-77CA2EE34FF0}" type="pres">
      <dgm:prSet presAssocID="{E6512C65-2FC8-4956-832D-207E48E280DE}" presName="horz1" presStyleCnt="0"/>
      <dgm:spPr/>
    </dgm:pt>
    <dgm:pt modelId="{8194D4A5-2E8C-41F3-8CE6-C2AACAE09A9A}" type="pres">
      <dgm:prSet presAssocID="{E6512C65-2FC8-4956-832D-207E48E280DE}" presName="tx1" presStyleLbl="revTx" presStyleIdx="11" presStyleCnt="15"/>
      <dgm:spPr/>
    </dgm:pt>
    <dgm:pt modelId="{EFFACEB2-5EFC-4713-A57B-D4C4F3F36DCD}" type="pres">
      <dgm:prSet presAssocID="{E6512C65-2FC8-4956-832D-207E48E280DE}" presName="vert1" presStyleCnt="0"/>
      <dgm:spPr/>
    </dgm:pt>
    <dgm:pt modelId="{F5087B1D-E1E0-4221-AD3A-3043312A8C5C}" type="pres">
      <dgm:prSet presAssocID="{215882DC-F0D1-4465-A7C4-BAF999F68E9D}" presName="thickLine" presStyleLbl="alignNode1" presStyleIdx="12" presStyleCnt="15"/>
      <dgm:spPr/>
    </dgm:pt>
    <dgm:pt modelId="{9B21D809-F688-4661-AC4E-2A9B6618741A}" type="pres">
      <dgm:prSet presAssocID="{215882DC-F0D1-4465-A7C4-BAF999F68E9D}" presName="horz1" presStyleCnt="0"/>
      <dgm:spPr/>
    </dgm:pt>
    <dgm:pt modelId="{EC2DDE5B-4B98-4576-A43B-CB4D0B626260}" type="pres">
      <dgm:prSet presAssocID="{215882DC-F0D1-4465-A7C4-BAF999F68E9D}" presName="tx1" presStyleLbl="revTx" presStyleIdx="12" presStyleCnt="15"/>
      <dgm:spPr/>
    </dgm:pt>
    <dgm:pt modelId="{80016056-60AA-4522-A2DF-93B8C576B306}" type="pres">
      <dgm:prSet presAssocID="{215882DC-F0D1-4465-A7C4-BAF999F68E9D}" presName="vert1" presStyleCnt="0"/>
      <dgm:spPr/>
    </dgm:pt>
    <dgm:pt modelId="{A718857F-2B71-4EE0-A902-2F8E8D2E9B82}" type="pres">
      <dgm:prSet presAssocID="{5DAED32F-8834-48E5-B571-28260C03E072}" presName="thickLine" presStyleLbl="alignNode1" presStyleIdx="13" presStyleCnt="15"/>
      <dgm:spPr/>
    </dgm:pt>
    <dgm:pt modelId="{A8330979-69C1-47FC-A735-CA1A95F51D87}" type="pres">
      <dgm:prSet presAssocID="{5DAED32F-8834-48E5-B571-28260C03E072}" presName="horz1" presStyleCnt="0"/>
      <dgm:spPr/>
    </dgm:pt>
    <dgm:pt modelId="{D3F31299-17AB-4CE7-B0CB-DDC36E0DCED3}" type="pres">
      <dgm:prSet presAssocID="{5DAED32F-8834-48E5-B571-28260C03E072}" presName="tx1" presStyleLbl="revTx" presStyleIdx="13" presStyleCnt="15"/>
      <dgm:spPr/>
    </dgm:pt>
    <dgm:pt modelId="{9DE39EA7-73F2-4E21-81F4-47AD089EA353}" type="pres">
      <dgm:prSet presAssocID="{5DAED32F-8834-48E5-B571-28260C03E072}" presName="vert1" presStyleCnt="0"/>
      <dgm:spPr/>
    </dgm:pt>
    <dgm:pt modelId="{628B15B0-0D8C-47DA-8192-5470EA942DE5}" type="pres">
      <dgm:prSet presAssocID="{3D61FEAA-9063-4399-B3FB-08164104673C}" presName="thickLine" presStyleLbl="alignNode1" presStyleIdx="14" presStyleCnt="15"/>
      <dgm:spPr/>
    </dgm:pt>
    <dgm:pt modelId="{CB172A39-461B-4B62-B8DB-B44D96854D51}" type="pres">
      <dgm:prSet presAssocID="{3D61FEAA-9063-4399-B3FB-08164104673C}" presName="horz1" presStyleCnt="0"/>
      <dgm:spPr/>
    </dgm:pt>
    <dgm:pt modelId="{7FB0B04B-E259-4336-A485-71294663215E}" type="pres">
      <dgm:prSet presAssocID="{3D61FEAA-9063-4399-B3FB-08164104673C}" presName="tx1" presStyleLbl="revTx" presStyleIdx="14" presStyleCnt="15"/>
      <dgm:spPr/>
    </dgm:pt>
    <dgm:pt modelId="{30C3C961-0D19-4DF1-BEE6-0E39976D8682}" type="pres">
      <dgm:prSet presAssocID="{3D61FEAA-9063-4399-B3FB-08164104673C}" presName="vert1" presStyleCnt="0"/>
      <dgm:spPr/>
    </dgm:pt>
  </dgm:ptLst>
  <dgm:cxnLst>
    <dgm:cxn modelId="{47C9C306-37F1-40FF-BB1C-9BD10CBF4FE4}" srcId="{331E2294-7045-4F7B-99C5-1E560F4DDE89}" destId="{36AFABE2-9858-4F7B-AEE9-CC7D2362E4CC}" srcOrd="9" destOrd="0" parTransId="{9576735D-28FD-4EFF-AE34-B50D381F6A1B}" sibTransId="{81803FB3-D5C5-4018-82D5-DD820B0BA826}"/>
    <dgm:cxn modelId="{E6AF950F-9DC0-43CB-9C1D-8D9FE2233031}" type="presOf" srcId="{36AFABE2-9858-4F7B-AEE9-CC7D2362E4CC}" destId="{E4A87EBD-5346-4E41-968C-F0CCD4B767C8}" srcOrd="0" destOrd="0" presId="urn:microsoft.com/office/officeart/2008/layout/LinedList"/>
    <dgm:cxn modelId="{84691C13-CDC4-4F53-AC0D-B708A0055CED}" type="presOf" srcId="{5DAED32F-8834-48E5-B571-28260C03E072}" destId="{D3F31299-17AB-4CE7-B0CB-DDC36E0DCED3}" srcOrd="0" destOrd="0" presId="urn:microsoft.com/office/officeart/2008/layout/LinedList"/>
    <dgm:cxn modelId="{669AE61E-AC87-4FC1-A52A-ED187D0B437A}" type="presOf" srcId="{B375F4BF-56AF-45A7-9A4C-DA27AF607CE9}" destId="{FA371391-AE7D-43FC-8AA2-83CEDE42655F}" srcOrd="0" destOrd="0" presId="urn:microsoft.com/office/officeart/2008/layout/LinedList"/>
    <dgm:cxn modelId="{17B95921-88F5-4300-A2CD-6C2119C77E11}" type="presOf" srcId="{3D61FEAA-9063-4399-B3FB-08164104673C}" destId="{7FB0B04B-E259-4336-A485-71294663215E}" srcOrd="0" destOrd="0" presId="urn:microsoft.com/office/officeart/2008/layout/LinedList"/>
    <dgm:cxn modelId="{27584422-43CD-4A95-B287-F04DAF31B18A}" type="presOf" srcId="{0ECDCC80-09A4-4F8F-84B3-F7678AEFB793}" destId="{84541B25-12B4-451B-877D-F9A9E41FA101}" srcOrd="0" destOrd="0" presId="urn:microsoft.com/office/officeart/2008/layout/LinedList"/>
    <dgm:cxn modelId="{678CB924-D958-41AF-98FC-744DD8094F4A}" srcId="{331E2294-7045-4F7B-99C5-1E560F4DDE89}" destId="{6ED9EF7F-878E-48B9-A4DA-455D9A27F453}" srcOrd="3" destOrd="0" parTransId="{ED4E3C34-C196-4829-B6B3-E6DC8417F3E2}" sibTransId="{30863A91-7DBC-4A79-8183-374EE2DFE56B}"/>
    <dgm:cxn modelId="{A6FF9B30-572F-4744-BE5A-F0F5613E5B14}" srcId="{331E2294-7045-4F7B-99C5-1E560F4DDE89}" destId="{5DAED32F-8834-48E5-B571-28260C03E072}" srcOrd="13" destOrd="0" parTransId="{61AC5EFD-6550-47ED-AF28-EC52288ED817}" sibTransId="{11330D08-751F-4DF5-9952-E8F8774DD5A8}"/>
    <dgm:cxn modelId="{86ADAC3A-29F6-4A4A-B002-45A069213BFF}" srcId="{331E2294-7045-4F7B-99C5-1E560F4DDE89}" destId="{7DA6D8A6-427A-483B-A356-6C99890F3D8A}" srcOrd="1" destOrd="0" parTransId="{5FA8017D-6D2B-4CF3-A316-23F13DDDD294}" sibTransId="{5143BC07-4C04-4E7E-9906-3CB61DCEA3E0}"/>
    <dgm:cxn modelId="{A97FA660-3E39-4596-9734-193E4ECE825D}" srcId="{331E2294-7045-4F7B-99C5-1E560F4DDE89}" destId="{215882DC-F0D1-4465-A7C4-BAF999F68E9D}" srcOrd="12" destOrd="0" parTransId="{BD9FAA05-16BB-4D7E-AA7C-4CB53F529884}" sibTransId="{037900A3-E2E5-4922-85A5-4F669AB66411}"/>
    <dgm:cxn modelId="{D903EA45-DB9E-43AB-A447-F843F0AD4A38}" srcId="{331E2294-7045-4F7B-99C5-1E560F4DDE89}" destId="{B3764087-BB64-4940-BEA2-7AFBB7BE2065}" srcOrd="5" destOrd="0" parTransId="{4B5DB609-A4C4-4649-803E-8791A9DBEDE9}" sibTransId="{B119C94E-5212-4A30-8A7B-B1751C5AD0FD}"/>
    <dgm:cxn modelId="{5D8CD747-AAA2-4020-9161-C6C77DC8EA0C}" srcId="{331E2294-7045-4F7B-99C5-1E560F4DDE89}" destId="{C5F211BE-69EC-493F-97BB-7829A3FDB6D1}" srcOrd="4" destOrd="0" parTransId="{F10CFD2D-9929-42DE-A926-AAF090B4345E}" sibTransId="{E01A2BE5-5472-4461-969F-2767C90CC9FC}"/>
    <dgm:cxn modelId="{F11A0F6A-9724-4C2A-8FF6-E53CE06C822A}" type="presOf" srcId="{7DA6D8A6-427A-483B-A356-6C99890F3D8A}" destId="{1709AAA3-D5C9-45CC-9026-AFA52E170BBB}" srcOrd="0" destOrd="0" presId="urn:microsoft.com/office/officeart/2008/layout/LinedList"/>
    <dgm:cxn modelId="{601B9A6C-7134-4FE2-BB1B-DF842CD326E9}" srcId="{331E2294-7045-4F7B-99C5-1E560F4DDE89}" destId="{6C5440E7-BE16-4EA8-820D-8C364C58CBAB}" srcOrd="10" destOrd="0" parTransId="{8AF4E610-F026-43E3-B634-552B669F2438}" sibTransId="{2BB651D7-3E16-47A6-9780-93EBD34A7E91}"/>
    <dgm:cxn modelId="{D8B4BB55-B131-42B5-BF88-F210ECBB1D38}" type="presOf" srcId="{6ED9EF7F-878E-48B9-A4DA-455D9A27F453}" destId="{8C66EBE5-15A3-4920-A691-EE8A162E0499}" srcOrd="0" destOrd="0" presId="urn:microsoft.com/office/officeart/2008/layout/LinedList"/>
    <dgm:cxn modelId="{47117C87-3C91-4EA6-98E6-7FCF43279F51}" type="presOf" srcId="{6C5440E7-BE16-4EA8-820D-8C364C58CBAB}" destId="{F6D635B2-B52A-4031-8A48-6A76648A3865}" srcOrd="0" destOrd="0" presId="urn:microsoft.com/office/officeart/2008/layout/LinedList"/>
    <dgm:cxn modelId="{07364889-10FE-45A2-AA66-0800C26C9B88}" srcId="{331E2294-7045-4F7B-99C5-1E560F4DDE89}" destId="{3D61FEAA-9063-4399-B3FB-08164104673C}" srcOrd="14" destOrd="0" parTransId="{14ECDF17-DB68-447C-BCBC-5EE2E384EF94}" sibTransId="{C457AE5A-F771-4657-90B7-42751F90F800}"/>
    <dgm:cxn modelId="{5E8F068F-0BA2-4058-9ADB-F059E94E2824}" type="presOf" srcId="{05983A0C-A6B8-4BE9-849E-95D1B7B48E9D}" destId="{597A9555-D6D4-4ABC-B49D-AD764E67399E}" srcOrd="0" destOrd="0" presId="urn:microsoft.com/office/officeart/2008/layout/LinedList"/>
    <dgm:cxn modelId="{AF67CD9D-F202-48AB-AAC4-95B3CB1C7BEE}" type="presOf" srcId="{331E2294-7045-4F7B-99C5-1E560F4DDE89}" destId="{025ADEB3-AF41-4FB5-B1B0-6AFFFACF253B}" srcOrd="0" destOrd="0" presId="urn:microsoft.com/office/officeart/2008/layout/LinedList"/>
    <dgm:cxn modelId="{988946A0-7860-494D-A8DD-C8C53C9AE2EA}" type="presOf" srcId="{97FBD4B6-A46F-40B8-8EDA-D3193AD343D8}" destId="{263E5914-FBE2-43A2-BEF7-F132C49DB3FD}" srcOrd="0" destOrd="0" presId="urn:microsoft.com/office/officeart/2008/layout/LinedList"/>
    <dgm:cxn modelId="{E3D154A9-BCA0-441B-974F-7E3CB4BE85E9}" type="presOf" srcId="{B3764087-BB64-4940-BEA2-7AFBB7BE2065}" destId="{050268ED-9ED9-4A8D-8C30-28218C865064}" srcOrd="0" destOrd="0" presId="urn:microsoft.com/office/officeart/2008/layout/LinedList"/>
    <dgm:cxn modelId="{CF1DF2A9-12E8-4D94-ABDA-7655800D3A7D}" srcId="{331E2294-7045-4F7B-99C5-1E560F4DDE89}" destId="{0ECDCC80-09A4-4F8F-84B3-F7678AEFB793}" srcOrd="6" destOrd="0" parTransId="{7DB09FC4-141C-48D3-844F-3D90128EDC0C}" sibTransId="{1124E458-D99C-42F8-8147-4F5231ADC847}"/>
    <dgm:cxn modelId="{FC3E08AE-605B-47F3-A21F-0216EB68C830}" type="presOf" srcId="{C6D51477-323C-480F-90A4-2D918930AA3F}" destId="{E26B042B-75FA-4218-8743-D097A9FF58EC}" srcOrd="0" destOrd="0" presId="urn:microsoft.com/office/officeart/2008/layout/LinedList"/>
    <dgm:cxn modelId="{8F8A24BC-35EE-4911-B154-36ADA1D07B17}" type="presOf" srcId="{E6512C65-2FC8-4956-832D-207E48E280DE}" destId="{8194D4A5-2E8C-41F3-8CE6-C2AACAE09A9A}" srcOrd="0" destOrd="0" presId="urn:microsoft.com/office/officeart/2008/layout/LinedList"/>
    <dgm:cxn modelId="{24BA48C8-926B-4753-8C10-4A89424A15FE}" srcId="{331E2294-7045-4F7B-99C5-1E560F4DDE89}" destId="{97FBD4B6-A46F-40B8-8EDA-D3193AD343D8}" srcOrd="2" destOrd="0" parTransId="{DB403A2B-D32A-48DB-8EE5-0EE6AF757BD3}" sibTransId="{4CBAF0A4-63B0-488B-8197-ED367106DF4E}"/>
    <dgm:cxn modelId="{AFAECACE-0304-4D93-89AF-99BAF4DBD780}" srcId="{331E2294-7045-4F7B-99C5-1E560F4DDE89}" destId="{05983A0C-A6B8-4BE9-849E-95D1B7B48E9D}" srcOrd="7" destOrd="0" parTransId="{FB91F63B-83C4-4B97-A3F0-0B5502471C48}" sibTransId="{8631C5B8-CB39-499F-A094-F8C92AF2B984}"/>
    <dgm:cxn modelId="{7D8E7AD5-C4C0-4BC3-B884-06A0A3E3A4D1}" srcId="{331E2294-7045-4F7B-99C5-1E560F4DDE89}" destId="{E6512C65-2FC8-4956-832D-207E48E280DE}" srcOrd="11" destOrd="0" parTransId="{8C14E52E-6190-487A-AC1E-25B8C33985EF}" sibTransId="{0007A118-3233-4CEA-8027-404A41C834A3}"/>
    <dgm:cxn modelId="{C569BAE8-0DA7-45B4-A15D-BFD997C2CDC9}" srcId="{331E2294-7045-4F7B-99C5-1E560F4DDE89}" destId="{C6D51477-323C-480F-90A4-2D918930AA3F}" srcOrd="0" destOrd="0" parTransId="{63894C1F-289D-4610-99AD-D149318011F2}" sibTransId="{E31783F6-CB75-49EE-A7A2-997231B428D0}"/>
    <dgm:cxn modelId="{8F3E7EED-9767-4B9B-A7E5-B60A39CAE64E}" type="presOf" srcId="{C5F211BE-69EC-493F-97BB-7829A3FDB6D1}" destId="{165F2B21-42BA-4AC3-92E4-3252DD522D21}" srcOrd="0" destOrd="0" presId="urn:microsoft.com/office/officeart/2008/layout/LinedList"/>
    <dgm:cxn modelId="{081528FA-8EF0-4CDD-B0F5-386DB20EA7DB}" type="presOf" srcId="{215882DC-F0D1-4465-A7C4-BAF999F68E9D}" destId="{EC2DDE5B-4B98-4576-A43B-CB4D0B626260}" srcOrd="0" destOrd="0" presId="urn:microsoft.com/office/officeart/2008/layout/LinedList"/>
    <dgm:cxn modelId="{35021DFE-31DC-45D4-8049-3FFC4EE8AAAF}" srcId="{331E2294-7045-4F7B-99C5-1E560F4DDE89}" destId="{B375F4BF-56AF-45A7-9A4C-DA27AF607CE9}" srcOrd="8" destOrd="0" parTransId="{FC4DB28A-E341-4EC9-9F38-16B10245E26D}" sibTransId="{984DCF4F-BE70-4A52-BC41-E5D6CF3D79D1}"/>
    <dgm:cxn modelId="{4B3BB31E-0780-4179-BC63-229EE4AF3D73}" type="presParOf" srcId="{025ADEB3-AF41-4FB5-B1B0-6AFFFACF253B}" destId="{5E048152-2443-4D54-A6C8-02C9534CB4C0}" srcOrd="0" destOrd="0" presId="urn:microsoft.com/office/officeart/2008/layout/LinedList"/>
    <dgm:cxn modelId="{D48F41AE-ED21-40D8-8586-CFA994D15ECD}" type="presParOf" srcId="{025ADEB3-AF41-4FB5-B1B0-6AFFFACF253B}" destId="{A0E6B0F8-5D91-4D49-A81C-3844677FB0C0}" srcOrd="1" destOrd="0" presId="urn:microsoft.com/office/officeart/2008/layout/LinedList"/>
    <dgm:cxn modelId="{1B0BB2CD-5428-404B-AF7C-90CBD694ADE0}" type="presParOf" srcId="{A0E6B0F8-5D91-4D49-A81C-3844677FB0C0}" destId="{E26B042B-75FA-4218-8743-D097A9FF58EC}" srcOrd="0" destOrd="0" presId="urn:microsoft.com/office/officeart/2008/layout/LinedList"/>
    <dgm:cxn modelId="{7613F7BD-322B-43C1-975F-D95878531A3B}" type="presParOf" srcId="{A0E6B0F8-5D91-4D49-A81C-3844677FB0C0}" destId="{9FB6389C-2EC2-44EA-82B1-9A8E916F4234}" srcOrd="1" destOrd="0" presId="urn:microsoft.com/office/officeart/2008/layout/LinedList"/>
    <dgm:cxn modelId="{62A15AE0-5CE9-4170-BFD4-8A6C61490634}" type="presParOf" srcId="{025ADEB3-AF41-4FB5-B1B0-6AFFFACF253B}" destId="{87467344-1A64-4849-98D7-E9EAADE0CF0F}" srcOrd="2" destOrd="0" presId="urn:microsoft.com/office/officeart/2008/layout/LinedList"/>
    <dgm:cxn modelId="{E08BB6F6-751F-41AC-A284-3CB6E3BD4AF6}" type="presParOf" srcId="{025ADEB3-AF41-4FB5-B1B0-6AFFFACF253B}" destId="{13B4E5B4-0E49-46F1-A06B-E3A7A4BD4BB6}" srcOrd="3" destOrd="0" presId="urn:microsoft.com/office/officeart/2008/layout/LinedList"/>
    <dgm:cxn modelId="{9153A3CE-9A90-4F65-9D48-3C6CD463B5EF}" type="presParOf" srcId="{13B4E5B4-0E49-46F1-A06B-E3A7A4BD4BB6}" destId="{1709AAA3-D5C9-45CC-9026-AFA52E170BBB}" srcOrd="0" destOrd="0" presId="urn:microsoft.com/office/officeart/2008/layout/LinedList"/>
    <dgm:cxn modelId="{E8BB247E-040F-4BD9-B653-E94AF7389EBC}" type="presParOf" srcId="{13B4E5B4-0E49-46F1-A06B-E3A7A4BD4BB6}" destId="{D68B3D4C-BC68-49E5-8E86-D7A26A3C40CE}" srcOrd="1" destOrd="0" presId="urn:microsoft.com/office/officeart/2008/layout/LinedList"/>
    <dgm:cxn modelId="{75841C0D-2A78-4105-9D5A-EBE645A1EBA6}" type="presParOf" srcId="{025ADEB3-AF41-4FB5-B1B0-6AFFFACF253B}" destId="{618D1E72-BA6E-4977-92CF-127F41ACC081}" srcOrd="4" destOrd="0" presId="urn:microsoft.com/office/officeart/2008/layout/LinedList"/>
    <dgm:cxn modelId="{AE5F1C2D-A006-415E-AAE3-6C679EEE8C63}" type="presParOf" srcId="{025ADEB3-AF41-4FB5-B1B0-6AFFFACF253B}" destId="{E4F34378-762A-460C-9AF1-6C236C6F7898}" srcOrd="5" destOrd="0" presId="urn:microsoft.com/office/officeart/2008/layout/LinedList"/>
    <dgm:cxn modelId="{785769C5-8163-4C44-BC8B-9D61841BD7A0}" type="presParOf" srcId="{E4F34378-762A-460C-9AF1-6C236C6F7898}" destId="{263E5914-FBE2-43A2-BEF7-F132C49DB3FD}" srcOrd="0" destOrd="0" presId="urn:microsoft.com/office/officeart/2008/layout/LinedList"/>
    <dgm:cxn modelId="{9A1A945F-21C7-4145-AD04-BF7615449FFF}" type="presParOf" srcId="{E4F34378-762A-460C-9AF1-6C236C6F7898}" destId="{AAB11DB8-8C44-47DF-8A5D-05381F0AF7E7}" srcOrd="1" destOrd="0" presId="urn:microsoft.com/office/officeart/2008/layout/LinedList"/>
    <dgm:cxn modelId="{4785AB2B-1C3D-4A85-B57B-05E9069B6C96}" type="presParOf" srcId="{025ADEB3-AF41-4FB5-B1B0-6AFFFACF253B}" destId="{725A3270-A91E-47B9-B978-DC35780CC0FF}" srcOrd="6" destOrd="0" presId="urn:microsoft.com/office/officeart/2008/layout/LinedList"/>
    <dgm:cxn modelId="{F7654C3F-633A-4221-B8C7-ED6731773A5A}" type="presParOf" srcId="{025ADEB3-AF41-4FB5-B1B0-6AFFFACF253B}" destId="{88A37793-9874-4E9A-89B7-3CC3AF5BEBA1}" srcOrd="7" destOrd="0" presId="urn:microsoft.com/office/officeart/2008/layout/LinedList"/>
    <dgm:cxn modelId="{95EE7CF1-E455-4724-9358-D6CA78B45100}" type="presParOf" srcId="{88A37793-9874-4E9A-89B7-3CC3AF5BEBA1}" destId="{8C66EBE5-15A3-4920-A691-EE8A162E0499}" srcOrd="0" destOrd="0" presId="urn:microsoft.com/office/officeart/2008/layout/LinedList"/>
    <dgm:cxn modelId="{54A1225C-65E5-4E4C-8025-1C71FD3D1CE5}" type="presParOf" srcId="{88A37793-9874-4E9A-89B7-3CC3AF5BEBA1}" destId="{E80096AB-3C3B-428B-9F7A-2754F7671CCE}" srcOrd="1" destOrd="0" presId="urn:microsoft.com/office/officeart/2008/layout/LinedList"/>
    <dgm:cxn modelId="{583EF3DD-9FA0-44FC-85E8-81DBEB1C23BE}" type="presParOf" srcId="{025ADEB3-AF41-4FB5-B1B0-6AFFFACF253B}" destId="{893EF83C-9965-42AE-9DA5-D6FFFC162630}" srcOrd="8" destOrd="0" presId="urn:microsoft.com/office/officeart/2008/layout/LinedList"/>
    <dgm:cxn modelId="{3AD8D211-643F-4895-819F-E9C2052B01F8}" type="presParOf" srcId="{025ADEB3-AF41-4FB5-B1B0-6AFFFACF253B}" destId="{206A0EDD-FFF9-40D8-9EAE-D7FFFEA8742C}" srcOrd="9" destOrd="0" presId="urn:microsoft.com/office/officeart/2008/layout/LinedList"/>
    <dgm:cxn modelId="{8C4C5426-3CF1-4845-AA4F-B7D03AFA15CC}" type="presParOf" srcId="{206A0EDD-FFF9-40D8-9EAE-D7FFFEA8742C}" destId="{165F2B21-42BA-4AC3-92E4-3252DD522D21}" srcOrd="0" destOrd="0" presId="urn:microsoft.com/office/officeart/2008/layout/LinedList"/>
    <dgm:cxn modelId="{B9F59D71-C3A2-474B-983D-49828105AF76}" type="presParOf" srcId="{206A0EDD-FFF9-40D8-9EAE-D7FFFEA8742C}" destId="{B8147038-8FCB-4516-B031-DE3EF2DEA975}" srcOrd="1" destOrd="0" presId="urn:microsoft.com/office/officeart/2008/layout/LinedList"/>
    <dgm:cxn modelId="{DEEAF610-60C5-49D5-ABAA-56BD63A6F60C}" type="presParOf" srcId="{025ADEB3-AF41-4FB5-B1B0-6AFFFACF253B}" destId="{C3983FD8-846A-4566-B105-801039529CB0}" srcOrd="10" destOrd="0" presId="urn:microsoft.com/office/officeart/2008/layout/LinedList"/>
    <dgm:cxn modelId="{D92345BB-F976-4785-B09B-A616E38F7A9F}" type="presParOf" srcId="{025ADEB3-AF41-4FB5-B1B0-6AFFFACF253B}" destId="{4BC54889-8AD6-4AAE-B81B-91838303166B}" srcOrd="11" destOrd="0" presId="urn:microsoft.com/office/officeart/2008/layout/LinedList"/>
    <dgm:cxn modelId="{89F2AA39-A024-46D6-8179-1670D5242AA3}" type="presParOf" srcId="{4BC54889-8AD6-4AAE-B81B-91838303166B}" destId="{050268ED-9ED9-4A8D-8C30-28218C865064}" srcOrd="0" destOrd="0" presId="urn:microsoft.com/office/officeart/2008/layout/LinedList"/>
    <dgm:cxn modelId="{6476E863-BDFE-4B8C-9E4D-18E6F7A38EE4}" type="presParOf" srcId="{4BC54889-8AD6-4AAE-B81B-91838303166B}" destId="{94D6B244-2994-434F-94EE-678EBA2781F1}" srcOrd="1" destOrd="0" presId="urn:microsoft.com/office/officeart/2008/layout/LinedList"/>
    <dgm:cxn modelId="{7CEAC1AC-6613-4F66-AD92-81D7F80F4827}" type="presParOf" srcId="{025ADEB3-AF41-4FB5-B1B0-6AFFFACF253B}" destId="{86932C56-35FE-44CD-8AEB-79BDA2E7B642}" srcOrd="12" destOrd="0" presId="urn:microsoft.com/office/officeart/2008/layout/LinedList"/>
    <dgm:cxn modelId="{2274C350-A53E-43A8-87BC-EE0B0CDBB47B}" type="presParOf" srcId="{025ADEB3-AF41-4FB5-B1B0-6AFFFACF253B}" destId="{7FFBFBCB-80A2-4F8B-B49D-D08B8AF0B400}" srcOrd="13" destOrd="0" presId="urn:microsoft.com/office/officeart/2008/layout/LinedList"/>
    <dgm:cxn modelId="{B74B1EE7-07E7-4280-816C-0C6876B74299}" type="presParOf" srcId="{7FFBFBCB-80A2-4F8B-B49D-D08B8AF0B400}" destId="{84541B25-12B4-451B-877D-F9A9E41FA101}" srcOrd="0" destOrd="0" presId="urn:microsoft.com/office/officeart/2008/layout/LinedList"/>
    <dgm:cxn modelId="{C1CB9B8D-2A83-4E54-A1C7-1282CAF51924}" type="presParOf" srcId="{7FFBFBCB-80A2-4F8B-B49D-D08B8AF0B400}" destId="{45200B24-6911-4DA7-AD38-5FDE6A36B665}" srcOrd="1" destOrd="0" presId="urn:microsoft.com/office/officeart/2008/layout/LinedList"/>
    <dgm:cxn modelId="{EA6A66A8-40BA-4222-9A90-F64C856AD9B9}" type="presParOf" srcId="{025ADEB3-AF41-4FB5-B1B0-6AFFFACF253B}" destId="{3F1C2E77-4736-46E0-904B-4694AFE88D63}" srcOrd="14" destOrd="0" presId="urn:microsoft.com/office/officeart/2008/layout/LinedList"/>
    <dgm:cxn modelId="{91FCE964-1832-4272-A625-4653B3028D04}" type="presParOf" srcId="{025ADEB3-AF41-4FB5-B1B0-6AFFFACF253B}" destId="{95A3CC2A-8F8B-4563-B35C-2ABEE591F31D}" srcOrd="15" destOrd="0" presId="urn:microsoft.com/office/officeart/2008/layout/LinedList"/>
    <dgm:cxn modelId="{AFC6A2F9-3693-409B-B651-AD46E5D0E25F}" type="presParOf" srcId="{95A3CC2A-8F8B-4563-B35C-2ABEE591F31D}" destId="{597A9555-D6D4-4ABC-B49D-AD764E67399E}" srcOrd="0" destOrd="0" presId="urn:microsoft.com/office/officeart/2008/layout/LinedList"/>
    <dgm:cxn modelId="{87AB6C93-E966-464A-AC05-C2598C02C0BD}" type="presParOf" srcId="{95A3CC2A-8F8B-4563-B35C-2ABEE591F31D}" destId="{CD035361-5225-496B-A334-B8679CAF6DC1}" srcOrd="1" destOrd="0" presId="urn:microsoft.com/office/officeart/2008/layout/LinedList"/>
    <dgm:cxn modelId="{D2454C3F-E312-4770-9687-21689D821FF2}" type="presParOf" srcId="{025ADEB3-AF41-4FB5-B1B0-6AFFFACF253B}" destId="{629D1A60-7B58-4458-B936-A76681CC56E3}" srcOrd="16" destOrd="0" presId="urn:microsoft.com/office/officeart/2008/layout/LinedList"/>
    <dgm:cxn modelId="{7AEA4D55-2181-47FF-9E3B-D88F5349EDEE}" type="presParOf" srcId="{025ADEB3-AF41-4FB5-B1B0-6AFFFACF253B}" destId="{577E6FE9-14D9-4195-9EA5-F823AF54AEFB}" srcOrd="17" destOrd="0" presId="urn:microsoft.com/office/officeart/2008/layout/LinedList"/>
    <dgm:cxn modelId="{DE4A4747-27D7-4199-8F26-55D354552B5C}" type="presParOf" srcId="{577E6FE9-14D9-4195-9EA5-F823AF54AEFB}" destId="{FA371391-AE7D-43FC-8AA2-83CEDE42655F}" srcOrd="0" destOrd="0" presId="urn:microsoft.com/office/officeart/2008/layout/LinedList"/>
    <dgm:cxn modelId="{67E5DEE3-265C-4F7F-BA38-D9E84ABDF7E6}" type="presParOf" srcId="{577E6FE9-14D9-4195-9EA5-F823AF54AEFB}" destId="{52E8F8F5-AEDF-4908-A494-F1CB56B4AE9B}" srcOrd="1" destOrd="0" presId="urn:microsoft.com/office/officeart/2008/layout/LinedList"/>
    <dgm:cxn modelId="{7583948A-604D-40B2-A451-2028517ED8B9}" type="presParOf" srcId="{025ADEB3-AF41-4FB5-B1B0-6AFFFACF253B}" destId="{D4EBF55B-9D09-4B87-8E4D-EB081F4905F6}" srcOrd="18" destOrd="0" presId="urn:microsoft.com/office/officeart/2008/layout/LinedList"/>
    <dgm:cxn modelId="{C6F2DB80-96EE-4113-8119-7D1F4B22D6B5}" type="presParOf" srcId="{025ADEB3-AF41-4FB5-B1B0-6AFFFACF253B}" destId="{10C3E4DE-8822-41F4-A1BE-0CF1320C2D05}" srcOrd="19" destOrd="0" presId="urn:microsoft.com/office/officeart/2008/layout/LinedList"/>
    <dgm:cxn modelId="{63915356-BA08-4DB4-85C9-3333D7918BE7}" type="presParOf" srcId="{10C3E4DE-8822-41F4-A1BE-0CF1320C2D05}" destId="{E4A87EBD-5346-4E41-968C-F0CCD4B767C8}" srcOrd="0" destOrd="0" presId="urn:microsoft.com/office/officeart/2008/layout/LinedList"/>
    <dgm:cxn modelId="{B6C6B502-5C98-454B-82A1-60E19EF98E21}" type="presParOf" srcId="{10C3E4DE-8822-41F4-A1BE-0CF1320C2D05}" destId="{E8CECE86-4CFA-422C-BBA2-D261FF425CA4}" srcOrd="1" destOrd="0" presId="urn:microsoft.com/office/officeart/2008/layout/LinedList"/>
    <dgm:cxn modelId="{A94146A2-CF2D-4D30-A326-A2E22A556E4C}" type="presParOf" srcId="{025ADEB3-AF41-4FB5-B1B0-6AFFFACF253B}" destId="{A84BE5A8-E6DB-40C1-8608-6BE5F94FFE87}" srcOrd="20" destOrd="0" presId="urn:microsoft.com/office/officeart/2008/layout/LinedList"/>
    <dgm:cxn modelId="{68340963-ADEF-4338-A292-43D7A0E057F4}" type="presParOf" srcId="{025ADEB3-AF41-4FB5-B1B0-6AFFFACF253B}" destId="{763D71FE-C9FF-447D-B59D-3D1E2A3027A6}" srcOrd="21" destOrd="0" presId="urn:microsoft.com/office/officeart/2008/layout/LinedList"/>
    <dgm:cxn modelId="{928A6F25-31B6-4E16-9847-A9C984B1159D}" type="presParOf" srcId="{763D71FE-C9FF-447D-B59D-3D1E2A3027A6}" destId="{F6D635B2-B52A-4031-8A48-6A76648A3865}" srcOrd="0" destOrd="0" presId="urn:microsoft.com/office/officeart/2008/layout/LinedList"/>
    <dgm:cxn modelId="{D8C63655-32E0-4B2C-9ADE-11E480CD4307}" type="presParOf" srcId="{763D71FE-C9FF-447D-B59D-3D1E2A3027A6}" destId="{A647E403-B81B-4AB3-B2B6-6AED2E8D565E}" srcOrd="1" destOrd="0" presId="urn:microsoft.com/office/officeart/2008/layout/LinedList"/>
    <dgm:cxn modelId="{EF5EEEC2-4996-4919-A723-0A7D917EBDFA}" type="presParOf" srcId="{025ADEB3-AF41-4FB5-B1B0-6AFFFACF253B}" destId="{EF2DA9B8-C591-4540-9C4B-47E960B3816E}" srcOrd="22" destOrd="0" presId="urn:microsoft.com/office/officeart/2008/layout/LinedList"/>
    <dgm:cxn modelId="{2227AAA2-1CA4-4E08-B1CD-8AE1920E46D3}" type="presParOf" srcId="{025ADEB3-AF41-4FB5-B1B0-6AFFFACF253B}" destId="{6AD680B1-DA58-4051-B31E-77CA2EE34FF0}" srcOrd="23" destOrd="0" presId="urn:microsoft.com/office/officeart/2008/layout/LinedList"/>
    <dgm:cxn modelId="{D89D29F4-90B4-4CAF-9794-7D214BF0B072}" type="presParOf" srcId="{6AD680B1-DA58-4051-B31E-77CA2EE34FF0}" destId="{8194D4A5-2E8C-41F3-8CE6-C2AACAE09A9A}" srcOrd="0" destOrd="0" presId="urn:microsoft.com/office/officeart/2008/layout/LinedList"/>
    <dgm:cxn modelId="{86460758-D8E7-47E5-B76D-15F440A1272B}" type="presParOf" srcId="{6AD680B1-DA58-4051-B31E-77CA2EE34FF0}" destId="{EFFACEB2-5EFC-4713-A57B-D4C4F3F36DCD}" srcOrd="1" destOrd="0" presId="urn:microsoft.com/office/officeart/2008/layout/LinedList"/>
    <dgm:cxn modelId="{96505F49-4900-4852-A396-29F90721C4A0}" type="presParOf" srcId="{025ADEB3-AF41-4FB5-B1B0-6AFFFACF253B}" destId="{F5087B1D-E1E0-4221-AD3A-3043312A8C5C}" srcOrd="24" destOrd="0" presId="urn:microsoft.com/office/officeart/2008/layout/LinedList"/>
    <dgm:cxn modelId="{913B5002-46BD-4C3B-AB87-96B33FB71309}" type="presParOf" srcId="{025ADEB3-AF41-4FB5-B1B0-6AFFFACF253B}" destId="{9B21D809-F688-4661-AC4E-2A9B6618741A}" srcOrd="25" destOrd="0" presId="urn:microsoft.com/office/officeart/2008/layout/LinedList"/>
    <dgm:cxn modelId="{75A33530-DE16-4AD8-BF80-7CB334B2A741}" type="presParOf" srcId="{9B21D809-F688-4661-AC4E-2A9B6618741A}" destId="{EC2DDE5B-4B98-4576-A43B-CB4D0B626260}" srcOrd="0" destOrd="0" presId="urn:microsoft.com/office/officeart/2008/layout/LinedList"/>
    <dgm:cxn modelId="{3285E2F7-F76E-4924-A2AB-E78FC9A671C3}" type="presParOf" srcId="{9B21D809-F688-4661-AC4E-2A9B6618741A}" destId="{80016056-60AA-4522-A2DF-93B8C576B306}" srcOrd="1" destOrd="0" presId="urn:microsoft.com/office/officeart/2008/layout/LinedList"/>
    <dgm:cxn modelId="{4C08F9A3-F0DF-4CF7-9AB9-41AF5C1F118A}" type="presParOf" srcId="{025ADEB3-AF41-4FB5-B1B0-6AFFFACF253B}" destId="{A718857F-2B71-4EE0-A902-2F8E8D2E9B82}" srcOrd="26" destOrd="0" presId="urn:microsoft.com/office/officeart/2008/layout/LinedList"/>
    <dgm:cxn modelId="{D54E7DF7-B333-4687-8BAE-00813C3BEC31}" type="presParOf" srcId="{025ADEB3-AF41-4FB5-B1B0-6AFFFACF253B}" destId="{A8330979-69C1-47FC-A735-CA1A95F51D87}" srcOrd="27" destOrd="0" presId="urn:microsoft.com/office/officeart/2008/layout/LinedList"/>
    <dgm:cxn modelId="{F71FB743-9F54-463D-B6F6-8653AD43CE71}" type="presParOf" srcId="{A8330979-69C1-47FC-A735-CA1A95F51D87}" destId="{D3F31299-17AB-4CE7-B0CB-DDC36E0DCED3}" srcOrd="0" destOrd="0" presId="urn:microsoft.com/office/officeart/2008/layout/LinedList"/>
    <dgm:cxn modelId="{6739FC4F-3631-4A1A-8F81-02AA291B2B21}" type="presParOf" srcId="{A8330979-69C1-47FC-A735-CA1A95F51D87}" destId="{9DE39EA7-73F2-4E21-81F4-47AD089EA353}" srcOrd="1" destOrd="0" presId="urn:microsoft.com/office/officeart/2008/layout/LinedList"/>
    <dgm:cxn modelId="{B43CEDBD-B4F4-4F77-8B21-55AD27E66260}" type="presParOf" srcId="{025ADEB3-AF41-4FB5-B1B0-6AFFFACF253B}" destId="{628B15B0-0D8C-47DA-8192-5470EA942DE5}" srcOrd="28" destOrd="0" presId="urn:microsoft.com/office/officeart/2008/layout/LinedList"/>
    <dgm:cxn modelId="{3B8C77C9-D7CA-4C71-A7EE-04D522793EC5}" type="presParOf" srcId="{025ADEB3-AF41-4FB5-B1B0-6AFFFACF253B}" destId="{CB172A39-461B-4B62-B8DB-B44D96854D51}" srcOrd="29" destOrd="0" presId="urn:microsoft.com/office/officeart/2008/layout/LinedList"/>
    <dgm:cxn modelId="{95EF77D1-4329-43C1-B3F8-15A0DE451EB6}" type="presParOf" srcId="{CB172A39-461B-4B62-B8DB-B44D96854D51}" destId="{7FB0B04B-E259-4336-A485-71294663215E}" srcOrd="0" destOrd="0" presId="urn:microsoft.com/office/officeart/2008/layout/LinedList"/>
    <dgm:cxn modelId="{222DCF32-30FC-42CE-AB94-7F9239416528}" type="presParOf" srcId="{CB172A39-461B-4B62-B8DB-B44D96854D51}" destId="{30C3C961-0D19-4DF1-BEE6-0E39976D868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48152-2443-4D54-A6C8-02C9534CB4C0}">
      <dsp:nvSpPr>
        <dsp:cNvPr id="0" name=""/>
        <dsp:cNvSpPr/>
      </dsp:nvSpPr>
      <dsp:spPr>
        <a:xfrm>
          <a:off x="0" y="642"/>
          <a:ext cx="6832212" cy="0"/>
        </a:xfrm>
        <a:prstGeom prst="line">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E26B042B-75FA-4218-8743-D097A9FF58EC}">
      <dsp:nvSpPr>
        <dsp:cNvPr id="0" name=""/>
        <dsp:cNvSpPr/>
      </dsp:nvSpPr>
      <dsp:spPr>
        <a:xfrm>
          <a:off x="0" y="642"/>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Abrahamsson, J., Maga, A. and Nicol, C., 2019. The effect of business model innovation on share prices–A study of us listed technology firms. </a:t>
          </a:r>
          <a:r>
            <a:rPr lang="en-GB" sz="700" i="1" kern="1200"/>
            <a:t>Journal of Business Models</a:t>
          </a:r>
          <a:r>
            <a:rPr lang="en-GB" sz="700" kern="1200"/>
            <a:t>, </a:t>
          </a:r>
          <a:r>
            <a:rPr lang="en-GB" sz="700" i="1" kern="1200"/>
            <a:t>7</a:t>
          </a:r>
          <a:r>
            <a:rPr lang="en-GB" sz="700" kern="1200"/>
            <a:t>(2), pp.37-52.</a:t>
          </a:r>
          <a:endParaRPr lang="en-US" sz="700" kern="1200"/>
        </a:p>
      </dsp:txBody>
      <dsp:txXfrm>
        <a:off x="0" y="642"/>
        <a:ext cx="6832212" cy="350899"/>
      </dsp:txXfrm>
    </dsp:sp>
    <dsp:sp modelId="{87467344-1A64-4849-98D7-E9EAADE0CF0F}">
      <dsp:nvSpPr>
        <dsp:cNvPr id="0" name=""/>
        <dsp:cNvSpPr/>
      </dsp:nvSpPr>
      <dsp:spPr>
        <a:xfrm>
          <a:off x="0" y="351542"/>
          <a:ext cx="6832212" cy="0"/>
        </a:xfrm>
        <a:prstGeom prst="line">
          <a:avLst/>
        </a:prstGeom>
        <a:gradFill rotWithShape="0">
          <a:gsLst>
            <a:gs pos="0">
              <a:schemeClr val="accent2">
                <a:hueOff val="32369"/>
                <a:satOff val="-3428"/>
                <a:lumOff val="-84"/>
                <a:alphaOff val="0"/>
                <a:tint val="96000"/>
                <a:lumMod val="104000"/>
              </a:schemeClr>
            </a:gs>
            <a:gs pos="100000">
              <a:schemeClr val="accent2">
                <a:hueOff val="32369"/>
                <a:satOff val="-3428"/>
                <a:lumOff val="-84"/>
                <a:alphaOff val="0"/>
                <a:shade val="98000"/>
                <a:lumMod val="94000"/>
              </a:schemeClr>
            </a:gs>
          </a:gsLst>
          <a:lin ang="5400000" scaled="0"/>
        </a:gradFill>
        <a:ln w="9525" cap="rnd" cmpd="sng" algn="ctr">
          <a:solidFill>
            <a:schemeClr val="accent2">
              <a:hueOff val="32369"/>
              <a:satOff val="-3428"/>
              <a:lumOff val="-84"/>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1709AAA3-D5C9-45CC-9026-AFA52E170BBB}">
      <dsp:nvSpPr>
        <dsp:cNvPr id="0" name=""/>
        <dsp:cNvSpPr/>
      </dsp:nvSpPr>
      <dsp:spPr>
        <a:xfrm>
          <a:off x="0" y="351542"/>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Baker, J.L., Stevenson, H.C., Talley, L.M., Jemmott, L.S. and Jemmott, J.B., 2018. Development of a barbershop based violence intervention for young Black emerging adult men. </a:t>
          </a:r>
          <a:r>
            <a:rPr lang="en-GB" sz="700" i="1" kern="1200"/>
            <a:t>Journal of Community Psychology</a:t>
          </a:r>
          <a:r>
            <a:rPr lang="en-GB" sz="700" kern="1200"/>
            <a:t>, </a:t>
          </a:r>
          <a:r>
            <a:rPr lang="en-GB" sz="700" i="1" kern="1200"/>
            <a:t>46</a:t>
          </a:r>
          <a:r>
            <a:rPr lang="en-GB" sz="700" kern="1200"/>
            <a:t>(6), pp.762-774.</a:t>
          </a:r>
          <a:endParaRPr lang="en-US" sz="700" kern="1200"/>
        </a:p>
      </dsp:txBody>
      <dsp:txXfrm>
        <a:off x="0" y="351542"/>
        <a:ext cx="6832212" cy="350899"/>
      </dsp:txXfrm>
    </dsp:sp>
    <dsp:sp modelId="{618D1E72-BA6E-4977-92CF-127F41ACC081}">
      <dsp:nvSpPr>
        <dsp:cNvPr id="0" name=""/>
        <dsp:cNvSpPr/>
      </dsp:nvSpPr>
      <dsp:spPr>
        <a:xfrm>
          <a:off x="0" y="702441"/>
          <a:ext cx="6832212" cy="0"/>
        </a:xfrm>
        <a:prstGeom prst="line">
          <a:avLst/>
        </a:prstGeom>
        <a:gradFill rotWithShape="0">
          <a:gsLst>
            <a:gs pos="0">
              <a:schemeClr val="accent2">
                <a:hueOff val="64738"/>
                <a:satOff val="-6856"/>
                <a:lumOff val="-168"/>
                <a:alphaOff val="0"/>
                <a:tint val="96000"/>
                <a:lumMod val="104000"/>
              </a:schemeClr>
            </a:gs>
            <a:gs pos="100000">
              <a:schemeClr val="accent2">
                <a:hueOff val="64738"/>
                <a:satOff val="-6856"/>
                <a:lumOff val="-168"/>
                <a:alphaOff val="0"/>
                <a:shade val="98000"/>
                <a:lumMod val="94000"/>
              </a:schemeClr>
            </a:gs>
          </a:gsLst>
          <a:lin ang="5400000" scaled="0"/>
        </a:gradFill>
        <a:ln w="9525" cap="rnd" cmpd="sng" algn="ctr">
          <a:solidFill>
            <a:schemeClr val="accent2">
              <a:hueOff val="64738"/>
              <a:satOff val="-6856"/>
              <a:lumOff val="-168"/>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263E5914-FBE2-43A2-BEF7-F132C49DB3FD}">
      <dsp:nvSpPr>
        <dsp:cNvPr id="0" name=""/>
        <dsp:cNvSpPr/>
      </dsp:nvSpPr>
      <dsp:spPr>
        <a:xfrm>
          <a:off x="0" y="702441"/>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Barber, T.M., Kabisch, S., Pfeiffer, A.F. and Weickert, M.O., 2020. The health benefits of dietary fibre. </a:t>
          </a:r>
          <a:r>
            <a:rPr lang="en-GB" sz="700" i="1" kern="1200"/>
            <a:t>Nutrients</a:t>
          </a:r>
          <a:r>
            <a:rPr lang="en-GB" sz="700" kern="1200"/>
            <a:t>, </a:t>
          </a:r>
          <a:r>
            <a:rPr lang="en-GB" sz="700" i="1" kern="1200"/>
            <a:t>12</a:t>
          </a:r>
          <a:r>
            <a:rPr lang="en-GB" sz="700" kern="1200"/>
            <a:t>(10), p.3209.</a:t>
          </a:r>
          <a:endParaRPr lang="en-US" sz="700" kern="1200"/>
        </a:p>
      </dsp:txBody>
      <dsp:txXfrm>
        <a:off x="0" y="702441"/>
        <a:ext cx="6832212" cy="350899"/>
      </dsp:txXfrm>
    </dsp:sp>
    <dsp:sp modelId="{725A3270-A91E-47B9-B978-DC35780CC0FF}">
      <dsp:nvSpPr>
        <dsp:cNvPr id="0" name=""/>
        <dsp:cNvSpPr/>
      </dsp:nvSpPr>
      <dsp:spPr>
        <a:xfrm>
          <a:off x="0" y="1053341"/>
          <a:ext cx="6832212" cy="0"/>
        </a:xfrm>
        <a:prstGeom prst="line">
          <a:avLst/>
        </a:prstGeom>
        <a:gradFill rotWithShape="0">
          <a:gsLst>
            <a:gs pos="0">
              <a:schemeClr val="accent2">
                <a:hueOff val="97107"/>
                <a:satOff val="-10284"/>
                <a:lumOff val="-252"/>
                <a:alphaOff val="0"/>
                <a:tint val="96000"/>
                <a:lumMod val="104000"/>
              </a:schemeClr>
            </a:gs>
            <a:gs pos="100000">
              <a:schemeClr val="accent2">
                <a:hueOff val="97107"/>
                <a:satOff val="-10284"/>
                <a:lumOff val="-252"/>
                <a:alphaOff val="0"/>
                <a:shade val="98000"/>
                <a:lumMod val="94000"/>
              </a:schemeClr>
            </a:gs>
          </a:gsLst>
          <a:lin ang="5400000" scaled="0"/>
        </a:gradFill>
        <a:ln w="9525" cap="rnd" cmpd="sng" algn="ctr">
          <a:solidFill>
            <a:schemeClr val="accent2">
              <a:hueOff val="97107"/>
              <a:satOff val="-10284"/>
              <a:lumOff val="-252"/>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8C66EBE5-15A3-4920-A691-EE8A162E0499}">
      <dsp:nvSpPr>
        <dsp:cNvPr id="0" name=""/>
        <dsp:cNvSpPr/>
      </dsp:nvSpPr>
      <dsp:spPr>
        <a:xfrm>
          <a:off x="0" y="1053341"/>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Bateson, R., 2020. Strategic discrimination. </a:t>
          </a:r>
          <a:r>
            <a:rPr lang="en-GB" sz="700" i="1" kern="1200"/>
            <a:t>Perspectives on Politics</a:t>
          </a:r>
          <a:r>
            <a:rPr lang="en-GB" sz="700" kern="1200"/>
            <a:t>, </a:t>
          </a:r>
          <a:r>
            <a:rPr lang="en-GB" sz="700" i="1" kern="1200"/>
            <a:t>18</a:t>
          </a:r>
          <a:r>
            <a:rPr lang="en-GB" sz="700" kern="1200"/>
            <a:t>(4), pp.1068-1087.</a:t>
          </a:r>
          <a:endParaRPr lang="en-US" sz="700" kern="1200"/>
        </a:p>
      </dsp:txBody>
      <dsp:txXfrm>
        <a:off x="0" y="1053341"/>
        <a:ext cx="6832212" cy="350899"/>
      </dsp:txXfrm>
    </dsp:sp>
    <dsp:sp modelId="{893EF83C-9965-42AE-9DA5-D6FFFC162630}">
      <dsp:nvSpPr>
        <dsp:cNvPr id="0" name=""/>
        <dsp:cNvSpPr/>
      </dsp:nvSpPr>
      <dsp:spPr>
        <a:xfrm>
          <a:off x="0" y="1404240"/>
          <a:ext cx="6832212" cy="0"/>
        </a:xfrm>
        <a:prstGeom prst="line">
          <a:avLst/>
        </a:prstGeom>
        <a:gradFill rotWithShape="0">
          <a:gsLst>
            <a:gs pos="0">
              <a:schemeClr val="accent2">
                <a:hueOff val="129476"/>
                <a:satOff val="-13712"/>
                <a:lumOff val="-336"/>
                <a:alphaOff val="0"/>
                <a:tint val="96000"/>
                <a:lumMod val="104000"/>
              </a:schemeClr>
            </a:gs>
            <a:gs pos="100000">
              <a:schemeClr val="accent2">
                <a:hueOff val="129476"/>
                <a:satOff val="-13712"/>
                <a:lumOff val="-336"/>
                <a:alphaOff val="0"/>
                <a:shade val="98000"/>
                <a:lumMod val="94000"/>
              </a:schemeClr>
            </a:gs>
          </a:gsLst>
          <a:lin ang="5400000" scaled="0"/>
        </a:gradFill>
        <a:ln w="9525" cap="rnd" cmpd="sng" algn="ctr">
          <a:solidFill>
            <a:schemeClr val="accent2">
              <a:hueOff val="129476"/>
              <a:satOff val="-13712"/>
              <a:lumOff val="-336"/>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165F2B21-42BA-4AC3-92E4-3252DD522D21}">
      <dsp:nvSpPr>
        <dsp:cNvPr id="0" name=""/>
        <dsp:cNvSpPr/>
      </dsp:nvSpPr>
      <dsp:spPr>
        <a:xfrm>
          <a:off x="0" y="1404240"/>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Carlton, L., Woods-Giscombe, C.L., Palmer, C. and Rodgers, S.G., 2021. Barbers as community mental health advocates for African American men: ADAAM-QR web design to address social determinants of depression and access to culturally relevant resources. </a:t>
          </a:r>
          <a:r>
            <a:rPr lang="en-GB" sz="700" i="1" kern="1200"/>
            <a:t>Archives of Psychiatric Nursing</a:t>
          </a:r>
          <a:r>
            <a:rPr lang="en-GB" sz="700" kern="1200"/>
            <a:t>, </a:t>
          </a:r>
          <a:r>
            <a:rPr lang="en-GB" sz="700" i="1" kern="1200"/>
            <a:t>35</a:t>
          </a:r>
          <a:r>
            <a:rPr lang="en-GB" sz="700" kern="1200"/>
            <a:t>(1), pp.137-140.</a:t>
          </a:r>
          <a:endParaRPr lang="en-US" sz="700" kern="1200"/>
        </a:p>
      </dsp:txBody>
      <dsp:txXfrm>
        <a:off x="0" y="1404240"/>
        <a:ext cx="6832212" cy="350899"/>
      </dsp:txXfrm>
    </dsp:sp>
    <dsp:sp modelId="{C3983FD8-846A-4566-B105-801039529CB0}">
      <dsp:nvSpPr>
        <dsp:cNvPr id="0" name=""/>
        <dsp:cNvSpPr/>
      </dsp:nvSpPr>
      <dsp:spPr>
        <a:xfrm>
          <a:off x="0" y="1755140"/>
          <a:ext cx="6832212" cy="0"/>
        </a:xfrm>
        <a:prstGeom prst="line">
          <a:avLst/>
        </a:prstGeom>
        <a:gradFill rotWithShape="0">
          <a:gsLst>
            <a:gs pos="0">
              <a:schemeClr val="accent2">
                <a:hueOff val="161845"/>
                <a:satOff val="-17140"/>
                <a:lumOff val="-420"/>
                <a:alphaOff val="0"/>
                <a:tint val="96000"/>
                <a:lumMod val="104000"/>
              </a:schemeClr>
            </a:gs>
            <a:gs pos="100000">
              <a:schemeClr val="accent2">
                <a:hueOff val="161845"/>
                <a:satOff val="-17140"/>
                <a:lumOff val="-420"/>
                <a:alphaOff val="0"/>
                <a:shade val="98000"/>
                <a:lumMod val="94000"/>
              </a:schemeClr>
            </a:gs>
          </a:gsLst>
          <a:lin ang="5400000" scaled="0"/>
        </a:gradFill>
        <a:ln w="9525" cap="rnd" cmpd="sng" algn="ctr">
          <a:solidFill>
            <a:schemeClr val="accent2">
              <a:hueOff val="161845"/>
              <a:satOff val="-17140"/>
              <a:lumOff val="-42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050268ED-9ED9-4A8D-8C30-28218C865064}">
      <dsp:nvSpPr>
        <dsp:cNvPr id="0" name=""/>
        <dsp:cNvSpPr/>
      </dsp:nvSpPr>
      <dsp:spPr>
        <a:xfrm>
          <a:off x="0" y="1755140"/>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Cho, L., Vest, A.R., O’Donoghue, M.L., Ogunniyi, M.O., Sarma, A.A., Denby, K.J., Lau, E.S., Poole, J.E., Lindley, K.J., Mehran, R. and Cardiovascular Disease in Women Committee Leadership Council, 2021. Increasing participation of women in cardiovascular trials: JACC council perspectives. </a:t>
          </a:r>
          <a:r>
            <a:rPr lang="en-GB" sz="700" i="1" kern="1200"/>
            <a:t>Journal of the American College of Cardiology</a:t>
          </a:r>
          <a:r>
            <a:rPr lang="en-GB" sz="700" kern="1200"/>
            <a:t>, </a:t>
          </a:r>
          <a:r>
            <a:rPr lang="en-GB" sz="700" i="1" kern="1200"/>
            <a:t>78</a:t>
          </a:r>
          <a:r>
            <a:rPr lang="en-GB" sz="700" kern="1200"/>
            <a:t>(7), pp.737-751.</a:t>
          </a:r>
          <a:endParaRPr lang="en-US" sz="700" kern="1200"/>
        </a:p>
      </dsp:txBody>
      <dsp:txXfrm>
        <a:off x="0" y="1755140"/>
        <a:ext cx="6832212" cy="350899"/>
      </dsp:txXfrm>
    </dsp:sp>
    <dsp:sp modelId="{86932C56-35FE-44CD-8AEB-79BDA2E7B642}">
      <dsp:nvSpPr>
        <dsp:cNvPr id="0" name=""/>
        <dsp:cNvSpPr/>
      </dsp:nvSpPr>
      <dsp:spPr>
        <a:xfrm>
          <a:off x="0" y="2106040"/>
          <a:ext cx="6832212" cy="0"/>
        </a:xfrm>
        <a:prstGeom prst="line">
          <a:avLst/>
        </a:prstGeom>
        <a:gradFill rotWithShape="0">
          <a:gsLst>
            <a:gs pos="0">
              <a:schemeClr val="accent2">
                <a:hueOff val="194214"/>
                <a:satOff val="-20568"/>
                <a:lumOff val="-504"/>
                <a:alphaOff val="0"/>
                <a:tint val="96000"/>
                <a:lumMod val="104000"/>
              </a:schemeClr>
            </a:gs>
            <a:gs pos="100000">
              <a:schemeClr val="accent2">
                <a:hueOff val="194214"/>
                <a:satOff val="-20568"/>
                <a:lumOff val="-504"/>
                <a:alphaOff val="0"/>
                <a:shade val="98000"/>
                <a:lumMod val="94000"/>
              </a:schemeClr>
            </a:gs>
          </a:gsLst>
          <a:lin ang="5400000" scaled="0"/>
        </a:gradFill>
        <a:ln w="9525" cap="rnd" cmpd="sng" algn="ctr">
          <a:solidFill>
            <a:schemeClr val="accent2">
              <a:hueOff val="194214"/>
              <a:satOff val="-20568"/>
              <a:lumOff val="-504"/>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84541B25-12B4-451B-877D-F9A9E41FA101}">
      <dsp:nvSpPr>
        <dsp:cNvPr id="0" name=""/>
        <dsp:cNvSpPr/>
      </dsp:nvSpPr>
      <dsp:spPr>
        <a:xfrm>
          <a:off x="0" y="2106040"/>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Dill, L.J., Gousse, Y., Huggins, K., Fraser, M.A., Browne, R.C., Stewart, M., Salifu, M., Joseph, M.A. and Wilson, T.E., 2020. Adjournment in community HIV prevention: Exploring transitions in community–academic partnerships. </a:t>
          </a:r>
          <a:r>
            <a:rPr lang="en-GB" sz="700" i="1" kern="1200"/>
            <a:t>Health promotion practice</a:t>
          </a:r>
          <a:r>
            <a:rPr lang="en-GB" sz="700" kern="1200"/>
            <a:t>, </a:t>
          </a:r>
          <a:r>
            <a:rPr lang="en-GB" sz="700" i="1" kern="1200"/>
            <a:t>21</a:t>
          </a:r>
          <a:r>
            <a:rPr lang="en-GB" sz="700" kern="1200"/>
            <a:t>(4), pp.544-551.</a:t>
          </a:r>
          <a:endParaRPr lang="en-US" sz="700" kern="1200"/>
        </a:p>
      </dsp:txBody>
      <dsp:txXfrm>
        <a:off x="0" y="2106040"/>
        <a:ext cx="6832212" cy="350899"/>
      </dsp:txXfrm>
    </dsp:sp>
    <dsp:sp modelId="{3F1C2E77-4736-46E0-904B-4694AFE88D63}">
      <dsp:nvSpPr>
        <dsp:cNvPr id="0" name=""/>
        <dsp:cNvSpPr/>
      </dsp:nvSpPr>
      <dsp:spPr>
        <a:xfrm>
          <a:off x="0" y="2456939"/>
          <a:ext cx="6832212" cy="0"/>
        </a:xfrm>
        <a:prstGeom prst="line">
          <a:avLst/>
        </a:prstGeom>
        <a:gradFill rotWithShape="0">
          <a:gsLst>
            <a:gs pos="0">
              <a:schemeClr val="accent2">
                <a:hueOff val="226582"/>
                <a:satOff val="-23996"/>
                <a:lumOff val="-588"/>
                <a:alphaOff val="0"/>
                <a:tint val="96000"/>
                <a:lumMod val="104000"/>
              </a:schemeClr>
            </a:gs>
            <a:gs pos="100000">
              <a:schemeClr val="accent2">
                <a:hueOff val="226582"/>
                <a:satOff val="-23996"/>
                <a:lumOff val="-588"/>
                <a:alphaOff val="0"/>
                <a:shade val="98000"/>
                <a:lumMod val="94000"/>
              </a:schemeClr>
            </a:gs>
          </a:gsLst>
          <a:lin ang="5400000" scaled="0"/>
        </a:gradFill>
        <a:ln w="9525" cap="rnd" cmpd="sng" algn="ctr">
          <a:solidFill>
            <a:schemeClr val="accent2">
              <a:hueOff val="226582"/>
              <a:satOff val="-23996"/>
              <a:lumOff val="-588"/>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597A9555-D6D4-4ABC-B49D-AD764E67399E}">
      <dsp:nvSpPr>
        <dsp:cNvPr id="0" name=""/>
        <dsp:cNvSpPr/>
      </dsp:nvSpPr>
      <dsp:spPr>
        <a:xfrm>
          <a:off x="0" y="2456939"/>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Ebinger, J., Blyler, C.A., Brettler, J. and Rader, F., 2020. Barbershop management of hypertension in the African American population: pitfalls and opportunities for extension to other underserved communities. </a:t>
          </a:r>
          <a:r>
            <a:rPr lang="en-GB" sz="700" i="1" kern="1200"/>
            <a:t>Current Cardiology Reports</a:t>
          </a:r>
          <a:r>
            <a:rPr lang="en-GB" sz="700" kern="1200"/>
            <a:t>, </a:t>
          </a:r>
          <a:r>
            <a:rPr lang="en-GB" sz="700" i="1" kern="1200"/>
            <a:t>22</a:t>
          </a:r>
          <a:r>
            <a:rPr lang="en-GB" sz="700" kern="1200"/>
            <a:t>(8), pp.1-8.</a:t>
          </a:r>
          <a:endParaRPr lang="en-US" sz="700" kern="1200"/>
        </a:p>
      </dsp:txBody>
      <dsp:txXfrm>
        <a:off x="0" y="2456939"/>
        <a:ext cx="6832212" cy="350899"/>
      </dsp:txXfrm>
    </dsp:sp>
    <dsp:sp modelId="{629D1A60-7B58-4458-B936-A76681CC56E3}">
      <dsp:nvSpPr>
        <dsp:cNvPr id="0" name=""/>
        <dsp:cNvSpPr/>
      </dsp:nvSpPr>
      <dsp:spPr>
        <a:xfrm>
          <a:off x="0" y="2807839"/>
          <a:ext cx="6832212" cy="0"/>
        </a:xfrm>
        <a:prstGeom prst="line">
          <a:avLst/>
        </a:prstGeom>
        <a:gradFill rotWithShape="0">
          <a:gsLst>
            <a:gs pos="0">
              <a:schemeClr val="accent2">
                <a:hueOff val="258951"/>
                <a:satOff val="-27425"/>
                <a:lumOff val="-672"/>
                <a:alphaOff val="0"/>
                <a:tint val="96000"/>
                <a:lumMod val="104000"/>
              </a:schemeClr>
            </a:gs>
            <a:gs pos="100000">
              <a:schemeClr val="accent2">
                <a:hueOff val="258951"/>
                <a:satOff val="-27425"/>
                <a:lumOff val="-672"/>
                <a:alphaOff val="0"/>
                <a:shade val="98000"/>
                <a:lumMod val="94000"/>
              </a:schemeClr>
            </a:gs>
          </a:gsLst>
          <a:lin ang="5400000" scaled="0"/>
        </a:gradFill>
        <a:ln w="9525" cap="rnd" cmpd="sng" algn="ctr">
          <a:solidFill>
            <a:schemeClr val="accent2">
              <a:hueOff val="258951"/>
              <a:satOff val="-27425"/>
              <a:lumOff val="-672"/>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FA371391-AE7D-43FC-8AA2-83CEDE42655F}">
      <dsp:nvSpPr>
        <dsp:cNvPr id="0" name=""/>
        <dsp:cNvSpPr/>
      </dsp:nvSpPr>
      <dsp:spPr>
        <a:xfrm>
          <a:off x="0" y="2807839"/>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Mbilishaka, A.M., Mbande, A., Gulley, C. and Mbande, T., 2021. Faded fresh tapers and line-ups: Centering barbershop hair stories in understanding gendered racial socialization for black men. </a:t>
          </a:r>
          <a:r>
            <a:rPr lang="en-GB" sz="700" i="1" kern="1200"/>
            <a:t>Psychology of Men &amp; Masculinities</a:t>
          </a:r>
          <a:r>
            <a:rPr lang="en-GB" sz="700" kern="1200"/>
            <a:t>, </a:t>
          </a:r>
          <a:r>
            <a:rPr lang="en-GB" sz="700" i="1" kern="1200"/>
            <a:t>22</a:t>
          </a:r>
          <a:r>
            <a:rPr lang="en-GB" sz="700" kern="1200"/>
            <a:t>(1), p.166.</a:t>
          </a:r>
          <a:endParaRPr lang="en-US" sz="700" kern="1200"/>
        </a:p>
      </dsp:txBody>
      <dsp:txXfrm>
        <a:off x="0" y="2807839"/>
        <a:ext cx="6832212" cy="350899"/>
      </dsp:txXfrm>
    </dsp:sp>
    <dsp:sp modelId="{D4EBF55B-9D09-4B87-8E4D-EB081F4905F6}">
      <dsp:nvSpPr>
        <dsp:cNvPr id="0" name=""/>
        <dsp:cNvSpPr/>
      </dsp:nvSpPr>
      <dsp:spPr>
        <a:xfrm>
          <a:off x="0" y="3158738"/>
          <a:ext cx="6832212" cy="0"/>
        </a:xfrm>
        <a:prstGeom prst="line">
          <a:avLst/>
        </a:prstGeom>
        <a:gradFill rotWithShape="0">
          <a:gsLst>
            <a:gs pos="0">
              <a:schemeClr val="accent2">
                <a:hueOff val="291320"/>
                <a:satOff val="-30853"/>
                <a:lumOff val="-756"/>
                <a:alphaOff val="0"/>
                <a:tint val="96000"/>
                <a:lumMod val="104000"/>
              </a:schemeClr>
            </a:gs>
            <a:gs pos="100000">
              <a:schemeClr val="accent2">
                <a:hueOff val="291320"/>
                <a:satOff val="-30853"/>
                <a:lumOff val="-756"/>
                <a:alphaOff val="0"/>
                <a:shade val="98000"/>
                <a:lumMod val="94000"/>
              </a:schemeClr>
            </a:gs>
          </a:gsLst>
          <a:lin ang="5400000" scaled="0"/>
        </a:gradFill>
        <a:ln w="9525" cap="rnd" cmpd="sng" algn="ctr">
          <a:solidFill>
            <a:schemeClr val="accent2">
              <a:hueOff val="291320"/>
              <a:satOff val="-30853"/>
              <a:lumOff val="-756"/>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E4A87EBD-5346-4E41-968C-F0CCD4B767C8}">
      <dsp:nvSpPr>
        <dsp:cNvPr id="0" name=""/>
        <dsp:cNvSpPr/>
      </dsp:nvSpPr>
      <dsp:spPr>
        <a:xfrm>
          <a:off x="0" y="3158738"/>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Oliffe, J.L., Rossnagel, E., Bottorff, J.L., Chambers, S.K., Caperchione, C. and Rice, S.M., 2020. Community-based men’s health promotion programs: eight lessons learnt and their caveats. </a:t>
          </a:r>
          <a:r>
            <a:rPr lang="en-GB" sz="700" i="1" kern="1200"/>
            <a:t>Health promotion international</a:t>
          </a:r>
          <a:r>
            <a:rPr lang="en-GB" sz="700" kern="1200"/>
            <a:t>, </a:t>
          </a:r>
          <a:r>
            <a:rPr lang="en-GB" sz="700" i="1" kern="1200"/>
            <a:t>35</a:t>
          </a:r>
          <a:r>
            <a:rPr lang="en-GB" sz="700" kern="1200"/>
            <a:t>(5), pp.1230-1240.</a:t>
          </a:r>
          <a:endParaRPr lang="en-US" sz="700" kern="1200"/>
        </a:p>
      </dsp:txBody>
      <dsp:txXfrm>
        <a:off x="0" y="3158738"/>
        <a:ext cx="6832212" cy="350899"/>
      </dsp:txXfrm>
    </dsp:sp>
    <dsp:sp modelId="{A84BE5A8-E6DB-40C1-8608-6BE5F94FFE87}">
      <dsp:nvSpPr>
        <dsp:cNvPr id="0" name=""/>
        <dsp:cNvSpPr/>
      </dsp:nvSpPr>
      <dsp:spPr>
        <a:xfrm>
          <a:off x="0" y="3509638"/>
          <a:ext cx="6832212" cy="0"/>
        </a:xfrm>
        <a:prstGeom prst="line">
          <a:avLst/>
        </a:prstGeom>
        <a:gradFill rotWithShape="0">
          <a:gsLst>
            <a:gs pos="0">
              <a:schemeClr val="accent2">
                <a:hueOff val="323689"/>
                <a:satOff val="-34281"/>
                <a:lumOff val="-840"/>
                <a:alphaOff val="0"/>
                <a:tint val="96000"/>
                <a:lumMod val="104000"/>
              </a:schemeClr>
            </a:gs>
            <a:gs pos="100000">
              <a:schemeClr val="accent2">
                <a:hueOff val="323689"/>
                <a:satOff val="-34281"/>
                <a:lumOff val="-840"/>
                <a:alphaOff val="0"/>
                <a:shade val="98000"/>
                <a:lumMod val="94000"/>
              </a:schemeClr>
            </a:gs>
          </a:gsLst>
          <a:lin ang="5400000" scaled="0"/>
        </a:gradFill>
        <a:ln w="9525" cap="rnd" cmpd="sng" algn="ctr">
          <a:solidFill>
            <a:schemeClr val="accent2">
              <a:hueOff val="323689"/>
              <a:satOff val="-34281"/>
              <a:lumOff val="-84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F6D635B2-B52A-4031-8A48-6A76648A3865}">
      <dsp:nvSpPr>
        <dsp:cNvPr id="0" name=""/>
        <dsp:cNvSpPr/>
      </dsp:nvSpPr>
      <dsp:spPr>
        <a:xfrm>
          <a:off x="0" y="3509638"/>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Putra, K.D.K., Piarsa, I.N. and Sukarsa, I.M., 2020. Geographic Information System for Booking Beauty Salon and Barber Shop with an Android-Based ECRM Approach. </a:t>
          </a:r>
          <a:r>
            <a:rPr lang="en-GB" sz="700" i="1" kern="1200"/>
            <a:t>Scientific Journal of Informatics</a:t>
          </a:r>
          <a:r>
            <a:rPr lang="en-GB" sz="700" kern="1200"/>
            <a:t>, </a:t>
          </a:r>
          <a:r>
            <a:rPr lang="en-GB" sz="700" i="1" kern="1200"/>
            <a:t>7</a:t>
          </a:r>
          <a:r>
            <a:rPr lang="en-GB" sz="700" kern="1200"/>
            <a:t>(1), pp.52-65.</a:t>
          </a:r>
          <a:endParaRPr lang="en-US" sz="700" kern="1200"/>
        </a:p>
      </dsp:txBody>
      <dsp:txXfrm>
        <a:off x="0" y="3509638"/>
        <a:ext cx="6832212" cy="350899"/>
      </dsp:txXfrm>
    </dsp:sp>
    <dsp:sp modelId="{EF2DA9B8-C591-4540-9C4B-47E960B3816E}">
      <dsp:nvSpPr>
        <dsp:cNvPr id="0" name=""/>
        <dsp:cNvSpPr/>
      </dsp:nvSpPr>
      <dsp:spPr>
        <a:xfrm>
          <a:off x="0" y="3860538"/>
          <a:ext cx="6832212" cy="0"/>
        </a:xfrm>
        <a:prstGeom prst="line">
          <a:avLst/>
        </a:prstGeom>
        <a:gradFill rotWithShape="0">
          <a:gsLst>
            <a:gs pos="0">
              <a:schemeClr val="accent2">
                <a:hueOff val="356058"/>
                <a:satOff val="-37709"/>
                <a:lumOff val="-924"/>
                <a:alphaOff val="0"/>
                <a:tint val="96000"/>
                <a:lumMod val="104000"/>
              </a:schemeClr>
            </a:gs>
            <a:gs pos="100000">
              <a:schemeClr val="accent2">
                <a:hueOff val="356058"/>
                <a:satOff val="-37709"/>
                <a:lumOff val="-924"/>
                <a:alphaOff val="0"/>
                <a:shade val="98000"/>
                <a:lumMod val="94000"/>
              </a:schemeClr>
            </a:gs>
          </a:gsLst>
          <a:lin ang="5400000" scaled="0"/>
        </a:gradFill>
        <a:ln w="9525" cap="rnd" cmpd="sng" algn="ctr">
          <a:solidFill>
            <a:schemeClr val="accent2">
              <a:hueOff val="356058"/>
              <a:satOff val="-37709"/>
              <a:lumOff val="-924"/>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8194D4A5-2E8C-41F3-8CE6-C2AACAE09A9A}">
      <dsp:nvSpPr>
        <dsp:cNvPr id="0" name=""/>
        <dsp:cNvSpPr/>
      </dsp:nvSpPr>
      <dsp:spPr>
        <a:xfrm>
          <a:off x="0" y="3860538"/>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Romero, M.C., Lara, P. and Villalobos, J., 2021. Evolution of the business model: Arriving at open business model dynamics. </a:t>
          </a:r>
          <a:r>
            <a:rPr lang="en-GB" sz="700" i="1" kern="1200"/>
            <a:t>Journal of Open Innovation: Technology, Market, and Complexity</a:t>
          </a:r>
          <a:r>
            <a:rPr lang="en-GB" sz="700" kern="1200"/>
            <a:t>, </a:t>
          </a:r>
          <a:r>
            <a:rPr lang="en-GB" sz="700" i="1" kern="1200"/>
            <a:t>7</a:t>
          </a:r>
          <a:r>
            <a:rPr lang="en-GB" sz="700" kern="1200"/>
            <a:t>(1), p.86.</a:t>
          </a:r>
          <a:endParaRPr lang="en-US" sz="700" kern="1200"/>
        </a:p>
      </dsp:txBody>
      <dsp:txXfrm>
        <a:off x="0" y="3860538"/>
        <a:ext cx="6832212" cy="350899"/>
      </dsp:txXfrm>
    </dsp:sp>
    <dsp:sp modelId="{F5087B1D-E1E0-4221-AD3A-3043312A8C5C}">
      <dsp:nvSpPr>
        <dsp:cNvPr id="0" name=""/>
        <dsp:cNvSpPr/>
      </dsp:nvSpPr>
      <dsp:spPr>
        <a:xfrm>
          <a:off x="0" y="4211437"/>
          <a:ext cx="6832212" cy="0"/>
        </a:xfrm>
        <a:prstGeom prst="line">
          <a:avLst/>
        </a:prstGeom>
        <a:gradFill rotWithShape="0">
          <a:gsLst>
            <a:gs pos="0">
              <a:schemeClr val="accent2">
                <a:hueOff val="388427"/>
                <a:satOff val="-41137"/>
                <a:lumOff val="-1008"/>
                <a:alphaOff val="0"/>
                <a:tint val="96000"/>
                <a:lumMod val="104000"/>
              </a:schemeClr>
            </a:gs>
            <a:gs pos="100000">
              <a:schemeClr val="accent2">
                <a:hueOff val="388427"/>
                <a:satOff val="-41137"/>
                <a:lumOff val="-1008"/>
                <a:alphaOff val="0"/>
                <a:shade val="98000"/>
                <a:lumMod val="94000"/>
              </a:schemeClr>
            </a:gs>
          </a:gsLst>
          <a:lin ang="5400000" scaled="0"/>
        </a:gradFill>
        <a:ln w="9525" cap="rnd" cmpd="sng" algn="ctr">
          <a:solidFill>
            <a:schemeClr val="accent2">
              <a:hueOff val="388427"/>
              <a:satOff val="-41137"/>
              <a:lumOff val="-1008"/>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EC2DDE5B-4B98-4576-A43B-CB4D0B626260}">
      <dsp:nvSpPr>
        <dsp:cNvPr id="0" name=""/>
        <dsp:cNvSpPr/>
      </dsp:nvSpPr>
      <dsp:spPr>
        <a:xfrm>
          <a:off x="0" y="4211437"/>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Sarmiento, C., 2022. Not diverse enough? Displacement, diversity discourse, and commercial gentrification in Santa Ana, California, a majority-Mexican city. </a:t>
          </a:r>
          <a:r>
            <a:rPr lang="en-GB" sz="700" i="1" kern="1200"/>
            <a:t>Urban Studies</a:t>
          </a:r>
          <a:r>
            <a:rPr lang="en-GB" sz="700" kern="1200"/>
            <a:t>, </a:t>
          </a:r>
          <a:r>
            <a:rPr lang="en-GB" sz="700" i="1" kern="1200"/>
            <a:t>59</a:t>
          </a:r>
          <a:r>
            <a:rPr lang="en-GB" sz="700" kern="1200"/>
            <a:t>(9), pp.1782-1799.</a:t>
          </a:r>
          <a:endParaRPr lang="en-US" sz="700" kern="1200"/>
        </a:p>
      </dsp:txBody>
      <dsp:txXfrm>
        <a:off x="0" y="4211437"/>
        <a:ext cx="6832212" cy="350899"/>
      </dsp:txXfrm>
    </dsp:sp>
    <dsp:sp modelId="{A718857F-2B71-4EE0-A902-2F8E8D2E9B82}">
      <dsp:nvSpPr>
        <dsp:cNvPr id="0" name=""/>
        <dsp:cNvSpPr/>
      </dsp:nvSpPr>
      <dsp:spPr>
        <a:xfrm>
          <a:off x="0" y="4562337"/>
          <a:ext cx="6832212" cy="0"/>
        </a:xfrm>
        <a:prstGeom prst="line">
          <a:avLst/>
        </a:prstGeom>
        <a:gradFill rotWithShape="0">
          <a:gsLst>
            <a:gs pos="0">
              <a:schemeClr val="accent2">
                <a:hueOff val="420796"/>
                <a:satOff val="-44565"/>
                <a:lumOff val="-1092"/>
                <a:alphaOff val="0"/>
                <a:tint val="96000"/>
                <a:lumMod val="104000"/>
              </a:schemeClr>
            </a:gs>
            <a:gs pos="100000">
              <a:schemeClr val="accent2">
                <a:hueOff val="420796"/>
                <a:satOff val="-44565"/>
                <a:lumOff val="-1092"/>
                <a:alphaOff val="0"/>
                <a:shade val="98000"/>
                <a:lumMod val="94000"/>
              </a:schemeClr>
            </a:gs>
          </a:gsLst>
          <a:lin ang="5400000" scaled="0"/>
        </a:gradFill>
        <a:ln w="9525" cap="rnd" cmpd="sng" algn="ctr">
          <a:solidFill>
            <a:schemeClr val="accent2">
              <a:hueOff val="420796"/>
              <a:satOff val="-44565"/>
              <a:lumOff val="-1092"/>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D3F31299-17AB-4CE7-B0CB-DDC36E0DCED3}">
      <dsp:nvSpPr>
        <dsp:cNvPr id="0" name=""/>
        <dsp:cNvSpPr/>
      </dsp:nvSpPr>
      <dsp:spPr>
        <a:xfrm>
          <a:off x="0" y="4562337"/>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Sattari, S., Wessman, A. and Borders, L., 2020. Business model innovation for sustainability: An investigation of consumers’ willingness to adopt product-service systems. </a:t>
          </a:r>
          <a:r>
            <a:rPr lang="en-GB" sz="700" i="1" kern="1200"/>
            <a:t>Journal of Global Scholars of Marketing Science</a:t>
          </a:r>
          <a:r>
            <a:rPr lang="en-GB" sz="700" kern="1200"/>
            <a:t>, </a:t>
          </a:r>
          <a:r>
            <a:rPr lang="en-GB" sz="700" i="1" kern="1200"/>
            <a:t>30</a:t>
          </a:r>
          <a:r>
            <a:rPr lang="en-GB" sz="700" kern="1200"/>
            <a:t>(3), pp.274-290.</a:t>
          </a:r>
          <a:endParaRPr lang="en-US" sz="700" kern="1200"/>
        </a:p>
      </dsp:txBody>
      <dsp:txXfrm>
        <a:off x="0" y="4562337"/>
        <a:ext cx="6832212" cy="350899"/>
      </dsp:txXfrm>
    </dsp:sp>
    <dsp:sp modelId="{628B15B0-0D8C-47DA-8192-5470EA942DE5}">
      <dsp:nvSpPr>
        <dsp:cNvPr id="0" name=""/>
        <dsp:cNvSpPr/>
      </dsp:nvSpPr>
      <dsp:spPr>
        <a:xfrm>
          <a:off x="0" y="4913236"/>
          <a:ext cx="6832212" cy="0"/>
        </a:xfrm>
        <a:prstGeom prst="line">
          <a:avLst/>
        </a:prstGeom>
        <a:gradFill rotWithShape="0">
          <a:gsLst>
            <a:gs pos="0">
              <a:schemeClr val="accent2">
                <a:hueOff val="453165"/>
                <a:satOff val="-47993"/>
                <a:lumOff val="-1176"/>
                <a:alphaOff val="0"/>
                <a:tint val="96000"/>
                <a:lumMod val="104000"/>
              </a:schemeClr>
            </a:gs>
            <a:gs pos="100000">
              <a:schemeClr val="accent2">
                <a:hueOff val="453165"/>
                <a:satOff val="-47993"/>
                <a:lumOff val="-1176"/>
                <a:alphaOff val="0"/>
                <a:shade val="98000"/>
                <a:lumMod val="94000"/>
              </a:schemeClr>
            </a:gs>
          </a:gsLst>
          <a:lin ang="5400000" scaled="0"/>
        </a:gradFill>
        <a:ln w="9525" cap="rnd" cmpd="sng" algn="ctr">
          <a:solidFill>
            <a:schemeClr val="accent2">
              <a:hueOff val="453165"/>
              <a:satOff val="-47993"/>
              <a:lumOff val="-1176"/>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7FB0B04B-E259-4336-A485-71294663215E}">
      <dsp:nvSpPr>
        <dsp:cNvPr id="0" name=""/>
        <dsp:cNvSpPr/>
      </dsp:nvSpPr>
      <dsp:spPr>
        <a:xfrm>
          <a:off x="0" y="4913236"/>
          <a:ext cx="6832212" cy="350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Timmons, E.J. and Thornton, R.J., 2019. There and Back again: The De‐licensing and re‐licensing of barbers in Alabama. </a:t>
          </a:r>
          <a:r>
            <a:rPr lang="en-GB" sz="700" i="1" kern="1200"/>
            <a:t>British Journal of Industrial Relations</a:t>
          </a:r>
          <a:r>
            <a:rPr lang="en-GB" sz="700" kern="1200"/>
            <a:t>, </a:t>
          </a:r>
          <a:r>
            <a:rPr lang="en-GB" sz="700" i="1" kern="1200"/>
            <a:t>57</a:t>
          </a:r>
          <a:r>
            <a:rPr lang="en-GB" sz="700" kern="1200"/>
            <a:t>(4), pp.764-790.</a:t>
          </a:r>
          <a:endParaRPr lang="en-US" sz="700" kern="1200"/>
        </a:p>
      </dsp:txBody>
      <dsp:txXfrm>
        <a:off x="0" y="4913236"/>
        <a:ext cx="6832212" cy="35089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7E147B-D190-4631-9B94-01D6966590FC}" type="datetimeFigureOut">
              <a:rPr lang="en-US" smtClean="0"/>
              <a:t>12/14/2022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C1EC3-4E60-495D-A28C-90600F500537}" type="slidenum">
              <a:rPr lang="en-US" smtClean="0"/>
              <a:t>‹#›</a:t>
            </a:fld>
            <a:endParaRPr lang="en-US"/>
          </a:p>
        </p:txBody>
      </p:sp>
    </p:spTree>
    <p:extLst>
      <p:ext uri="{BB962C8B-B14F-4D97-AF65-F5344CB8AC3E}">
        <p14:creationId xmlns:p14="http://schemas.microsoft.com/office/powerpoint/2010/main" val="1315358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The barbershop will be close to places for dining, shopping, exercising, and doing laundry. That location was chosen by Maxwell because it will be convenient for a guy to drop off his clothing there and then head over to the barbershop for a trim while they wait for their laundry. Since a gym is nearby, clients may stop by before or after their workout to receive a haircut (Dill et al. 2020). Hot-towel shaves, stubble trims, shampoos, fades, and designs are all available at the barbershop known as Regal Men. He's building a barbershop with two shampoo chairs, two shampoo stations, and a comfortable waiting room. The scissors, combs, and razors will be thoroughly cleaned after each use. Always warm and fresh air is allowed to dry the towels.</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3</a:t>
            </a:fld>
            <a:endParaRPr lang="en-US"/>
          </a:p>
        </p:txBody>
      </p:sp>
    </p:spTree>
    <p:extLst>
      <p:ext uri="{BB962C8B-B14F-4D97-AF65-F5344CB8AC3E}">
        <p14:creationId xmlns:p14="http://schemas.microsoft.com/office/powerpoint/2010/main" val="465862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These clients expect barbers of today to perform at a professional level. In addition to carefully trimming hair, they do several operations on the face, scalp, beard, moustache, and moustache. The tools barbers use to trim, cut, shape, and taper hair include combs, clippers, and scissors. In order to provide exceptional customer and personal services, barbers must be aware of the regulations and practises required. Barbers must thus be able to ascertain what their customers want, provide those needs, and assess how satisfied their clients are with the services they get (Carlton et al. 2021). Barbers need to be able to offer their customers their full attention while taking the time to understand their requirements and wants and, if necessary, asking questions.</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4</a:t>
            </a:fld>
            <a:endParaRPr lang="en-US"/>
          </a:p>
        </p:txBody>
      </p:sp>
    </p:spTree>
    <p:extLst>
      <p:ext uri="{BB962C8B-B14F-4D97-AF65-F5344CB8AC3E}">
        <p14:creationId xmlns:p14="http://schemas.microsoft.com/office/powerpoint/2010/main" val="2461696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Sales or revenue refers to the sum of money a company makes over a specific period, less discounts and adjustments for returned goods. perpetually increasing unit sales revenue. Therefore, modifications to activity or volume have a similar impact on total income. Retail sales are a fantastic method to increase a barbershop's profitability. In the UK, where sales of hair products are increasing significantly, one-third of men who purchase hair products base their choices on stylist recommendations (Baker et al. 2018). Customers will remember a business's products and services after using specialty hair products, which might aid in building brand recognition. For successful barber businesses in the past, word-of-mouth marketing and minimal advertising worked well to create a clientele.</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5</a:t>
            </a:fld>
            <a:endParaRPr lang="en-US"/>
          </a:p>
        </p:txBody>
      </p:sp>
    </p:spTree>
    <p:extLst>
      <p:ext uri="{BB962C8B-B14F-4D97-AF65-F5344CB8AC3E}">
        <p14:creationId xmlns:p14="http://schemas.microsoft.com/office/powerpoint/2010/main" val="529640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Future growth of the industry is projected to be attributed to social media usage. This change will lead to a greater need for specialised services. Barbers can reach a wide audience and advertise their services effectively on social media. Customers who regularly read the barbers' online content will seek them out as they gain a following for their excellent services (Romero et al. 2021). Because customers have a high need for different types of barbers and the barbershop's potential supply is limited, prices may increase as excess demand increases. The expectation is that premium product price hikes will thereby enhance demand for industrial products.</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6</a:t>
            </a:fld>
            <a:endParaRPr lang="en-US"/>
          </a:p>
        </p:txBody>
      </p:sp>
    </p:spTree>
    <p:extLst>
      <p:ext uri="{BB962C8B-B14F-4D97-AF65-F5344CB8AC3E}">
        <p14:creationId xmlns:p14="http://schemas.microsoft.com/office/powerpoint/2010/main" val="2929722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On the Regal Men Barber Shop's official Facebook and Instagram profiles, Maxwell will publish photos of his clients after they have one of his distinctive haircuts or shaves. Additionally, he will display pictures of the designs he can create for clients. For Regal Men Barber Shop, a highly thorough and attractive website will be developed and maintained by Maxwell's nephew, a graphic designer. On the user-friendly website, there will be a list of services, costs, contact details, and a location. If someone searches "barber shop near me" or "barber shop Minneapolis," The Regal Men Barber Shop will be the top result shown in the Bing or Google search results (Sarmiento, 2022). Maxwell will still have a long number of committed clients when he transitions to owning his barbershop. People who are looking for a new place to get a good, crisp haircut will learn about Regal Men Barber Shop through those clients. Regal Men Barber Shop's price will be competitive with its competition and reasonable, giving customers the impression that they are getting a good deal.</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7</a:t>
            </a:fld>
            <a:endParaRPr lang="en-US"/>
          </a:p>
        </p:txBody>
      </p:sp>
    </p:spTree>
    <p:extLst>
      <p:ext uri="{BB962C8B-B14F-4D97-AF65-F5344CB8AC3E}">
        <p14:creationId xmlns:p14="http://schemas.microsoft.com/office/powerpoint/2010/main" val="2558839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Maxwell Jackson has trimmed hair for clients for almost fifteen years. He has cut the hair of men and boys of all ages, and he has a significant clientele of loyal clients who come to him at least twice a month, year after year. Since they were little boys, several of his patients have been. Because they are now adults, they bring their boys to Maxwell (Bateson, 2020). He has spent the entire fifteen years working at the same location, despite the previous owner's recent intention to retire and close the firm. With his own name, branding, and image, Maxwell may now reopen the same company.</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8</a:t>
            </a:fld>
            <a:endParaRPr lang="en-US"/>
          </a:p>
        </p:txBody>
      </p:sp>
    </p:spTree>
    <p:extLst>
      <p:ext uri="{BB962C8B-B14F-4D97-AF65-F5344CB8AC3E}">
        <p14:creationId xmlns:p14="http://schemas.microsoft.com/office/powerpoint/2010/main" val="219518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Though they usually receive excellent haircuts there, customers continue to patronise well-known barbershops. Employees must be highly competent and motivated by their work for this to succeed. Customers will feel good about themselves when they leave the barbershop if the barbers did a decent job (Timmons and Thornton, 2019). Customers should be made to feel welcome when they visit a barbershop. In order to avoid a customer being stubborn, make sure they are comfortable, have enough entertaining reading material, and something to do.</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31C1EC3-4E60-495D-A28C-90600F500537}" type="slidenum">
              <a:rPr lang="en-US" smtClean="0"/>
              <a:t>9</a:t>
            </a:fld>
            <a:endParaRPr lang="en-US"/>
          </a:p>
        </p:txBody>
      </p:sp>
    </p:spTree>
    <p:extLst>
      <p:ext uri="{BB962C8B-B14F-4D97-AF65-F5344CB8AC3E}">
        <p14:creationId xmlns:p14="http://schemas.microsoft.com/office/powerpoint/2010/main" val="1761129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2821718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2602360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3262343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1656003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79FE07-5E0F-4C3C-B9F0-D3CD4D8AEE77}" type="datetimeFigureOut">
              <a:rPr lang="en-US" smtClean="0"/>
              <a:t>12/14/2022</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899965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79FE07-5E0F-4C3C-B9F0-D3CD4D8AEE77}" type="datetimeFigureOut">
              <a:rPr lang="en-US" smtClean="0"/>
              <a:t>12/14/2022</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2666533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79FE07-5E0F-4C3C-B9F0-D3CD4D8AEE77}" type="datetimeFigureOut">
              <a:rPr lang="en-US" smtClean="0"/>
              <a:t>12/14/2022</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1082330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1411968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4257788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2318148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4D984D-E3EE-4EFC-BCC6-1ECEA4DB21F1}"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197841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3240736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4D984D-E3EE-4EFC-BCC6-1ECEA4DB21F1}"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06086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679FE07-5E0F-4C3C-B9F0-D3CD4D8AEE77}"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26324803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666667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79FE07-5E0F-4C3C-B9F0-D3CD4D8AEE77}"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4D984D-E3EE-4EFC-BCC6-1ECEA4DB21F1}" type="slidenum">
              <a:rPr lang="en-US" smtClean="0"/>
              <a:t>‹#›</a:t>
            </a:fld>
            <a:endParaRPr lang="en-US"/>
          </a:p>
        </p:txBody>
      </p:sp>
    </p:spTree>
    <p:extLst>
      <p:ext uri="{BB962C8B-B14F-4D97-AF65-F5344CB8AC3E}">
        <p14:creationId xmlns:p14="http://schemas.microsoft.com/office/powerpoint/2010/main" val="3564038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679FE07-5E0F-4C3C-B9F0-D3CD4D8AEE77}" type="datetimeFigureOut">
              <a:rPr lang="en-US" smtClean="0"/>
              <a:t>12/14/2022</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34D984D-E3EE-4EFC-BCC6-1ECEA4DB21F1}" type="slidenum">
              <a:rPr lang="en-US" smtClean="0"/>
              <a:t>‹#›</a:t>
            </a:fld>
            <a:endParaRPr lang="en-US"/>
          </a:p>
        </p:txBody>
      </p:sp>
    </p:spTree>
    <p:extLst>
      <p:ext uri="{BB962C8B-B14F-4D97-AF65-F5344CB8AC3E}">
        <p14:creationId xmlns:p14="http://schemas.microsoft.com/office/powerpoint/2010/main" val="635029029"/>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 id="214748373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13EBF72-EDB5-4278-94B8-34AAC2FA6E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BD486FF-4365-499B-AFF7-0F07549D9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047" y="935646"/>
            <a:ext cx="4851190" cy="4968016"/>
          </a:xfrm>
          <a:prstGeom prst="rect">
            <a:avLst/>
          </a:prstGeom>
          <a:solidFill>
            <a:schemeClr val="bg1"/>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6CB731FB-FF3E-4D53-9E6A-67C4DAD74D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87364" y="228600"/>
            <a:ext cx="2851523" cy="6638625"/>
            <a:chOff x="2487613" y="285750"/>
            <a:chExt cx="2428875" cy="5654676"/>
          </a:xfrm>
        </p:grpSpPr>
        <p:sp>
          <p:nvSpPr>
            <p:cNvPr id="16" name="Freeform 11">
              <a:extLst>
                <a:ext uri="{FF2B5EF4-FFF2-40B4-BE49-F238E27FC236}">
                  <a16:creationId xmlns:a16="http://schemas.microsoft.com/office/drawing/2014/main" id="{F76669B2-AA72-48F0-BE02-E23B19922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7" name="Freeform 12">
              <a:extLst>
                <a:ext uri="{FF2B5EF4-FFF2-40B4-BE49-F238E27FC236}">
                  <a16:creationId xmlns:a16="http://schemas.microsoft.com/office/drawing/2014/main" id="{F7EF4251-A868-4B47-8099-154550F04E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8" name="Freeform 13">
              <a:extLst>
                <a:ext uri="{FF2B5EF4-FFF2-40B4-BE49-F238E27FC236}">
                  <a16:creationId xmlns:a16="http://schemas.microsoft.com/office/drawing/2014/main" id="{089C3DFC-191F-40B9-93AF-2E59D5126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9" name="Freeform 14">
              <a:extLst>
                <a:ext uri="{FF2B5EF4-FFF2-40B4-BE49-F238E27FC236}">
                  <a16:creationId xmlns:a16="http://schemas.microsoft.com/office/drawing/2014/main" id="{F0B594F9-A7B5-471C-BFBE-74E9F73879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0" name="Freeform 15">
              <a:extLst>
                <a:ext uri="{FF2B5EF4-FFF2-40B4-BE49-F238E27FC236}">
                  <a16:creationId xmlns:a16="http://schemas.microsoft.com/office/drawing/2014/main" id="{562B3703-0AD3-4477-ACE3-9792DB070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1" name="Freeform 16">
              <a:extLst>
                <a:ext uri="{FF2B5EF4-FFF2-40B4-BE49-F238E27FC236}">
                  <a16:creationId xmlns:a16="http://schemas.microsoft.com/office/drawing/2014/main" id="{AFC61811-5AD7-40A8-9E5C-80020778D8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2" name="Freeform 17">
              <a:extLst>
                <a:ext uri="{FF2B5EF4-FFF2-40B4-BE49-F238E27FC236}">
                  <a16:creationId xmlns:a16="http://schemas.microsoft.com/office/drawing/2014/main" id="{CEACC779-3664-47DA-AF86-A2D8EF93A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3" name="Freeform 18">
              <a:extLst>
                <a:ext uri="{FF2B5EF4-FFF2-40B4-BE49-F238E27FC236}">
                  <a16:creationId xmlns:a16="http://schemas.microsoft.com/office/drawing/2014/main" id="{BF9F040E-FE57-4AD6-8CBF-357962246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4" name="Freeform 19">
              <a:extLst>
                <a:ext uri="{FF2B5EF4-FFF2-40B4-BE49-F238E27FC236}">
                  <a16:creationId xmlns:a16="http://schemas.microsoft.com/office/drawing/2014/main" id="{9BBEC815-1ED3-430D-B771-4CFC3952F7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5" name="Freeform 20">
              <a:extLst>
                <a:ext uri="{FF2B5EF4-FFF2-40B4-BE49-F238E27FC236}">
                  <a16:creationId xmlns:a16="http://schemas.microsoft.com/office/drawing/2014/main" id="{E076923D-B0A5-40D9-BE13-91C93F1E4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6" name="Freeform 21">
              <a:extLst>
                <a:ext uri="{FF2B5EF4-FFF2-40B4-BE49-F238E27FC236}">
                  <a16:creationId xmlns:a16="http://schemas.microsoft.com/office/drawing/2014/main" id="{1CA2364B-42C8-4755-9072-E60C435614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7" name="Freeform 22">
              <a:extLst>
                <a:ext uri="{FF2B5EF4-FFF2-40B4-BE49-F238E27FC236}">
                  <a16:creationId xmlns:a16="http://schemas.microsoft.com/office/drawing/2014/main" id="{D01B42BD-FD31-49A1-A45A-C98410BC80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9" name="Group 28">
            <a:extLst>
              <a:ext uri="{FF2B5EF4-FFF2-40B4-BE49-F238E27FC236}">
                <a16:creationId xmlns:a16="http://schemas.microsoft.com/office/drawing/2014/main" id="{3D79CD01-D829-46FC-843C-D4F80BD91C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4579" y="-786"/>
            <a:ext cx="2356675" cy="6854040"/>
            <a:chOff x="6627813" y="194833"/>
            <a:chExt cx="1952625" cy="5678918"/>
          </a:xfrm>
        </p:grpSpPr>
        <p:sp>
          <p:nvSpPr>
            <p:cNvPr id="30" name="Freeform 27">
              <a:extLst>
                <a:ext uri="{FF2B5EF4-FFF2-40B4-BE49-F238E27FC236}">
                  <a16:creationId xmlns:a16="http://schemas.microsoft.com/office/drawing/2014/main" id="{252D6E81-1EBB-4132-B5B0-556E4A35F1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31" name="Freeform 28">
              <a:extLst>
                <a:ext uri="{FF2B5EF4-FFF2-40B4-BE49-F238E27FC236}">
                  <a16:creationId xmlns:a16="http://schemas.microsoft.com/office/drawing/2014/main" id="{BE7131A3-1888-4927-B822-590D34151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32" name="Freeform 29">
              <a:extLst>
                <a:ext uri="{FF2B5EF4-FFF2-40B4-BE49-F238E27FC236}">
                  <a16:creationId xmlns:a16="http://schemas.microsoft.com/office/drawing/2014/main" id="{024990C0-6285-4C3B-A5B5-B6AC370985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3" name="Freeform 30">
              <a:extLst>
                <a:ext uri="{FF2B5EF4-FFF2-40B4-BE49-F238E27FC236}">
                  <a16:creationId xmlns:a16="http://schemas.microsoft.com/office/drawing/2014/main" id="{D262A308-5E13-40AA-AA87-D105F5533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4" name="Freeform 31">
              <a:extLst>
                <a:ext uri="{FF2B5EF4-FFF2-40B4-BE49-F238E27FC236}">
                  <a16:creationId xmlns:a16="http://schemas.microsoft.com/office/drawing/2014/main" id="{F7DF2F8A-7C9D-4727-A7D6-C74AF47929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5" name="Freeform 32">
              <a:extLst>
                <a:ext uri="{FF2B5EF4-FFF2-40B4-BE49-F238E27FC236}">
                  <a16:creationId xmlns:a16="http://schemas.microsoft.com/office/drawing/2014/main" id="{93DA702E-EE7A-4584-9847-803FDCDB1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6" name="Freeform 33">
              <a:extLst>
                <a:ext uri="{FF2B5EF4-FFF2-40B4-BE49-F238E27FC236}">
                  <a16:creationId xmlns:a16="http://schemas.microsoft.com/office/drawing/2014/main" id="{AF7E021C-0B5A-4035-8A00-029A528472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7" name="Freeform 34">
              <a:extLst>
                <a:ext uri="{FF2B5EF4-FFF2-40B4-BE49-F238E27FC236}">
                  <a16:creationId xmlns:a16="http://schemas.microsoft.com/office/drawing/2014/main" id="{CE46A368-BBD8-41CC-B450-E298BE02D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8" name="Freeform 35">
              <a:extLst>
                <a:ext uri="{FF2B5EF4-FFF2-40B4-BE49-F238E27FC236}">
                  <a16:creationId xmlns:a16="http://schemas.microsoft.com/office/drawing/2014/main" id="{A99CD41F-58F2-4092-9F39-26AE634EC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9" name="Freeform 36">
              <a:extLst>
                <a:ext uri="{FF2B5EF4-FFF2-40B4-BE49-F238E27FC236}">
                  <a16:creationId xmlns:a16="http://schemas.microsoft.com/office/drawing/2014/main" id="{D368702B-EDA4-4EB6-A760-C68F022DA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40" name="Freeform 37">
              <a:extLst>
                <a:ext uri="{FF2B5EF4-FFF2-40B4-BE49-F238E27FC236}">
                  <a16:creationId xmlns:a16="http://schemas.microsoft.com/office/drawing/2014/main" id="{2FB0ECE4-08DF-4876-8CC9-7EB32EF25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41" name="Freeform 38">
              <a:extLst>
                <a:ext uri="{FF2B5EF4-FFF2-40B4-BE49-F238E27FC236}">
                  <a16:creationId xmlns:a16="http://schemas.microsoft.com/office/drawing/2014/main" id="{C978BD1A-4BF4-42EC-B61D-9D7700FE1F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856DF6E2-9949-79BD-506A-8445E04F15BF}"/>
              </a:ext>
            </a:extLst>
          </p:cNvPr>
          <p:cNvSpPr>
            <a:spLocks noGrp="1"/>
          </p:cNvSpPr>
          <p:nvPr>
            <p:ph type="ctrTitle"/>
          </p:nvPr>
        </p:nvSpPr>
        <p:spPr>
          <a:xfrm>
            <a:off x="8324602" y="935646"/>
            <a:ext cx="3181597" cy="3841735"/>
          </a:xfrm>
        </p:spPr>
        <p:txBody>
          <a:bodyPr>
            <a:normAutofit/>
          </a:bodyPr>
          <a:lstStyle/>
          <a:p>
            <a:pPr>
              <a:lnSpc>
                <a:spcPct val="90000"/>
              </a:lnSpc>
            </a:pPr>
            <a:r>
              <a:rPr lang="en-GB" sz="3400" b="1" dirty="0">
                <a:effectLst/>
                <a:highlight>
                  <a:srgbClr val="FFFFFF"/>
                </a:highlight>
                <a:latin typeface="Times New Roman" panose="02020603050405020304" pitchFamily="18" charset="0"/>
                <a:ea typeface="Times New Roman" panose="02020603050405020304" pitchFamily="18" charset="0"/>
              </a:rPr>
              <a:t>MANAGING ENTERPRISE IN THE 21ST CENTURY</a:t>
            </a:r>
            <a:endParaRPr lang="en-US" sz="3400" dirty="0"/>
          </a:p>
        </p:txBody>
      </p:sp>
      <p:pic>
        <p:nvPicPr>
          <p:cNvPr id="6" name="Graphic 5" descr="CRM Customer Insights App">
            <a:extLst>
              <a:ext uri="{FF2B5EF4-FFF2-40B4-BE49-F238E27FC236}">
                <a16:creationId xmlns:a16="http://schemas.microsoft.com/office/drawing/2014/main" id="{64C9A5B9-12D0-44A5-7D2F-A8FC3B6C1B1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600000">
            <a:off x="929675" y="1306606"/>
            <a:ext cx="4213521" cy="4213521"/>
          </a:xfrm>
          <a:prstGeom prst="rect">
            <a:avLst/>
          </a:prstGeom>
        </p:spPr>
      </p:pic>
      <p:sp>
        <p:nvSpPr>
          <p:cNvPr id="43" name="Rectangle 42">
            <a:extLst>
              <a:ext uri="{FF2B5EF4-FFF2-40B4-BE49-F238E27FC236}">
                <a16:creationId xmlns:a16="http://schemas.microsoft.com/office/drawing/2014/main" id="{AEC89D32-0839-4A5D-80DB-D12259CA40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7355"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5" name="Freeform 33">
            <a:extLst>
              <a:ext uri="{FF2B5EF4-FFF2-40B4-BE49-F238E27FC236}">
                <a16:creationId xmlns:a16="http://schemas.microsoft.com/office/drawing/2014/main" id="{7229C60D-EFB4-4944-AEB7-4773C1A7B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87355"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Tree>
    <p:extLst>
      <p:ext uri="{BB962C8B-B14F-4D97-AF65-F5344CB8AC3E}">
        <p14:creationId xmlns:p14="http://schemas.microsoft.com/office/powerpoint/2010/main" val="2417054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1" name="Group 10">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6"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7"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5" name="Group 24">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26"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F8B38E9F-D114-5A22-FA7A-5D4E2A0D642C}"/>
              </a:ext>
            </a:extLst>
          </p:cNvPr>
          <p:cNvSpPr>
            <a:spLocks noGrp="1"/>
          </p:cNvSpPr>
          <p:nvPr>
            <p:ph type="title"/>
          </p:nvPr>
        </p:nvSpPr>
        <p:spPr>
          <a:xfrm>
            <a:off x="6483096" y="624110"/>
            <a:ext cx="5021516" cy="1280890"/>
          </a:xfrm>
          <a:prstGeom prst="ellipse">
            <a:avLst/>
          </a:prstGeom>
        </p:spPr>
        <p:txBody>
          <a:bodyPr>
            <a:normAutofit/>
          </a:bodyPr>
          <a:lstStyle/>
          <a:p>
            <a:pPr>
              <a:lnSpc>
                <a:spcPct val="90000"/>
              </a:lnSpc>
            </a:pPr>
            <a:r>
              <a:rPr lang="en-GB" sz="2800" b="1">
                <a:effectLst/>
                <a:latin typeface="Times New Roman" panose="02020603050405020304" pitchFamily="18" charset="0"/>
                <a:ea typeface="Times New Roman" panose="02020603050405020304" pitchFamily="18" charset="0"/>
              </a:rPr>
              <a:t>Introduction</a:t>
            </a:r>
            <a:br>
              <a:rPr lang="en-US" sz="2800">
                <a:effectLst/>
                <a:latin typeface="Arial" panose="020B0604020202020204" pitchFamily="34" charset="0"/>
                <a:ea typeface="Arial" panose="020B0604020202020204" pitchFamily="34" charset="0"/>
              </a:rPr>
            </a:br>
            <a:endParaRPr lang="en-US" sz="2800"/>
          </a:p>
        </p:txBody>
      </p:sp>
      <p:sp>
        <p:nvSpPr>
          <p:cNvPr id="39" name="Rectangle 38">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5" name="Picture 4" descr="White bulbs with a yellow one standing out">
            <a:extLst>
              <a:ext uri="{FF2B5EF4-FFF2-40B4-BE49-F238E27FC236}">
                <a16:creationId xmlns:a16="http://schemas.microsoft.com/office/drawing/2014/main" id="{FE8A665A-012B-0DD2-37CD-AB2E42C9321A}"/>
              </a:ext>
            </a:extLst>
          </p:cNvPr>
          <p:cNvPicPr>
            <a:picLocks noChangeAspect="1"/>
          </p:cNvPicPr>
          <p:nvPr/>
        </p:nvPicPr>
        <p:blipFill rotWithShape="1">
          <a:blip r:embed="rId2"/>
          <a:srcRect l="19333" r="35202" b="-2"/>
          <a:stretch/>
        </p:blipFill>
        <p:spPr>
          <a:xfrm>
            <a:off x="-1555" y="1731"/>
            <a:ext cx="4671091" cy="6858000"/>
          </a:xfrm>
          <a:prstGeom prst="rect">
            <a:avLst/>
          </a:prstGeom>
        </p:spPr>
      </p:pic>
      <p:sp>
        <p:nvSpPr>
          <p:cNvPr id="3" name="Content Placeholder 2">
            <a:extLst>
              <a:ext uri="{FF2B5EF4-FFF2-40B4-BE49-F238E27FC236}">
                <a16:creationId xmlns:a16="http://schemas.microsoft.com/office/drawing/2014/main" id="{F124543E-DEF9-8120-0C3A-A7C7761F5322}"/>
              </a:ext>
            </a:extLst>
          </p:cNvPr>
          <p:cNvSpPr>
            <a:spLocks noGrp="1"/>
          </p:cNvSpPr>
          <p:nvPr>
            <p:ph idx="1"/>
          </p:nvPr>
        </p:nvSpPr>
        <p:spPr>
          <a:xfrm>
            <a:off x="6438191" y="2133600"/>
            <a:ext cx="5066419" cy="3777622"/>
          </a:xfrm>
        </p:spPr>
        <p:txBody>
          <a:bodyPr>
            <a:normAutofit/>
          </a:bodyPr>
          <a:lstStyle/>
          <a:p>
            <a:r>
              <a:rPr lang="en-GB">
                <a:effectLst/>
                <a:highlight>
                  <a:srgbClr val="FFFFFF"/>
                </a:highlight>
                <a:latin typeface="Times New Roman" panose="02020603050405020304" pitchFamily="18" charset="0"/>
                <a:ea typeface="Times New Roman" panose="02020603050405020304" pitchFamily="18" charset="0"/>
              </a:rPr>
              <a:t>Enterprise management in the twenty-first century places a sole focus on the idea of developing and implementing various enterprise concepts and theories. It is justified based on how well each hypothesis fits the data and how it affects how long a business lasts. A comprehensive assessment of the theories and processes must be followed by the necessary adjustments and suggestions for designing a better operating environment. The suggestions are the result of a careful analysis of the problem, with a focus on the enterprise's long-term goals and prospects. </a:t>
            </a:r>
            <a:endParaRPr lang="en-US">
              <a:effectLst/>
              <a:latin typeface="Arial" panose="020B0604020202020204" pitchFamily="34" charset="0"/>
              <a:ea typeface="Arial" panose="020B0604020202020204" pitchFamily="34" charset="0"/>
            </a:endParaRPr>
          </a:p>
          <a:p>
            <a:endParaRPr lang="en-US"/>
          </a:p>
        </p:txBody>
      </p:sp>
    </p:spTree>
    <p:extLst>
      <p:ext uri="{BB962C8B-B14F-4D97-AF65-F5344CB8AC3E}">
        <p14:creationId xmlns:p14="http://schemas.microsoft.com/office/powerpoint/2010/main" val="2359873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290F7-CCB4-8F49-602A-E71DAC3CD2E6}"/>
              </a:ext>
            </a:extLst>
          </p:cNvPr>
          <p:cNvSpPr>
            <a:spLocks noGrp="1"/>
          </p:cNvSpPr>
          <p:nvPr>
            <p:ph type="title"/>
          </p:nvPr>
        </p:nvSpPr>
        <p:spPr>
          <a:xfrm>
            <a:off x="2047533" y="456191"/>
            <a:ext cx="7729728" cy="1188720"/>
          </a:xfrm>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Business Overview</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0E3E19CA-DF31-7EC6-9BDE-A4168EB479D9}"/>
              </a:ext>
            </a:extLst>
          </p:cNvPr>
          <p:cNvSpPr>
            <a:spLocks noGrp="1"/>
          </p:cNvSpPr>
          <p:nvPr>
            <p:ph idx="1"/>
          </p:nvPr>
        </p:nvSpPr>
        <p:spPr>
          <a:xfrm>
            <a:off x="838200" y="1825625"/>
            <a:ext cx="4811829" cy="4351338"/>
          </a:xfrm>
        </p:spPr>
        <p:txBody>
          <a:bodyPr>
            <a:normAutofit/>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Locals administer and oversee the operations of the brand-new Regal Men Barber Shop in London, UK.</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owner is Maxwell Jackson, a barber in the neighbourhood who provides skilled and stylish haircuts for men of all ages (</a:t>
            </a:r>
            <a:r>
              <a:rPr lang="en-GB" sz="1800" u="none" strike="noStrike" dirty="0" err="1">
                <a:solidFill>
                  <a:srgbClr val="222222"/>
                </a:solidFill>
                <a:effectLst/>
                <a:highlight>
                  <a:srgbClr val="FFFFFF"/>
                </a:highlight>
                <a:latin typeface="Times New Roman" panose="02020603050405020304" pitchFamily="18" charset="0"/>
                <a:ea typeface="Times New Roman" panose="02020603050405020304" pitchFamily="18" charset="0"/>
              </a:rPr>
              <a:t>Ebinger</a:t>
            </a: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 et al. 2020).</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Regal Men Barber Shop will be in a busy strip mall on one of the main streets in London.</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6" name="Picture 5">
            <a:extLst>
              <a:ext uri="{FF2B5EF4-FFF2-40B4-BE49-F238E27FC236}">
                <a16:creationId xmlns:a16="http://schemas.microsoft.com/office/drawing/2014/main" id="{7D779DF0-0F62-2380-EC14-E1B1C1B96B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5410" y="2167256"/>
            <a:ext cx="4615274" cy="2600899"/>
          </a:xfrm>
          <a:prstGeom prst="rect">
            <a:avLst/>
          </a:prstGeom>
        </p:spPr>
      </p:pic>
      <p:sp>
        <p:nvSpPr>
          <p:cNvPr id="8" name="TextBox 7">
            <a:extLst>
              <a:ext uri="{FF2B5EF4-FFF2-40B4-BE49-F238E27FC236}">
                <a16:creationId xmlns:a16="http://schemas.microsoft.com/office/drawing/2014/main" id="{D4F8CF5E-3226-B79E-5A62-C799D88B8EAD}"/>
              </a:ext>
            </a:extLst>
          </p:cNvPr>
          <p:cNvSpPr txBox="1"/>
          <p:nvPr/>
        </p:nvSpPr>
        <p:spPr>
          <a:xfrm>
            <a:off x="8027469" y="4960660"/>
            <a:ext cx="3499585" cy="369332"/>
          </a:xfrm>
          <a:prstGeom prst="rect">
            <a:avLst/>
          </a:prstGeom>
          <a:noFill/>
        </p:spPr>
        <p:txBody>
          <a:bodyPr wrap="square" rtlCol="0">
            <a:spAutoFit/>
          </a:bodyPr>
          <a:lstStyle/>
          <a:p>
            <a:r>
              <a:rPr lang="en-US" dirty="0"/>
              <a:t>(Localcharm.co.uk, 2022)</a:t>
            </a:r>
          </a:p>
        </p:txBody>
      </p:sp>
    </p:spTree>
    <p:extLst>
      <p:ext uri="{BB962C8B-B14F-4D97-AF65-F5344CB8AC3E}">
        <p14:creationId xmlns:p14="http://schemas.microsoft.com/office/powerpoint/2010/main" val="457285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F15AD-CC8F-EE66-87AD-7C6F6DA59625}"/>
              </a:ext>
            </a:extLst>
          </p:cNvPr>
          <p:cNvSpPr>
            <a:spLocks noGrp="1"/>
          </p:cNvSpPr>
          <p:nvPr>
            <p:ph type="title"/>
          </p:nvPr>
        </p:nvSpPr>
        <p:spPr>
          <a:xfrm>
            <a:off x="2035422" y="531543"/>
            <a:ext cx="7729728" cy="1188720"/>
          </a:xfrm>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Business Concept</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9037742C-8985-2F72-499C-F1DBD476A039}"/>
              </a:ext>
            </a:extLst>
          </p:cNvPr>
          <p:cNvSpPr>
            <a:spLocks noGrp="1"/>
          </p:cNvSpPr>
          <p:nvPr>
            <p:ph idx="1"/>
          </p:nvPr>
        </p:nvSpPr>
        <p:spPr>
          <a:xfrm>
            <a:off x="838200" y="1825625"/>
            <a:ext cx="5062086" cy="4351338"/>
          </a:xfrm>
        </p:spPr>
        <p:txBody>
          <a:bodyPr>
            <a:normAutofit fontScale="92500" lnSpcReduction="20000"/>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It is crucial to ensure that the client is satisfied with the services offered because a barber's primary goal is to build a clientele of repeat customers and new clients through word-of-mouth advertising.</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For highly skilled barbers, it is exceedingly common for them to establish a following of loyal customers who employ their services for years on end (</a:t>
            </a:r>
            <a:r>
              <a:rPr lang="en-GB" sz="1800" u="none" strike="noStrike" dirty="0" err="1">
                <a:solidFill>
                  <a:srgbClr val="222222"/>
                </a:solidFill>
                <a:effectLst/>
                <a:highlight>
                  <a:srgbClr val="FFFFFF"/>
                </a:highlight>
                <a:latin typeface="Times New Roman" panose="02020603050405020304" pitchFamily="18" charset="0"/>
                <a:ea typeface="Times New Roman" panose="02020603050405020304" pitchFamily="18" charset="0"/>
              </a:rPr>
              <a:t>Mbilishaka</a:t>
            </a: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 et al. 2021).</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As a result, a lot of barbershops in the area act as meeting places where men can socialise and enjoy one another's company, which only helps to grow the number of happy and loyal customers.</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4" name="Picture 3" descr="Best Barber Business Plan Template For Your Barber Shop">
            <a:extLst>
              <a:ext uri="{FF2B5EF4-FFF2-40B4-BE49-F238E27FC236}">
                <a16:creationId xmlns:a16="http://schemas.microsoft.com/office/drawing/2014/main" id="{8B475C84-C832-5267-B6AC-CAC3833760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55318" y="2108639"/>
            <a:ext cx="4298482" cy="3020841"/>
          </a:xfrm>
          <a:prstGeom prst="rect">
            <a:avLst/>
          </a:prstGeom>
          <a:noFill/>
          <a:ln>
            <a:noFill/>
          </a:ln>
        </p:spPr>
      </p:pic>
      <p:sp>
        <p:nvSpPr>
          <p:cNvPr id="5" name="TextBox 4">
            <a:extLst>
              <a:ext uri="{FF2B5EF4-FFF2-40B4-BE49-F238E27FC236}">
                <a16:creationId xmlns:a16="http://schemas.microsoft.com/office/drawing/2014/main" id="{816B52AA-A755-0919-3865-BEA77D5A2D10}"/>
              </a:ext>
            </a:extLst>
          </p:cNvPr>
          <p:cNvSpPr txBox="1"/>
          <p:nvPr/>
        </p:nvSpPr>
        <p:spPr>
          <a:xfrm>
            <a:off x="7709836" y="5362765"/>
            <a:ext cx="3397718" cy="369332"/>
          </a:xfrm>
          <a:prstGeom prst="rect">
            <a:avLst/>
          </a:prstGeom>
          <a:noFill/>
        </p:spPr>
        <p:txBody>
          <a:bodyPr wrap="square" rtlCol="0">
            <a:spAutoFit/>
          </a:bodyPr>
          <a:lstStyle/>
          <a:p>
            <a:r>
              <a:rPr lang="en-GB" sz="1800" dirty="0">
                <a:solidFill>
                  <a:srgbClr val="222222"/>
                </a:solidFill>
                <a:effectLst/>
                <a:latin typeface="Arial" panose="020B0604020202020204" pitchFamily="34" charset="0"/>
                <a:ea typeface="Arial" panose="020B0604020202020204" pitchFamily="34" charset="0"/>
              </a:rPr>
              <a:t>Upmetrics.co, 2022</a:t>
            </a:r>
            <a:endParaRPr lang="en-US" dirty="0"/>
          </a:p>
        </p:txBody>
      </p:sp>
    </p:spTree>
    <p:extLst>
      <p:ext uri="{BB962C8B-B14F-4D97-AF65-F5344CB8AC3E}">
        <p14:creationId xmlns:p14="http://schemas.microsoft.com/office/powerpoint/2010/main" val="2082433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0F387-703F-6719-76CC-8330E0573015}"/>
              </a:ext>
            </a:extLst>
          </p:cNvPr>
          <p:cNvSpPr>
            <a:spLocks noGrp="1"/>
          </p:cNvSpPr>
          <p:nvPr>
            <p:ph type="title"/>
          </p:nvPr>
        </p:nvSpPr>
        <p:spPr>
          <a:xfrm>
            <a:off x="2096382" y="258143"/>
            <a:ext cx="7729728" cy="1188720"/>
          </a:xfrm>
        </p:spPr>
        <p:txBody>
          <a:bodyPr>
            <a:normAutofit/>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Financial Plan</a:t>
            </a:r>
            <a:br>
              <a:rPr lang="en-US" sz="2800" dirty="0">
                <a:effectLst/>
                <a:latin typeface="Arial" panose="020B0604020202020204" pitchFamily="34" charset="0"/>
                <a:ea typeface="Arial" panose="020B0604020202020204" pitchFamily="34" charset="0"/>
              </a:rPr>
            </a:br>
            <a:endParaRPr lang="en-US" sz="4400" dirty="0"/>
          </a:p>
        </p:txBody>
      </p:sp>
      <p:sp>
        <p:nvSpPr>
          <p:cNvPr id="3" name="Content Placeholder 2">
            <a:extLst>
              <a:ext uri="{FF2B5EF4-FFF2-40B4-BE49-F238E27FC236}">
                <a16:creationId xmlns:a16="http://schemas.microsoft.com/office/drawing/2014/main" id="{643E939B-069D-FF51-F495-B08A1906913D}"/>
              </a:ext>
            </a:extLst>
          </p:cNvPr>
          <p:cNvSpPr>
            <a:spLocks noGrp="1"/>
          </p:cNvSpPr>
          <p:nvPr>
            <p:ph idx="1"/>
          </p:nvPr>
        </p:nvSpPr>
        <p:spPr>
          <a:xfrm>
            <a:off x="838200" y="1825625"/>
            <a:ext cx="5764731" cy="4351338"/>
          </a:xfrm>
        </p:spPr>
        <p:txBody>
          <a:bodyPr>
            <a:normAutofit fontScale="92500"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fees for the given barber services are one of Regal Men Barber Shop's main sources of income.</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Grooming, beard trims, shaves, and laundry will provide the necessary funds.</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rent for the barbershop will be the most expensive thing. The key expenditures for the 1,500 square foot location will include rent, utilities, all equipment linked to the barber shop, and all essential supplies (</a:t>
            </a:r>
            <a:r>
              <a:rPr lang="en-GB" sz="1800" u="none" strike="noStrike" dirty="0" err="1">
                <a:solidFill>
                  <a:srgbClr val="222222"/>
                </a:solidFill>
                <a:effectLst/>
                <a:highlight>
                  <a:srgbClr val="FFFFFF"/>
                </a:highlight>
                <a:latin typeface="Times New Roman" panose="02020603050405020304" pitchFamily="18" charset="0"/>
                <a:ea typeface="Times New Roman" panose="02020603050405020304" pitchFamily="18" charset="0"/>
              </a:rPr>
              <a:t>Oliffe</a:t>
            </a: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 et al. 2020).</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Rent collected from the other barbers that operate there will help the firm generate more revenue.</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4" name="Picture 3" descr="Men's Salon Business Plan – Financial Plan Template — Bplans">
            <a:extLst>
              <a:ext uri="{FF2B5EF4-FFF2-40B4-BE49-F238E27FC236}">
                <a16:creationId xmlns:a16="http://schemas.microsoft.com/office/drawing/2014/main" id="{1D0031C1-84B5-DFC8-1AA5-8D44A6CB26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72959" y="2025673"/>
            <a:ext cx="4557261" cy="2634925"/>
          </a:xfrm>
          <a:prstGeom prst="rect">
            <a:avLst/>
          </a:prstGeom>
          <a:noFill/>
          <a:ln>
            <a:noFill/>
          </a:ln>
        </p:spPr>
      </p:pic>
      <p:sp>
        <p:nvSpPr>
          <p:cNvPr id="5" name="TextBox 4">
            <a:extLst>
              <a:ext uri="{FF2B5EF4-FFF2-40B4-BE49-F238E27FC236}">
                <a16:creationId xmlns:a16="http://schemas.microsoft.com/office/drawing/2014/main" id="{88972F7A-9DA3-95C8-3BF2-E807DE8A006C}"/>
              </a:ext>
            </a:extLst>
          </p:cNvPr>
          <p:cNvSpPr txBox="1"/>
          <p:nvPr/>
        </p:nvSpPr>
        <p:spPr>
          <a:xfrm>
            <a:off x="7975600" y="5039360"/>
            <a:ext cx="3027680" cy="369332"/>
          </a:xfrm>
          <a:prstGeom prst="rect">
            <a:avLst/>
          </a:prstGeom>
          <a:noFill/>
        </p:spPr>
        <p:txBody>
          <a:bodyPr wrap="square" rtlCol="0">
            <a:spAutoFit/>
          </a:bodyPr>
          <a:lstStyle/>
          <a:p>
            <a:r>
              <a:rPr lang="en-GB" sz="1800" dirty="0">
                <a:solidFill>
                  <a:srgbClr val="222222"/>
                </a:solidFill>
                <a:effectLst/>
                <a:latin typeface="Arial" panose="020B0604020202020204" pitchFamily="34" charset="0"/>
                <a:ea typeface="Arial" panose="020B0604020202020204" pitchFamily="34" charset="0"/>
              </a:rPr>
              <a:t>Amazonaws.com, 2022</a:t>
            </a:r>
            <a:endParaRPr lang="en-US" dirty="0"/>
          </a:p>
        </p:txBody>
      </p:sp>
    </p:spTree>
    <p:extLst>
      <p:ext uri="{BB962C8B-B14F-4D97-AF65-F5344CB8AC3E}">
        <p14:creationId xmlns:p14="http://schemas.microsoft.com/office/powerpoint/2010/main" val="2311617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57B82-4CA4-F985-7419-3B07E0F8084F}"/>
              </a:ext>
            </a:extLst>
          </p:cNvPr>
          <p:cNvSpPr>
            <a:spLocks noGrp="1"/>
          </p:cNvSpPr>
          <p:nvPr>
            <p:ph type="title"/>
          </p:nvPr>
        </p:nvSpPr>
        <p:spPr>
          <a:xfrm>
            <a:off x="2115632" y="250825"/>
            <a:ext cx="7729728" cy="1188720"/>
          </a:xfrm>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Market Analysis</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99284B8-5B66-6E2A-CA57-72CAC636524D}"/>
              </a:ext>
            </a:extLst>
          </p:cNvPr>
          <p:cNvSpPr>
            <a:spLocks noGrp="1"/>
          </p:cNvSpPr>
          <p:nvPr>
            <p:ph idx="1"/>
          </p:nvPr>
        </p:nvSpPr>
        <p:spPr>
          <a:xfrm>
            <a:off x="838200" y="1825625"/>
            <a:ext cx="4811829" cy="4351338"/>
          </a:xfrm>
        </p:spPr>
        <p:txBody>
          <a:bodyPr>
            <a:normAutofit/>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population increase has benefited the bottom line of the barbering sector since more individuals are using barbershops.</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population of the US is projected to expand by 0.7% a year (Putra et al. 2020).</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Considering how stable the business is, macroeconomic events seldom have a significant influence on it.</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4" name="Picture 3" descr="Medical Spa Market Size, Share, Trends &amp; Forecast 2019-2025">
            <a:extLst>
              <a:ext uri="{FF2B5EF4-FFF2-40B4-BE49-F238E27FC236}">
                <a16:creationId xmlns:a16="http://schemas.microsoft.com/office/drawing/2014/main" id="{F7C0B01D-9C5B-B959-5B2B-0D1891FB6A1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97093" y="2153919"/>
            <a:ext cx="3557316" cy="2133601"/>
          </a:xfrm>
          <a:prstGeom prst="rect">
            <a:avLst/>
          </a:prstGeom>
          <a:noFill/>
          <a:ln>
            <a:noFill/>
          </a:ln>
        </p:spPr>
      </p:pic>
      <p:sp>
        <p:nvSpPr>
          <p:cNvPr id="5" name="TextBox 4">
            <a:extLst>
              <a:ext uri="{FF2B5EF4-FFF2-40B4-BE49-F238E27FC236}">
                <a16:creationId xmlns:a16="http://schemas.microsoft.com/office/drawing/2014/main" id="{EB5CE370-17EC-0BA7-9B05-BB8AA51B21D0}"/>
              </a:ext>
            </a:extLst>
          </p:cNvPr>
          <p:cNvSpPr txBox="1"/>
          <p:nvPr/>
        </p:nvSpPr>
        <p:spPr>
          <a:xfrm>
            <a:off x="7955280" y="4673600"/>
            <a:ext cx="2804160" cy="369332"/>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Kbvresearch.com, 2022</a:t>
            </a:r>
            <a:endParaRPr lang="en-US" dirty="0"/>
          </a:p>
        </p:txBody>
      </p:sp>
    </p:spTree>
    <p:extLst>
      <p:ext uri="{BB962C8B-B14F-4D97-AF65-F5344CB8AC3E}">
        <p14:creationId xmlns:p14="http://schemas.microsoft.com/office/powerpoint/2010/main" val="1691644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5C185-4057-17CB-8561-305C37BC3962}"/>
              </a:ext>
            </a:extLst>
          </p:cNvPr>
          <p:cNvSpPr>
            <a:spLocks noGrp="1"/>
          </p:cNvSpPr>
          <p:nvPr>
            <p:ph type="title"/>
          </p:nvPr>
        </p:nvSpPr>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Marketing Plan</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FE2662A0-D880-A60C-F665-12D39E36D649}"/>
              </a:ext>
            </a:extLst>
          </p:cNvPr>
          <p:cNvSpPr>
            <a:spLocks noGrp="1"/>
          </p:cNvSpPr>
          <p:nvPr>
            <p:ph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Numerous services are available to help anyone seem dapper and royal.</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A highly competent group of experts' main objective is to provide the best possible client service.</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Trained barbers who stay up to date on the newest trends in cuts and services</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Without sacrificing top-notch luxury services, with rates that might surpass the competition (</a:t>
            </a:r>
            <a:r>
              <a:rPr lang="en-GB" sz="1800" u="none" strike="noStrike" dirty="0" err="1">
                <a:solidFill>
                  <a:srgbClr val="222222"/>
                </a:solidFill>
                <a:effectLst/>
                <a:highlight>
                  <a:srgbClr val="FFFFFF"/>
                </a:highlight>
                <a:latin typeface="Times New Roman" panose="02020603050405020304" pitchFamily="18" charset="0"/>
                <a:ea typeface="Times New Roman" panose="02020603050405020304" pitchFamily="18" charset="0"/>
              </a:rPr>
              <a:t>Abrahamsson</a:t>
            </a: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 et al. 2019).</a:t>
            </a:r>
            <a:endParaRPr lang="en-US" sz="1800" u="none" strike="noStrike" dirty="0">
              <a:effectLst/>
              <a:latin typeface="Arial" panose="020B0604020202020204" pitchFamily="34" charset="0"/>
              <a:ea typeface="Arial" panose="020B0604020202020204" pitchFamily="34" charset="0"/>
            </a:endParaRPr>
          </a:p>
          <a:p>
            <a:endParaRPr lang="en-US" dirty="0"/>
          </a:p>
        </p:txBody>
      </p:sp>
    </p:spTree>
    <p:extLst>
      <p:ext uri="{BB962C8B-B14F-4D97-AF65-F5344CB8AC3E}">
        <p14:creationId xmlns:p14="http://schemas.microsoft.com/office/powerpoint/2010/main" val="1883623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6B9C2-0877-3F1A-6DDF-3F87C7E2363B}"/>
              </a:ext>
            </a:extLst>
          </p:cNvPr>
          <p:cNvSpPr>
            <a:spLocks noGrp="1"/>
          </p:cNvSpPr>
          <p:nvPr>
            <p:ph type="title"/>
          </p:nvPr>
        </p:nvSpPr>
        <p:spPr>
          <a:xfrm>
            <a:off x="2231136" y="459998"/>
            <a:ext cx="7729728" cy="1188720"/>
          </a:xfrm>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Management Team</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114B3DC-EA4D-93CF-38BD-8B7E0D58D769}"/>
              </a:ext>
            </a:extLst>
          </p:cNvPr>
          <p:cNvSpPr>
            <a:spLocks noGrp="1"/>
          </p:cNvSpPr>
          <p:nvPr>
            <p:ph idx="1"/>
          </p:nvPr>
        </p:nvSpPr>
        <p:spPr>
          <a:xfrm>
            <a:off x="838200" y="1825625"/>
            <a:ext cx="5440680" cy="4351338"/>
          </a:xfrm>
        </p:spPr>
        <p:txBody>
          <a:bodyPr>
            <a:normAutofit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A service organisation's success is greatly influenced by its people resources. Because a large workforce is required in the service industry, labour expenditures represent a considerable part of total spending (Barber et al. 2020).</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Although there is unquestionably a distinction between physical and intangible outputs, it is unusual for an organisation to just provide services or tangible goods.</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goal of capacity management is to balance costs and service levels by adapting operations to demand.</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4" name="Picture 3" descr="Operations Management Defined | Defining Operations Management | InformIT">
            <a:extLst>
              <a:ext uri="{FF2B5EF4-FFF2-40B4-BE49-F238E27FC236}">
                <a16:creationId xmlns:a16="http://schemas.microsoft.com/office/drawing/2014/main" id="{DD089EC8-D878-7B8D-3E41-6AF7CE0BC8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0530" y="2540794"/>
            <a:ext cx="4818885" cy="1248886"/>
          </a:xfrm>
          <a:prstGeom prst="rect">
            <a:avLst/>
          </a:prstGeom>
          <a:noFill/>
          <a:ln>
            <a:noFill/>
          </a:ln>
        </p:spPr>
      </p:pic>
      <p:sp>
        <p:nvSpPr>
          <p:cNvPr id="5" name="TextBox 4">
            <a:extLst>
              <a:ext uri="{FF2B5EF4-FFF2-40B4-BE49-F238E27FC236}">
                <a16:creationId xmlns:a16="http://schemas.microsoft.com/office/drawing/2014/main" id="{19938A22-0895-561D-A58A-AD108E9DB41C}"/>
              </a:ext>
            </a:extLst>
          </p:cNvPr>
          <p:cNvSpPr txBox="1"/>
          <p:nvPr/>
        </p:nvSpPr>
        <p:spPr>
          <a:xfrm>
            <a:off x="8564880" y="4143494"/>
            <a:ext cx="2936240" cy="369332"/>
          </a:xfrm>
          <a:prstGeom prst="rect">
            <a:avLst/>
          </a:prstGeom>
          <a:noFill/>
        </p:spPr>
        <p:txBody>
          <a:bodyPr wrap="square" rtlCol="0">
            <a:spAutoFit/>
          </a:bodyPr>
          <a:lstStyle/>
          <a:p>
            <a:r>
              <a:rPr lang="en-GB" sz="1800" dirty="0">
                <a:solidFill>
                  <a:srgbClr val="222222"/>
                </a:solidFill>
                <a:effectLst/>
                <a:latin typeface="Times New Roman" panose="02020603050405020304" pitchFamily="18" charset="0"/>
                <a:ea typeface="Times New Roman" panose="02020603050405020304" pitchFamily="18" charset="0"/>
              </a:rPr>
              <a:t>Sanders, 2018</a:t>
            </a:r>
            <a:endParaRPr lang="en-US" dirty="0"/>
          </a:p>
        </p:txBody>
      </p:sp>
    </p:spTree>
    <p:extLst>
      <p:ext uri="{BB962C8B-B14F-4D97-AF65-F5344CB8AC3E}">
        <p14:creationId xmlns:p14="http://schemas.microsoft.com/office/powerpoint/2010/main" val="3006942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6E04E-3EC7-25DA-8528-DB9D2378C740}"/>
              </a:ext>
            </a:extLst>
          </p:cNvPr>
          <p:cNvSpPr>
            <a:spLocks noGrp="1"/>
          </p:cNvSpPr>
          <p:nvPr>
            <p:ph type="title"/>
          </p:nvPr>
        </p:nvSpPr>
        <p:spPr>
          <a:xfrm>
            <a:off x="2231136" y="413547"/>
            <a:ext cx="7729728" cy="1188720"/>
          </a:xfrm>
        </p:spPr>
        <p:txBody>
          <a:bodyPr/>
          <a:lstStyle/>
          <a:p>
            <a:r>
              <a:rPr lang="en-GB" sz="2800" b="1" dirty="0">
                <a:solidFill>
                  <a:srgbClr val="222222"/>
                </a:solidFill>
                <a:effectLst/>
                <a:highlight>
                  <a:srgbClr val="FFFFFF"/>
                </a:highlight>
                <a:latin typeface="Times New Roman" panose="02020603050405020304" pitchFamily="18" charset="0"/>
                <a:ea typeface="Times New Roman" panose="02020603050405020304" pitchFamily="18" charset="0"/>
              </a:rPr>
              <a:t>Management Plan</a:t>
            </a:r>
            <a:br>
              <a:rPr lang="en-US" sz="1800" dirty="0">
                <a:effectLst/>
                <a:latin typeface="Arial" panose="020B0604020202020204" pitchFamily="34" charset="0"/>
                <a:ea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5CFF6D3B-1CE4-1649-3330-8636331786B1}"/>
              </a:ext>
            </a:extLst>
          </p:cNvPr>
          <p:cNvSpPr>
            <a:spLocks noGrp="1"/>
          </p:cNvSpPr>
          <p:nvPr>
            <p:ph idx="1"/>
          </p:nvPr>
        </p:nvSpPr>
        <p:spPr>
          <a:xfrm>
            <a:off x="838200" y="1825625"/>
            <a:ext cx="4394200" cy="4351338"/>
          </a:xfrm>
        </p:spPr>
        <p:txBody>
          <a:bodyPr>
            <a:normAutofit lnSpcReduction="10000"/>
          </a:bodyPr>
          <a:lstStyle/>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Maxwell Jackson alone will own and manage the barbershop.</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He will be responsible for covering all expenses, including the property manager's rent, electricity, and the cost of stocking the barbershop (</a:t>
            </a:r>
            <a:r>
              <a:rPr lang="en-GB" sz="1800" u="none" strike="noStrike" dirty="0" err="1">
                <a:solidFill>
                  <a:srgbClr val="222222"/>
                </a:solidFill>
                <a:effectLst/>
                <a:highlight>
                  <a:srgbClr val="FFFFFF"/>
                </a:highlight>
                <a:latin typeface="Times New Roman" panose="02020603050405020304" pitchFamily="18" charset="0"/>
                <a:ea typeface="Times New Roman" panose="02020603050405020304" pitchFamily="18" charset="0"/>
              </a:rPr>
              <a:t>Sattari</a:t>
            </a: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 et al. 2020).</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GB" sz="18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rPr>
              <a:t>The extra barbers who will be employed by Regal Men Barber Shop will rent a space and equipment from Maxwell (Cho et al. 2021).</a:t>
            </a:r>
            <a:endParaRPr lang="en-US" sz="1800" u="none" strike="noStrike" dirty="0">
              <a:effectLst/>
              <a:latin typeface="Arial" panose="020B0604020202020204" pitchFamily="34" charset="0"/>
              <a:ea typeface="Arial" panose="020B0604020202020204" pitchFamily="34" charset="0"/>
            </a:endParaRPr>
          </a:p>
          <a:p>
            <a:endParaRPr lang="en-US" dirty="0"/>
          </a:p>
        </p:txBody>
      </p:sp>
      <p:pic>
        <p:nvPicPr>
          <p:cNvPr id="4" name="Picture 3" descr="Hair Salon Business Plan Business Plan - Vision/mission, Product strategy,  Market analysis, Financials">
            <a:extLst>
              <a:ext uri="{FF2B5EF4-FFF2-40B4-BE49-F238E27FC236}">
                <a16:creationId xmlns:a16="http://schemas.microsoft.com/office/drawing/2014/main" id="{F871F1B1-87A7-9F3C-7A5D-DFB5B378D3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55840" y="1976755"/>
            <a:ext cx="3270250" cy="2839408"/>
          </a:xfrm>
          <a:prstGeom prst="rect">
            <a:avLst/>
          </a:prstGeom>
          <a:noFill/>
          <a:ln>
            <a:noFill/>
          </a:ln>
        </p:spPr>
      </p:pic>
      <p:sp>
        <p:nvSpPr>
          <p:cNvPr id="5" name="TextBox 4">
            <a:extLst>
              <a:ext uri="{FF2B5EF4-FFF2-40B4-BE49-F238E27FC236}">
                <a16:creationId xmlns:a16="http://schemas.microsoft.com/office/drawing/2014/main" id="{5F416B1F-5BA7-1B1A-2D1F-337294EEB874}"/>
              </a:ext>
            </a:extLst>
          </p:cNvPr>
          <p:cNvSpPr txBox="1"/>
          <p:nvPr/>
        </p:nvSpPr>
        <p:spPr>
          <a:xfrm>
            <a:off x="7702550" y="5262880"/>
            <a:ext cx="3270250" cy="369332"/>
          </a:xfrm>
          <a:prstGeom prst="rect">
            <a:avLst/>
          </a:prstGeom>
          <a:noFill/>
        </p:spPr>
        <p:txBody>
          <a:bodyPr wrap="square" rtlCol="0">
            <a:spAutoFit/>
          </a:bodyPr>
          <a:lstStyle/>
          <a:p>
            <a:r>
              <a:rPr lang="en-GB" sz="1800">
                <a:solidFill>
                  <a:srgbClr val="222222"/>
                </a:solidFill>
                <a:effectLst/>
                <a:latin typeface="Times New Roman" panose="02020603050405020304" pitchFamily="18" charset="0"/>
                <a:ea typeface="Times New Roman" panose="02020603050405020304" pitchFamily="18" charset="0"/>
              </a:rPr>
              <a:t>Referenceforbusiness.com, 2022)</a:t>
            </a:r>
            <a:endParaRPr lang="en-US" dirty="0"/>
          </a:p>
        </p:txBody>
      </p:sp>
    </p:spTree>
    <p:extLst>
      <p:ext uri="{BB962C8B-B14F-4D97-AF65-F5344CB8AC3E}">
        <p14:creationId xmlns:p14="http://schemas.microsoft.com/office/powerpoint/2010/main" val="2604005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008FE8-7832-A0E8-2E7D-1E0BCEB5018A}"/>
              </a:ext>
            </a:extLst>
          </p:cNvPr>
          <p:cNvSpPr>
            <a:spLocks noGrp="1"/>
          </p:cNvSpPr>
          <p:nvPr>
            <p:ph type="title"/>
          </p:nvPr>
        </p:nvSpPr>
        <p:spPr>
          <a:xfrm>
            <a:off x="3373062" y="624110"/>
            <a:ext cx="8131550" cy="1280890"/>
          </a:xfrm>
        </p:spPr>
        <p:txBody>
          <a:bodyPr>
            <a:normAutofit/>
          </a:bodyPr>
          <a:lstStyle/>
          <a:p>
            <a:r>
              <a:rPr lang="en-GB" b="1">
                <a:effectLst/>
                <a:highlight>
                  <a:srgbClr val="FFFFFF"/>
                </a:highlight>
                <a:latin typeface="Times New Roman" panose="02020603050405020304" pitchFamily="18" charset="0"/>
                <a:ea typeface="Times New Roman" panose="02020603050405020304" pitchFamily="18" charset="0"/>
              </a:rPr>
              <a:t>Conclusion</a:t>
            </a:r>
            <a:br>
              <a:rPr lang="en-US">
                <a:effectLst/>
                <a:latin typeface="Arial" panose="020B0604020202020204" pitchFamily="34" charset="0"/>
                <a:ea typeface="Arial" panose="020B0604020202020204" pitchFamily="34" charset="0"/>
              </a:rPr>
            </a:br>
            <a:endParaRPr lang="en-US" dirty="0"/>
          </a:p>
        </p:txBody>
      </p:sp>
      <p:sp>
        <p:nvSpPr>
          <p:cNvPr id="10" name="Rectangle 9">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13"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5"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27"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F30A5822-187E-4A65-2934-4D023EFAAD5A}"/>
              </a:ext>
            </a:extLst>
          </p:cNvPr>
          <p:cNvSpPr>
            <a:spLocks noGrp="1"/>
          </p:cNvSpPr>
          <p:nvPr>
            <p:ph idx="1"/>
          </p:nvPr>
        </p:nvSpPr>
        <p:spPr>
          <a:xfrm>
            <a:off x="3373062" y="2133600"/>
            <a:ext cx="8131550" cy="3777622"/>
          </a:xfrm>
        </p:spPr>
        <p:txBody>
          <a:bodyPr>
            <a:normAutofit/>
          </a:bodyPr>
          <a:lstStyle/>
          <a:p>
            <a:r>
              <a:rPr lang="en-GB">
                <a:effectLst/>
                <a:highlight>
                  <a:srgbClr val="FFFFFF"/>
                </a:highlight>
                <a:latin typeface="Times New Roman" panose="02020603050405020304" pitchFamily="18" charset="0"/>
                <a:ea typeface="Times New Roman" panose="02020603050405020304" pitchFamily="18" charset="0"/>
              </a:rPr>
              <a:t>Barbershops are under the service industry's purview. The organisation offers its customers fantastic customer service. From trustworthy vendors, they will buy the goods needed for barbershops. In this study, the management team and their operational strategy for a barbershop were largely discussed. Today's barber shops provide a wide range of grooming services that are all tailored exclusively for men, including hair styles, hair tattoos, grooming, facials, cream baths, colouring, and other grooming operations. In the past, tooth extraction was a common minor surgical procedure performed in barbershops. Leeches, an animal used in medicine, were another method of drawing blood.</a:t>
            </a:r>
            <a:endParaRPr lang="en-US">
              <a:effectLst/>
              <a:latin typeface="Arial" panose="020B0604020202020204" pitchFamily="34" charset="0"/>
              <a:ea typeface="Arial" panose="020B0604020202020204" pitchFamily="34" charset="0"/>
            </a:endParaRPr>
          </a:p>
          <a:p>
            <a:endParaRPr lang="en-US" dirty="0"/>
          </a:p>
        </p:txBody>
      </p:sp>
    </p:spTree>
    <p:extLst>
      <p:ext uri="{BB962C8B-B14F-4D97-AF65-F5344CB8AC3E}">
        <p14:creationId xmlns:p14="http://schemas.microsoft.com/office/powerpoint/2010/main" val="1054064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BA9D3E-0B03-4A1C-C808-F5AB8695DC4B}"/>
              </a:ext>
            </a:extLst>
          </p:cNvPr>
          <p:cNvSpPr>
            <a:spLocks noGrp="1"/>
          </p:cNvSpPr>
          <p:nvPr>
            <p:ph type="title"/>
          </p:nvPr>
        </p:nvSpPr>
        <p:spPr>
          <a:xfrm>
            <a:off x="1259893" y="3101093"/>
            <a:ext cx="2454052" cy="3029344"/>
          </a:xfrm>
        </p:spPr>
        <p:txBody>
          <a:bodyPr>
            <a:normAutofit/>
          </a:bodyPr>
          <a:lstStyle/>
          <a:p>
            <a:r>
              <a:rPr lang="en-GB" sz="3200" b="1">
                <a:solidFill>
                  <a:schemeClr val="bg1"/>
                </a:solidFill>
                <a:effectLst/>
                <a:latin typeface="Times New Roman" panose="02020603050405020304" pitchFamily="18" charset="0"/>
                <a:ea typeface="Times New Roman" panose="02020603050405020304" pitchFamily="18" charset="0"/>
              </a:rPr>
              <a:t>Reference list</a:t>
            </a:r>
            <a:br>
              <a:rPr lang="en-US" sz="3200">
                <a:solidFill>
                  <a:schemeClr val="bg1"/>
                </a:solidFill>
                <a:effectLst/>
                <a:latin typeface="Arial" panose="020B0604020202020204" pitchFamily="34" charset="0"/>
                <a:ea typeface="Arial" panose="020B0604020202020204" pitchFamily="34" charset="0"/>
              </a:rPr>
            </a:br>
            <a:endParaRPr lang="en-US" sz="3200">
              <a:solidFill>
                <a:schemeClr val="bg1"/>
              </a:solidFill>
            </a:endParaRPr>
          </a:p>
        </p:txBody>
      </p:sp>
      <p:sp>
        <p:nvSpPr>
          <p:cNvPr id="1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13"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9470777-BC76-C5EA-9AE1-ED3EC8342BD8}"/>
              </a:ext>
            </a:extLst>
          </p:cNvPr>
          <p:cNvGraphicFramePr>
            <a:graphicFrameLocks noGrp="1"/>
          </p:cNvGraphicFramePr>
          <p:nvPr>
            <p:ph idx="1"/>
            <p:extLst>
              <p:ext uri="{D42A27DB-BD31-4B8C-83A1-F6EECF244321}">
                <p14:modId xmlns:p14="http://schemas.microsoft.com/office/powerpoint/2010/main" val="3844752360"/>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559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9"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1"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2"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3"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4"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5"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6"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7"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8"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9"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0"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2" name="Group 21">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3"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4"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5"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6"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7"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8"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9"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0"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1"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2"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3"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4"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6" name="Rectangle 35">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8" name="Freeform 6">
            <a:extLst>
              <a:ext uri="{FF2B5EF4-FFF2-40B4-BE49-F238E27FC236}">
                <a16:creationId xmlns:a16="http://schemas.microsoft.com/office/drawing/2014/main" id="{7BD08880-457D-4C62-A3B5-6A9B0878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useBgFill="1">
        <p:nvSpPr>
          <p:cNvPr id="40" name="Rectangle 39">
            <a:extLst>
              <a:ext uri="{FF2B5EF4-FFF2-40B4-BE49-F238E27FC236}">
                <a16:creationId xmlns:a16="http://schemas.microsoft.com/office/drawing/2014/main" id="{4CE9304C-7D47-49AD-9260-6DBF0A5B9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393"/>
            <a:ext cx="12188952" cy="68587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right modern kitchen">
            <a:extLst>
              <a:ext uri="{FF2B5EF4-FFF2-40B4-BE49-F238E27FC236}">
                <a16:creationId xmlns:a16="http://schemas.microsoft.com/office/drawing/2014/main" id="{D8307C66-3675-5560-D6E6-682F0560A0CB}"/>
              </a:ext>
            </a:extLst>
          </p:cNvPr>
          <p:cNvPicPr>
            <a:picLocks noChangeAspect="1"/>
          </p:cNvPicPr>
          <p:nvPr/>
        </p:nvPicPr>
        <p:blipFill rotWithShape="1">
          <a:blip r:embed="rId2">
            <a:duotone>
              <a:schemeClr val="bg2">
                <a:shade val="45000"/>
                <a:satMod val="135000"/>
              </a:schemeClr>
              <a:prstClr val="white"/>
            </a:duotone>
            <a:alphaModFix amt="40000"/>
          </a:blip>
          <a:srcRect t="15730"/>
          <a:stretch/>
        </p:blipFill>
        <p:spPr>
          <a:xfrm>
            <a:off x="-1524" y="10"/>
            <a:ext cx="12192000" cy="6857990"/>
          </a:xfrm>
          <a:prstGeom prst="rect">
            <a:avLst/>
          </a:prstGeom>
        </p:spPr>
      </p:pic>
      <p:sp>
        <p:nvSpPr>
          <p:cNvPr id="2" name="Title 1">
            <a:extLst>
              <a:ext uri="{FF2B5EF4-FFF2-40B4-BE49-F238E27FC236}">
                <a16:creationId xmlns:a16="http://schemas.microsoft.com/office/drawing/2014/main" id="{67F94BC1-0CA0-001F-CAC1-E007B2312C8C}"/>
              </a:ext>
            </a:extLst>
          </p:cNvPr>
          <p:cNvSpPr>
            <a:spLocks noGrp="1"/>
          </p:cNvSpPr>
          <p:nvPr>
            <p:ph type="title"/>
          </p:nvPr>
        </p:nvSpPr>
        <p:spPr>
          <a:xfrm>
            <a:off x="2589213" y="2514600"/>
            <a:ext cx="8915399" cy="2262781"/>
          </a:xfrm>
        </p:spPr>
        <p:txBody>
          <a:bodyPr vert="horz" lIns="91440" tIns="45720" rIns="91440" bIns="45720" rtlCol="0" anchor="b">
            <a:normAutofit/>
          </a:bodyPr>
          <a:lstStyle/>
          <a:p>
            <a:r>
              <a:rPr lang="en-US" sz="5400">
                <a:solidFill>
                  <a:srgbClr val="6D6F3F"/>
                </a:solidFill>
              </a:rPr>
              <a:t>Thank You</a:t>
            </a:r>
          </a:p>
        </p:txBody>
      </p:sp>
      <p:sp>
        <p:nvSpPr>
          <p:cNvPr id="42" name="Rectangle 41">
            <a:extLst>
              <a:ext uri="{FF2B5EF4-FFF2-40B4-BE49-F238E27FC236}">
                <a16:creationId xmlns:a16="http://schemas.microsoft.com/office/drawing/2014/main" id="{9DEDD006-D91C-4989-B39C-EEEA43F86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4" name="Freeform 33">
            <a:extLst>
              <a:ext uri="{FF2B5EF4-FFF2-40B4-BE49-F238E27FC236}">
                <a16:creationId xmlns:a16="http://schemas.microsoft.com/office/drawing/2014/main" id="{35EF7FFE-55CC-444E-A630-F40A5C9C5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1759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Tree>
    <p:extLst>
      <p:ext uri="{BB962C8B-B14F-4D97-AF65-F5344CB8AC3E}">
        <p14:creationId xmlns:p14="http://schemas.microsoft.com/office/powerpoint/2010/main" val="151671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24</TotalTime>
  <Words>2563</Words>
  <PresentationFormat>Widescreen</PresentationFormat>
  <Paragraphs>72</Paragraphs>
  <Slides>12</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Times New Roman</vt:lpstr>
      <vt:lpstr>Wingdings 3</vt:lpstr>
      <vt:lpstr>Wisp</vt:lpstr>
      <vt:lpstr>MANAGING ENTERPRISE IN THE 21ST CENTURY</vt:lpstr>
      <vt:lpstr>Introduction </vt:lpstr>
      <vt:lpstr>Business Overview </vt:lpstr>
      <vt:lpstr>Business Concept </vt:lpstr>
      <vt:lpstr>Financial Plan </vt:lpstr>
      <vt:lpstr>Market Analysis </vt:lpstr>
      <vt:lpstr>Marketing Plan </vt:lpstr>
      <vt:lpstr>Management Team </vt:lpstr>
      <vt:lpstr>Management Plan </vt:lpstr>
      <vt:lpstr>Conclusion </vt:lpstr>
      <vt:lpstr>Reference list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2022-12-14T08:50:50Z</dcterms:created>
  <dcterms:modified xsi:type="dcterms:W3CDTF">2022-12-14T09:14:58Z</dcterms:modified>
</cp:coreProperties>
</file>